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79"/>
  </p:notesMasterIdLst>
  <p:handoutMasterIdLst>
    <p:handoutMasterId r:id="rId80"/>
  </p:handoutMasterIdLst>
  <p:sldIdLst>
    <p:sldId id="1571" r:id="rId2"/>
    <p:sldId id="1493" r:id="rId3"/>
    <p:sldId id="1338" r:id="rId4"/>
    <p:sldId id="1470" r:id="rId5"/>
    <p:sldId id="1212" r:id="rId6"/>
    <p:sldId id="1202" r:id="rId7"/>
    <p:sldId id="1427" r:id="rId8"/>
    <p:sldId id="1441" r:id="rId9"/>
    <p:sldId id="1566" r:id="rId10"/>
    <p:sldId id="1259" r:id="rId11"/>
    <p:sldId id="1544" r:id="rId12"/>
    <p:sldId id="1545" r:id="rId13"/>
    <p:sldId id="1546" r:id="rId14"/>
    <p:sldId id="1547" r:id="rId15"/>
    <p:sldId id="1548" r:id="rId16"/>
    <p:sldId id="1549" r:id="rId17"/>
    <p:sldId id="1550" r:id="rId18"/>
    <p:sldId id="1551" r:id="rId19"/>
    <p:sldId id="1552" r:id="rId20"/>
    <p:sldId id="1553" r:id="rId21"/>
    <p:sldId id="1554" r:id="rId22"/>
    <p:sldId id="1555" r:id="rId23"/>
    <p:sldId id="1556" r:id="rId24"/>
    <p:sldId id="1557" r:id="rId25"/>
    <p:sldId id="1558" r:id="rId26"/>
    <p:sldId id="1559" r:id="rId27"/>
    <p:sldId id="1204" r:id="rId28"/>
    <p:sldId id="1220" r:id="rId29"/>
    <p:sldId id="1253" r:id="rId30"/>
    <p:sldId id="1266" r:id="rId31"/>
    <p:sldId id="1186" r:id="rId32"/>
    <p:sldId id="1224" r:id="rId33"/>
    <p:sldId id="1188" r:id="rId34"/>
    <p:sldId id="1225" r:id="rId35"/>
    <p:sldId id="1222" r:id="rId36"/>
    <p:sldId id="1193" r:id="rId37"/>
    <p:sldId id="1226" r:id="rId38"/>
    <p:sldId id="1227" r:id="rId39"/>
    <p:sldId id="1187" r:id="rId40"/>
    <p:sldId id="1399" r:id="rId41"/>
    <p:sldId id="1540" r:id="rId42"/>
    <p:sldId id="1402" r:id="rId43"/>
    <p:sldId id="1564" r:id="rId44"/>
    <p:sldId id="1404" r:id="rId45"/>
    <p:sldId id="1405" r:id="rId46"/>
    <p:sldId id="1494" r:id="rId47"/>
    <p:sldId id="1495" r:id="rId48"/>
    <p:sldId id="1496" r:id="rId49"/>
    <p:sldId id="1497" r:id="rId50"/>
    <p:sldId id="1498" r:id="rId51"/>
    <p:sldId id="1499" r:id="rId52"/>
    <p:sldId id="1500" r:id="rId53"/>
    <p:sldId id="1501" r:id="rId54"/>
    <p:sldId id="1560" r:id="rId55"/>
    <p:sldId id="1502" r:id="rId56"/>
    <p:sldId id="1503" r:id="rId57"/>
    <p:sldId id="1504" r:id="rId58"/>
    <p:sldId id="1505" r:id="rId59"/>
    <p:sldId id="1506" r:id="rId60"/>
    <p:sldId id="1507" r:id="rId61"/>
    <p:sldId id="1508" r:id="rId62"/>
    <p:sldId id="1565" r:id="rId63"/>
    <p:sldId id="1510" r:id="rId64"/>
    <p:sldId id="1511" r:id="rId65"/>
    <p:sldId id="1512" r:id="rId66"/>
    <p:sldId id="1513" r:id="rId67"/>
    <p:sldId id="1514" r:id="rId68"/>
    <p:sldId id="1515" r:id="rId69"/>
    <p:sldId id="1562" r:id="rId70"/>
    <p:sldId id="1517" r:id="rId71"/>
    <p:sldId id="1567" r:id="rId72"/>
    <p:sldId id="1570" r:id="rId73"/>
    <p:sldId id="1519" r:id="rId74"/>
    <p:sldId id="1520" r:id="rId75"/>
    <p:sldId id="1521" r:id="rId76"/>
    <p:sldId id="1522" r:id="rId77"/>
    <p:sldId id="1523" r:id="rId7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4721945" initials="i" lastIdx="56" clrIdx="0"/>
  <p:cmAuthor id="1" name="OGURA Junji" initials="OJ" lastIdx="1" clrIdx="1"/>
  <p:cmAuthor id="2" name="i4721945　小椋" initials="i" lastIdx="1" clrIdx="2"/>
  <p:cmAuthor id="3" name="i3923704" initials="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699"/>
    <a:srgbClr val="506080"/>
    <a:srgbClr val="DBEEF8"/>
    <a:srgbClr val="DBEEF6"/>
    <a:srgbClr val="92D050"/>
    <a:srgbClr val="CCFFCC"/>
    <a:srgbClr val="FF99FF"/>
    <a:srgbClr val="FFCCFF"/>
    <a:srgbClr val="E7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4" autoAdjust="0"/>
    <p:restoredTop sz="95886" autoAdjust="0"/>
  </p:normalViewPr>
  <p:slideViewPr>
    <p:cSldViewPr>
      <p:cViewPr>
        <p:scale>
          <a:sx n="66" d="100"/>
          <a:sy n="66" d="100"/>
        </p:scale>
        <p:origin x="-1236" y="-168"/>
      </p:cViewPr>
      <p:guideLst>
        <p:guide orient="horz" pos="2160"/>
        <p:guide pos="3120"/>
      </p:guideLst>
    </p:cSldViewPr>
  </p:slideViewPr>
  <p:outlineViewPr>
    <p:cViewPr>
      <p:scale>
        <a:sx n="33" d="100"/>
        <a:sy n="33" d="100"/>
      </p:scale>
      <p:origin x="0" y="-7445"/>
    </p:cViewPr>
  </p:outlineViewPr>
  <p:notesTextViewPr>
    <p:cViewPr>
      <p:scale>
        <a:sx n="100" d="100"/>
        <a:sy n="100" d="100"/>
      </p:scale>
      <p:origin x="0" y="0"/>
    </p:cViewPr>
  </p:notesTextViewPr>
  <p:sorterViewPr>
    <p:cViewPr>
      <p:scale>
        <a:sx n="80" d="100"/>
        <a:sy n="80" d="100"/>
      </p:scale>
      <p:origin x="0" y="3156"/>
    </p:cViewPr>
  </p:sorterViewPr>
  <p:notesViewPr>
    <p:cSldViewPr>
      <p:cViewPr varScale="1">
        <p:scale>
          <a:sx n="51" d="100"/>
          <a:sy n="51" d="100"/>
        </p:scale>
        <p:origin x="-3006" y="-96"/>
      </p:cViewPr>
      <p:guideLst>
        <p:guide orient="horz" pos="3130"/>
        <p:guide pos="214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APZR003C\OA-la0086$\&#12518;&#12540;&#12470;&#20316;&#26989;&#29992;&#12501;&#12457;&#12523;&#12480;\&#12288;&#12288;&#12288;&#65288;&#9671;&#9670;&#24066;&#38263;&#36984;&#12510;&#12491;&#12501;&#12455;&#12473;&#12488;&#23550;&#24540;&#9670;&#9671;&#65289;\01%20&#19979;&#27700;&#36947;&#20107;&#26989;&#12398;&#19978;&#19979;&#20998;&#38626;\&#9678;121001&#65374;\150212_&#31119;&#30000;&#21442;&#19982;&#25171;&#21512;&#12379;\&#32032;&#26448;&#65288;&#24220;&#24066;&#32113;&#21512;&#26412;&#37096;&#20250;&#35696;&#36039;&#26009;&#31561;&#65289;\&#12467;&#12500;&#12540;150212&#12288;&#20107;&#26989;&#36027;&#12464;&#12521;&#12501;&#20316;&#25104;&#65288;&#31119;&#30000;&#21442;&#19982;&#8594;&#19978;&#23665;&#39015;&#21839;&#65289;H26&#20104;&#31639;&#29992;(H26%202%205&#26178;&#2885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barChart>
        <c:barDir val="col"/>
        <c:grouping val="stacked"/>
        <c:varyColors val="0"/>
        <c:ser>
          <c:idx val="0"/>
          <c:order val="0"/>
          <c:tx>
            <c:strRef>
              <c:f>事業費グラフ!$C$69</c:f>
              <c:strCache>
                <c:ptCount val="1"/>
                <c:pt idx="0">
                  <c:v>改築更新</c:v>
                </c:pt>
              </c:strCache>
            </c:strRef>
          </c:tx>
          <c:spPr>
            <a:solidFill>
              <a:schemeClr val="tx2">
                <a:lumMod val="20000"/>
                <a:lumOff val="80000"/>
              </a:schemeClr>
            </a:solidFill>
          </c:spPr>
          <c:invertIfNegative val="0"/>
          <c:cat>
            <c:strRef>
              <c:f>事業費グラフ!$D$68:$AG$68</c:f>
              <c:strCache>
                <c:ptCount val="30"/>
                <c:pt idx="0">
                  <c:v>H23</c:v>
                </c:pt>
                <c:pt idx="1">
                  <c:v>H24</c:v>
                </c:pt>
                <c:pt idx="2">
                  <c:v>H25</c:v>
                </c:pt>
                <c:pt idx="3">
                  <c:v>H26</c:v>
                </c:pt>
                <c:pt idx="4">
                  <c:v>H27</c:v>
                </c:pt>
                <c:pt idx="5">
                  <c:v>H28</c:v>
                </c:pt>
                <c:pt idx="6">
                  <c:v>H29</c:v>
                </c:pt>
                <c:pt idx="7">
                  <c:v>H30</c:v>
                </c:pt>
                <c:pt idx="8">
                  <c:v>H31</c:v>
                </c:pt>
                <c:pt idx="9">
                  <c:v>H32</c:v>
                </c:pt>
                <c:pt idx="10">
                  <c:v>H33</c:v>
                </c:pt>
                <c:pt idx="11">
                  <c:v>H34</c:v>
                </c:pt>
                <c:pt idx="12">
                  <c:v>H35</c:v>
                </c:pt>
                <c:pt idx="13">
                  <c:v>H36</c:v>
                </c:pt>
                <c:pt idx="14">
                  <c:v>H37</c:v>
                </c:pt>
                <c:pt idx="15">
                  <c:v>H38</c:v>
                </c:pt>
                <c:pt idx="16">
                  <c:v>H39</c:v>
                </c:pt>
                <c:pt idx="17">
                  <c:v>H40</c:v>
                </c:pt>
                <c:pt idx="18">
                  <c:v>H41</c:v>
                </c:pt>
                <c:pt idx="19">
                  <c:v>H42</c:v>
                </c:pt>
                <c:pt idx="20">
                  <c:v>H43</c:v>
                </c:pt>
                <c:pt idx="21">
                  <c:v>H44</c:v>
                </c:pt>
                <c:pt idx="22">
                  <c:v>H45</c:v>
                </c:pt>
                <c:pt idx="23">
                  <c:v>H46</c:v>
                </c:pt>
                <c:pt idx="24">
                  <c:v>H47</c:v>
                </c:pt>
                <c:pt idx="25">
                  <c:v>H48</c:v>
                </c:pt>
                <c:pt idx="26">
                  <c:v>H49</c:v>
                </c:pt>
                <c:pt idx="27">
                  <c:v>H50</c:v>
                </c:pt>
                <c:pt idx="28">
                  <c:v>H51</c:v>
                </c:pt>
                <c:pt idx="29">
                  <c:v>H52</c:v>
                </c:pt>
              </c:strCache>
            </c:strRef>
          </c:cat>
          <c:val>
            <c:numRef>
              <c:f>事業費グラフ!$D$69:$AG$69</c:f>
              <c:numCache>
                <c:formatCode>#,##0_);[Red]\(#,##0\)</c:formatCode>
                <c:ptCount val="30"/>
                <c:pt idx="0">
                  <c:v>191</c:v>
                </c:pt>
                <c:pt idx="1">
                  <c:v>238</c:v>
                </c:pt>
                <c:pt idx="2">
                  <c:v>258</c:v>
                </c:pt>
                <c:pt idx="3">
                  <c:v>263</c:v>
                </c:pt>
                <c:pt idx="4">
                  <c:v>240</c:v>
                </c:pt>
                <c:pt idx="5">
                  <c:v>303</c:v>
                </c:pt>
                <c:pt idx="6">
                  <c:v>346</c:v>
                </c:pt>
                <c:pt idx="7">
                  <c:v>356</c:v>
                </c:pt>
                <c:pt idx="8">
                  <c:v>336</c:v>
                </c:pt>
                <c:pt idx="9">
                  <c:v>361</c:v>
                </c:pt>
                <c:pt idx="10">
                  <c:v>343</c:v>
                </c:pt>
                <c:pt idx="11">
                  <c:v>315</c:v>
                </c:pt>
                <c:pt idx="12">
                  <c:v>297</c:v>
                </c:pt>
                <c:pt idx="13" formatCode="General">
                  <c:v>435</c:v>
                </c:pt>
                <c:pt idx="14" formatCode="General">
                  <c:v>435</c:v>
                </c:pt>
                <c:pt idx="15" formatCode="General">
                  <c:v>435</c:v>
                </c:pt>
                <c:pt idx="16" formatCode="General">
                  <c:v>435</c:v>
                </c:pt>
                <c:pt idx="17" formatCode="General">
                  <c:v>435</c:v>
                </c:pt>
                <c:pt idx="18" formatCode="General">
                  <c:v>435</c:v>
                </c:pt>
                <c:pt idx="19" formatCode="General">
                  <c:v>435</c:v>
                </c:pt>
                <c:pt idx="20" formatCode="General">
                  <c:v>435</c:v>
                </c:pt>
                <c:pt idx="21" formatCode="General">
                  <c:v>435</c:v>
                </c:pt>
                <c:pt idx="22" formatCode="General">
                  <c:v>435</c:v>
                </c:pt>
                <c:pt idx="23" formatCode="General">
                  <c:v>435</c:v>
                </c:pt>
                <c:pt idx="24" formatCode="General">
                  <c:v>435</c:v>
                </c:pt>
                <c:pt idx="25" formatCode="General">
                  <c:v>435</c:v>
                </c:pt>
                <c:pt idx="26" formatCode="General">
                  <c:v>435</c:v>
                </c:pt>
                <c:pt idx="27" formatCode="General">
                  <c:v>435</c:v>
                </c:pt>
                <c:pt idx="28" formatCode="General">
                  <c:v>435</c:v>
                </c:pt>
                <c:pt idx="29" formatCode="General">
                  <c:v>435</c:v>
                </c:pt>
              </c:numCache>
            </c:numRef>
          </c:val>
        </c:ser>
        <c:ser>
          <c:idx val="1"/>
          <c:order val="1"/>
          <c:tx>
            <c:strRef>
              <c:f>事業費グラフ!$C$70</c:f>
              <c:strCache>
                <c:ptCount val="1"/>
                <c:pt idx="0">
                  <c:v>浸水対策</c:v>
                </c:pt>
              </c:strCache>
            </c:strRef>
          </c:tx>
          <c:invertIfNegative val="0"/>
          <c:cat>
            <c:strRef>
              <c:f>事業費グラフ!$D$68:$AG$68</c:f>
              <c:strCache>
                <c:ptCount val="30"/>
                <c:pt idx="0">
                  <c:v>H23</c:v>
                </c:pt>
                <c:pt idx="1">
                  <c:v>H24</c:v>
                </c:pt>
                <c:pt idx="2">
                  <c:v>H25</c:v>
                </c:pt>
                <c:pt idx="3">
                  <c:v>H26</c:v>
                </c:pt>
                <c:pt idx="4">
                  <c:v>H27</c:v>
                </c:pt>
                <c:pt idx="5">
                  <c:v>H28</c:v>
                </c:pt>
                <c:pt idx="6">
                  <c:v>H29</c:v>
                </c:pt>
                <c:pt idx="7">
                  <c:v>H30</c:v>
                </c:pt>
                <c:pt idx="8">
                  <c:v>H31</c:v>
                </c:pt>
                <c:pt idx="9">
                  <c:v>H32</c:v>
                </c:pt>
                <c:pt idx="10">
                  <c:v>H33</c:v>
                </c:pt>
                <c:pt idx="11">
                  <c:v>H34</c:v>
                </c:pt>
                <c:pt idx="12">
                  <c:v>H35</c:v>
                </c:pt>
                <c:pt idx="13">
                  <c:v>H36</c:v>
                </c:pt>
                <c:pt idx="14">
                  <c:v>H37</c:v>
                </c:pt>
                <c:pt idx="15">
                  <c:v>H38</c:v>
                </c:pt>
                <c:pt idx="16">
                  <c:v>H39</c:v>
                </c:pt>
                <c:pt idx="17">
                  <c:v>H40</c:v>
                </c:pt>
                <c:pt idx="18">
                  <c:v>H41</c:v>
                </c:pt>
                <c:pt idx="19">
                  <c:v>H42</c:v>
                </c:pt>
                <c:pt idx="20">
                  <c:v>H43</c:v>
                </c:pt>
                <c:pt idx="21">
                  <c:v>H44</c:v>
                </c:pt>
                <c:pt idx="22">
                  <c:v>H45</c:v>
                </c:pt>
                <c:pt idx="23">
                  <c:v>H46</c:v>
                </c:pt>
                <c:pt idx="24">
                  <c:v>H47</c:v>
                </c:pt>
                <c:pt idx="25">
                  <c:v>H48</c:v>
                </c:pt>
                <c:pt idx="26">
                  <c:v>H49</c:v>
                </c:pt>
                <c:pt idx="27">
                  <c:v>H50</c:v>
                </c:pt>
                <c:pt idx="28">
                  <c:v>H51</c:v>
                </c:pt>
                <c:pt idx="29">
                  <c:v>H52</c:v>
                </c:pt>
              </c:strCache>
            </c:strRef>
          </c:cat>
          <c:val>
            <c:numRef>
              <c:f>事業費グラフ!$D$70:$AG$70</c:f>
              <c:numCache>
                <c:formatCode>#,##0_);[Red]\(#,##0\)</c:formatCode>
                <c:ptCount val="30"/>
                <c:pt idx="0">
                  <c:v>52</c:v>
                </c:pt>
                <c:pt idx="1">
                  <c:v>80</c:v>
                </c:pt>
                <c:pt idx="2">
                  <c:v>45</c:v>
                </c:pt>
                <c:pt idx="3">
                  <c:v>106</c:v>
                </c:pt>
                <c:pt idx="4">
                  <c:v>96</c:v>
                </c:pt>
                <c:pt idx="5">
                  <c:v>86</c:v>
                </c:pt>
                <c:pt idx="6">
                  <c:v>54</c:v>
                </c:pt>
                <c:pt idx="7">
                  <c:v>57</c:v>
                </c:pt>
                <c:pt idx="8">
                  <c:v>66</c:v>
                </c:pt>
                <c:pt idx="9">
                  <c:v>53</c:v>
                </c:pt>
                <c:pt idx="10">
                  <c:v>78</c:v>
                </c:pt>
                <c:pt idx="11">
                  <c:v>85</c:v>
                </c:pt>
                <c:pt idx="12">
                  <c:v>84</c:v>
                </c:pt>
                <c:pt idx="13">
                  <c:v>72</c:v>
                </c:pt>
                <c:pt idx="14" formatCode="General">
                  <c:v>72</c:v>
                </c:pt>
                <c:pt idx="15" formatCode="General">
                  <c:v>72</c:v>
                </c:pt>
                <c:pt idx="16" formatCode="General">
                  <c:v>72</c:v>
                </c:pt>
                <c:pt idx="17" formatCode="General">
                  <c:v>72</c:v>
                </c:pt>
                <c:pt idx="18" formatCode="General">
                  <c:v>72</c:v>
                </c:pt>
                <c:pt idx="19" formatCode="General">
                  <c:v>72</c:v>
                </c:pt>
                <c:pt idx="20" formatCode="General">
                  <c:v>72</c:v>
                </c:pt>
                <c:pt idx="21" formatCode="General">
                  <c:v>72</c:v>
                </c:pt>
                <c:pt idx="22" formatCode="General">
                  <c:v>72</c:v>
                </c:pt>
                <c:pt idx="23" formatCode="General">
                  <c:v>72</c:v>
                </c:pt>
                <c:pt idx="24" formatCode="General">
                  <c:v>72</c:v>
                </c:pt>
                <c:pt idx="25" formatCode="General">
                  <c:v>72</c:v>
                </c:pt>
                <c:pt idx="26" formatCode="General">
                  <c:v>72</c:v>
                </c:pt>
                <c:pt idx="27" formatCode="General">
                  <c:v>72</c:v>
                </c:pt>
                <c:pt idx="28" formatCode="General">
                  <c:v>72</c:v>
                </c:pt>
                <c:pt idx="29" formatCode="General">
                  <c:v>72</c:v>
                </c:pt>
              </c:numCache>
            </c:numRef>
          </c:val>
        </c:ser>
        <c:ser>
          <c:idx val="2"/>
          <c:order val="2"/>
          <c:tx>
            <c:strRef>
              <c:f>事業費グラフ!$C$71</c:f>
              <c:strCache>
                <c:ptCount val="1"/>
                <c:pt idx="0">
                  <c:v>合流改善</c:v>
                </c:pt>
              </c:strCache>
            </c:strRef>
          </c:tx>
          <c:spPr>
            <a:solidFill>
              <a:schemeClr val="accent3">
                <a:lumMod val="40000"/>
                <a:lumOff val="60000"/>
              </a:schemeClr>
            </a:solidFill>
          </c:spPr>
          <c:invertIfNegative val="0"/>
          <c:cat>
            <c:strRef>
              <c:f>事業費グラフ!$D$68:$AG$68</c:f>
              <c:strCache>
                <c:ptCount val="30"/>
                <c:pt idx="0">
                  <c:v>H23</c:v>
                </c:pt>
                <c:pt idx="1">
                  <c:v>H24</c:v>
                </c:pt>
                <c:pt idx="2">
                  <c:v>H25</c:v>
                </c:pt>
                <c:pt idx="3">
                  <c:v>H26</c:v>
                </c:pt>
                <c:pt idx="4">
                  <c:v>H27</c:v>
                </c:pt>
                <c:pt idx="5">
                  <c:v>H28</c:v>
                </c:pt>
                <c:pt idx="6">
                  <c:v>H29</c:v>
                </c:pt>
                <c:pt idx="7">
                  <c:v>H30</c:v>
                </c:pt>
                <c:pt idx="8">
                  <c:v>H31</c:v>
                </c:pt>
                <c:pt idx="9">
                  <c:v>H32</c:v>
                </c:pt>
                <c:pt idx="10">
                  <c:v>H33</c:v>
                </c:pt>
                <c:pt idx="11">
                  <c:v>H34</c:v>
                </c:pt>
                <c:pt idx="12">
                  <c:v>H35</c:v>
                </c:pt>
                <c:pt idx="13">
                  <c:v>H36</c:v>
                </c:pt>
                <c:pt idx="14">
                  <c:v>H37</c:v>
                </c:pt>
                <c:pt idx="15">
                  <c:v>H38</c:v>
                </c:pt>
                <c:pt idx="16">
                  <c:v>H39</c:v>
                </c:pt>
                <c:pt idx="17">
                  <c:v>H40</c:v>
                </c:pt>
                <c:pt idx="18">
                  <c:v>H41</c:v>
                </c:pt>
                <c:pt idx="19">
                  <c:v>H42</c:v>
                </c:pt>
                <c:pt idx="20">
                  <c:v>H43</c:v>
                </c:pt>
                <c:pt idx="21">
                  <c:v>H44</c:v>
                </c:pt>
                <c:pt idx="22">
                  <c:v>H45</c:v>
                </c:pt>
                <c:pt idx="23">
                  <c:v>H46</c:v>
                </c:pt>
                <c:pt idx="24">
                  <c:v>H47</c:v>
                </c:pt>
                <c:pt idx="25">
                  <c:v>H48</c:v>
                </c:pt>
                <c:pt idx="26">
                  <c:v>H49</c:v>
                </c:pt>
                <c:pt idx="27">
                  <c:v>H50</c:v>
                </c:pt>
                <c:pt idx="28">
                  <c:v>H51</c:v>
                </c:pt>
                <c:pt idx="29">
                  <c:v>H52</c:v>
                </c:pt>
              </c:strCache>
            </c:strRef>
          </c:cat>
          <c:val>
            <c:numRef>
              <c:f>事業費グラフ!$D$71:$AG$71</c:f>
              <c:numCache>
                <c:formatCode>General</c:formatCode>
                <c:ptCount val="30"/>
                <c:pt idx="0">
                  <c:v>108</c:v>
                </c:pt>
                <c:pt idx="1">
                  <c:v>34</c:v>
                </c:pt>
                <c:pt idx="2">
                  <c:v>74</c:v>
                </c:pt>
                <c:pt idx="3">
                  <c:v>23</c:v>
                </c:pt>
                <c:pt idx="4">
                  <c:v>42</c:v>
                </c:pt>
                <c:pt idx="5">
                  <c:v>101</c:v>
                </c:pt>
                <c:pt idx="6">
                  <c:v>93</c:v>
                </c:pt>
                <c:pt idx="7">
                  <c:v>94</c:v>
                </c:pt>
                <c:pt idx="8">
                  <c:v>103</c:v>
                </c:pt>
                <c:pt idx="9">
                  <c:v>92</c:v>
                </c:pt>
                <c:pt idx="10">
                  <c:v>70</c:v>
                </c:pt>
                <c:pt idx="11">
                  <c:v>84</c:v>
                </c:pt>
                <c:pt idx="12">
                  <c:v>90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ser>
        <c:ser>
          <c:idx val="3"/>
          <c:order val="3"/>
          <c:tx>
            <c:strRef>
              <c:f>事業費グラフ!$C$72</c:f>
              <c:strCache>
                <c:ptCount val="1"/>
                <c:pt idx="0">
                  <c:v>その他</c:v>
                </c:pt>
              </c:strCache>
            </c:strRef>
          </c:tx>
          <c:spPr>
            <a:solidFill>
              <a:schemeClr val="accent4">
                <a:lumMod val="60000"/>
                <a:lumOff val="40000"/>
              </a:schemeClr>
            </a:solidFill>
          </c:spPr>
          <c:invertIfNegative val="0"/>
          <c:cat>
            <c:strRef>
              <c:f>事業費グラフ!$D$68:$AG$68</c:f>
              <c:strCache>
                <c:ptCount val="30"/>
                <c:pt idx="0">
                  <c:v>H23</c:v>
                </c:pt>
                <c:pt idx="1">
                  <c:v>H24</c:v>
                </c:pt>
                <c:pt idx="2">
                  <c:v>H25</c:v>
                </c:pt>
                <c:pt idx="3">
                  <c:v>H26</c:v>
                </c:pt>
                <c:pt idx="4">
                  <c:v>H27</c:v>
                </c:pt>
                <c:pt idx="5">
                  <c:v>H28</c:v>
                </c:pt>
                <c:pt idx="6">
                  <c:v>H29</c:v>
                </c:pt>
                <c:pt idx="7">
                  <c:v>H30</c:v>
                </c:pt>
                <c:pt idx="8">
                  <c:v>H31</c:v>
                </c:pt>
                <c:pt idx="9">
                  <c:v>H32</c:v>
                </c:pt>
                <c:pt idx="10">
                  <c:v>H33</c:v>
                </c:pt>
                <c:pt idx="11">
                  <c:v>H34</c:v>
                </c:pt>
                <c:pt idx="12">
                  <c:v>H35</c:v>
                </c:pt>
                <c:pt idx="13">
                  <c:v>H36</c:v>
                </c:pt>
                <c:pt idx="14">
                  <c:v>H37</c:v>
                </c:pt>
                <c:pt idx="15">
                  <c:v>H38</c:v>
                </c:pt>
                <c:pt idx="16">
                  <c:v>H39</c:v>
                </c:pt>
                <c:pt idx="17">
                  <c:v>H40</c:v>
                </c:pt>
                <c:pt idx="18">
                  <c:v>H41</c:v>
                </c:pt>
                <c:pt idx="19">
                  <c:v>H42</c:v>
                </c:pt>
                <c:pt idx="20">
                  <c:v>H43</c:v>
                </c:pt>
                <c:pt idx="21">
                  <c:v>H44</c:v>
                </c:pt>
                <c:pt idx="22">
                  <c:v>H45</c:v>
                </c:pt>
                <c:pt idx="23">
                  <c:v>H46</c:v>
                </c:pt>
                <c:pt idx="24">
                  <c:v>H47</c:v>
                </c:pt>
                <c:pt idx="25">
                  <c:v>H48</c:v>
                </c:pt>
                <c:pt idx="26">
                  <c:v>H49</c:v>
                </c:pt>
                <c:pt idx="27">
                  <c:v>H50</c:v>
                </c:pt>
                <c:pt idx="28">
                  <c:v>H51</c:v>
                </c:pt>
                <c:pt idx="29">
                  <c:v>H52</c:v>
                </c:pt>
              </c:strCache>
            </c:strRef>
          </c:cat>
          <c:val>
            <c:numRef>
              <c:f>事業費グラフ!$D$72:$AG$72</c:f>
              <c:numCache>
                <c:formatCode>General</c:formatCode>
                <c:ptCount val="30"/>
                <c:pt idx="0">
                  <c:v>22</c:v>
                </c:pt>
                <c:pt idx="1">
                  <c:v>16</c:v>
                </c:pt>
                <c:pt idx="2">
                  <c:v>19</c:v>
                </c:pt>
                <c:pt idx="3">
                  <c:v>18</c:v>
                </c:pt>
                <c:pt idx="4">
                  <c:v>32</c:v>
                </c:pt>
                <c:pt idx="5">
                  <c:v>25</c:v>
                </c:pt>
                <c:pt idx="6">
                  <c:v>28</c:v>
                </c:pt>
                <c:pt idx="7">
                  <c:v>24</c:v>
                </c:pt>
                <c:pt idx="8">
                  <c:v>24</c:v>
                </c:pt>
                <c:pt idx="9">
                  <c:v>21</c:v>
                </c:pt>
                <c:pt idx="10">
                  <c:v>21</c:v>
                </c:pt>
                <c:pt idx="11">
                  <c:v>28</c:v>
                </c:pt>
                <c:pt idx="12">
                  <c:v>20</c:v>
                </c:pt>
                <c:pt idx="13">
                  <c:v>23</c:v>
                </c:pt>
                <c:pt idx="14">
                  <c:v>23</c:v>
                </c:pt>
                <c:pt idx="15">
                  <c:v>23</c:v>
                </c:pt>
                <c:pt idx="16">
                  <c:v>23</c:v>
                </c:pt>
                <c:pt idx="17">
                  <c:v>23</c:v>
                </c:pt>
                <c:pt idx="18">
                  <c:v>23</c:v>
                </c:pt>
                <c:pt idx="19">
                  <c:v>23</c:v>
                </c:pt>
                <c:pt idx="20">
                  <c:v>23</c:v>
                </c:pt>
                <c:pt idx="21">
                  <c:v>23</c:v>
                </c:pt>
                <c:pt idx="22">
                  <c:v>23</c:v>
                </c:pt>
                <c:pt idx="23">
                  <c:v>23</c:v>
                </c:pt>
                <c:pt idx="24">
                  <c:v>23</c:v>
                </c:pt>
                <c:pt idx="25">
                  <c:v>23</c:v>
                </c:pt>
                <c:pt idx="26">
                  <c:v>23</c:v>
                </c:pt>
                <c:pt idx="27">
                  <c:v>23</c:v>
                </c:pt>
                <c:pt idx="28">
                  <c:v>23</c:v>
                </c:pt>
                <c:pt idx="29">
                  <c:v>23</c:v>
                </c:pt>
              </c:numCache>
            </c:numRef>
          </c:val>
        </c:ser>
        <c:dLbls>
          <c:showLegendKey val="0"/>
          <c:showVal val="0"/>
          <c:showCatName val="0"/>
          <c:showSerName val="0"/>
          <c:showPercent val="0"/>
          <c:showBubbleSize val="0"/>
        </c:dLbls>
        <c:gapWidth val="150"/>
        <c:overlap val="100"/>
        <c:axId val="118733440"/>
        <c:axId val="175790336"/>
      </c:barChart>
      <c:catAx>
        <c:axId val="118733440"/>
        <c:scaling>
          <c:orientation val="minMax"/>
        </c:scaling>
        <c:delete val="0"/>
        <c:axPos val="b"/>
        <c:numFmt formatCode="General" sourceLinked="0"/>
        <c:majorTickMark val="out"/>
        <c:minorTickMark val="none"/>
        <c:tickLblPos val="nextTo"/>
        <c:crossAx val="175790336"/>
        <c:crosses val="autoZero"/>
        <c:auto val="1"/>
        <c:lblAlgn val="ctr"/>
        <c:lblOffset val="100"/>
        <c:noMultiLvlLbl val="0"/>
      </c:catAx>
      <c:valAx>
        <c:axId val="175790336"/>
        <c:scaling>
          <c:orientation val="minMax"/>
        </c:scaling>
        <c:delete val="0"/>
        <c:axPos val="l"/>
        <c:majorGridlines/>
        <c:numFmt formatCode="#,##0_);[Red]\(#,##0\)" sourceLinked="1"/>
        <c:majorTickMark val="out"/>
        <c:minorTickMark val="none"/>
        <c:tickLblPos val="nextTo"/>
        <c:crossAx val="118733440"/>
        <c:crosses val="autoZero"/>
        <c:crossBetween val="between"/>
      </c:valAx>
      <c:spPr>
        <a:noFill/>
      </c:spPr>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47569-930F-4E28-BB32-16C17BE7EB34}" type="doc">
      <dgm:prSet loTypeId="urn:microsoft.com/office/officeart/2005/8/layout/hChevron3" loCatId="process" qsTypeId="urn:microsoft.com/office/officeart/2005/8/quickstyle/simple1" qsCatId="simple" csTypeId="urn:microsoft.com/office/officeart/2005/8/colors/accent1_2" csCatId="accent1" phldr="1"/>
      <dgm:spPr/>
    </dgm:pt>
    <dgm:pt modelId="{1039A906-D284-47C5-8D66-068F09C68587}">
      <dgm:prSet phldrT="[テキスト]" custT="1"/>
      <dgm:spPr/>
      <dgm:t>
        <a:bodyPr/>
        <a:lstStyle/>
        <a:p>
          <a:pPr>
            <a:lnSpc>
              <a:spcPts val="2400"/>
            </a:lnSpc>
            <a:spcAft>
              <a:spcPts val="0"/>
            </a:spcAft>
          </a:pPr>
          <a:r>
            <a:rPr kumimoji="1" lang="ja-JP" altLang="en-US" sz="1600" dirty="0" smtClean="0">
              <a:latin typeface="HG丸ｺﾞｼｯｸM-PRO" panose="020F0600000000000000" pitchFamily="50" charset="-128"/>
              <a:ea typeface="HG丸ｺﾞｼｯｸM-PRO" panose="020F0600000000000000" pitchFamily="50" charset="-128"/>
            </a:rPr>
            <a:t>管　渠</a:t>
          </a:r>
          <a:endParaRPr kumimoji="1" lang="en-US" altLang="ja-JP" sz="1600" dirty="0" smtClean="0">
            <a:latin typeface="HG丸ｺﾞｼｯｸM-PRO" panose="020F0600000000000000" pitchFamily="50" charset="-128"/>
            <a:ea typeface="HG丸ｺﾞｼｯｸM-PRO" panose="020F0600000000000000" pitchFamily="50" charset="-128"/>
          </a:endParaRPr>
        </a:p>
        <a:p>
          <a:pPr>
            <a:lnSpc>
              <a:spcPts val="2400"/>
            </a:lnSpc>
            <a:spcAft>
              <a:spcPts val="0"/>
            </a:spcAft>
          </a:pPr>
          <a:r>
            <a:rPr kumimoji="1" lang="ja-JP" altLang="en-US" sz="1600" dirty="0" smtClean="0">
              <a:latin typeface="HG丸ｺﾞｼｯｸM-PRO" panose="020F0600000000000000" pitchFamily="50" charset="-128"/>
              <a:ea typeface="HG丸ｺﾞｼｯｸM-PRO" panose="020F0600000000000000" pitchFamily="50" charset="-128"/>
            </a:rPr>
            <a:t>約</a:t>
          </a:r>
          <a:r>
            <a:rPr kumimoji="1" lang="en-US" altLang="ja-JP" sz="1600" dirty="0" smtClean="0">
              <a:latin typeface="HG丸ｺﾞｼｯｸM-PRO" panose="020F0600000000000000" pitchFamily="50" charset="-128"/>
              <a:ea typeface="HG丸ｺﾞｼｯｸM-PRO" panose="020F0600000000000000" pitchFamily="50" charset="-128"/>
            </a:rPr>
            <a:t>4,900km</a:t>
          </a:r>
          <a:endParaRPr kumimoji="1" lang="ja-JP" altLang="en-US" sz="1600" dirty="0">
            <a:latin typeface="HG丸ｺﾞｼｯｸM-PRO" panose="020F0600000000000000" pitchFamily="50" charset="-128"/>
            <a:ea typeface="HG丸ｺﾞｼｯｸM-PRO" panose="020F0600000000000000" pitchFamily="50" charset="-128"/>
          </a:endParaRPr>
        </a:p>
      </dgm:t>
    </dgm:pt>
    <dgm:pt modelId="{54AB179B-C9BA-46DE-9C01-28B2C212573D}" type="parTrans" cxnId="{C6E74BC0-811F-4C2C-B28F-F4F3E94D7205}">
      <dgm:prSet/>
      <dgm:spPr/>
      <dgm:t>
        <a:bodyPr/>
        <a:lstStyle/>
        <a:p>
          <a:endParaRPr kumimoji="1" lang="ja-JP" altLang="en-US"/>
        </a:p>
      </dgm:t>
    </dgm:pt>
    <dgm:pt modelId="{B25BF356-D719-4AF3-8376-AB0E3E47F525}" type="sibTrans" cxnId="{C6E74BC0-811F-4C2C-B28F-F4F3E94D7205}">
      <dgm:prSet/>
      <dgm:spPr/>
      <dgm:t>
        <a:bodyPr/>
        <a:lstStyle/>
        <a:p>
          <a:endParaRPr kumimoji="1" lang="ja-JP" altLang="en-US"/>
        </a:p>
      </dgm:t>
    </dgm:pt>
    <dgm:pt modelId="{EC07D1F7-F605-44ED-958F-1F0598B2FB90}">
      <dgm:prSet phldrT="[テキスト]" custT="1"/>
      <dgm:spPr/>
      <dgm:t>
        <a:bodyPr/>
        <a:lstStyle/>
        <a:p>
          <a:pPr>
            <a:lnSpc>
              <a:spcPts val="2400"/>
            </a:lnSpc>
            <a:spcAft>
              <a:spcPts val="0"/>
            </a:spcAft>
          </a:pPr>
          <a:r>
            <a:rPr kumimoji="1" lang="ja-JP" altLang="en-US" sz="1600" dirty="0" smtClean="0">
              <a:latin typeface="HG丸ｺﾞｼｯｸM-PRO" panose="020F0600000000000000" pitchFamily="50" charset="-128"/>
              <a:ea typeface="HG丸ｺﾞｼｯｸM-PRO" panose="020F0600000000000000" pitchFamily="50" charset="-128"/>
            </a:rPr>
            <a:t>抽水所（ポンプ場）</a:t>
          </a:r>
          <a:endParaRPr kumimoji="1" lang="en-US" altLang="ja-JP" sz="1600" dirty="0" smtClean="0">
            <a:latin typeface="HG丸ｺﾞｼｯｸM-PRO" panose="020F0600000000000000" pitchFamily="50" charset="-128"/>
            <a:ea typeface="HG丸ｺﾞｼｯｸM-PRO" panose="020F0600000000000000" pitchFamily="50" charset="-128"/>
          </a:endParaRPr>
        </a:p>
        <a:p>
          <a:pPr>
            <a:lnSpc>
              <a:spcPts val="2400"/>
            </a:lnSpc>
            <a:spcAft>
              <a:spcPts val="0"/>
            </a:spcAft>
          </a:pPr>
          <a:r>
            <a:rPr kumimoji="1" lang="en-US" altLang="ja-JP" sz="1600" dirty="0" smtClean="0">
              <a:latin typeface="HG丸ｺﾞｼｯｸM-PRO" panose="020F0600000000000000" pitchFamily="50" charset="-128"/>
              <a:ea typeface="HG丸ｺﾞｼｯｸM-PRO" panose="020F0600000000000000" pitchFamily="50" charset="-128"/>
            </a:rPr>
            <a:t>58</a:t>
          </a:r>
          <a:r>
            <a:rPr kumimoji="1" lang="ja-JP" altLang="en-US" sz="1600" dirty="0" smtClean="0">
              <a:latin typeface="HG丸ｺﾞｼｯｸM-PRO" panose="020F0600000000000000" pitchFamily="50" charset="-128"/>
              <a:ea typeface="HG丸ｺﾞｼｯｸM-PRO" panose="020F0600000000000000" pitchFamily="50" charset="-128"/>
            </a:rPr>
            <a:t>箇所</a:t>
          </a:r>
          <a:endParaRPr kumimoji="1" lang="ja-JP" altLang="en-US" sz="1600" dirty="0">
            <a:latin typeface="HG丸ｺﾞｼｯｸM-PRO" panose="020F0600000000000000" pitchFamily="50" charset="-128"/>
            <a:ea typeface="HG丸ｺﾞｼｯｸM-PRO" panose="020F0600000000000000" pitchFamily="50" charset="-128"/>
          </a:endParaRPr>
        </a:p>
      </dgm:t>
    </dgm:pt>
    <dgm:pt modelId="{9AC6C798-4655-491C-A2B2-708C09C569E3}" type="parTrans" cxnId="{8577DCD7-517E-441C-9DF7-15D7D47BA8CF}">
      <dgm:prSet/>
      <dgm:spPr/>
      <dgm:t>
        <a:bodyPr/>
        <a:lstStyle/>
        <a:p>
          <a:endParaRPr kumimoji="1" lang="ja-JP" altLang="en-US"/>
        </a:p>
      </dgm:t>
    </dgm:pt>
    <dgm:pt modelId="{6D72A9B2-07D2-4766-9813-9DBD25736157}" type="sibTrans" cxnId="{8577DCD7-517E-441C-9DF7-15D7D47BA8CF}">
      <dgm:prSet/>
      <dgm:spPr/>
      <dgm:t>
        <a:bodyPr/>
        <a:lstStyle/>
        <a:p>
          <a:endParaRPr kumimoji="1" lang="ja-JP" altLang="en-US"/>
        </a:p>
      </dgm:t>
    </dgm:pt>
    <dgm:pt modelId="{1948F6AF-AA0C-4595-A369-2C991F1F54FD}">
      <dgm:prSet phldrT="[テキスト]" custT="1"/>
      <dgm:spPr/>
      <dgm:t>
        <a:bodyPr/>
        <a:lstStyle/>
        <a:p>
          <a:pPr>
            <a:lnSpc>
              <a:spcPts val="2400"/>
            </a:lnSpc>
            <a:spcAft>
              <a:spcPts val="0"/>
            </a:spcAft>
          </a:pPr>
          <a:r>
            <a:rPr kumimoji="1" lang="ja-JP" altLang="en-US" sz="1600" dirty="0" smtClean="0">
              <a:latin typeface="HG丸ｺﾞｼｯｸM-PRO" panose="020F0600000000000000" pitchFamily="50" charset="-128"/>
              <a:ea typeface="HG丸ｺﾞｼｯｸM-PRO" panose="020F0600000000000000" pitchFamily="50" charset="-128"/>
            </a:rPr>
            <a:t>下水処理場</a:t>
          </a:r>
          <a:endParaRPr kumimoji="1" lang="en-US" altLang="ja-JP" sz="1600" dirty="0" smtClean="0">
            <a:latin typeface="HG丸ｺﾞｼｯｸM-PRO" panose="020F0600000000000000" pitchFamily="50" charset="-128"/>
            <a:ea typeface="HG丸ｺﾞｼｯｸM-PRO" panose="020F0600000000000000" pitchFamily="50" charset="-128"/>
          </a:endParaRPr>
        </a:p>
        <a:p>
          <a:pPr>
            <a:lnSpc>
              <a:spcPts val="2400"/>
            </a:lnSpc>
            <a:spcAft>
              <a:spcPts val="0"/>
            </a:spcAft>
          </a:pPr>
          <a:r>
            <a:rPr kumimoji="1" lang="en-US" altLang="ja-JP" sz="1600" dirty="0" smtClean="0">
              <a:latin typeface="HG丸ｺﾞｼｯｸM-PRO" panose="020F0600000000000000" pitchFamily="50" charset="-128"/>
              <a:ea typeface="HG丸ｺﾞｼｯｸM-PRO" panose="020F0600000000000000" pitchFamily="50" charset="-128"/>
            </a:rPr>
            <a:t>12</a:t>
          </a:r>
          <a:r>
            <a:rPr kumimoji="1" lang="ja-JP" altLang="en-US" sz="1600" dirty="0" smtClean="0">
              <a:latin typeface="HG丸ｺﾞｼｯｸM-PRO" panose="020F0600000000000000" pitchFamily="50" charset="-128"/>
              <a:ea typeface="HG丸ｺﾞｼｯｸM-PRO" panose="020F0600000000000000" pitchFamily="50" charset="-128"/>
            </a:rPr>
            <a:t>箇所</a:t>
          </a:r>
          <a:endParaRPr kumimoji="1" lang="ja-JP" altLang="en-US" sz="1600" dirty="0">
            <a:latin typeface="HG丸ｺﾞｼｯｸM-PRO" panose="020F0600000000000000" pitchFamily="50" charset="-128"/>
            <a:ea typeface="HG丸ｺﾞｼｯｸM-PRO" panose="020F0600000000000000" pitchFamily="50" charset="-128"/>
          </a:endParaRPr>
        </a:p>
      </dgm:t>
    </dgm:pt>
    <dgm:pt modelId="{BC128301-86C7-42B3-AA73-679827F7C5A5}" type="parTrans" cxnId="{0B9BD09F-B7E6-4881-87AF-F134D0BC0C99}">
      <dgm:prSet/>
      <dgm:spPr/>
      <dgm:t>
        <a:bodyPr/>
        <a:lstStyle/>
        <a:p>
          <a:endParaRPr kumimoji="1" lang="ja-JP" altLang="en-US"/>
        </a:p>
      </dgm:t>
    </dgm:pt>
    <dgm:pt modelId="{6DAB2366-FDEE-445B-9FB6-31CB34B3612A}" type="sibTrans" cxnId="{0B9BD09F-B7E6-4881-87AF-F134D0BC0C99}">
      <dgm:prSet/>
      <dgm:spPr/>
      <dgm:t>
        <a:bodyPr/>
        <a:lstStyle/>
        <a:p>
          <a:endParaRPr kumimoji="1" lang="ja-JP" altLang="en-US"/>
        </a:p>
      </dgm:t>
    </dgm:pt>
    <dgm:pt modelId="{304C7977-7E6F-4091-9E87-56E3B42AAEBC}" type="pres">
      <dgm:prSet presAssocID="{46C47569-930F-4E28-BB32-16C17BE7EB34}" presName="Name0" presStyleCnt="0">
        <dgm:presLayoutVars>
          <dgm:dir/>
          <dgm:resizeHandles val="exact"/>
        </dgm:presLayoutVars>
      </dgm:prSet>
      <dgm:spPr/>
    </dgm:pt>
    <dgm:pt modelId="{2A903F7B-96F1-4D88-B6AA-C2575B1130F9}" type="pres">
      <dgm:prSet presAssocID="{1039A906-D284-47C5-8D66-068F09C68587}" presName="parTxOnly" presStyleLbl="node1" presStyleIdx="0" presStyleCnt="3" custLinFactNeighborY="-8333">
        <dgm:presLayoutVars>
          <dgm:bulletEnabled val="1"/>
        </dgm:presLayoutVars>
      </dgm:prSet>
      <dgm:spPr/>
      <dgm:t>
        <a:bodyPr/>
        <a:lstStyle/>
        <a:p>
          <a:endParaRPr kumimoji="1" lang="ja-JP" altLang="en-US"/>
        </a:p>
      </dgm:t>
    </dgm:pt>
    <dgm:pt modelId="{BD945D20-8351-40DF-88D9-D82E18E4985F}" type="pres">
      <dgm:prSet presAssocID="{B25BF356-D719-4AF3-8376-AB0E3E47F525}" presName="parSpace" presStyleCnt="0"/>
      <dgm:spPr/>
    </dgm:pt>
    <dgm:pt modelId="{3890503B-6C84-48C0-B3CD-14E381A54C78}" type="pres">
      <dgm:prSet presAssocID="{EC07D1F7-F605-44ED-958F-1F0598B2FB90}" presName="parTxOnly" presStyleLbl="node1" presStyleIdx="1" presStyleCnt="3" custLinFactNeighborX="2884" custLinFactNeighborY="-3030">
        <dgm:presLayoutVars>
          <dgm:bulletEnabled val="1"/>
        </dgm:presLayoutVars>
      </dgm:prSet>
      <dgm:spPr/>
      <dgm:t>
        <a:bodyPr/>
        <a:lstStyle/>
        <a:p>
          <a:endParaRPr kumimoji="1" lang="ja-JP" altLang="en-US"/>
        </a:p>
      </dgm:t>
    </dgm:pt>
    <dgm:pt modelId="{72030DAC-BB1C-4F94-9008-F16DE8E060B6}" type="pres">
      <dgm:prSet presAssocID="{6D72A9B2-07D2-4766-9813-9DBD25736157}" presName="parSpace" presStyleCnt="0"/>
      <dgm:spPr/>
    </dgm:pt>
    <dgm:pt modelId="{5C1E59A2-C99D-4C1F-8A65-358BD3BF1970}" type="pres">
      <dgm:prSet presAssocID="{1948F6AF-AA0C-4595-A369-2C991F1F54FD}" presName="parTxOnly" presStyleLbl="node1" presStyleIdx="2" presStyleCnt="3">
        <dgm:presLayoutVars>
          <dgm:bulletEnabled val="1"/>
        </dgm:presLayoutVars>
      </dgm:prSet>
      <dgm:spPr/>
      <dgm:t>
        <a:bodyPr/>
        <a:lstStyle/>
        <a:p>
          <a:endParaRPr kumimoji="1" lang="ja-JP" altLang="en-US"/>
        </a:p>
      </dgm:t>
    </dgm:pt>
  </dgm:ptLst>
  <dgm:cxnLst>
    <dgm:cxn modelId="{68C9F8E1-DA1D-4C8B-9414-E7CB3C921897}" type="presOf" srcId="{46C47569-930F-4E28-BB32-16C17BE7EB34}" destId="{304C7977-7E6F-4091-9E87-56E3B42AAEBC}" srcOrd="0" destOrd="0" presId="urn:microsoft.com/office/officeart/2005/8/layout/hChevron3"/>
    <dgm:cxn modelId="{76280C7E-1453-41C6-ACA4-D8A5B29875AF}" type="presOf" srcId="{1039A906-D284-47C5-8D66-068F09C68587}" destId="{2A903F7B-96F1-4D88-B6AA-C2575B1130F9}" srcOrd="0" destOrd="0" presId="urn:microsoft.com/office/officeart/2005/8/layout/hChevron3"/>
    <dgm:cxn modelId="{93B90817-EE62-4514-A388-28E3F4848EE2}" type="presOf" srcId="{1948F6AF-AA0C-4595-A369-2C991F1F54FD}" destId="{5C1E59A2-C99D-4C1F-8A65-358BD3BF1970}" srcOrd="0" destOrd="0" presId="urn:microsoft.com/office/officeart/2005/8/layout/hChevron3"/>
    <dgm:cxn modelId="{C6E74BC0-811F-4C2C-B28F-F4F3E94D7205}" srcId="{46C47569-930F-4E28-BB32-16C17BE7EB34}" destId="{1039A906-D284-47C5-8D66-068F09C68587}" srcOrd="0" destOrd="0" parTransId="{54AB179B-C9BA-46DE-9C01-28B2C212573D}" sibTransId="{B25BF356-D719-4AF3-8376-AB0E3E47F525}"/>
    <dgm:cxn modelId="{8577DCD7-517E-441C-9DF7-15D7D47BA8CF}" srcId="{46C47569-930F-4E28-BB32-16C17BE7EB34}" destId="{EC07D1F7-F605-44ED-958F-1F0598B2FB90}" srcOrd="1" destOrd="0" parTransId="{9AC6C798-4655-491C-A2B2-708C09C569E3}" sibTransId="{6D72A9B2-07D2-4766-9813-9DBD25736157}"/>
    <dgm:cxn modelId="{0B9BD09F-B7E6-4881-87AF-F134D0BC0C99}" srcId="{46C47569-930F-4E28-BB32-16C17BE7EB34}" destId="{1948F6AF-AA0C-4595-A369-2C991F1F54FD}" srcOrd="2" destOrd="0" parTransId="{BC128301-86C7-42B3-AA73-679827F7C5A5}" sibTransId="{6DAB2366-FDEE-445B-9FB6-31CB34B3612A}"/>
    <dgm:cxn modelId="{93852047-0DD9-4279-9C92-AEDB8A3F5AA1}" type="presOf" srcId="{EC07D1F7-F605-44ED-958F-1F0598B2FB90}" destId="{3890503B-6C84-48C0-B3CD-14E381A54C78}" srcOrd="0" destOrd="0" presId="urn:microsoft.com/office/officeart/2005/8/layout/hChevron3"/>
    <dgm:cxn modelId="{D4393140-1874-4C2B-8D4A-D060D877DAB6}" type="presParOf" srcId="{304C7977-7E6F-4091-9E87-56E3B42AAEBC}" destId="{2A903F7B-96F1-4D88-B6AA-C2575B1130F9}" srcOrd="0" destOrd="0" presId="urn:microsoft.com/office/officeart/2005/8/layout/hChevron3"/>
    <dgm:cxn modelId="{FAAC84F8-C4C2-401F-BB3C-EB056FE12CFD}" type="presParOf" srcId="{304C7977-7E6F-4091-9E87-56E3B42AAEBC}" destId="{BD945D20-8351-40DF-88D9-D82E18E4985F}" srcOrd="1" destOrd="0" presId="urn:microsoft.com/office/officeart/2005/8/layout/hChevron3"/>
    <dgm:cxn modelId="{D5A376F6-533A-4E2D-AB9E-CC743DC43EF4}" type="presParOf" srcId="{304C7977-7E6F-4091-9E87-56E3B42AAEBC}" destId="{3890503B-6C84-48C0-B3CD-14E381A54C78}" srcOrd="2" destOrd="0" presId="urn:microsoft.com/office/officeart/2005/8/layout/hChevron3"/>
    <dgm:cxn modelId="{120A7FB3-A395-4506-965C-C813C2B60705}" type="presParOf" srcId="{304C7977-7E6F-4091-9E87-56E3B42AAEBC}" destId="{72030DAC-BB1C-4F94-9008-F16DE8E060B6}" srcOrd="3" destOrd="0" presId="urn:microsoft.com/office/officeart/2005/8/layout/hChevron3"/>
    <dgm:cxn modelId="{81560356-5A40-4674-9318-B8240AA3EB4D}" type="presParOf" srcId="{304C7977-7E6F-4091-9E87-56E3B42AAEBC}" destId="{5C1E59A2-C99D-4C1F-8A65-358BD3BF1970}"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03F7B-96F1-4D88-B6AA-C2575B1130F9}">
      <dsp:nvSpPr>
        <dsp:cNvPr id="0" name=""/>
        <dsp:cNvSpPr/>
      </dsp:nvSpPr>
      <dsp:spPr>
        <a:xfrm>
          <a:off x="4094" y="0"/>
          <a:ext cx="3580640" cy="64807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ts val="2400"/>
            </a:lnSpc>
            <a:spcBef>
              <a:spcPct val="0"/>
            </a:spcBef>
            <a:spcAft>
              <a:spcPts val="0"/>
            </a:spcAft>
          </a:pPr>
          <a:r>
            <a:rPr kumimoji="1" lang="ja-JP" altLang="en-US" sz="1600" kern="1200" dirty="0" smtClean="0">
              <a:latin typeface="HG丸ｺﾞｼｯｸM-PRO" panose="020F0600000000000000" pitchFamily="50" charset="-128"/>
              <a:ea typeface="HG丸ｺﾞｼｯｸM-PRO" panose="020F0600000000000000" pitchFamily="50" charset="-128"/>
            </a:rPr>
            <a:t>管　渠</a:t>
          </a:r>
          <a:endParaRPr kumimoji="1" lang="en-US" altLang="ja-JP" sz="1600" kern="1200" dirty="0" smtClean="0">
            <a:latin typeface="HG丸ｺﾞｼｯｸM-PRO" panose="020F0600000000000000" pitchFamily="50" charset="-128"/>
            <a:ea typeface="HG丸ｺﾞｼｯｸM-PRO" panose="020F0600000000000000" pitchFamily="50" charset="-128"/>
          </a:endParaRPr>
        </a:p>
        <a:p>
          <a:pPr lvl="0" algn="ctr" defTabSz="711200">
            <a:lnSpc>
              <a:spcPts val="2400"/>
            </a:lnSpc>
            <a:spcBef>
              <a:spcPct val="0"/>
            </a:spcBef>
            <a:spcAft>
              <a:spcPts val="0"/>
            </a:spcAft>
          </a:pPr>
          <a:r>
            <a:rPr kumimoji="1" lang="ja-JP" altLang="en-US" sz="1600" kern="1200" dirty="0" smtClean="0">
              <a:latin typeface="HG丸ｺﾞｼｯｸM-PRO" panose="020F0600000000000000" pitchFamily="50" charset="-128"/>
              <a:ea typeface="HG丸ｺﾞｼｯｸM-PRO" panose="020F0600000000000000" pitchFamily="50" charset="-128"/>
            </a:rPr>
            <a:t>約</a:t>
          </a:r>
          <a:r>
            <a:rPr kumimoji="1" lang="en-US" altLang="ja-JP" sz="1600" kern="1200" dirty="0" smtClean="0">
              <a:latin typeface="HG丸ｺﾞｼｯｸM-PRO" panose="020F0600000000000000" pitchFamily="50" charset="-128"/>
              <a:ea typeface="HG丸ｺﾞｼｯｸM-PRO" panose="020F0600000000000000" pitchFamily="50" charset="-128"/>
            </a:rPr>
            <a:t>4,900km</a:t>
          </a:r>
          <a:endParaRPr kumimoji="1" lang="ja-JP" altLang="en-US" sz="1600" kern="1200" dirty="0">
            <a:latin typeface="HG丸ｺﾞｼｯｸM-PRO" panose="020F0600000000000000" pitchFamily="50" charset="-128"/>
            <a:ea typeface="HG丸ｺﾞｼｯｸM-PRO" panose="020F0600000000000000" pitchFamily="50" charset="-128"/>
          </a:endParaRPr>
        </a:p>
      </dsp:txBody>
      <dsp:txXfrm>
        <a:off x="4094" y="0"/>
        <a:ext cx="3418622" cy="648072"/>
      </dsp:txXfrm>
    </dsp:sp>
    <dsp:sp modelId="{3890503B-6C84-48C0-B3CD-14E381A54C78}">
      <dsp:nvSpPr>
        <dsp:cNvPr id="0" name=""/>
        <dsp:cNvSpPr/>
      </dsp:nvSpPr>
      <dsp:spPr>
        <a:xfrm>
          <a:off x="2889260" y="0"/>
          <a:ext cx="3580640" cy="6480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ts val="2400"/>
            </a:lnSpc>
            <a:spcBef>
              <a:spcPct val="0"/>
            </a:spcBef>
            <a:spcAft>
              <a:spcPts val="0"/>
            </a:spcAft>
          </a:pPr>
          <a:r>
            <a:rPr kumimoji="1" lang="ja-JP" altLang="en-US" sz="1600" kern="1200" dirty="0" smtClean="0">
              <a:latin typeface="HG丸ｺﾞｼｯｸM-PRO" panose="020F0600000000000000" pitchFamily="50" charset="-128"/>
              <a:ea typeface="HG丸ｺﾞｼｯｸM-PRO" panose="020F0600000000000000" pitchFamily="50" charset="-128"/>
            </a:rPr>
            <a:t>抽水所（ポンプ場）</a:t>
          </a:r>
          <a:endParaRPr kumimoji="1" lang="en-US" altLang="ja-JP" sz="1600" kern="1200" dirty="0" smtClean="0">
            <a:latin typeface="HG丸ｺﾞｼｯｸM-PRO" panose="020F0600000000000000" pitchFamily="50" charset="-128"/>
            <a:ea typeface="HG丸ｺﾞｼｯｸM-PRO" panose="020F0600000000000000" pitchFamily="50" charset="-128"/>
          </a:endParaRPr>
        </a:p>
        <a:p>
          <a:pPr lvl="0" algn="ctr" defTabSz="711200">
            <a:lnSpc>
              <a:spcPts val="2400"/>
            </a:lnSpc>
            <a:spcBef>
              <a:spcPct val="0"/>
            </a:spcBef>
            <a:spcAft>
              <a:spcPts val="0"/>
            </a:spcAft>
          </a:pPr>
          <a:r>
            <a:rPr kumimoji="1" lang="en-US" altLang="ja-JP" sz="1600" kern="1200" dirty="0" smtClean="0">
              <a:latin typeface="HG丸ｺﾞｼｯｸM-PRO" panose="020F0600000000000000" pitchFamily="50" charset="-128"/>
              <a:ea typeface="HG丸ｺﾞｼｯｸM-PRO" panose="020F0600000000000000" pitchFamily="50" charset="-128"/>
            </a:rPr>
            <a:t>58</a:t>
          </a:r>
          <a:r>
            <a:rPr kumimoji="1" lang="ja-JP" altLang="en-US" sz="1600" kern="1200" dirty="0" smtClean="0">
              <a:latin typeface="HG丸ｺﾞｼｯｸM-PRO" panose="020F0600000000000000" pitchFamily="50" charset="-128"/>
              <a:ea typeface="HG丸ｺﾞｼｯｸM-PRO" panose="020F0600000000000000" pitchFamily="50" charset="-128"/>
            </a:rPr>
            <a:t>箇所</a:t>
          </a:r>
          <a:endParaRPr kumimoji="1" lang="ja-JP" altLang="en-US" sz="1600" kern="1200" dirty="0">
            <a:latin typeface="HG丸ｺﾞｼｯｸM-PRO" panose="020F0600000000000000" pitchFamily="50" charset="-128"/>
            <a:ea typeface="HG丸ｺﾞｼｯｸM-PRO" panose="020F0600000000000000" pitchFamily="50" charset="-128"/>
          </a:endParaRPr>
        </a:p>
      </dsp:txBody>
      <dsp:txXfrm>
        <a:off x="3213296" y="0"/>
        <a:ext cx="2932568" cy="648072"/>
      </dsp:txXfrm>
    </dsp:sp>
    <dsp:sp modelId="{5C1E59A2-C99D-4C1F-8A65-358BD3BF1970}">
      <dsp:nvSpPr>
        <dsp:cNvPr id="0" name=""/>
        <dsp:cNvSpPr/>
      </dsp:nvSpPr>
      <dsp:spPr>
        <a:xfrm>
          <a:off x="5733120" y="0"/>
          <a:ext cx="3580640" cy="6480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ts val="2400"/>
            </a:lnSpc>
            <a:spcBef>
              <a:spcPct val="0"/>
            </a:spcBef>
            <a:spcAft>
              <a:spcPts val="0"/>
            </a:spcAft>
          </a:pPr>
          <a:r>
            <a:rPr kumimoji="1" lang="ja-JP" altLang="en-US" sz="1600" kern="1200" dirty="0" smtClean="0">
              <a:latin typeface="HG丸ｺﾞｼｯｸM-PRO" panose="020F0600000000000000" pitchFamily="50" charset="-128"/>
              <a:ea typeface="HG丸ｺﾞｼｯｸM-PRO" panose="020F0600000000000000" pitchFamily="50" charset="-128"/>
            </a:rPr>
            <a:t>下水処理場</a:t>
          </a:r>
          <a:endParaRPr kumimoji="1" lang="en-US" altLang="ja-JP" sz="1600" kern="1200" dirty="0" smtClean="0">
            <a:latin typeface="HG丸ｺﾞｼｯｸM-PRO" panose="020F0600000000000000" pitchFamily="50" charset="-128"/>
            <a:ea typeface="HG丸ｺﾞｼｯｸM-PRO" panose="020F0600000000000000" pitchFamily="50" charset="-128"/>
          </a:endParaRPr>
        </a:p>
        <a:p>
          <a:pPr lvl="0" algn="ctr" defTabSz="711200">
            <a:lnSpc>
              <a:spcPts val="2400"/>
            </a:lnSpc>
            <a:spcBef>
              <a:spcPct val="0"/>
            </a:spcBef>
            <a:spcAft>
              <a:spcPts val="0"/>
            </a:spcAft>
          </a:pPr>
          <a:r>
            <a:rPr kumimoji="1" lang="en-US" altLang="ja-JP" sz="1600" kern="1200" dirty="0" smtClean="0">
              <a:latin typeface="HG丸ｺﾞｼｯｸM-PRO" panose="020F0600000000000000" pitchFamily="50" charset="-128"/>
              <a:ea typeface="HG丸ｺﾞｼｯｸM-PRO" panose="020F0600000000000000" pitchFamily="50" charset="-128"/>
            </a:rPr>
            <a:t>12</a:t>
          </a:r>
          <a:r>
            <a:rPr kumimoji="1" lang="ja-JP" altLang="en-US" sz="1600" kern="1200" dirty="0" smtClean="0">
              <a:latin typeface="HG丸ｺﾞｼｯｸM-PRO" panose="020F0600000000000000" pitchFamily="50" charset="-128"/>
              <a:ea typeface="HG丸ｺﾞｼｯｸM-PRO" panose="020F0600000000000000" pitchFamily="50" charset="-128"/>
            </a:rPr>
            <a:t>箇所</a:t>
          </a:r>
          <a:endParaRPr kumimoji="1" lang="ja-JP" altLang="en-US" sz="1600" kern="1200" dirty="0">
            <a:latin typeface="HG丸ｺﾞｼｯｸM-PRO" panose="020F0600000000000000" pitchFamily="50" charset="-128"/>
            <a:ea typeface="HG丸ｺﾞｼｯｸM-PRO" panose="020F0600000000000000" pitchFamily="50" charset="-128"/>
          </a:endParaRPr>
        </a:p>
      </dsp:txBody>
      <dsp:txXfrm>
        <a:off x="6057156" y="0"/>
        <a:ext cx="2932568" cy="64807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575" cy="496888"/>
          </a:xfrm>
          <a:prstGeom prst="rect">
            <a:avLst/>
          </a:prstGeom>
        </p:spPr>
        <p:txBody>
          <a:bodyPr vert="horz" lIns="91129" tIns="45556" rIns="91129" bIns="45556"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71" y="0"/>
            <a:ext cx="2949575" cy="496888"/>
          </a:xfrm>
          <a:prstGeom prst="rect">
            <a:avLst/>
          </a:prstGeom>
        </p:spPr>
        <p:txBody>
          <a:bodyPr vert="horz" lIns="91129" tIns="45556" rIns="91129" bIns="45556" rtlCol="0"/>
          <a:lstStyle>
            <a:lvl1pPr algn="r">
              <a:defRPr sz="1200"/>
            </a:lvl1pPr>
          </a:lstStyle>
          <a:p>
            <a:fld id="{5DC09AF4-BAC9-48D9-8FF3-A18511D9F010}" type="datetimeFigureOut">
              <a:rPr kumimoji="1" lang="ja-JP" altLang="en-US" smtClean="0"/>
              <a:pPr/>
              <a:t>2016/10/31</a:t>
            </a:fld>
            <a:endParaRPr kumimoji="1" lang="ja-JP" altLang="en-US"/>
          </a:p>
        </p:txBody>
      </p:sp>
      <p:sp>
        <p:nvSpPr>
          <p:cNvPr id="4" name="フッター プレースホルダ 3"/>
          <p:cNvSpPr>
            <a:spLocks noGrp="1"/>
          </p:cNvSpPr>
          <p:nvPr>
            <p:ph type="ftr" sz="quarter" idx="2"/>
          </p:nvPr>
        </p:nvSpPr>
        <p:spPr>
          <a:xfrm>
            <a:off x="1" y="9440864"/>
            <a:ext cx="2949575" cy="496887"/>
          </a:xfrm>
          <a:prstGeom prst="rect">
            <a:avLst/>
          </a:prstGeom>
        </p:spPr>
        <p:txBody>
          <a:bodyPr vert="horz" lIns="91129" tIns="45556" rIns="91129" bIns="45556"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71" y="9440864"/>
            <a:ext cx="2949575" cy="496887"/>
          </a:xfrm>
          <a:prstGeom prst="rect">
            <a:avLst/>
          </a:prstGeom>
        </p:spPr>
        <p:txBody>
          <a:bodyPr vert="horz" lIns="91129" tIns="45556" rIns="91129" bIns="45556" rtlCol="0" anchor="b"/>
          <a:lstStyle>
            <a:lvl1pPr algn="r">
              <a:defRPr sz="1200"/>
            </a:lvl1pPr>
          </a:lstStyle>
          <a:p>
            <a:fld id="{8D89B0E1-4272-4902-B90E-E18CD93F0463}" type="slidenum">
              <a:rPr kumimoji="1" lang="ja-JP" altLang="en-US" smtClean="0"/>
              <a:pPr/>
              <a:t>‹#›</a:t>
            </a:fld>
            <a:endParaRPr kumimoji="1" lang="ja-JP" altLang="en-US"/>
          </a:p>
        </p:txBody>
      </p:sp>
    </p:spTree>
    <p:extLst>
      <p:ext uri="{BB962C8B-B14F-4D97-AF65-F5344CB8AC3E}">
        <p14:creationId xmlns:p14="http://schemas.microsoft.com/office/powerpoint/2010/main" val="3125832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575" cy="496888"/>
          </a:xfrm>
          <a:prstGeom prst="rect">
            <a:avLst/>
          </a:prstGeom>
        </p:spPr>
        <p:txBody>
          <a:bodyPr vert="horz" lIns="91129" tIns="45556" rIns="91129" bIns="45556" rtlCol="0"/>
          <a:lstStyle>
            <a:lvl1pPr algn="l">
              <a:defRPr sz="1200"/>
            </a:lvl1pPr>
          </a:lstStyle>
          <a:p>
            <a:endParaRPr kumimoji="1" lang="ja-JP" altLang="en-US"/>
          </a:p>
        </p:txBody>
      </p:sp>
      <p:sp>
        <p:nvSpPr>
          <p:cNvPr id="3" name="日付プレースホルダ 2"/>
          <p:cNvSpPr>
            <a:spLocks noGrp="1"/>
          </p:cNvSpPr>
          <p:nvPr>
            <p:ph type="dt" idx="1"/>
          </p:nvPr>
        </p:nvSpPr>
        <p:spPr>
          <a:xfrm>
            <a:off x="3856071" y="0"/>
            <a:ext cx="2949575" cy="496888"/>
          </a:xfrm>
          <a:prstGeom prst="rect">
            <a:avLst/>
          </a:prstGeom>
        </p:spPr>
        <p:txBody>
          <a:bodyPr vert="horz" lIns="91129" tIns="45556" rIns="91129" bIns="45556" rtlCol="0"/>
          <a:lstStyle>
            <a:lvl1pPr algn="r">
              <a:defRPr sz="1200"/>
            </a:lvl1pPr>
          </a:lstStyle>
          <a:p>
            <a:fld id="{89768313-C8D7-4C21-B871-632F15AC5D22}" type="datetimeFigureOut">
              <a:rPr kumimoji="1" lang="ja-JP" altLang="en-US" smtClean="0"/>
              <a:pPr/>
              <a:t>2016/10/31</a:t>
            </a:fld>
            <a:endParaRPr kumimoji="1" lang="ja-JP" altLang="en-US"/>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129" tIns="45556" rIns="91129" bIns="45556" rtlCol="0" anchor="ctr"/>
          <a:lstStyle/>
          <a:p>
            <a:endParaRPr lang="ja-JP" altLang="en-US"/>
          </a:p>
        </p:txBody>
      </p:sp>
      <p:sp>
        <p:nvSpPr>
          <p:cNvPr id="5" name="ノート プレースホルダ 4"/>
          <p:cNvSpPr>
            <a:spLocks noGrp="1"/>
          </p:cNvSpPr>
          <p:nvPr>
            <p:ph type="body" sz="quarter" idx="3"/>
          </p:nvPr>
        </p:nvSpPr>
        <p:spPr>
          <a:xfrm>
            <a:off x="681039" y="4721225"/>
            <a:ext cx="5445125" cy="4471988"/>
          </a:xfrm>
          <a:prstGeom prst="rect">
            <a:avLst/>
          </a:prstGeom>
        </p:spPr>
        <p:txBody>
          <a:bodyPr vert="horz" lIns="91129" tIns="45556" rIns="91129" bIns="4555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440864"/>
            <a:ext cx="2949575" cy="496887"/>
          </a:xfrm>
          <a:prstGeom prst="rect">
            <a:avLst/>
          </a:prstGeom>
        </p:spPr>
        <p:txBody>
          <a:bodyPr vert="horz" lIns="91129" tIns="45556" rIns="91129" bIns="4555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71" y="9440864"/>
            <a:ext cx="2949575" cy="496887"/>
          </a:xfrm>
          <a:prstGeom prst="rect">
            <a:avLst/>
          </a:prstGeom>
        </p:spPr>
        <p:txBody>
          <a:bodyPr vert="horz" lIns="91129" tIns="45556" rIns="91129" bIns="45556" rtlCol="0" anchor="b"/>
          <a:lstStyle>
            <a:lvl1pPr algn="r">
              <a:defRPr sz="1200"/>
            </a:lvl1pPr>
          </a:lstStyle>
          <a:p>
            <a:fld id="{7C2177BA-D617-4FF5-A117-96B09BEDF21D}" type="slidenum">
              <a:rPr kumimoji="1" lang="ja-JP" altLang="en-US" smtClean="0"/>
              <a:pPr/>
              <a:t>‹#›</a:t>
            </a:fld>
            <a:endParaRPr kumimoji="1" lang="ja-JP" altLang="en-US"/>
          </a:p>
        </p:txBody>
      </p:sp>
    </p:spTree>
    <p:extLst>
      <p:ext uri="{BB962C8B-B14F-4D97-AF65-F5344CB8AC3E}">
        <p14:creationId xmlns:p14="http://schemas.microsoft.com/office/powerpoint/2010/main" val="33335889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0</a:t>
            </a:fld>
            <a:endParaRPr kumimoji="1" lang="ja-JP" altLang="en-US" dirty="0"/>
          </a:p>
        </p:txBody>
      </p:sp>
    </p:spTree>
    <p:extLst>
      <p:ext uri="{BB962C8B-B14F-4D97-AF65-F5344CB8AC3E}">
        <p14:creationId xmlns:p14="http://schemas.microsoft.com/office/powerpoint/2010/main" val="397202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307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Gill Sans MT" pitchFamily="34" charset="0"/>
                <a:ea typeface="ＭＳ Ｐゴシック" charset="-128"/>
              </a:defRPr>
            </a:lvl1pPr>
            <a:lvl2pPr marL="742494" indent="-285576">
              <a:defRPr kumimoji="1">
                <a:solidFill>
                  <a:schemeClr val="tx1"/>
                </a:solidFill>
                <a:latin typeface="Gill Sans MT" pitchFamily="34" charset="0"/>
                <a:ea typeface="ＭＳ Ｐゴシック" charset="-128"/>
              </a:defRPr>
            </a:lvl2pPr>
            <a:lvl3pPr marL="1142302" indent="-228462">
              <a:defRPr kumimoji="1">
                <a:solidFill>
                  <a:schemeClr val="tx1"/>
                </a:solidFill>
                <a:latin typeface="Gill Sans MT" pitchFamily="34" charset="0"/>
                <a:ea typeface="ＭＳ Ｐゴシック" charset="-128"/>
              </a:defRPr>
            </a:lvl3pPr>
            <a:lvl4pPr marL="1599223" indent="-228462">
              <a:defRPr kumimoji="1">
                <a:solidFill>
                  <a:schemeClr val="tx1"/>
                </a:solidFill>
                <a:latin typeface="Gill Sans MT" pitchFamily="34" charset="0"/>
                <a:ea typeface="ＭＳ Ｐゴシック" charset="-128"/>
              </a:defRPr>
            </a:lvl4pPr>
            <a:lvl5pPr marL="2056145" indent="-228462">
              <a:defRPr kumimoji="1">
                <a:solidFill>
                  <a:schemeClr val="tx1"/>
                </a:solidFill>
                <a:latin typeface="Gill Sans MT" pitchFamily="34" charset="0"/>
                <a:ea typeface="ＭＳ Ｐゴシック" charset="-128"/>
              </a:defRPr>
            </a:lvl5pPr>
            <a:lvl6pPr marL="2513064" indent="-228462" fontAlgn="base">
              <a:spcBef>
                <a:spcPct val="0"/>
              </a:spcBef>
              <a:spcAft>
                <a:spcPct val="0"/>
              </a:spcAft>
              <a:defRPr kumimoji="1">
                <a:solidFill>
                  <a:schemeClr val="tx1"/>
                </a:solidFill>
                <a:latin typeface="Gill Sans MT" pitchFamily="34" charset="0"/>
                <a:ea typeface="ＭＳ Ｐゴシック" charset="-128"/>
              </a:defRPr>
            </a:lvl6pPr>
            <a:lvl7pPr marL="2969985" indent="-228462" fontAlgn="base">
              <a:spcBef>
                <a:spcPct val="0"/>
              </a:spcBef>
              <a:spcAft>
                <a:spcPct val="0"/>
              </a:spcAft>
              <a:defRPr kumimoji="1">
                <a:solidFill>
                  <a:schemeClr val="tx1"/>
                </a:solidFill>
                <a:latin typeface="Gill Sans MT" pitchFamily="34" charset="0"/>
                <a:ea typeface="ＭＳ Ｐゴシック" charset="-128"/>
              </a:defRPr>
            </a:lvl7pPr>
            <a:lvl8pPr marL="3426905" indent="-228462" fontAlgn="base">
              <a:spcBef>
                <a:spcPct val="0"/>
              </a:spcBef>
              <a:spcAft>
                <a:spcPct val="0"/>
              </a:spcAft>
              <a:defRPr kumimoji="1">
                <a:solidFill>
                  <a:schemeClr val="tx1"/>
                </a:solidFill>
                <a:latin typeface="Gill Sans MT" pitchFamily="34" charset="0"/>
                <a:ea typeface="ＭＳ Ｐゴシック" charset="-128"/>
              </a:defRPr>
            </a:lvl8pPr>
            <a:lvl9pPr marL="3883825" indent="-228462" fontAlgn="base">
              <a:spcBef>
                <a:spcPct val="0"/>
              </a:spcBef>
              <a:spcAft>
                <a:spcPct val="0"/>
              </a:spcAft>
              <a:defRPr kumimoji="1">
                <a:solidFill>
                  <a:schemeClr val="tx1"/>
                </a:solidFill>
                <a:latin typeface="Gill Sans MT" pitchFamily="34" charset="0"/>
                <a:ea typeface="ＭＳ Ｐゴシック" charset="-128"/>
              </a:defRPr>
            </a:lvl9pPr>
          </a:lstStyle>
          <a:p>
            <a:pPr fontAlgn="base">
              <a:spcBef>
                <a:spcPct val="0"/>
              </a:spcBef>
              <a:spcAft>
                <a:spcPct val="0"/>
              </a:spcAft>
            </a:pPr>
            <a:fld id="{EA004E52-6C46-4E59-9165-6E6C2519D386}" type="slidenum">
              <a:rPr lang="ja-JP" altLang="en-US">
                <a:latin typeface="Calibri" pitchFamily="34" charset="0"/>
              </a:rPr>
              <a:pPr fontAlgn="base">
                <a:spcBef>
                  <a:spcPct val="0"/>
                </a:spcBef>
                <a:spcAft>
                  <a:spcPct val="0"/>
                </a:spcAft>
              </a:pPr>
              <a:t>42</a:t>
            </a:fld>
            <a:endParaRPr lang="ja-JP" altLang="en-US">
              <a:latin typeface="Calibri" pitchFamily="34" charset="0"/>
            </a:endParaRPr>
          </a:p>
        </p:txBody>
      </p:sp>
    </p:spTree>
    <p:extLst>
      <p:ext uri="{BB962C8B-B14F-4D97-AF65-F5344CB8AC3E}">
        <p14:creationId xmlns:p14="http://schemas.microsoft.com/office/powerpoint/2010/main" val="3033727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C2177BA-D617-4FF5-A117-96B09BEDF21D}" type="slidenum">
              <a:rPr kumimoji="1" lang="ja-JP" altLang="en-US" smtClean="0"/>
              <a:pPr/>
              <a:t>49</a:t>
            </a:fld>
            <a:endParaRPr kumimoji="1" lang="ja-JP" altLang="en-US"/>
          </a:p>
        </p:txBody>
      </p:sp>
    </p:spTree>
    <p:extLst>
      <p:ext uri="{BB962C8B-B14F-4D97-AF65-F5344CB8AC3E}">
        <p14:creationId xmlns:p14="http://schemas.microsoft.com/office/powerpoint/2010/main" val="2729309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pPr defTabSz="912175">
              <a:defRPr/>
            </a:pPr>
            <a:r>
              <a:rPr lang="ja-JP" altLang="ja-JP" dirty="0"/>
              <a:t>国の成長戦略、各種委員会の状況、国各省（国土交通、総務等）の見解等、掲載になじむものを抽出</a:t>
            </a:r>
          </a:p>
          <a:p>
            <a:endParaRPr kumimoji="1" lang="ja-JP" altLang="en-US" dirty="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53</a:t>
            </a:fld>
            <a:endParaRPr kumimoji="1" lang="ja-JP" altLang="en-US"/>
          </a:p>
        </p:txBody>
      </p:sp>
    </p:spTree>
    <p:extLst>
      <p:ext uri="{BB962C8B-B14F-4D97-AF65-F5344CB8AC3E}">
        <p14:creationId xmlns:p14="http://schemas.microsoft.com/office/powerpoint/2010/main" val="719099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57</a:t>
            </a:fld>
            <a:endParaRPr kumimoji="1" lang="ja-JP" altLang="en-US" dirty="0"/>
          </a:p>
        </p:txBody>
      </p:sp>
    </p:spTree>
    <p:extLst>
      <p:ext uri="{BB962C8B-B14F-4D97-AF65-F5344CB8AC3E}">
        <p14:creationId xmlns:p14="http://schemas.microsoft.com/office/powerpoint/2010/main" val="3764239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2EBACF25-9270-4499-ACBA-7D7977C84581}" type="slidenum">
              <a:rPr lang="ja-JP" altLang="en-US" smtClean="0"/>
              <a:pPr>
                <a:defRPr/>
              </a:pPr>
              <a:t>58</a:t>
            </a:fld>
            <a:endParaRPr lang="ja-JP" altLang="en-US"/>
          </a:p>
        </p:txBody>
      </p:sp>
    </p:spTree>
    <p:extLst>
      <p:ext uri="{BB962C8B-B14F-4D97-AF65-F5344CB8AC3E}">
        <p14:creationId xmlns:p14="http://schemas.microsoft.com/office/powerpoint/2010/main" val="705638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r>
              <a:rPr lang="ja-JP" altLang="ja-JP" dirty="0"/>
              <a:t>議論の前提となる本市施設の基本情報と現状を網羅して体系的に表示</a:t>
            </a:r>
            <a:endParaRPr kumimoji="1" lang="ja-JP" altLang="en-US" dirty="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60</a:t>
            </a:fld>
            <a:endParaRPr kumimoji="1" lang="ja-JP" altLang="en-US"/>
          </a:p>
        </p:txBody>
      </p:sp>
    </p:spTree>
    <p:extLst>
      <p:ext uri="{BB962C8B-B14F-4D97-AF65-F5344CB8AC3E}">
        <p14:creationId xmlns:p14="http://schemas.microsoft.com/office/powerpoint/2010/main" val="781414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394995-5F9B-4AF1-924C-FA627FEC62AA}" type="slidenum">
              <a:rPr kumimoji="1" lang="ja-JP" altLang="en-US" smtClean="0"/>
              <a:pPr/>
              <a:t>61</a:t>
            </a:fld>
            <a:endParaRPr kumimoji="1" lang="ja-JP" altLang="en-US"/>
          </a:p>
        </p:txBody>
      </p:sp>
    </p:spTree>
    <p:extLst>
      <p:ext uri="{BB962C8B-B14F-4D97-AF65-F5344CB8AC3E}">
        <p14:creationId xmlns:p14="http://schemas.microsoft.com/office/powerpoint/2010/main" val="746970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63</a:t>
            </a:fld>
            <a:endParaRPr kumimoji="1" lang="ja-JP" altLang="en-US" dirty="0"/>
          </a:p>
        </p:txBody>
      </p:sp>
    </p:spTree>
    <p:extLst>
      <p:ext uri="{BB962C8B-B14F-4D97-AF65-F5344CB8AC3E}">
        <p14:creationId xmlns:p14="http://schemas.microsoft.com/office/powerpoint/2010/main" val="3797036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5F35DC-36B9-44F3-8D1E-63A2E03FAE93}" type="slidenum">
              <a:rPr kumimoji="1" lang="ja-JP" altLang="en-US" smtClean="0"/>
              <a:pPr/>
              <a:t>69</a:t>
            </a:fld>
            <a:endParaRPr kumimoji="1" lang="ja-JP" altLang="en-US"/>
          </a:p>
        </p:txBody>
      </p:sp>
    </p:spTree>
    <p:extLst>
      <p:ext uri="{BB962C8B-B14F-4D97-AF65-F5344CB8AC3E}">
        <p14:creationId xmlns:p14="http://schemas.microsoft.com/office/powerpoint/2010/main" val="3506335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73</a:t>
            </a:fld>
            <a:endParaRPr kumimoji="1" lang="ja-JP" altLang="en-US"/>
          </a:p>
        </p:txBody>
      </p:sp>
    </p:spTree>
    <p:extLst>
      <p:ext uri="{BB962C8B-B14F-4D97-AF65-F5344CB8AC3E}">
        <p14:creationId xmlns:p14="http://schemas.microsoft.com/office/powerpoint/2010/main" val="13460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C2177BA-D617-4FF5-A117-96B09BEDF21D}" type="slidenum">
              <a:rPr kumimoji="1" lang="ja-JP" altLang="en-US" smtClean="0"/>
              <a:pPr/>
              <a:t>1</a:t>
            </a:fld>
            <a:endParaRPr kumimoji="1" lang="ja-JP" altLang="en-US"/>
          </a:p>
        </p:txBody>
      </p:sp>
    </p:spTree>
    <p:extLst>
      <p:ext uri="{BB962C8B-B14F-4D97-AF65-F5344CB8AC3E}">
        <p14:creationId xmlns:p14="http://schemas.microsoft.com/office/powerpoint/2010/main" val="202743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74</a:t>
            </a:fld>
            <a:endParaRPr kumimoji="1" lang="ja-JP" altLang="en-US"/>
          </a:p>
        </p:txBody>
      </p:sp>
    </p:spTree>
    <p:extLst>
      <p:ext uri="{BB962C8B-B14F-4D97-AF65-F5344CB8AC3E}">
        <p14:creationId xmlns:p14="http://schemas.microsoft.com/office/powerpoint/2010/main" val="2211415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C2177BA-D617-4FF5-A117-96B09BEDF21D}" type="slidenum">
              <a:rPr kumimoji="1" lang="ja-JP" altLang="en-US" smtClean="0"/>
              <a:pPr/>
              <a:t>75</a:t>
            </a:fld>
            <a:endParaRPr kumimoji="1" lang="ja-JP" altLang="en-US"/>
          </a:p>
        </p:txBody>
      </p:sp>
    </p:spTree>
    <p:extLst>
      <p:ext uri="{BB962C8B-B14F-4D97-AF65-F5344CB8AC3E}">
        <p14:creationId xmlns:p14="http://schemas.microsoft.com/office/powerpoint/2010/main" val="3829196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76</a:t>
            </a:fld>
            <a:endParaRPr kumimoji="1" lang="ja-JP" altLang="en-US"/>
          </a:p>
        </p:txBody>
      </p:sp>
    </p:spTree>
    <p:extLst>
      <p:ext uri="{BB962C8B-B14F-4D97-AF65-F5344CB8AC3E}">
        <p14:creationId xmlns:p14="http://schemas.microsoft.com/office/powerpoint/2010/main" val="396599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2</a:t>
            </a:fld>
            <a:endParaRPr kumimoji="1" lang="ja-JP" altLang="en-US"/>
          </a:p>
        </p:txBody>
      </p:sp>
    </p:spTree>
    <p:extLst>
      <p:ext uri="{BB962C8B-B14F-4D97-AF65-F5344CB8AC3E}">
        <p14:creationId xmlns:p14="http://schemas.microsoft.com/office/powerpoint/2010/main" val="230065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9</a:t>
            </a:fld>
            <a:endParaRPr kumimoji="1" lang="ja-JP" altLang="en-US" dirty="0"/>
          </a:p>
        </p:txBody>
      </p:sp>
    </p:spTree>
    <p:extLst>
      <p:ext uri="{BB962C8B-B14F-4D97-AF65-F5344CB8AC3E}">
        <p14:creationId xmlns:p14="http://schemas.microsoft.com/office/powerpoint/2010/main" val="376423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r>
              <a:rPr lang="ja-JP" altLang="ja-JP" dirty="0"/>
              <a:t>議論の前提となる本市施設の基本情報と現状を網羅して体系的に表示</a:t>
            </a:r>
            <a:endParaRPr kumimoji="1" lang="ja-JP" altLang="en-US" dirty="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28</a:t>
            </a:fld>
            <a:endParaRPr kumimoji="1" lang="ja-JP" altLang="en-US"/>
          </a:p>
        </p:txBody>
      </p:sp>
    </p:spTree>
    <p:extLst>
      <p:ext uri="{BB962C8B-B14F-4D97-AF65-F5344CB8AC3E}">
        <p14:creationId xmlns:p14="http://schemas.microsoft.com/office/powerpoint/2010/main" val="25175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r>
              <a:rPr lang="ja-JP" altLang="ja-JP" dirty="0"/>
              <a:t>議論の前提となる本市施設の基本情報と現状を網羅して体系的に表示</a:t>
            </a:r>
            <a:endParaRPr kumimoji="1" lang="ja-JP" altLang="en-US" dirty="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29</a:t>
            </a:fld>
            <a:endParaRPr kumimoji="1" lang="ja-JP" altLang="en-US"/>
          </a:p>
        </p:txBody>
      </p:sp>
    </p:spTree>
    <p:extLst>
      <p:ext uri="{BB962C8B-B14F-4D97-AF65-F5344CB8AC3E}">
        <p14:creationId xmlns:p14="http://schemas.microsoft.com/office/powerpoint/2010/main" val="264565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30</a:t>
            </a:fld>
            <a:endParaRPr kumimoji="1" lang="ja-JP" altLang="en-US"/>
          </a:p>
        </p:txBody>
      </p:sp>
    </p:spTree>
    <p:extLst>
      <p:ext uri="{BB962C8B-B14F-4D97-AF65-F5344CB8AC3E}">
        <p14:creationId xmlns:p14="http://schemas.microsoft.com/office/powerpoint/2010/main" val="281687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EB86889-9B0D-4D06-9619-96254048FA29}" type="slidenum">
              <a:rPr kumimoji="1" lang="ja-JP" altLang="en-US" smtClean="0"/>
              <a:pPr/>
              <a:t>38</a:t>
            </a:fld>
            <a:endParaRPr kumimoji="1" lang="ja-JP" altLang="en-US"/>
          </a:p>
        </p:txBody>
      </p:sp>
    </p:spTree>
    <p:extLst>
      <p:ext uri="{BB962C8B-B14F-4D97-AF65-F5344CB8AC3E}">
        <p14:creationId xmlns:p14="http://schemas.microsoft.com/office/powerpoint/2010/main" val="184114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r>
              <a:rPr lang="en-US" altLang="ja-JP" dirty="0"/>
              <a:t>JICA</a:t>
            </a:r>
            <a:r>
              <a:rPr lang="ja-JP" altLang="ja-JP" dirty="0"/>
              <a:t>等海外案件の現状と当面の事業展開について提示（局とセンターの連携体制、事業スキーム）</a:t>
            </a:r>
          </a:p>
          <a:p>
            <a:r>
              <a:rPr lang="ja-JP" altLang="ja-JP" dirty="0"/>
              <a:t>→管理者業務を自治体が独占しており、海外展開を図る民間事業者との協業の可能性など</a:t>
            </a:r>
            <a:endParaRPr lang="en-US" altLang="ja-JP" dirty="0"/>
          </a:p>
          <a:p>
            <a:r>
              <a:rPr lang="ja-JP" altLang="en-US" dirty="0"/>
              <a:t>　現状の取組ベース＋</a:t>
            </a:r>
            <a:r>
              <a:rPr lang="en-US" altLang="ja-JP" dirty="0"/>
              <a:t>α</a:t>
            </a:r>
            <a:r>
              <a:rPr lang="ja-JP" altLang="en-US" dirty="0"/>
              <a:t>程度で記載。</a:t>
            </a:r>
            <a:endParaRPr kumimoji="1" lang="ja-JP" altLang="en-US" dirty="0"/>
          </a:p>
        </p:txBody>
      </p:sp>
      <p:sp>
        <p:nvSpPr>
          <p:cNvPr id="4" name="スライド番号プレースホルダ 3"/>
          <p:cNvSpPr>
            <a:spLocks noGrp="1"/>
          </p:cNvSpPr>
          <p:nvPr>
            <p:ph type="sldNum" sz="quarter" idx="10"/>
          </p:nvPr>
        </p:nvSpPr>
        <p:spPr/>
        <p:txBody>
          <a:bodyPr/>
          <a:lstStyle/>
          <a:p>
            <a:fld id="{7C2177BA-D617-4FF5-A117-96B09BEDF21D}" type="slidenum">
              <a:rPr kumimoji="1" lang="ja-JP" altLang="en-US" smtClean="0"/>
              <a:pPr/>
              <a:t>41</a:t>
            </a:fld>
            <a:endParaRPr kumimoji="1" lang="ja-JP" altLang="en-US"/>
          </a:p>
        </p:txBody>
      </p:sp>
    </p:spTree>
    <p:extLst>
      <p:ext uri="{BB962C8B-B14F-4D97-AF65-F5344CB8AC3E}">
        <p14:creationId xmlns:p14="http://schemas.microsoft.com/office/powerpoint/2010/main" val="180539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4E26EC0-D959-40BB-8656-C97700A936A0}" type="datetime3">
              <a:rPr kumimoji="1" lang="ja-JP" altLang="en-US" smtClean="0"/>
              <a:pPr/>
              <a:t>平成28年10月31日</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41D153A-2F9B-4E20-84FA-CFCDDE6DC7B9}" type="datetime3">
              <a:rPr kumimoji="1" lang="ja-JP" altLang="en-US" smtClean="0"/>
              <a:pPr/>
              <a:t>平成28年10月31日</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9BF075-7701-4050-A5D0-B099B8700673}" type="datetime3">
              <a:rPr kumimoji="1" lang="ja-JP" altLang="en-US" smtClean="0"/>
              <a:pPr/>
              <a:t>平成28年10月31日</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grpSp>
        <p:nvGrpSpPr>
          <p:cNvPr id="5" name="グループ化 66"/>
          <p:cNvGrpSpPr/>
          <p:nvPr userDrawn="1"/>
        </p:nvGrpSpPr>
        <p:grpSpPr>
          <a:xfrm>
            <a:off x="171009" y="264262"/>
            <a:ext cx="9649072" cy="224736"/>
            <a:chOff x="200472" y="828000"/>
            <a:chExt cx="9649072" cy="224736"/>
          </a:xfrm>
        </p:grpSpPr>
        <p:sp>
          <p:nvSpPr>
            <p:cNvPr id="11" name="平行四辺形 10"/>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平行四辺形 12"/>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日付プレースホルダ 1"/>
          <p:cNvSpPr>
            <a:spLocks noGrp="1"/>
          </p:cNvSpPr>
          <p:nvPr>
            <p:ph type="dt" sz="half" idx="10"/>
          </p:nvPr>
        </p:nvSpPr>
        <p:spPr/>
        <p:txBody>
          <a:bodyPr/>
          <a:lstStyle/>
          <a:p>
            <a:fld id="{16A30B47-F911-43E7-B522-10546C6D8DD3}" type="datetime3">
              <a:rPr kumimoji="1" lang="ja-JP" altLang="en-US" smtClean="0"/>
              <a:pPr/>
              <a:t>平成28年10月31日</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9360000" y="6300002"/>
            <a:ext cx="666000" cy="365125"/>
          </a:xfrm>
        </p:spPr>
        <p:txBody>
          <a:bodyPr/>
          <a:lstStyle>
            <a:lvl1pPr algn="ctr">
              <a:defRPr sz="2000">
                <a:solidFill>
                  <a:schemeClr val="tx1"/>
                </a:solidFill>
              </a:defRPr>
            </a:lvl1pPr>
          </a:lstStyle>
          <a:p>
            <a:fld id="{D2D8002D-B5B0-4BAC-B1F6-782DDCCE6D9C}" type="slidenum">
              <a:rPr lang="ja-JP" altLang="en-US" smtClean="0"/>
              <a:pPr/>
              <a:t>‹#›</a:t>
            </a:fld>
            <a:endParaRPr lang="ja-JP" altLang="en-US"/>
          </a:p>
        </p:txBody>
      </p:sp>
      <p:sp>
        <p:nvSpPr>
          <p:cNvPr id="9" name="タイトル 1"/>
          <p:cNvSpPr>
            <a:spLocks noGrp="1"/>
          </p:cNvSpPr>
          <p:nvPr>
            <p:ph type="title"/>
          </p:nvPr>
        </p:nvSpPr>
        <p:spPr>
          <a:xfrm>
            <a:off x="226801" y="0"/>
            <a:ext cx="9108000" cy="396000"/>
          </a:xfrm>
        </p:spPr>
        <p:txBody>
          <a:bodyPr>
            <a:noAutofit/>
          </a:bodyPr>
          <a:lstStyle>
            <a:lvl1pPr algn="l">
              <a:spcBef>
                <a:spcPts val="600"/>
              </a:spcBef>
              <a:defRPr sz="2400">
                <a:latin typeface="HG丸ｺﾞｼｯｸM-PRO" panose="020F0600000000000000" pitchFamily="50" charset="-128"/>
                <a:ea typeface="HG丸ｺﾞｼｯｸM-PRO" panose="020F0600000000000000" pitchFamily="50" charset="-128"/>
              </a:defRPr>
            </a:lvl1pPr>
          </a:lstStyle>
          <a:p>
            <a:r>
              <a:rPr kumimoji="1" lang="ja-JP" altLang="en-US" dirty="0" smtClean="0"/>
              <a:t>マスタ タイトルの書式設定</a:t>
            </a:r>
            <a:endParaRPr kumimoji="1" lang="ja-JP" altLang="en-US" dirty="0"/>
          </a:p>
        </p:txBody>
      </p:sp>
    </p:spTree>
    <p:extLst>
      <p:ext uri="{BB962C8B-B14F-4D97-AF65-F5344CB8AC3E}">
        <p14:creationId xmlns:p14="http://schemas.microsoft.com/office/powerpoint/2010/main" val="11055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03C0E8B-DF64-4769-B21C-9FC1A5039A92}" type="datetime3">
              <a:rPr kumimoji="1" lang="ja-JP" altLang="en-US" smtClean="0"/>
              <a:pPr/>
              <a:t>平成28年10月31日</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EC1CA66-7918-4B81-AF59-71FA5C73326A}" type="datetime3">
              <a:rPr kumimoji="1" lang="ja-JP" altLang="en-US" smtClean="0"/>
              <a:pPr/>
              <a:t>平成28年10月31日</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8AB76A2-1DEB-4E9D-9556-A31BE9D62737}" type="datetime3">
              <a:rPr kumimoji="1" lang="ja-JP" altLang="en-US" smtClean="0"/>
              <a:pPr/>
              <a:t>平成28年10月31日</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E6C17B8-7F27-436D-9381-F9B1A9713FEB}" type="datetime3">
              <a:rPr kumimoji="1" lang="ja-JP" altLang="en-US" smtClean="0"/>
              <a:pPr/>
              <a:t>平成28年10月31日</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F14D588-542C-4861-8909-03A5AB5F78CD}" type="datetime3">
              <a:rPr kumimoji="1" lang="ja-JP" altLang="en-US" smtClean="0"/>
              <a:pPr/>
              <a:t>平成28年10月31日</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a:xfrm>
            <a:off x="9360000" y="6300000"/>
            <a:ext cx="666000" cy="365125"/>
          </a:xfrm>
        </p:spPr>
        <p:txBody>
          <a:bodyPr/>
          <a:lstStyle>
            <a:lvl1pPr algn="ctr">
              <a:defRPr sz="2000">
                <a:solidFill>
                  <a:schemeClr val="tx1"/>
                </a:solidFill>
              </a:defRPr>
            </a:lvl1pPr>
          </a:lstStyle>
          <a:p>
            <a:fld id="{D2D8002D-B5B0-4BAC-B1F6-782DDCCE6D9C}" type="slidenum">
              <a:rPr lang="ja-JP" altLang="en-US" smtClean="0"/>
              <a:pPr/>
              <a:t>‹#›</a:t>
            </a:fld>
            <a:endParaRPr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grpSp>
        <p:nvGrpSpPr>
          <p:cNvPr id="10" name="グループ化 66"/>
          <p:cNvGrpSpPr/>
          <p:nvPr userDrawn="1"/>
        </p:nvGrpSpPr>
        <p:grpSpPr>
          <a:xfrm>
            <a:off x="171009" y="264262"/>
            <a:ext cx="9649072" cy="224736"/>
            <a:chOff x="200472" y="828000"/>
            <a:chExt cx="9649072" cy="224736"/>
          </a:xfrm>
        </p:grpSpPr>
        <p:sp>
          <p:nvSpPr>
            <p:cNvPr id="11" name="平行四辺形 10"/>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平行四辺形 12"/>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日付プレースホルダ 1"/>
          <p:cNvSpPr>
            <a:spLocks noGrp="1"/>
          </p:cNvSpPr>
          <p:nvPr>
            <p:ph type="dt" sz="half" idx="10"/>
          </p:nvPr>
        </p:nvSpPr>
        <p:spPr/>
        <p:txBody>
          <a:bodyPr/>
          <a:lstStyle/>
          <a:p>
            <a:fld id="{16A30B47-F911-43E7-B522-10546C6D8DD3}" type="datetime3">
              <a:rPr kumimoji="1" lang="ja-JP" altLang="en-US" smtClean="0"/>
              <a:pPr/>
              <a:t>平成28年10月31日</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9360000" y="6300000"/>
            <a:ext cx="666000" cy="365125"/>
          </a:xfrm>
        </p:spPr>
        <p:txBody>
          <a:bodyPr/>
          <a:lstStyle>
            <a:lvl1pPr algn="ctr">
              <a:defRPr sz="2000">
                <a:solidFill>
                  <a:schemeClr val="tx1"/>
                </a:solidFill>
              </a:defRPr>
            </a:lvl1pPr>
          </a:lstStyle>
          <a:p>
            <a:fld id="{D2D8002D-B5B0-4BAC-B1F6-782DDCCE6D9C}" type="slidenum">
              <a:rPr lang="ja-JP" altLang="en-US" smtClean="0"/>
              <a:pPr/>
              <a:t>‹#›</a:t>
            </a:fld>
            <a:endParaRPr lang="ja-JP" altLang="en-US"/>
          </a:p>
        </p:txBody>
      </p:sp>
      <p:sp>
        <p:nvSpPr>
          <p:cNvPr id="9" name="タイトル 1"/>
          <p:cNvSpPr>
            <a:spLocks noGrp="1"/>
          </p:cNvSpPr>
          <p:nvPr>
            <p:ph type="title"/>
          </p:nvPr>
        </p:nvSpPr>
        <p:spPr>
          <a:xfrm>
            <a:off x="226800" y="0"/>
            <a:ext cx="9108000" cy="396000"/>
          </a:xfrm>
        </p:spPr>
        <p:txBody>
          <a:bodyPr>
            <a:noAutofit/>
          </a:bodyPr>
          <a:lstStyle>
            <a:lvl1pPr algn="l">
              <a:spcBef>
                <a:spcPts val="600"/>
              </a:spcBef>
              <a:defRPr sz="2400">
                <a:latin typeface="HG丸ｺﾞｼｯｸM-PRO" panose="020F0600000000000000" pitchFamily="50" charset="-128"/>
                <a:ea typeface="HG丸ｺﾞｼｯｸM-PRO" panose="020F0600000000000000" pitchFamily="50" charset="-128"/>
              </a:defRPr>
            </a:lvl1pPr>
          </a:lstStyle>
          <a:p>
            <a:r>
              <a:rPr kumimoji="1" lang="ja-JP" altLang="en-US" dirty="0" smtClean="0"/>
              <a:t>マスタ タイトルの書式設定</a:t>
            </a:r>
            <a:endParaRPr kumimoji="1" lang="ja-JP"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F61BE3F-D8B7-4618-9C5A-E81A3E59E7CA}" type="datetime3">
              <a:rPr kumimoji="1" lang="ja-JP" altLang="en-US" smtClean="0"/>
              <a:pPr/>
              <a:t>平成28年10月31日</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97E3A3F-30EE-4A70-BEE4-1EA9BACE51E0}" type="datetime3">
              <a:rPr kumimoji="1" lang="ja-JP" altLang="en-US" smtClean="0"/>
              <a:pPr/>
              <a:t>平成28年10月31日</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AEBE0-0A01-4E80-BC57-6440D646283C}" type="datetime3">
              <a:rPr kumimoji="1" lang="ja-JP" altLang="en-US" smtClean="0"/>
              <a:pPr/>
              <a:t>平成28年10月31日</a:t>
            </a:fld>
            <a:endParaRPr kumimoji="1" lang="ja-JP" altLang="en-US"/>
          </a:p>
        </p:txBody>
      </p:sp>
      <p:sp>
        <p:nvSpPr>
          <p:cNvPr id="5" name="フッター プレースホルダ 4"/>
          <p:cNvSpPr>
            <a:spLocks noGrp="1"/>
          </p:cNvSpPr>
          <p:nvPr>
            <p:ph type="ftr" sz="quarter" idx="3"/>
          </p:nvPr>
        </p:nvSpPr>
        <p:spPr>
          <a:xfrm>
            <a:off x="3384550" y="63563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13.emf"/><Relationship Id="rId4" Type="http://schemas.openxmlformats.org/officeDocument/2006/relationships/image" Target="../media/image15.jpeg"/><Relationship Id="rId9" Type="http://schemas.openxmlformats.org/officeDocument/2006/relationships/oleObject" Target="../embeddings/Microsoft_Excel_97-2003_Worksheet1.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2.bin"/><Relationship Id="rId7"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1.emf"/><Relationship Id="rId4" Type="http://schemas.openxmlformats.org/officeDocument/2006/relationships/oleObject" Target="../embeddings/Microsoft_Excel_97-2003_Worksheet2.xls"/></Relationships>
</file>

<file path=ppt/slides/_rels/slide33.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4.bin"/><Relationship Id="rId7" Type="http://schemas.openxmlformats.org/officeDocument/2006/relationships/oleObject" Target="../embeddings/Microsoft_Excel_97-2003_Worksheet5.xls"/><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5.emf"/><Relationship Id="rId5" Type="http://schemas.openxmlformats.org/officeDocument/2006/relationships/image" Target="../media/image33.emf"/><Relationship Id="rId10" Type="http://schemas.openxmlformats.org/officeDocument/2006/relationships/oleObject" Target="../embeddings/Microsoft_Excel_97-2003_Worksheet6.xls"/><Relationship Id="rId4" Type="http://schemas.openxmlformats.org/officeDocument/2006/relationships/oleObject" Target="../embeddings/Microsoft_Excel_97-2003_Worksheet4.xls"/><Relationship Id="rId9"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6.emf"/><Relationship Id="rId4" Type="http://schemas.openxmlformats.org/officeDocument/2006/relationships/oleObject" Target="../embeddings/Microsoft_Excel_97-2003_Worksheet7.xls"/></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7.emf"/><Relationship Id="rId4" Type="http://schemas.openxmlformats.org/officeDocument/2006/relationships/oleObject" Target="../embeddings/Microsoft_Excel_97-2003_Worksheet8.xls"/></Relationships>
</file>

<file path=ppt/slides/_rels/slide3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9.bin"/><Relationship Id="rId7" Type="http://schemas.openxmlformats.org/officeDocument/2006/relationships/oleObject" Target="../embeddings/Microsoft_Excel_97-2003_Worksheet10.xls"/><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image" Target="../media/image40.emf"/><Relationship Id="rId5" Type="http://schemas.openxmlformats.org/officeDocument/2006/relationships/image" Target="../media/image38.emf"/><Relationship Id="rId10" Type="http://schemas.openxmlformats.org/officeDocument/2006/relationships/oleObject" Target="../embeddings/Microsoft_Excel_97-2003_Worksheet11.xls"/><Relationship Id="rId4" Type="http://schemas.openxmlformats.org/officeDocument/2006/relationships/oleObject" Target="../embeddings/Microsoft_Excel_97-2003_Worksheet9.xls"/><Relationship Id="rId9"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1.emf"/><Relationship Id="rId4" Type="http://schemas.openxmlformats.org/officeDocument/2006/relationships/oleObject" Target="../embeddings/Microsoft_Excel_97-2003_Worksheet12.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2.emf"/><Relationship Id="rId4" Type="http://schemas.openxmlformats.org/officeDocument/2006/relationships/oleObject" Target="../embeddings/Microsoft_Excel_97-2003_Worksheet13.xls"/></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64568" y="2132856"/>
            <a:ext cx="7992888"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3600" dirty="0" smtClean="0">
                <a:solidFill>
                  <a:schemeClr val="tx1"/>
                </a:solidFill>
                <a:latin typeface="HG丸ｺﾞｼｯｸM-PRO" pitchFamily="50" charset="-128"/>
                <a:ea typeface="HG丸ｺﾞｼｯｸM-PRO" pitchFamily="50" charset="-128"/>
              </a:rPr>
              <a:t>大阪市下水道事業</a:t>
            </a:r>
            <a:endParaRPr lang="en-US" altLang="ja-JP" sz="3600" dirty="0" smtClean="0">
              <a:solidFill>
                <a:schemeClr val="tx1"/>
              </a:solidFill>
              <a:latin typeface="HG丸ｺﾞｼｯｸM-PRO" pitchFamily="50" charset="-128"/>
              <a:ea typeface="HG丸ｺﾞｼｯｸM-PRO" pitchFamily="50" charset="-128"/>
            </a:endParaRPr>
          </a:p>
          <a:p>
            <a:pPr algn="ctr"/>
            <a:endParaRPr lang="en-US" altLang="ja-JP" sz="1000" dirty="0" smtClean="0">
              <a:solidFill>
                <a:schemeClr val="tx1"/>
              </a:solidFill>
              <a:latin typeface="HG丸ｺﾞｼｯｸM-PRO" pitchFamily="50" charset="-128"/>
              <a:ea typeface="HG丸ｺﾞｼｯｸM-PRO" pitchFamily="50" charset="-128"/>
            </a:endParaRPr>
          </a:p>
          <a:p>
            <a:pPr algn="ctr"/>
            <a:r>
              <a:rPr lang="ja-JP" altLang="en-US" sz="3600" dirty="0" smtClean="0">
                <a:solidFill>
                  <a:schemeClr val="tx1"/>
                </a:solidFill>
                <a:latin typeface="HG丸ｺﾞｼｯｸM-PRO" pitchFamily="50" charset="-128"/>
                <a:ea typeface="HG丸ｺﾞｼｯｸM-PRO" pitchFamily="50" charset="-128"/>
              </a:rPr>
              <a:t>経営形態見直し基本方針</a:t>
            </a:r>
            <a:endParaRPr lang="en-US" altLang="ja-JP" sz="3200" dirty="0" smtClean="0">
              <a:solidFill>
                <a:schemeClr val="tx1"/>
              </a:solidFill>
              <a:latin typeface="HG丸ｺﾞｼｯｸM-PRO" pitchFamily="50" charset="-128"/>
              <a:ea typeface="HG丸ｺﾞｼｯｸM-PRO" pitchFamily="50" charset="-128"/>
            </a:endParaRPr>
          </a:p>
        </p:txBody>
      </p:sp>
      <p:grpSp>
        <p:nvGrpSpPr>
          <p:cNvPr id="4" name="グループ化 3"/>
          <p:cNvGrpSpPr/>
          <p:nvPr/>
        </p:nvGrpSpPr>
        <p:grpSpPr>
          <a:xfrm>
            <a:off x="236476" y="3320988"/>
            <a:ext cx="9649072" cy="396044"/>
            <a:chOff x="200472" y="828000"/>
            <a:chExt cx="9649072" cy="247237"/>
          </a:xfrm>
          <a:effectLst>
            <a:outerShdw blurRad="50800" dist="38100" dir="2700000" algn="tl" rotWithShape="0">
              <a:prstClr val="black">
                <a:alpha val="40000"/>
              </a:prstClr>
            </a:outerShdw>
          </a:effectLst>
        </p:grpSpPr>
        <p:sp>
          <p:nvSpPr>
            <p:cNvPr id="5" name="平行四辺形 4"/>
            <p:cNvSpPr/>
            <p:nvPr/>
          </p:nvSpPr>
          <p:spPr>
            <a:xfrm>
              <a:off x="200472" y="1003229"/>
              <a:ext cx="9180000" cy="72008"/>
            </a:xfrm>
            <a:prstGeom prst="parallelogram">
              <a:avLst>
                <a:gd name="adj" fmla="val 1424427"/>
              </a:avLst>
            </a:prstGeom>
            <a:gradFill flip="none" rotWithShape="1">
              <a:gsLst>
                <a:gs pos="0">
                  <a:srgbClr val="0070C0"/>
                </a:gs>
                <a:gs pos="50000">
                  <a:srgbClr val="00B0F0"/>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平行四辺形 5"/>
            <p:cNvSpPr/>
            <p:nvPr/>
          </p:nvSpPr>
          <p:spPr>
            <a:xfrm>
              <a:off x="7545288" y="898366"/>
              <a:ext cx="2088000" cy="54000"/>
            </a:xfrm>
            <a:prstGeom prst="parallelogram">
              <a:avLst>
                <a:gd name="adj" fmla="val 608812"/>
              </a:avLst>
            </a:prstGeom>
            <a:gradFill flip="none" rotWithShape="1">
              <a:gsLst>
                <a:gs pos="0">
                  <a:srgbClr val="008BD8"/>
                </a:gs>
                <a:gs pos="50000">
                  <a:srgbClr val="39D9FF"/>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平行四辺形 6"/>
            <p:cNvSpPr/>
            <p:nvPr/>
          </p:nvSpPr>
          <p:spPr>
            <a:xfrm>
              <a:off x="8445544" y="828000"/>
              <a:ext cx="1404000" cy="43200"/>
            </a:xfrm>
            <a:prstGeom prst="parallelogram">
              <a:avLst>
                <a:gd name="adj" fmla="val 535225"/>
              </a:avLst>
            </a:prstGeom>
            <a:gradFill flip="none" rotWithShape="1">
              <a:gsLst>
                <a:gs pos="0">
                  <a:srgbClr val="00B1F0"/>
                </a:gs>
                <a:gs pos="50000">
                  <a:srgbClr val="B1F6FF"/>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 name="正方形/長方形 8"/>
          <p:cNvSpPr/>
          <p:nvPr/>
        </p:nvSpPr>
        <p:spPr>
          <a:xfrm>
            <a:off x="1283362" y="4653136"/>
            <a:ext cx="7378050" cy="612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ja-JP" altLang="en-US" sz="2400" dirty="0" smtClean="0">
                <a:solidFill>
                  <a:schemeClr val="tx1"/>
                </a:solidFill>
                <a:latin typeface="HG丸ｺﾞｼｯｸM-PRO" pitchFamily="50" charset="-128"/>
                <a:ea typeface="HG丸ｺﾞｼｯｸM-PRO" pitchFamily="50" charset="-128"/>
              </a:rPr>
              <a:t>大阪市建設局</a:t>
            </a:r>
            <a:endParaRPr lang="ja-JP" altLang="en-US" sz="1600" dirty="0">
              <a:solidFill>
                <a:schemeClr val="tx1"/>
              </a:solidFill>
              <a:latin typeface="HG丸ｺﾞｼｯｸM-PRO" pitchFamily="50" charset="-128"/>
              <a:ea typeface="HG丸ｺﾞｼｯｸM-PRO" pitchFamily="50" charset="-128"/>
            </a:endParaRPr>
          </a:p>
        </p:txBody>
      </p:sp>
      <p:sp>
        <p:nvSpPr>
          <p:cNvPr id="3" name="テキスト ボックス 2"/>
          <p:cNvSpPr txBox="1"/>
          <p:nvPr/>
        </p:nvSpPr>
        <p:spPr>
          <a:xfrm>
            <a:off x="2924775" y="3969060"/>
            <a:ext cx="4056451" cy="769441"/>
          </a:xfrm>
          <a:prstGeom prst="rect">
            <a:avLst/>
          </a:prstGeom>
          <a:noFill/>
        </p:spPr>
        <p:txBody>
          <a:bodyPr wrap="square" rtlCol="0">
            <a:spAutoFit/>
          </a:bodyPr>
          <a:lstStyle/>
          <a:p>
            <a:pPr algn="ctr"/>
            <a:r>
              <a:rPr kumimoji="1" lang="ja-JP" altLang="en-US" sz="2400" dirty="0" smtClean="0">
                <a:latin typeface="HG丸ｺﾞｼｯｸM-PRO" panose="020F0600000000000000" pitchFamily="50" charset="-128"/>
                <a:ea typeface="HG丸ｺﾞｼｯｸM-PRO" panose="020F0600000000000000" pitchFamily="50" charset="-128"/>
              </a:rPr>
              <a:t>平成</a:t>
            </a:r>
            <a:r>
              <a:rPr kumimoji="1" lang="en-US" altLang="ja-JP" sz="2400" dirty="0" smtClean="0">
                <a:latin typeface="HG丸ｺﾞｼｯｸM-PRO" panose="020F0600000000000000" pitchFamily="50" charset="-128"/>
                <a:ea typeface="HG丸ｺﾞｼｯｸM-PRO" panose="020F0600000000000000" pitchFamily="50" charset="-128"/>
              </a:rPr>
              <a:t>27</a:t>
            </a:r>
            <a:r>
              <a:rPr kumimoji="1" lang="ja-JP" altLang="en-US" sz="2400" dirty="0" smtClean="0">
                <a:latin typeface="HG丸ｺﾞｼｯｸM-PRO" panose="020F0600000000000000" pitchFamily="50" charset="-128"/>
                <a:ea typeface="HG丸ｺﾞｼｯｸM-PRO" panose="020F0600000000000000" pitchFamily="50" charset="-128"/>
              </a:rPr>
              <a:t>年</a:t>
            </a:r>
            <a:r>
              <a:rPr kumimoji="1" lang="en-US" altLang="ja-JP" sz="2400" dirty="0" smtClean="0">
                <a:latin typeface="HG丸ｺﾞｼｯｸM-PRO" panose="020F0600000000000000" pitchFamily="50" charset="-128"/>
                <a:ea typeface="HG丸ｺﾞｼｯｸM-PRO" panose="020F0600000000000000" pitchFamily="50" charset="-128"/>
              </a:rPr>
              <a:t>2</a:t>
            </a:r>
            <a:r>
              <a:rPr kumimoji="1" lang="ja-JP" altLang="en-US" sz="2400" dirty="0" smtClean="0">
                <a:latin typeface="HG丸ｺﾞｼｯｸM-PRO" panose="020F0600000000000000" pitchFamily="50" charset="-128"/>
                <a:ea typeface="HG丸ｺﾞｼｯｸM-PRO" panose="020F0600000000000000" pitchFamily="50" charset="-128"/>
              </a:rPr>
              <a:t>月</a:t>
            </a:r>
            <a:endParaRPr kumimoji="1" lang="en-US" altLang="ja-JP" sz="2400" dirty="0" smtClean="0">
              <a:latin typeface="HG丸ｺﾞｼｯｸM-PRO" panose="020F0600000000000000" pitchFamily="50" charset="-128"/>
              <a:ea typeface="HG丸ｺﾞｼｯｸM-PRO" panose="020F0600000000000000" pitchFamily="50" charset="-128"/>
            </a:endParaRPr>
          </a:p>
          <a:p>
            <a:pPr algn="ctr"/>
            <a:r>
              <a:rPr lang="ja-JP" altLang="en-US" sz="2000" dirty="0">
                <a:latin typeface="HG丸ｺﾞｼｯｸM-PRO" panose="020F0600000000000000" pitchFamily="50" charset="-128"/>
                <a:ea typeface="HG丸ｺﾞｼｯｸM-PRO" panose="020F0600000000000000" pitchFamily="50" charset="-128"/>
              </a:rPr>
              <a:t>（</a:t>
            </a:r>
            <a:r>
              <a:rPr kumimoji="1" lang="ja-JP" altLang="en-US" sz="2000" dirty="0" smtClean="0">
                <a:latin typeface="HG丸ｺﾞｼｯｸM-PRO" panose="020F0600000000000000" pitchFamily="50" charset="-128"/>
                <a:ea typeface="HG丸ｺﾞｼｯｸM-PRO" panose="020F0600000000000000" pitchFamily="50" charset="-128"/>
              </a:rPr>
              <a:t>平成</a:t>
            </a:r>
            <a:r>
              <a:rPr kumimoji="1" lang="en-US" altLang="ja-JP" sz="2000" dirty="0" smtClean="0">
                <a:latin typeface="HG丸ｺﾞｼｯｸM-PRO" panose="020F0600000000000000" pitchFamily="50" charset="-128"/>
                <a:ea typeface="HG丸ｺﾞｼｯｸM-PRO" panose="020F0600000000000000" pitchFamily="50" charset="-128"/>
              </a:rPr>
              <a:t>2</a:t>
            </a:r>
            <a:r>
              <a:rPr kumimoji="1" lang="ja-JP" altLang="en-US" sz="2000" dirty="0" smtClean="0">
                <a:latin typeface="HG丸ｺﾞｼｯｸM-PRO" panose="020F0600000000000000" pitchFamily="50" charset="-128"/>
                <a:ea typeface="HG丸ｺﾞｼｯｸM-PRO" panose="020F0600000000000000" pitchFamily="50" charset="-128"/>
              </a:rPr>
              <a:t>８年</a:t>
            </a:r>
            <a:r>
              <a:rPr lang="ja-JP" altLang="en-US" sz="2000" dirty="0" smtClean="0">
                <a:latin typeface="HG丸ｺﾞｼｯｸM-PRO" panose="020F0600000000000000" pitchFamily="50" charset="-128"/>
                <a:ea typeface="HG丸ｺﾞｼｯｸM-PRO" panose="020F0600000000000000" pitchFamily="50" charset="-128"/>
              </a:rPr>
              <a:t>８</a:t>
            </a:r>
            <a:r>
              <a:rPr kumimoji="1" lang="ja-JP" altLang="en-US" sz="2000" dirty="0" smtClean="0">
                <a:latin typeface="HG丸ｺﾞｼｯｸM-PRO" panose="020F0600000000000000" pitchFamily="50" charset="-128"/>
                <a:ea typeface="HG丸ｺﾞｼｯｸM-PRO" panose="020F0600000000000000" pitchFamily="50" charset="-128"/>
              </a:rPr>
              <a:t>月</a:t>
            </a:r>
            <a:r>
              <a:rPr lang="ja-JP" altLang="en-US" sz="2000" dirty="0" smtClean="0">
                <a:latin typeface="HG丸ｺﾞｼｯｸM-PRO" panose="020F0600000000000000" pitchFamily="50" charset="-128"/>
                <a:ea typeface="HG丸ｺﾞｼｯｸM-PRO" panose="020F0600000000000000" pitchFamily="50" charset="-128"/>
              </a:rPr>
              <a:t>一部修正）</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8073347" y="548681"/>
            <a:ext cx="1326147" cy="461665"/>
          </a:xfrm>
          <a:prstGeom prst="rect">
            <a:avLst/>
          </a:prstGeom>
          <a:noFill/>
          <a:ln>
            <a:solidFill>
              <a:schemeClr val="tx1"/>
            </a:solidFill>
          </a:ln>
        </p:spPr>
        <p:txBody>
          <a:bodyPr wrap="square" rtlCol="0">
            <a:spAutoFit/>
          </a:bodyPr>
          <a:lstStyle/>
          <a:p>
            <a:pPr algn="ctr"/>
            <a:r>
              <a:rPr kumimoji="1" lang="ja-JP" altLang="en-US" sz="2400" dirty="0" smtClean="0"/>
              <a:t>資料</a:t>
            </a:r>
            <a:r>
              <a:rPr lang="ja-JP" altLang="en-US" sz="2400" dirty="0" smtClean="0"/>
              <a:t>１</a:t>
            </a:r>
            <a:endParaRPr kumimoji="1" lang="ja-JP" altLang="en-US" sz="2400" dirty="0"/>
          </a:p>
        </p:txBody>
      </p:sp>
    </p:spTree>
    <p:extLst>
      <p:ext uri="{BB962C8B-B14F-4D97-AF65-F5344CB8AC3E}">
        <p14:creationId xmlns:p14="http://schemas.microsoft.com/office/powerpoint/2010/main" val="3272385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表 73"/>
          <p:cNvGraphicFramePr>
            <a:graphicFrameLocks noGrp="1"/>
          </p:cNvGraphicFramePr>
          <p:nvPr>
            <p:extLst>
              <p:ext uri="{D42A27DB-BD31-4B8C-83A1-F6EECF244321}">
                <p14:modId xmlns:p14="http://schemas.microsoft.com/office/powerpoint/2010/main" val="977849038"/>
              </p:ext>
            </p:extLst>
          </p:nvPr>
        </p:nvGraphicFramePr>
        <p:xfrm>
          <a:off x="416497" y="1239837"/>
          <a:ext cx="9037006" cy="4009621"/>
        </p:xfrm>
        <a:graphic>
          <a:graphicData uri="http://schemas.openxmlformats.org/drawingml/2006/table">
            <a:tbl>
              <a:tblPr firstRow="1" bandRow="1">
                <a:tableStyleId>{5C22544A-7EE6-4342-B048-85BDC9FD1C3A}</a:tableStyleId>
              </a:tblPr>
              <a:tblGrid>
                <a:gridCol w="1340788"/>
                <a:gridCol w="3848109"/>
                <a:gridCol w="3848109"/>
              </a:tblGrid>
              <a:tr h="577875">
                <a:tc>
                  <a:txBody>
                    <a:bodyPr/>
                    <a:lstStyle/>
                    <a:p>
                      <a:pPr algn="ctr">
                        <a:lnSpc>
                          <a:spcPts val="2800"/>
                        </a:lnSpc>
                      </a:pPr>
                      <a:endParaRPr kumimoji="1" lang="ja-JP" altLang="en-US" sz="1400" dirty="0">
                        <a:latin typeface="HG丸ｺﾞｼｯｸM-PRO" pitchFamily="50" charset="-128"/>
                        <a:ea typeface="HG丸ｺﾞｼｯｸM-PRO" pitchFamily="50" charset="-128"/>
                      </a:endParaRPr>
                    </a:p>
                  </a:txBody>
                  <a:tcPr marL="108000" marR="108000" marT="72000" marB="72000" anchor="ctr"/>
                </a:tc>
                <a:tc>
                  <a:txBody>
                    <a:bodyPr/>
                    <a:lstStyle/>
                    <a:p>
                      <a:pPr algn="ctr">
                        <a:lnSpc>
                          <a:spcPts val="2800"/>
                        </a:lnSpc>
                      </a:pPr>
                      <a:r>
                        <a:rPr kumimoji="1" lang="ja-JP" altLang="en-US" sz="1400" dirty="0" smtClean="0">
                          <a:latin typeface="HG丸ｺﾞｼｯｸM-PRO" pitchFamily="50" charset="-128"/>
                          <a:ea typeface="HG丸ｺﾞｼｯｸM-PRO" pitchFamily="50" charset="-128"/>
                        </a:rPr>
                        <a:t>下水道</a:t>
                      </a:r>
                      <a:endParaRPr kumimoji="1" lang="ja-JP" altLang="en-US" sz="1400" dirty="0">
                        <a:latin typeface="HG丸ｺﾞｼｯｸM-PRO" pitchFamily="50" charset="-128"/>
                        <a:ea typeface="HG丸ｺﾞｼｯｸM-PRO" pitchFamily="50" charset="-128"/>
                      </a:endParaRPr>
                    </a:p>
                  </a:txBody>
                  <a:tcPr marL="108000" marR="108000" marT="72000" marB="72000" anchor="ctr"/>
                </a:tc>
                <a:tc>
                  <a:txBody>
                    <a:bodyPr/>
                    <a:lstStyle/>
                    <a:p>
                      <a:pPr algn="ctr">
                        <a:lnSpc>
                          <a:spcPts val="2800"/>
                        </a:lnSpc>
                      </a:pPr>
                      <a:r>
                        <a:rPr kumimoji="1" lang="ja-JP" altLang="en-US" sz="1400" dirty="0" smtClean="0">
                          <a:latin typeface="HG丸ｺﾞｼｯｸM-PRO" pitchFamily="50" charset="-128"/>
                          <a:ea typeface="HG丸ｺﾞｼｯｸM-PRO" pitchFamily="50" charset="-128"/>
                        </a:rPr>
                        <a:t>水 道</a:t>
                      </a:r>
                      <a:endParaRPr kumimoji="1" lang="ja-JP" altLang="en-US" sz="1400" dirty="0">
                        <a:latin typeface="HG丸ｺﾞｼｯｸM-PRO" pitchFamily="50" charset="-128"/>
                        <a:ea typeface="HG丸ｺﾞｼｯｸM-PRO" pitchFamily="50" charset="-128"/>
                      </a:endParaRPr>
                    </a:p>
                  </a:txBody>
                  <a:tcPr marL="108000" marR="108000" marT="72000" marB="72000" anchor="ctr"/>
                </a:tc>
              </a:tr>
              <a:tr h="682265">
                <a:tc>
                  <a:txBody>
                    <a:bodyPr/>
                    <a:lstStyle/>
                    <a:p>
                      <a:pPr algn="ctr">
                        <a:lnSpc>
                          <a:spcPts val="2500"/>
                        </a:lnSpc>
                      </a:pPr>
                      <a:r>
                        <a:rPr kumimoji="1" lang="ja-JP" altLang="en-US" sz="1400" dirty="0" smtClean="0">
                          <a:latin typeface="HG丸ｺﾞｼｯｸM-PRO" pitchFamily="50" charset="-128"/>
                          <a:ea typeface="HG丸ｺﾞｼｯｸM-PRO" pitchFamily="50" charset="-128"/>
                        </a:rPr>
                        <a:t>根拠法令</a:t>
                      </a:r>
                      <a:endParaRPr kumimoji="1" lang="ja-JP" altLang="en-US" sz="1400" dirty="0">
                        <a:latin typeface="HG丸ｺﾞｼｯｸM-PRO" pitchFamily="50" charset="-128"/>
                        <a:ea typeface="HG丸ｺﾞｼｯｸM-PRO" pitchFamily="50" charset="-128"/>
                      </a:endParaRPr>
                    </a:p>
                  </a:txBody>
                  <a:tcPr marL="108000" marR="108000" marT="72000" marB="72000" anchor="ctr"/>
                </a:tc>
                <a:tc>
                  <a:txBody>
                    <a:bodyPr/>
                    <a:lstStyle/>
                    <a:p>
                      <a:pPr marL="228600" lvl="0" indent="-228600" algn="ctr">
                        <a:lnSpc>
                          <a:spcPts val="2500"/>
                        </a:lnSpc>
                        <a:buFont typeface="Arial" panose="020B0604020202020204" pitchFamily="34" charset="0"/>
                        <a:buNone/>
                      </a:pPr>
                      <a:r>
                        <a:rPr kumimoji="1" lang="ja-JP" altLang="en-US" sz="1400" dirty="0" smtClean="0">
                          <a:latin typeface="HG丸ｺﾞｼｯｸM-PRO" pitchFamily="50" charset="-128"/>
                          <a:ea typeface="HG丸ｺﾞｼｯｸM-PRO" pitchFamily="50" charset="-128"/>
                        </a:rPr>
                        <a:t>下水道法</a:t>
                      </a:r>
                      <a:endParaRPr kumimoji="1" lang="en-US" altLang="ja-JP" sz="1400" dirty="0" smtClean="0">
                        <a:latin typeface="HG丸ｺﾞｼｯｸM-PRO" pitchFamily="50" charset="-128"/>
                        <a:ea typeface="HG丸ｺﾞｼｯｸM-PRO" pitchFamily="50" charset="-128"/>
                      </a:endParaRPr>
                    </a:p>
                  </a:txBody>
                  <a:tcPr marL="108000" marR="108000" marT="72000" marB="72000" anchor="ctr"/>
                </a:tc>
                <a:tc>
                  <a:txBody>
                    <a:bodyPr/>
                    <a:lstStyle/>
                    <a:p>
                      <a:pPr algn="ctr">
                        <a:lnSpc>
                          <a:spcPts val="2500"/>
                        </a:lnSpc>
                      </a:pPr>
                      <a:r>
                        <a:rPr kumimoji="1" lang="ja-JP" altLang="en-US" sz="1400" dirty="0" smtClean="0">
                          <a:latin typeface="HG丸ｺﾞｼｯｸM-PRO" pitchFamily="50" charset="-128"/>
                          <a:ea typeface="HG丸ｺﾞｼｯｸM-PRO" pitchFamily="50" charset="-128"/>
                        </a:rPr>
                        <a:t>水道法</a:t>
                      </a:r>
                      <a:endParaRPr kumimoji="1" lang="ja-JP" altLang="en-US" sz="1400" dirty="0">
                        <a:latin typeface="HG丸ｺﾞｼｯｸM-PRO" pitchFamily="50" charset="-128"/>
                        <a:ea typeface="HG丸ｺﾞｼｯｸM-PRO" pitchFamily="50" charset="-128"/>
                      </a:endParaRPr>
                    </a:p>
                  </a:txBody>
                  <a:tcPr marL="108000" marR="108000" marT="72000" marB="72000" anchor="ctr"/>
                </a:tc>
              </a:tr>
              <a:tr h="1084861">
                <a:tc>
                  <a:txBody>
                    <a:bodyPr/>
                    <a:lstStyle/>
                    <a:p>
                      <a:pPr algn="ctr">
                        <a:lnSpc>
                          <a:spcPts val="2500"/>
                        </a:lnSpc>
                      </a:pPr>
                      <a:r>
                        <a:rPr kumimoji="1" lang="ja-JP" altLang="en-US" sz="1400" dirty="0" smtClean="0">
                          <a:latin typeface="HG丸ｺﾞｼｯｸM-PRO" pitchFamily="50" charset="-128"/>
                          <a:ea typeface="HG丸ｺﾞｼｯｸM-PRO" pitchFamily="50" charset="-128"/>
                        </a:rPr>
                        <a:t>管理者等</a:t>
                      </a:r>
                      <a:endParaRPr kumimoji="1" lang="ja-JP" altLang="en-US" sz="1400" dirty="0">
                        <a:latin typeface="HG丸ｺﾞｼｯｸM-PRO" pitchFamily="50" charset="-128"/>
                        <a:ea typeface="HG丸ｺﾞｼｯｸM-PRO" pitchFamily="50" charset="-128"/>
                      </a:endParaRPr>
                    </a:p>
                  </a:txBody>
                  <a:tcPr marL="108000" marR="108000" marT="72000" marB="72000" anchor="ctr"/>
                </a:tc>
                <a:tc>
                  <a:txBody>
                    <a:bodyPr/>
                    <a:lstStyle/>
                    <a:p>
                      <a:pPr algn="ctr">
                        <a:lnSpc>
                          <a:spcPts val="2000"/>
                        </a:lnSpc>
                      </a:pPr>
                      <a:r>
                        <a:rPr kumimoji="1" lang="ja-JP" altLang="en-US" sz="1400" dirty="0" smtClean="0">
                          <a:latin typeface="HG丸ｺﾞｼｯｸM-PRO" pitchFamily="50" charset="-128"/>
                          <a:ea typeface="HG丸ｺﾞｼｯｸM-PRO" pitchFamily="50" charset="-128"/>
                        </a:rPr>
                        <a:t>地方公共団体</a:t>
                      </a:r>
                      <a:endParaRPr kumimoji="1" lang="en-US" altLang="ja-JP" sz="1400" dirty="0" smtClean="0">
                        <a:latin typeface="HG丸ｺﾞｼｯｸM-PRO" pitchFamily="50" charset="-128"/>
                        <a:ea typeface="HG丸ｺﾞｼｯｸM-PRO" pitchFamily="50" charset="-128"/>
                      </a:endParaRPr>
                    </a:p>
                    <a:p>
                      <a:pPr algn="ctr">
                        <a:lnSpc>
                          <a:spcPts val="2000"/>
                        </a:lnSpc>
                        <a:spcBef>
                          <a:spcPts val="600"/>
                        </a:spcBef>
                      </a:pPr>
                      <a:r>
                        <a:rPr kumimoji="1" lang="ja-JP" altLang="en-US" sz="1400" dirty="0" smtClean="0">
                          <a:latin typeface="HG丸ｺﾞｼｯｸM-PRO" pitchFamily="50" charset="-128"/>
                          <a:ea typeface="HG丸ｺﾞｼｯｸM-PRO" pitchFamily="50" charset="-128"/>
                        </a:rPr>
                        <a:t>（完全民営化はできない</a:t>
                      </a:r>
                      <a:r>
                        <a:rPr kumimoji="1" lang="en-US" altLang="ja-JP" sz="1400" baseline="30000" dirty="0" smtClean="0">
                          <a:latin typeface="HG丸ｺﾞｼｯｸM-PRO" pitchFamily="50" charset="-128"/>
                          <a:ea typeface="HG丸ｺﾞｼｯｸM-PRO" pitchFamily="50" charset="-128"/>
                        </a:rPr>
                        <a:t>※</a:t>
                      </a:r>
                      <a:r>
                        <a:rPr kumimoji="1" lang="ja-JP" altLang="en-US" sz="1400" baseline="30000" dirty="0" smtClean="0">
                          <a:latin typeface="HG丸ｺﾞｼｯｸM-PRO" pitchFamily="50" charset="-128"/>
                          <a:ea typeface="HG丸ｺﾞｼｯｸM-PRO" pitchFamily="50" charset="-128"/>
                        </a:rPr>
                        <a:t>１</a:t>
                      </a:r>
                      <a:r>
                        <a:rPr kumimoji="1" lang="ja-JP" altLang="en-US" sz="1400" dirty="0" smtClean="0">
                          <a:latin typeface="HG丸ｺﾞｼｯｸM-PRO" pitchFamily="50" charset="-128"/>
                          <a:ea typeface="HG丸ｺﾞｼｯｸM-PRO" pitchFamily="50" charset="-128"/>
                        </a:rPr>
                        <a:t>）</a:t>
                      </a:r>
                      <a:r>
                        <a:rPr kumimoji="1" lang="ja-JP" altLang="en-US" sz="1200" dirty="0" smtClean="0">
                          <a:latin typeface="HG丸ｺﾞｼｯｸM-PRO" pitchFamily="50" charset="-128"/>
                          <a:ea typeface="HG丸ｺﾞｼｯｸM-PRO" pitchFamily="50" charset="-128"/>
                        </a:rPr>
                        <a:t>　</a:t>
                      </a:r>
                      <a:endParaRPr kumimoji="1" lang="ja-JP" altLang="en-US" sz="1200" dirty="0">
                        <a:latin typeface="HG丸ｺﾞｼｯｸM-PRO" pitchFamily="50" charset="-128"/>
                        <a:ea typeface="HG丸ｺﾞｼｯｸM-PRO" pitchFamily="50" charset="-128"/>
                      </a:endParaRPr>
                    </a:p>
                  </a:txBody>
                  <a:tcPr marL="108000" marR="108000" marT="72000" marB="72000" anchor="ctr"/>
                </a:tc>
                <a:tc>
                  <a:txBody>
                    <a:bodyPr/>
                    <a:lstStyle/>
                    <a:p>
                      <a:pPr algn="ctr">
                        <a:lnSpc>
                          <a:spcPts val="2000"/>
                        </a:lnSpc>
                      </a:pPr>
                      <a:r>
                        <a:rPr kumimoji="1" lang="ja-JP" altLang="en-US" sz="1400" dirty="0" smtClean="0">
                          <a:latin typeface="HG丸ｺﾞｼｯｸM-PRO" pitchFamily="50" charset="-128"/>
                          <a:ea typeface="HG丸ｺﾞｼｯｸM-PRO" pitchFamily="50" charset="-128"/>
                        </a:rPr>
                        <a:t>水道事業者</a:t>
                      </a:r>
                      <a:endParaRPr kumimoji="1" lang="en-US" altLang="ja-JP" sz="1400" dirty="0" smtClean="0">
                        <a:latin typeface="HG丸ｺﾞｼｯｸM-PRO" pitchFamily="50" charset="-128"/>
                        <a:ea typeface="HG丸ｺﾞｼｯｸM-PRO" pitchFamily="50" charset="-128"/>
                      </a:endParaRPr>
                    </a:p>
                    <a:p>
                      <a:pPr algn="ctr">
                        <a:lnSpc>
                          <a:spcPts val="2000"/>
                        </a:lnSpc>
                      </a:pPr>
                      <a:r>
                        <a:rPr kumimoji="1" lang="ja-JP" altLang="en-US" sz="1400" dirty="0" smtClean="0">
                          <a:latin typeface="HG丸ｺﾞｼｯｸM-PRO" pitchFamily="50" charset="-128"/>
                          <a:ea typeface="HG丸ｺﾞｼｯｸM-PRO" pitchFamily="50" charset="-128"/>
                        </a:rPr>
                        <a:t>水道用水供給事業者</a:t>
                      </a:r>
                      <a:endParaRPr kumimoji="1" lang="en-US" altLang="ja-JP" sz="1400" dirty="0" smtClean="0">
                        <a:latin typeface="HG丸ｺﾞｼｯｸM-PRO" pitchFamily="50" charset="-128"/>
                        <a:ea typeface="HG丸ｺﾞｼｯｸM-PRO" pitchFamily="50" charset="-128"/>
                      </a:endParaRPr>
                    </a:p>
                    <a:p>
                      <a:pPr algn="ctr">
                        <a:lnSpc>
                          <a:spcPts val="2000"/>
                        </a:lnSpc>
                        <a:spcBef>
                          <a:spcPts val="600"/>
                        </a:spcBef>
                      </a:pPr>
                      <a:r>
                        <a:rPr kumimoji="1" lang="ja-JP" altLang="en-US" sz="1400" dirty="0" smtClean="0">
                          <a:latin typeface="HG丸ｺﾞｼｯｸM-PRO" pitchFamily="50" charset="-128"/>
                          <a:ea typeface="HG丸ｺﾞｼｯｸM-PRO" pitchFamily="50" charset="-128"/>
                        </a:rPr>
                        <a:t>（国の認可を得て、民間で実施可能</a:t>
                      </a:r>
                      <a:r>
                        <a:rPr kumimoji="1" lang="en-US" altLang="ja-JP" sz="1400" baseline="30000" dirty="0" smtClean="0">
                          <a:latin typeface="HG丸ｺﾞｼｯｸM-PRO" pitchFamily="50" charset="-128"/>
                          <a:ea typeface="HG丸ｺﾞｼｯｸM-PRO" pitchFamily="50" charset="-128"/>
                        </a:rPr>
                        <a:t>※</a:t>
                      </a:r>
                      <a:r>
                        <a:rPr kumimoji="1" lang="ja-JP" altLang="en-US" sz="1400" baseline="30000" dirty="0" smtClean="0">
                          <a:latin typeface="HG丸ｺﾞｼｯｸM-PRO" pitchFamily="50" charset="-128"/>
                          <a:ea typeface="HG丸ｺﾞｼｯｸM-PRO" pitchFamily="50" charset="-128"/>
                        </a:rPr>
                        <a:t>２</a:t>
                      </a:r>
                      <a:r>
                        <a:rPr kumimoji="1" lang="en-US" altLang="ja-JP" sz="1400" baseline="30000" dirty="0" smtClean="0">
                          <a:latin typeface="HG丸ｺﾞｼｯｸM-PRO" pitchFamily="50" charset="-128"/>
                          <a:ea typeface="HG丸ｺﾞｼｯｸM-PRO" pitchFamily="50" charset="-128"/>
                        </a:rPr>
                        <a:t>,3</a:t>
                      </a:r>
                      <a:r>
                        <a:rPr kumimoji="1" lang="ja-JP" altLang="en-US" sz="1400" dirty="0" smtClean="0">
                          <a:latin typeface="HG丸ｺﾞｼｯｸM-PRO" pitchFamily="50" charset="-128"/>
                          <a:ea typeface="HG丸ｺﾞｼｯｸM-PRO" pitchFamily="50" charset="-128"/>
                        </a:rPr>
                        <a:t>）</a:t>
                      </a:r>
                      <a:endParaRPr kumimoji="1" lang="ja-JP" altLang="en-US" sz="1400" dirty="0">
                        <a:latin typeface="HG丸ｺﾞｼｯｸM-PRO" pitchFamily="50" charset="-128"/>
                        <a:ea typeface="HG丸ｺﾞｼｯｸM-PRO" pitchFamily="50" charset="-128"/>
                      </a:endParaRPr>
                    </a:p>
                  </a:txBody>
                  <a:tcPr marL="108000" marR="108000" marT="72000" marB="72000" anchor="ctr"/>
                </a:tc>
              </a:tr>
              <a:tr h="597331">
                <a:tc>
                  <a:txBody>
                    <a:bodyPr/>
                    <a:lstStyle/>
                    <a:p>
                      <a:pPr algn="ctr">
                        <a:lnSpc>
                          <a:spcPts val="2500"/>
                        </a:lnSpc>
                      </a:pPr>
                      <a:r>
                        <a:rPr kumimoji="1" lang="ja-JP" altLang="en-US" sz="1400" dirty="0" smtClean="0">
                          <a:latin typeface="HG丸ｺﾞｼｯｸM-PRO" pitchFamily="50" charset="-128"/>
                          <a:ea typeface="HG丸ｺﾞｼｯｸM-PRO" pitchFamily="50" charset="-128"/>
                        </a:rPr>
                        <a:t>維持管理費</a:t>
                      </a:r>
                      <a:endParaRPr kumimoji="1" lang="ja-JP" altLang="en-US" sz="1400" dirty="0">
                        <a:latin typeface="HG丸ｺﾞｼｯｸM-PRO" pitchFamily="50" charset="-128"/>
                        <a:ea typeface="HG丸ｺﾞｼｯｸM-PRO" pitchFamily="50" charset="-128"/>
                      </a:endParaRPr>
                    </a:p>
                  </a:txBody>
                  <a:tcPr marL="108000" marR="108000" marT="72000" marB="72000" anchor="ctr"/>
                </a:tc>
                <a:tc>
                  <a:txBody>
                    <a:bodyPr/>
                    <a:lstStyle/>
                    <a:p>
                      <a:pPr marL="228600" indent="-228600" algn="l">
                        <a:lnSpc>
                          <a:spcPts val="2500"/>
                        </a:lnSpc>
                        <a:buFont typeface="Arial" panose="020B0604020202020204" pitchFamily="34" charset="0"/>
                        <a:buNone/>
                      </a:pPr>
                      <a:r>
                        <a:rPr kumimoji="1" lang="ja-JP" altLang="en-US" sz="1400" dirty="0" smtClean="0">
                          <a:latin typeface="HG丸ｺﾞｼｯｸM-PRO" pitchFamily="50" charset="-128"/>
                          <a:ea typeface="HG丸ｺﾞｼｯｸM-PRO" pitchFamily="50" charset="-128"/>
                        </a:rPr>
                        <a:t>・汚水処理：使用料（私費）</a:t>
                      </a:r>
                      <a:endParaRPr kumimoji="1" lang="en-US" altLang="ja-JP" sz="1400" dirty="0" smtClean="0">
                        <a:latin typeface="HG丸ｺﾞｼｯｸM-PRO" pitchFamily="50" charset="-128"/>
                        <a:ea typeface="HG丸ｺﾞｼｯｸM-PRO" pitchFamily="50" charset="-128"/>
                      </a:endParaRPr>
                    </a:p>
                    <a:p>
                      <a:pPr marL="228600" indent="-228600" algn="l">
                        <a:lnSpc>
                          <a:spcPts val="2500"/>
                        </a:lnSpc>
                        <a:buFont typeface="Arial" panose="020B0604020202020204" pitchFamily="34" charset="0"/>
                        <a:buNone/>
                      </a:pPr>
                      <a:r>
                        <a:rPr kumimoji="1" lang="ja-JP" altLang="en-US" sz="1400" dirty="0" smtClean="0">
                          <a:latin typeface="HG丸ｺﾞｼｯｸM-PRO" pitchFamily="50" charset="-128"/>
                          <a:ea typeface="HG丸ｺﾞｼｯｸM-PRO" pitchFamily="50" charset="-128"/>
                        </a:rPr>
                        <a:t>・雨水処理：一般会計繰入金（公費）</a:t>
                      </a:r>
                      <a:endParaRPr kumimoji="1" lang="ja-JP" altLang="en-US" sz="1400" dirty="0">
                        <a:latin typeface="HG丸ｺﾞｼｯｸM-PRO" pitchFamily="50" charset="-128"/>
                        <a:ea typeface="HG丸ｺﾞｼｯｸM-PRO" pitchFamily="50" charset="-128"/>
                      </a:endParaRPr>
                    </a:p>
                  </a:txBody>
                  <a:tcPr marL="108000" marR="108000" marT="72000" marB="72000" anchor="ctr"/>
                </a:tc>
                <a:tc>
                  <a:txBody>
                    <a:bodyPr/>
                    <a:lstStyle/>
                    <a:p>
                      <a:pPr algn="ctr">
                        <a:lnSpc>
                          <a:spcPts val="2500"/>
                        </a:lnSpc>
                      </a:pPr>
                      <a:r>
                        <a:rPr kumimoji="1" lang="ja-JP" altLang="en-US" sz="1400" dirty="0" smtClean="0">
                          <a:latin typeface="HG丸ｺﾞｼｯｸM-PRO" pitchFamily="50" charset="-128"/>
                          <a:ea typeface="HG丸ｺﾞｼｯｸM-PRO" pitchFamily="50" charset="-128"/>
                        </a:rPr>
                        <a:t>水道料金（私費）</a:t>
                      </a:r>
                      <a:endParaRPr kumimoji="1" lang="en-US" altLang="ja-JP" sz="1400" dirty="0" smtClean="0">
                        <a:latin typeface="HG丸ｺﾞｼｯｸM-PRO" pitchFamily="50" charset="-128"/>
                        <a:ea typeface="HG丸ｺﾞｼｯｸM-PRO" pitchFamily="50" charset="-128"/>
                      </a:endParaRPr>
                    </a:p>
                    <a:p>
                      <a:pPr algn="ctr">
                        <a:lnSpc>
                          <a:spcPts val="2500"/>
                        </a:lnSpc>
                      </a:pPr>
                      <a:r>
                        <a:rPr kumimoji="1" lang="ja-JP" altLang="en-US" sz="1400" dirty="0" smtClean="0">
                          <a:latin typeface="HG丸ｺﾞｼｯｸM-PRO" pitchFamily="50" charset="-128"/>
                          <a:ea typeface="HG丸ｺﾞｼｯｸM-PRO" pitchFamily="50" charset="-128"/>
                        </a:rPr>
                        <a:t>（一般会計繰入金なし）</a:t>
                      </a:r>
                      <a:endParaRPr kumimoji="1" lang="ja-JP" altLang="en-US" sz="1400" dirty="0">
                        <a:latin typeface="HG丸ｺﾞｼｯｸM-PRO" pitchFamily="50" charset="-128"/>
                        <a:ea typeface="HG丸ｺﾞｼｯｸM-PRO" pitchFamily="50" charset="-128"/>
                      </a:endParaRPr>
                    </a:p>
                  </a:txBody>
                  <a:tcPr marL="108000" marR="108000" marT="72000" marB="72000" anchor="ctr"/>
                </a:tc>
              </a:tr>
              <a:tr h="885620">
                <a:tc>
                  <a:txBody>
                    <a:bodyPr/>
                    <a:lstStyle/>
                    <a:p>
                      <a:pPr algn="ctr">
                        <a:lnSpc>
                          <a:spcPts val="2500"/>
                        </a:lnSpc>
                      </a:pPr>
                      <a:r>
                        <a:rPr kumimoji="1" lang="ja-JP" altLang="en-US" sz="1400" dirty="0" smtClean="0">
                          <a:latin typeface="HG丸ｺﾞｼｯｸM-PRO" pitchFamily="50" charset="-128"/>
                          <a:ea typeface="HG丸ｺﾞｼｯｸM-PRO" pitchFamily="50" charset="-128"/>
                        </a:rPr>
                        <a:t>建　設　費</a:t>
                      </a:r>
                      <a:endParaRPr kumimoji="1" lang="ja-JP" altLang="en-US" sz="1400" dirty="0">
                        <a:latin typeface="HG丸ｺﾞｼｯｸM-PRO" pitchFamily="50" charset="-128"/>
                        <a:ea typeface="HG丸ｺﾞｼｯｸM-PRO" pitchFamily="50" charset="-128"/>
                      </a:endParaRPr>
                    </a:p>
                  </a:txBody>
                  <a:tcPr marL="108000" marR="108000" marT="72000" marB="72000" anchor="ctr"/>
                </a:tc>
                <a:tc>
                  <a:txBody>
                    <a:bodyPr/>
                    <a:lstStyle/>
                    <a:p>
                      <a:pPr algn="ctr">
                        <a:lnSpc>
                          <a:spcPts val="2500"/>
                        </a:lnSpc>
                      </a:pPr>
                      <a:r>
                        <a:rPr kumimoji="1" lang="ja-JP" altLang="en-US" sz="1400" dirty="0" smtClean="0">
                          <a:latin typeface="HG丸ｺﾞｼｯｸM-PRO" pitchFamily="50" charset="-128"/>
                          <a:ea typeface="HG丸ｺﾞｼｯｸM-PRO" pitchFamily="50" charset="-128"/>
                        </a:rPr>
                        <a:t>主要施設に対して国費補助が半分程度充当</a:t>
                      </a:r>
                      <a:endParaRPr kumimoji="1" lang="ja-JP" altLang="en-US" sz="1400" dirty="0">
                        <a:latin typeface="HG丸ｺﾞｼｯｸM-PRO" pitchFamily="50" charset="-128"/>
                        <a:ea typeface="HG丸ｺﾞｼｯｸM-PRO" pitchFamily="50" charset="-128"/>
                      </a:endParaRPr>
                    </a:p>
                  </a:txBody>
                  <a:tcPr marL="108000" marR="108000" marT="72000" marB="72000" anchor="ctr"/>
                </a:tc>
                <a:tc>
                  <a:txBody>
                    <a:bodyPr/>
                    <a:lstStyle/>
                    <a:p>
                      <a:pPr algn="ctr">
                        <a:lnSpc>
                          <a:spcPts val="2500"/>
                        </a:lnSpc>
                      </a:pPr>
                      <a:r>
                        <a:rPr kumimoji="1" lang="ja-JP" altLang="en-US" sz="1400" dirty="0" smtClean="0">
                          <a:latin typeface="HG丸ｺﾞｼｯｸM-PRO" pitchFamily="50" charset="-128"/>
                          <a:ea typeface="HG丸ｺﾞｼｯｸM-PRO" pitchFamily="50" charset="-128"/>
                        </a:rPr>
                        <a:t>国費補助依存は極小</a:t>
                      </a:r>
                      <a:endParaRPr kumimoji="1" lang="ja-JP" altLang="en-US" sz="1400" dirty="0">
                        <a:latin typeface="HG丸ｺﾞｼｯｸM-PRO" pitchFamily="50" charset="-128"/>
                        <a:ea typeface="HG丸ｺﾞｼｯｸM-PRO" pitchFamily="50" charset="-128"/>
                      </a:endParaRPr>
                    </a:p>
                  </a:txBody>
                  <a:tcPr marL="108000" marR="108000" marT="72000" marB="72000" anchor="ctr"/>
                </a:tc>
              </a:tr>
            </a:tbl>
          </a:graphicData>
        </a:graphic>
      </p:graphicFrame>
      <p:sp>
        <p:nvSpPr>
          <p:cNvPr id="77" name="角丸四角形 76"/>
          <p:cNvSpPr/>
          <p:nvPr/>
        </p:nvSpPr>
        <p:spPr>
          <a:xfrm>
            <a:off x="956558" y="684472"/>
            <a:ext cx="1800200" cy="4676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ja-JP" altLang="en-US" sz="1600" dirty="0" smtClean="0">
                <a:solidFill>
                  <a:schemeClr val="tx1"/>
                </a:solidFill>
                <a:latin typeface="HGP創英角ｺﾞｼｯｸUB" pitchFamily="50" charset="-128"/>
                <a:ea typeface="HGP創英角ｺﾞｼｯｸUB" pitchFamily="50" charset="-128"/>
              </a:rPr>
              <a:t>下水道事業と水道事業との違い</a:t>
            </a:r>
            <a:endParaRPr lang="en-US" altLang="ja-JP" sz="1600" dirty="0" smtClean="0">
              <a:solidFill>
                <a:schemeClr val="tx1"/>
              </a:solidFill>
              <a:latin typeface="HGP創英角ｺﾞｼｯｸUB" pitchFamily="50" charset="-128"/>
              <a:ea typeface="HGP創英角ｺﾞｼｯｸUB" pitchFamily="50" charset="-128"/>
            </a:endParaRPr>
          </a:p>
        </p:txBody>
      </p:sp>
      <p:grpSp>
        <p:nvGrpSpPr>
          <p:cNvPr id="2" name="グループ化 10"/>
          <p:cNvGrpSpPr>
            <a:grpSpLocks noChangeAspect="1"/>
          </p:cNvGrpSpPr>
          <p:nvPr/>
        </p:nvGrpSpPr>
        <p:grpSpPr>
          <a:xfrm>
            <a:off x="524508" y="810092"/>
            <a:ext cx="350996" cy="233983"/>
            <a:chOff x="-936000" y="3717065"/>
            <a:chExt cx="540000" cy="359975"/>
          </a:xfrm>
        </p:grpSpPr>
        <p:sp>
          <p:nvSpPr>
            <p:cNvPr id="11" name="平行四辺形 10"/>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平行四辺形 12"/>
            <p:cNvSpPr/>
            <p:nvPr/>
          </p:nvSpPr>
          <p:spPr>
            <a:xfrm>
              <a:off x="-936000" y="3717065"/>
              <a:ext cx="540000" cy="143983"/>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角丸四角形 16"/>
          <p:cNvSpPr/>
          <p:nvPr/>
        </p:nvSpPr>
        <p:spPr>
          <a:xfrm flipH="1">
            <a:off x="560511" y="5337212"/>
            <a:ext cx="900101" cy="4676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600"/>
              </a:lnSpc>
            </a:pPr>
            <a:r>
              <a:rPr lang="en-US" altLang="ja-JP" sz="1200" dirty="0" smtClean="0">
                <a:solidFill>
                  <a:schemeClr val="tx1"/>
                </a:solidFill>
                <a:latin typeface="HG丸ｺﾞｼｯｸM-PRO" pitchFamily="50" charset="-128"/>
                <a:ea typeface="HG丸ｺﾞｼｯｸM-PRO" pitchFamily="50" charset="-128"/>
              </a:rPr>
              <a:t>※</a:t>
            </a:r>
            <a:r>
              <a:rPr lang="ja-JP" altLang="en-US" sz="1200" dirty="0" smtClean="0">
                <a:solidFill>
                  <a:schemeClr val="tx1"/>
                </a:solidFill>
                <a:latin typeface="HG丸ｺﾞｼｯｸM-PRO" pitchFamily="50" charset="-128"/>
                <a:ea typeface="HG丸ｺﾞｼｯｸM-PRO" pitchFamily="50" charset="-128"/>
              </a:rPr>
              <a:t>１</a:t>
            </a:r>
            <a:r>
              <a:rPr lang="ja-JP" altLang="en-US" sz="1200" dirty="0" smtClean="0">
                <a:solidFill>
                  <a:schemeClr val="tx1"/>
                </a:solidFill>
                <a:latin typeface="HG丸ｺﾞｼｯｸM-PRO" pitchFamily="50" charset="-128"/>
                <a:ea typeface="HG丸ｺﾞｼｯｸM-PRO" pitchFamily="50" charset="-128"/>
                <a:sym typeface="Wingdings" pitchFamily="2" charset="2"/>
              </a:rPr>
              <a:t>　</a:t>
            </a:r>
            <a:r>
              <a:rPr lang="ja-JP" altLang="en-US" sz="1200" dirty="0" smtClean="0">
                <a:solidFill>
                  <a:schemeClr val="tx1"/>
                </a:solidFill>
                <a:latin typeface="HG丸ｺﾞｼｯｸM-PRO" pitchFamily="50" charset="-128"/>
                <a:ea typeface="HG丸ｺﾞｼｯｸM-PRO" pitchFamily="50" charset="-128"/>
              </a:rPr>
              <a:t>下水道法第</a:t>
            </a:r>
            <a:r>
              <a:rPr lang="en-US" altLang="ja-JP" sz="1200" dirty="0" smtClean="0">
                <a:solidFill>
                  <a:schemeClr val="tx1"/>
                </a:solidFill>
                <a:latin typeface="HG丸ｺﾞｼｯｸM-PRO" pitchFamily="50" charset="-128"/>
                <a:ea typeface="HG丸ｺﾞｼｯｸM-PRO" pitchFamily="50" charset="-128"/>
              </a:rPr>
              <a:t>3</a:t>
            </a:r>
            <a:r>
              <a:rPr lang="ja-JP" altLang="en-US" sz="1200" dirty="0" smtClean="0">
                <a:solidFill>
                  <a:schemeClr val="tx1"/>
                </a:solidFill>
                <a:latin typeface="HG丸ｺﾞｼｯｸM-PRO" pitchFamily="50" charset="-128"/>
                <a:ea typeface="HG丸ｺﾞｼｯｸM-PRO" pitchFamily="50" charset="-128"/>
              </a:rPr>
              <a:t>条</a:t>
            </a:r>
            <a:r>
              <a:rPr lang="en-US" altLang="ja-JP" sz="1200" dirty="0" smtClean="0">
                <a:solidFill>
                  <a:schemeClr val="tx1"/>
                </a:solidFill>
                <a:latin typeface="HG丸ｺﾞｼｯｸM-PRO" pitchFamily="50" charset="-128"/>
                <a:ea typeface="HG丸ｺﾞｼｯｸM-PRO" pitchFamily="50" charset="-128"/>
              </a:rPr>
              <a:t>…</a:t>
            </a:r>
            <a:r>
              <a:rPr lang="ja-JP" altLang="en-US" sz="1200" dirty="0" smtClean="0">
                <a:solidFill>
                  <a:schemeClr val="tx1"/>
                </a:solidFill>
                <a:latin typeface="HG丸ｺﾞｼｯｸM-PRO" pitchFamily="50" charset="-128"/>
                <a:ea typeface="HG丸ｺﾞｼｯｸM-PRO" pitchFamily="50" charset="-128"/>
              </a:rPr>
              <a:t>公共下水道の設置、改築、修繕、維持その他の管理は、</a:t>
            </a:r>
            <a:r>
              <a:rPr lang="ja-JP" altLang="en-US" sz="1200" u="sng" dirty="0" smtClean="0">
                <a:solidFill>
                  <a:schemeClr val="tx1"/>
                </a:solidFill>
                <a:latin typeface="HG丸ｺﾞｼｯｸM-PRO" pitchFamily="50" charset="-128"/>
                <a:ea typeface="HG丸ｺﾞｼｯｸM-PRO" pitchFamily="50" charset="-128"/>
              </a:rPr>
              <a:t>市町村が行うものとする</a:t>
            </a:r>
            <a:r>
              <a:rPr lang="ja-JP" altLang="en-US" sz="1200" dirty="0" smtClean="0">
                <a:solidFill>
                  <a:schemeClr val="tx1"/>
                </a:solidFill>
                <a:latin typeface="HG丸ｺﾞｼｯｸM-PRO" pitchFamily="50" charset="-128"/>
                <a:ea typeface="HG丸ｺﾞｼｯｸM-PRO" pitchFamily="50" charset="-128"/>
              </a:rPr>
              <a:t>。</a:t>
            </a:r>
            <a:endParaRPr lang="en-US" altLang="ja-JP" sz="1200" dirty="0" smtClean="0">
              <a:solidFill>
                <a:schemeClr val="tx1"/>
              </a:solidFill>
              <a:latin typeface="HG丸ｺﾞｼｯｸM-PRO" pitchFamily="50" charset="-128"/>
              <a:ea typeface="HG丸ｺﾞｼｯｸM-PRO" pitchFamily="50" charset="-128"/>
            </a:endParaRPr>
          </a:p>
        </p:txBody>
      </p:sp>
      <p:sp>
        <p:nvSpPr>
          <p:cNvPr id="18" name="角丸四角形 17"/>
          <p:cNvSpPr/>
          <p:nvPr/>
        </p:nvSpPr>
        <p:spPr>
          <a:xfrm flipH="1">
            <a:off x="560514" y="5696812"/>
            <a:ext cx="9036000" cy="4676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468000" indent="-468000">
              <a:lnSpc>
                <a:spcPts val="1600"/>
              </a:lnSpc>
            </a:pPr>
            <a:r>
              <a:rPr lang="en-US" altLang="ja-JP" sz="1200" dirty="0" smtClean="0">
                <a:solidFill>
                  <a:schemeClr val="tx1"/>
                </a:solidFill>
                <a:latin typeface="HG丸ｺﾞｼｯｸM-PRO" pitchFamily="50" charset="-128"/>
                <a:ea typeface="HG丸ｺﾞｼｯｸM-PRO" pitchFamily="50" charset="-128"/>
              </a:rPr>
              <a:t>※</a:t>
            </a:r>
            <a:r>
              <a:rPr lang="ja-JP" altLang="en-US" sz="1200" dirty="0" smtClean="0">
                <a:solidFill>
                  <a:schemeClr val="tx1"/>
                </a:solidFill>
                <a:latin typeface="HG丸ｺﾞｼｯｸM-PRO" pitchFamily="50" charset="-128"/>
                <a:ea typeface="HG丸ｺﾞｼｯｸM-PRO" pitchFamily="50" charset="-128"/>
              </a:rPr>
              <a:t>２　</a:t>
            </a:r>
            <a:r>
              <a:rPr lang="ja-JP" altLang="en-US" sz="1200" dirty="0" smtClean="0">
                <a:solidFill>
                  <a:schemeClr val="tx1"/>
                </a:solidFill>
                <a:latin typeface="HG丸ｺﾞｼｯｸM-PRO" pitchFamily="50" charset="-128"/>
                <a:ea typeface="HG丸ｺﾞｼｯｸM-PRO" pitchFamily="50" charset="-128"/>
                <a:sym typeface="Wingdings" pitchFamily="2" charset="2"/>
              </a:rPr>
              <a:t>水道法</a:t>
            </a:r>
            <a:r>
              <a:rPr lang="ja-JP" altLang="en-US" sz="1200" dirty="0" smtClean="0">
                <a:solidFill>
                  <a:schemeClr val="tx1"/>
                </a:solidFill>
                <a:latin typeface="HG丸ｺﾞｼｯｸM-PRO" pitchFamily="50" charset="-128"/>
                <a:ea typeface="HG丸ｺﾞｼｯｸM-PRO" pitchFamily="50" charset="-128"/>
              </a:rPr>
              <a:t>第</a:t>
            </a:r>
            <a:r>
              <a:rPr lang="en-US" altLang="ja-JP" sz="1200" dirty="0" smtClean="0">
                <a:solidFill>
                  <a:schemeClr val="tx1"/>
                </a:solidFill>
                <a:latin typeface="HG丸ｺﾞｼｯｸM-PRO" pitchFamily="50" charset="-128"/>
                <a:ea typeface="HG丸ｺﾞｼｯｸM-PRO" pitchFamily="50" charset="-128"/>
              </a:rPr>
              <a:t>6</a:t>
            </a:r>
            <a:r>
              <a:rPr lang="ja-JP" altLang="en-US" sz="1200" dirty="0" smtClean="0">
                <a:solidFill>
                  <a:schemeClr val="tx1"/>
                </a:solidFill>
                <a:latin typeface="HG丸ｺﾞｼｯｸM-PRO" pitchFamily="50" charset="-128"/>
                <a:ea typeface="HG丸ｺﾞｼｯｸM-PRO" pitchFamily="50" charset="-128"/>
              </a:rPr>
              <a:t>条第</a:t>
            </a:r>
            <a:r>
              <a:rPr lang="en-US" altLang="ja-JP" sz="1200" dirty="0" smtClean="0">
                <a:solidFill>
                  <a:schemeClr val="tx1"/>
                </a:solidFill>
                <a:latin typeface="HG丸ｺﾞｼｯｸM-PRO" pitchFamily="50" charset="-128"/>
                <a:ea typeface="HG丸ｺﾞｼｯｸM-PRO" pitchFamily="50" charset="-128"/>
              </a:rPr>
              <a:t>2</a:t>
            </a:r>
            <a:r>
              <a:rPr lang="ja-JP" altLang="en-US" sz="1200" dirty="0" smtClean="0">
                <a:solidFill>
                  <a:schemeClr val="tx1"/>
                </a:solidFill>
                <a:latin typeface="HG丸ｺﾞｼｯｸM-PRO" pitchFamily="50" charset="-128"/>
                <a:ea typeface="HG丸ｺﾞｼｯｸM-PRO" pitchFamily="50" charset="-128"/>
              </a:rPr>
              <a:t>項</a:t>
            </a:r>
            <a:r>
              <a:rPr lang="en-US" altLang="ja-JP" sz="1200" dirty="0" smtClean="0">
                <a:solidFill>
                  <a:schemeClr val="tx1"/>
                </a:solidFill>
                <a:latin typeface="HG丸ｺﾞｼｯｸM-PRO" pitchFamily="50" charset="-128"/>
                <a:ea typeface="HG丸ｺﾞｼｯｸM-PRO" pitchFamily="50" charset="-128"/>
              </a:rPr>
              <a:t>…</a:t>
            </a:r>
            <a:r>
              <a:rPr lang="ja-JP" altLang="en-US" sz="1200" dirty="0" smtClean="0">
                <a:solidFill>
                  <a:schemeClr val="tx1"/>
                </a:solidFill>
                <a:latin typeface="HG丸ｺﾞｼｯｸM-PRO" pitchFamily="50" charset="-128"/>
                <a:ea typeface="HG丸ｺﾞｼｯｸM-PRO" pitchFamily="50" charset="-128"/>
              </a:rPr>
              <a:t>水道事業は、原則として市町村が経営するものとし、</a:t>
            </a:r>
            <a:r>
              <a:rPr lang="ja-JP" altLang="en-US" sz="1200" u="sng" dirty="0" smtClean="0">
                <a:solidFill>
                  <a:schemeClr val="tx1"/>
                </a:solidFill>
                <a:latin typeface="HG丸ｺﾞｼｯｸM-PRO" pitchFamily="50" charset="-128"/>
                <a:ea typeface="HG丸ｺﾞｼｯｸM-PRO" pitchFamily="50" charset="-128"/>
              </a:rPr>
              <a:t>市町村以外の者は、給水しようとする区域をその区域に含む市町村の同意を得た場合に限り、水道事業を経営することができる</a:t>
            </a:r>
            <a:r>
              <a:rPr lang="ja-JP" altLang="en-US" sz="1200" dirty="0" smtClean="0">
                <a:solidFill>
                  <a:schemeClr val="tx1"/>
                </a:solidFill>
                <a:latin typeface="HG丸ｺﾞｼｯｸM-PRO" pitchFamily="50" charset="-128"/>
                <a:ea typeface="HG丸ｺﾞｼｯｸM-PRO" pitchFamily="50" charset="-128"/>
              </a:rPr>
              <a:t>ものとする。</a:t>
            </a:r>
            <a:endParaRPr lang="en-US" altLang="ja-JP" sz="1200" dirty="0" smtClean="0">
              <a:solidFill>
                <a:schemeClr val="tx1"/>
              </a:solidFill>
              <a:latin typeface="HG丸ｺﾞｼｯｸM-PRO" pitchFamily="50" charset="-128"/>
              <a:ea typeface="HG丸ｺﾞｼｯｸM-PRO" pitchFamily="50" charset="-128"/>
            </a:endParaRPr>
          </a:p>
        </p:txBody>
      </p:sp>
      <p:sp>
        <p:nvSpPr>
          <p:cNvPr id="19" name="角丸四角形 18"/>
          <p:cNvSpPr/>
          <p:nvPr/>
        </p:nvSpPr>
        <p:spPr>
          <a:xfrm flipH="1">
            <a:off x="560511" y="6093296"/>
            <a:ext cx="900101" cy="4676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600"/>
              </a:lnSpc>
            </a:pPr>
            <a:r>
              <a:rPr lang="en-US" altLang="ja-JP" sz="1200" dirty="0" smtClean="0">
                <a:solidFill>
                  <a:schemeClr val="tx1"/>
                </a:solidFill>
                <a:latin typeface="HG丸ｺﾞｼｯｸM-PRO" pitchFamily="50" charset="-128"/>
                <a:ea typeface="HG丸ｺﾞｼｯｸM-PRO" pitchFamily="50" charset="-128"/>
              </a:rPr>
              <a:t>※</a:t>
            </a:r>
            <a:r>
              <a:rPr lang="ja-JP" altLang="en-US" sz="1200" dirty="0" smtClean="0">
                <a:solidFill>
                  <a:schemeClr val="tx1"/>
                </a:solidFill>
                <a:latin typeface="HG丸ｺﾞｼｯｸM-PRO" pitchFamily="50" charset="-128"/>
                <a:ea typeface="HG丸ｺﾞｼｯｸM-PRO" pitchFamily="50" charset="-128"/>
              </a:rPr>
              <a:t>３</a:t>
            </a:r>
            <a:r>
              <a:rPr lang="ja-JP" altLang="en-US" sz="1200" dirty="0">
                <a:solidFill>
                  <a:schemeClr val="tx1"/>
                </a:solidFill>
                <a:latin typeface="HG丸ｺﾞｼｯｸM-PRO" pitchFamily="50" charset="-128"/>
                <a:ea typeface="HG丸ｺﾞｼｯｸM-PRO" pitchFamily="50" charset="-128"/>
                <a:sym typeface="Wingdings" pitchFamily="2" charset="2"/>
              </a:rPr>
              <a:t>　</a:t>
            </a:r>
            <a:r>
              <a:rPr lang="ja-JP" altLang="en-US" sz="1200" dirty="0" smtClean="0">
                <a:solidFill>
                  <a:schemeClr val="tx1"/>
                </a:solidFill>
                <a:latin typeface="HG丸ｺﾞｼｯｸM-PRO" pitchFamily="50" charset="-128"/>
                <a:ea typeface="HG丸ｺﾞｼｯｸM-PRO" pitchFamily="50" charset="-128"/>
              </a:rPr>
              <a:t>水道法第</a:t>
            </a:r>
            <a:r>
              <a:rPr lang="en-US" altLang="ja-JP" sz="1200" dirty="0" smtClean="0">
                <a:solidFill>
                  <a:schemeClr val="tx1"/>
                </a:solidFill>
                <a:latin typeface="HG丸ｺﾞｼｯｸM-PRO" pitchFamily="50" charset="-128"/>
                <a:ea typeface="HG丸ｺﾞｼｯｸM-PRO" pitchFamily="50" charset="-128"/>
              </a:rPr>
              <a:t>7</a:t>
            </a:r>
            <a:r>
              <a:rPr lang="ja-JP" altLang="en-US" sz="1200" dirty="0" smtClean="0">
                <a:solidFill>
                  <a:schemeClr val="tx1"/>
                </a:solidFill>
                <a:latin typeface="HG丸ｺﾞｼｯｸM-PRO" pitchFamily="50" charset="-128"/>
                <a:ea typeface="HG丸ｺﾞｼｯｸM-PRO" pitchFamily="50" charset="-128"/>
              </a:rPr>
              <a:t>条</a:t>
            </a:r>
            <a:r>
              <a:rPr lang="en-US" altLang="ja-JP" sz="1200" dirty="0" smtClean="0">
                <a:solidFill>
                  <a:schemeClr val="tx1"/>
                </a:solidFill>
                <a:latin typeface="HG丸ｺﾞｼｯｸM-PRO" pitchFamily="50" charset="-128"/>
                <a:ea typeface="HG丸ｺﾞｼｯｸM-PRO" pitchFamily="50" charset="-128"/>
              </a:rPr>
              <a:t>…</a:t>
            </a:r>
            <a:r>
              <a:rPr lang="ja-JP" altLang="en-US" sz="1200" dirty="0" smtClean="0">
                <a:solidFill>
                  <a:schemeClr val="tx1"/>
                </a:solidFill>
                <a:latin typeface="HG丸ｺﾞｼｯｸM-PRO" pitchFamily="50" charset="-128"/>
                <a:ea typeface="HG丸ｺﾞｼｯｸM-PRO" pitchFamily="50" charset="-128"/>
              </a:rPr>
              <a:t>水道事業を経営しようとする者は、厚生労働大臣の認可を受けなければならない。</a:t>
            </a:r>
            <a:endParaRPr lang="en-US" altLang="ja-JP" sz="1200" dirty="0" smtClean="0">
              <a:solidFill>
                <a:schemeClr val="tx1"/>
              </a:solidFill>
              <a:latin typeface="HG丸ｺﾞｼｯｸM-PRO" pitchFamily="50" charset="-128"/>
              <a:ea typeface="HG丸ｺﾞｼｯｸM-PRO" pitchFamily="50" charset="-128"/>
            </a:endParaRPr>
          </a:p>
        </p:txBody>
      </p:sp>
      <p:sp>
        <p:nvSpPr>
          <p:cNvPr id="21" name="スライド番号プレースホルダ 1"/>
          <p:cNvSpPr>
            <a:spLocks noGrp="1"/>
          </p:cNvSpPr>
          <p:nvPr>
            <p:ph type="sldNum" sz="quarter" idx="12"/>
          </p:nvPr>
        </p:nvSpPr>
        <p:spPr>
          <a:xfrm>
            <a:off x="9360000" y="6300000"/>
            <a:ext cx="648000" cy="360000"/>
          </a:xfrm>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9</a:t>
            </a:fld>
            <a:endParaRPr lang="ja-JP" altLang="en-US" sz="2000" b="1" dirty="0">
              <a:solidFill>
                <a:schemeClr val="tx1"/>
              </a:solidFill>
              <a:latin typeface="Times New Roman" pitchFamily="18" charset="0"/>
              <a:cs typeface="Times New Roman" pitchFamily="18" charset="0"/>
            </a:endParaRPr>
          </a:p>
        </p:txBody>
      </p:sp>
      <p:sp>
        <p:nvSpPr>
          <p:cNvPr id="4" name="タイトル 3"/>
          <p:cNvSpPr>
            <a:spLocks noGrp="1"/>
          </p:cNvSpPr>
          <p:nvPr>
            <p:ph type="title"/>
          </p:nvPr>
        </p:nvSpPr>
        <p:spPr/>
        <p:txBody>
          <a:bodyPr/>
          <a:lstStyle/>
          <a:p>
            <a:r>
              <a:rPr lang="en-US" altLang="ja-JP" dirty="0">
                <a:latin typeface="HGS創英角ｺﾞｼｯｸUB" pitchFamily="50" charset="-128"/>
                <a:ea typeface="HGS創英角ｺﾞｼｯｸUB" pitchFamily="50" charset="-128"/>
              </a:rPr>
              <a:t>【</a:t>
            </a:r>
            <a:r>
              <a:rPr lang="ja-JP" altLang="en-US" dirty="0">
                <a:latin typeface="HGS創英角ｺﾞｼｯｸUB" pitchFamily="50" charset="-128"/>
                <a:ea typeface="HGS創英角ｺﾞｼｯｸUB" pitchFamily="50" charset="-128"/>
              </a:rPr>
              <a:t>参 考</a:t>
            </a:r>
            <a:r>
              <a:rPr lang="en-US" altLang="ja-JP" dirty="0">
                <a:latin typeface="HGS創英角ｺﾞｼｯｸUB" pitchFamily="50" charset="-128"/>
                <a:ea typeface="HGS創英角ｺﾞｼｯｸUB" pitchFamily="50" charset="-128"/>
              </a:rPr>
              <a:t>】</a:t>
            </a:r>
            <a:r>
              <a:rPr lang="ja-JP" altLang="en-US" dirty="0"/>
              <a:t>下水道事業と水道事業との</a:t>
            </a:r>
            <a:r>
              <a:rPr lang="ja-JP" altLang="en-US" dirty="0" smtClean="0"/>
              <a:t>違い</a:t>
            </a:r>
            <a:endParaRPr kumimoji="1" lang="ja-JP" altLang="en-US" dirty="0"/>
          </a:p>
        </p:txBody>
      </p:sp>
    </p:spTree>
    <p:extLst>
      <p:ext uri="{BB962C8B-B14F-4D97-AF65-F5344CB8AC3E}">
        <p14:creationId xmlns:p14="http://schemas.microsoft.com/office/powerpoint/2010/main" val="1675058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1"/>
          <p:cNvSpPr>
            <a:spLocks noGrp="1"/>
          </p:cNvSpPr>
          <p:nvPr>
            <p:ph type="sldNum" sz="quarter" idx="12"/>
          </p:nvPr>
        </p:nvSpPr>
        <p:spPr>
          <a:xfrm>
            <a:off x="9360000" y="6300000"/>
            <a:ext cx="648000" cy="360000"/>
          </a:xfrm>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10</a:t>
            </a:fld>
            <a:endParaRPr lang="ja-JP" altLang="en-US" sz="2000" b="1" dirty="0">
              <a:solidFill>
                <a:srgbClr val="000000"/>
              </a:solidFill>
              <a:latin typeface="Times New Roman" pitchFamily="18" charset="0"/>
              <a:cs typeface="Times New Roman" pitchFamily="18" charset="0"/>
            </a:endParaRPr>
          </a:p>
        </p:txBody>
      </p:sp>
      <p:sp>
        <p:nvSpPr>
          <p:cNvPr id="12" name="正方形/長方形 11"/>
          <p:cNvSpPr/>
          <p:nvPr/>
        </p:nvSpPr>
        <p:spPr>
          <a:xfrm>
            <a:off x="594728" y="634761"/>
            <a:ext cx="864096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2800" dirty="0" smtClean="0">
                <a:solidFill>
                  <a:schemeClr val="tx1"/>
                </a:solidFill>
                <a:latin typeface="HG丸ｺﾞｼｯｸM-PRO" pitchFamily="50" charset="-128"/>
                <a:ea typeface="HG丸ｺﾞｼｯｸM-PRO" pitchFamily="50" charset="-128"/>
              </a:rPr>
              <a:t>２　施設整備</a:t>
            </a:r>
            <a:endParaRPr lang="en-US" altLang="ja-JP" sz="2800" dirty="0" smtClean="0">
              <a:solidFill>
                <a:schemeClr val="tx1"/>
              </a:solidFill>
              <a:latin typeface="HG丸ｺﾞｼｯｸM-PRO" pitchFamily="50" charset="-128"/>
              <a:ea typeface="HG丸ｺﾞｼｯｸM-PRO" pitchFamily="50" charset="-128"/>
            </a:endParaRPr>
          </a:p>
        </p:txBody>
      </p:sp>
      <p:grpSp>
        <p:nvGrpSpPr>
          <p:cNvPr id="2" name="グループ化 66"/>
          <p:cNvGrpSpPr/>
          <p:nvPr/>
        </p:nvGrpSpPr>
        <p:grpSpPr>
          <a:xfrm>
            <a:off x="171009" y="1138817"/>
            <a:ext cx="9649072" cy="224736"/>
            <a:chOff x="200472" y="828000"/>
            <a:chExt cx="9649072" cy="224736"/>
          </a:xfrm>
        </p:grpSpPr>
        <p:sp>
          <p:nvSpPr>
            <p:cNvPr id="18" name="平行四辺形 17"/>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平行四辺形 18"/>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平行四辺形 19"/>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角丸四角形 10"/>
          <p:cNvSpPr/>
          <p:nvPr/>
        </p:nvSpPr>
        <p:spPr>
          <a:xfrm>
            <a:off x="488504" y="1892116"/>
            <a:ext cx="8970000" cy="3758828"/>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08000" tIns="180000" rIns="108000" bIns="180000" rtlCol="0" anchor="t" anchorCtr="0">
            <a:spAutoFit/>
          </a:bodyPr>
          <a:lstStyle/>
          <a:p>
            <a:pPr marL="144000" indent="-144000">
              <a:buFont typeface="Wingdings" pitchFamily="2" charset="2"/>
              <a:buChar char="Ø"/>
            </a:pPr>
            <a:r>
              <a:rPr lang="ja-JP" altLang="en-US" sz="2800" dirty="0" smtClean="0">
                <a:solidFill>
                  <a:schemeClr val="tx1"/>
                </a:solidFill>
                <a:latin typeface="HG丸ｺﾞｼｯｸM-PRO" pitchFamily="50" charset="-128"/>
                <a:ea typeface="HG丸ｺﾞｼｯｸM-PRO" pitchFamily="50" charset="-128"/>
              </a:rPr>
              <a:t>　</a:t>
            </a:r>
            <a:r>
              <a:rPr lang="ja-JP" altLang="en-US" sz="2800" u="sng" dirty="0" smtClean="0">
                <a:solidFill>
                  <a:schemeClr val="tx1"/>
                </a:solidFill>
                <a:latin typeface="HG丸ｺﾞｼｯｸM-PRO" pitchFamily="50" charset="-128"/>
                <a:ea typeface="HG丸ｺﾞｼｯｸM-PRO" pitchFamily="50" charset="-128"/>
              </a:rPr>
              <a:t>新設事業</a:t>
            </a:r>
            <a:endParaRPr lang="en-US" altLang="ja-JP" sz="2800" u="sng" dirty="0" smtClean="0">
              <a:solidFill>
                <a:schemeClr val="tx1"/>
              </a:solidFill>
              <a:latin typeface="HG丸ｺﾞｼｯｸM-PRO" pitchFamily="50" charset="-128"/>
              <a:ea typeface="HG丸ｺﾞｼｯｸM-PRO" pitchFamily="50" charset="-128"/>
            </a:endParaRPr>
          </a:p>
          <a:p>
            <a:pPr marL="684000" lvl="1" indent="-252000">
              <a:spcBef>
                <a:spcPts val="1200"/>
              </a:spcBef>
              <a:buFont typeface="Arial" pitchFamily="34" charset="0"/>
              <a:buChar char="•"/>
            </a:pPr>
            <a:r>
              <a:rPr lang="ja-JP" altLang="en-US" sz="2800" dirty="0" smtClean="0">
                <a:solidFill>
                  <a:schemeClr val="tx1"/>
                </a:solidFill>
                <a:latin typeface="HG丸ｺﾞｼｯｸM-PRO" pitchFamily="50" charset="-128"/>
                <a:ea typeface="HG丸ｺﾞｼｯｸM-PRO" pitchFamily="50" charset="-128"/>
              </a:rPr>
              <a:t>引き続き、</a:t>
            </a:r>
            <a:r>
              <a:rPr lang="ja-JP" altLang="en-US" sz="2800" u="sng" dirty="0" smtClean="0">
                <a:solidFill>
                  <a:schemeClr val="tx1"/>
                </a:solidFill>
                <a:latin typeface="HG丸ｺﾞｼｯｸM-PRO" pitchFamily="50" charset="-128"/>
                <a:ea typeface="HG丸ｺﾞｼｯｸM-PRO" pitchFamily="50" charset="-128"/>
              </a:rPr>
              <a:t>浸水対策</a:t>
            </a:r>
            <a:r>
              <a:rPr lang="ja-JP" altLang="en-US" sz="2800" dirty="0" smtClean="0">
                <a:solidFill>
                  <a:schemeClr val="tx1"/>
                </a:solidFill>
                <a:latin typeface="HG丸ｺﾞｼｯｸM-PRO" pitchFamily="50" charset="-128"/>
                <a:ea typeface="HG丸ｺﾞｼｯｸM-PRO" pitchFamily="50" charset="-128"/>
              </a:rPr>
              <a:t>、</a:t>
            </a:r>
            <a:r>
              <a:rPr lang="ja-JP" altLang="en-US" sz="2800" u="sng" dirty="0" smtClean="0">
                <a:solidFill>
                  <a:schemeClr val="tx1"/>
                </a:solidFill>
                <a:latin typeface="HG丸ｺﾞｼｯｸM-PRO" pitchFamily="50" charset="-128"/>
                <a:ea typeface="HG丸ｺﾞｼｯｸM-PRO" pitchFamily="50" charset="-128"/>
              </a:rPr>
              <a:t>合流式下水道の改善</a:t>
            </a:r>
            <a:r>
              <a:rPr lang="ja-JP" altLang="en-US" sz="2800" dirty="0" smtClean="0">
                <a:solidFill>
                  <a:schemeClr val="tx1"/>
                </a:solidFill>
                <a:latin typeface="HG丸ｺﾞｼｯｸM-PRO" pitchFamily="50" charset="-128"/>
                <a:ea typeface="HG丸ｺﾞｼｯｸM-PRO" pitchFamily="50" charset="-128"/>
              </a:rPr>
              <a:t>を進める必要がある。</a:t>
            </a:r>
            <a:endParaRPr lang="en-US" altLang="ja-JP" sz="2800" dirty="0" smtClean="0">
              <a:solidFill>
                <a:schemeClr val="tx1"/>
              </a:solidFill>
              <a:latin typeface="HG丸ｺﾞｼｯｸM-PRO" pitchFamily="50" charset="-128"/>
              <a:ea typeface="HG丸ｺﾞｼｯｸM-PRO" pitchFamily="50" charset="-128"/>
            </a:endParaRPr>
          </a:p>
          <a:p>
            <a:pPr marL="144000" indent="-144000"/>
            <a:endParaRPr lang="en-US" altLang="ja-JP" sz="2800" dirty="0" smtClean="0">
              <a:solidFill>
                <a:schemeClr val="tx1"/>
              </a:solidFill>
              <a:latin typeface="HG丸ｺﾞｼｯｸM-PRO" pitchFamily="50" charset="-128"/>
              <a:ea typeface="HG丸ｺﾞｼｯｸM-PRO" pitchFamily="50" charset="-128"/>
            </a:endParaRPr>
          </a:p>
          <a:p>
            <a:pPr marL="144000" indent="-144000">
              <a:buFont typeface="Wingdings" pitchFamily="2" charset="2"/>
              <a:buChar char="Ø"/>
            </a:pPr>
            <a:r>
              <a:rPr lang="ja-JP" altLang="en-US" sz="2800" dirty="0" smtClean="0">
                <a:solidFill>
                  <a:schemeClr val="tx1"/>
                </a:solidFill>
                <a:latin typeface="HG丸ｺﾞｼｯｸM-PRO" pitchFamily="50" charset="-128"/>
                <a:ea typeface="HG丸ｺﾞｼｯｸM-PRO" pitchFamily="50" charset="-128"/>
              </a:rPr>
              <a:t>　</a:t>
            </a:r>
            <a:r>
              <a:rPr lang="ja-JP" altLang="en-US" sz="2800" u="sng" dirty="0" smtClean="0">
                <a:solidFill>
                  <a:schemeClr val="tx1"/>
                </a:solidFill>
                <a:latin typeface="HG丸ｺﾞｼｯｸM-PRO" pitchFamily="50" charset="-128"/>
                <a:ea typeface="HG丸ｺﾞｼｯｸM-PRO" pitchFamily="50" charset="-128"/>
              </a:rPr>
              <a:t>改築更新事業</a:t>
            </a:r>
            <a:r>
              <a:rPr lang="ja-JP" altLang="en-US" sz="2800" dirty="0" smtClean="0">
                <a:solidFill>
                  <a:schemeClr val="tx1"/>
                </a:solidFill>
                <a:latin typeface="HG丸ｺﾞｼｯｸM-PRO" pitchFamily="50" charset="-128"/>
                <a:ea typeface="HG丸ｺﾞｼｯｸM-PRO" pitchFamily="50" charset="-128"/>
              </a:rPr>
              <a:t>　　</a:t>
            </a:r>
            <a:endParaRPr lang="en-US" altLang="ja-JP" sz="2800" dirty="0" smtClean="0">
              <a:solidFill>
                <a:schemeClr val="tx1"/>
              </a:solidFill>
              <a:latin typeface="HG丸ｺﾞｼｯｸM-PRO" pitchFamily="50" charset="-128"/>
              <a:ea typeface="HG丸ｺﾞｼｯｸM-PRO" pitchFamily="50" charset="-128"/>
            </a:endParaRPr>
          </a:p>
          <a:p>
            <a:pPr marL="684000" indent="-252000">
              <a:spcBef>
                <a:spcPts val="1200"/>
              </a:spcBef>
              <a:buFont typeface="Arial" pitchFamily="34" charset="0"/>
              <a:buChar char="•"/>
            </a:pPr>
            <a:r>
              <a:rPr lang="ja-JP" altLang="en-US" sz="2800" dirty="0" smtClean="0">
                <a:solidFill>
                  <a:schemeClr val="tx1"/>
                </a:solidFill>
                <a:latin typeface="HG丸ｺﾞｼｯｸM-PRO" pitchFamily="50" charset="-128"/>
                <a:ea typeface="HG丸ｺﾞｼｯｸM-PRO" pitchFamily="50" charset="-128"/>
              </a:rPr>
              <a:t>今後、老朽施設の急増期を迎え、</a:t>
            </a:r>
            <a:r>
              <a:rPr lang="ja-JP" altLang="en-US" sz="2800" u="sng" dirty="0" smtClean="0">
                <a:solidFill>
                  <a:schemeClr val="tx1"/>
                </a:solidFill>
                <a:latin typeface="HG丸ｺﾞｼｯｸM-PRO" pitchFamily="50" charset="-128"/>
                <a:ea typeface="HG丸ｺﾞｼｯｸM-PRO" pitchFamily="50" charset="-128"/>
              </a:rPr>
              <a:t>老朽施設の改築</a:t>
            </a:r>
            <a:r>
              <a:rPr lang="ja-JP" altLang="en-US" sz="2800" dirty="0" smtClean="0">
                <a:solidFill>
                  <a:schemeClr val="tx1"/>
                </a:solidFill>
                <a:latin typeface="HG丸ｺﾞｼｯｸM-PRO" pitchFamily="50" charset="-128"/>
                <a:ea typeface="HG丸ｺﾞｼｯｸM-PRO" pitchFamily="50" charset="-128"/>
              </a:rPr>
              <a:t>を進める必要がある。</a:t>
            </a:r>
            <a:endParaRPr lang="en-US" altLang="ja-JP" sz="2800" dirty="0" smtClean="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964499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1460612" y="944724"/>
            <a:ext cx="7128792" cy="4962109"/>
          </a:xfrm>
          <a:prstGeom prst="rect">
            <a:avLst/>
          </a:prstGeom>
          <a:gradFill flip="none" rotWithShape="1">
            <a:gsLst>
              <a:gs pos="0">
                <a:srgbClr val="009AF0"/>
              </a:gs>
              <a:gs pos="10000">
                <a:srgbClr val="B1F6FF"/>
              </a:gs>
              <a:gs pos="30000">
                <a:srgbClr val="EBFDFF"/>
              </a:gs>
            </a:gsLst>
            <a:lin ang="10800000" scaled="0"/>
            <a:tileRect/>
          </a:gradFill>
          <a:ln w="12700">
            <a:noFill/>
            <a:miter lim="800000"/>
            <a:headEnd/>
            <a:tailEnd/>
          </a:ln>
          <a:effectLst>
            <a:outerShdw blurRad="25400" dist="165100" dir="2700000" sx="101000" sy="101000" algn="ctr" rotWithShape="0">
              <a:srgbClr val="005290">
                <a:alpha val="74902"/>
              </a:srgbClr>
            </a:outerShdw>
          </a:effectLst>
          <a:extLst/>
        </p:spPr>
        <p:txBody>
          <a:bodyPr wrap="none" lIns="252000" tIns="36000" rIns="36000" bIns="36000" anchor="ctr">
            <a:noAutofit/>
          </a:bodyPr>
          <a:lstStyle/>
          <a:p>
            <a:pPr>
              <a:spcBef>
                <a:spcPts val="600"/>
              </a:spcBef>
            </a:pPr>
            <a:r>
              <a:rPr lang="ja-JP" altLang="en-US" dirty="0" smtClean="0">
                <a:solidFill>
                  <a:srgbClr val="0070C0"/>
                </a:solidFill>
                <a:latin typeface="HG丸ｺﾞｼｯｸM-PRO" pitchFamily="50" charset="-128"/>
                <a:ea typeface="HG丸ｺﾞｼｯｸM-PRO" pitchFamily="50" charset="-128"/>
              </a:rPr>
              <a:t>１．新設事業</a:t>
            </a:r>
            <a:endParaRPr lang="en-US" altLang="ja-JP" dirty="0" smtClean="0">
              <a:solidFill>
                <a:srgbClr val="0070C0"/>
              </a:solidFill>
              <a:latin typeface="HG丸ｺﾞｼｯｸM-PRO" pitchFamily="50" charset="-128"/>
              <a:ea typeface="HG丸ｺﾞｼｯｸM-PRO" pitchFamily="50" charset="-128"/>
            </a:endParaRPr>
          </a:p>
          <a:p>
            <a:pPr>
              <a:spcBef>
                <a:spcPts val="600"/>
              </a:spcBef>
            </a:pPr>
            <a:r>
              <a:rPr lang="ja-JP" altLang="en-US" dirty="0" smtClean="0">
                <a:solidFill>
                  <a:srgbClr val="0070C0"/>
                </a:solidFill>
                <a:latin typeface="HG丸ｺﾞｼｯｸM-PRO" pitchFamily="50" charset="-128"/>
                <a:ea typeface="HG丸ｺﾞｼｯｸM-PRO" pitchFamily="50" charset="-128"/>
              </a:rPr>
              <a:t>　　</a:t>
            </a:r>
            <a:r>
              <a:rPr lang="en-US" altLang="ja-JP" dirty="0" smtClean="0">
                <a:solidFill>
                  <a:srgbClr val="0070C0"/>
                </a:solidFill>
                <a:latin typeface="HG丸ｺﾞｼｯｸM-PRO" pitchFamily="50" charset="-128"/>
                <a:ea typeface="HG丸ｺﾞｼｯｸM-PRO" pitchFamily="50" charset="-128"/>
              </a:rPr>
              <a:t>(1)</a:t>
            </a:r>
            <a:r>
              <a:rPr lang="ja-JP" altLang="en-US" dirty="0" smtClean="0">
                <a:solidFill>
                  <a:srgbClr val="006699"/>
                </a:solidFill>
                <a:latin typeface="HG丸ｺﾞｼｯｸM-PRO" pitchFamily="50" charset="-128"/>
                <a:ea typeface="HG丸ｺﾞｼｯｸM-PRO" pitchFamily="50" charset="-128"/>
              </a:rPr>
              <a:t>浸水対策  </a:t>
            </a:r>
            <a:endParaRPr lang="en-US" altLang="ja-JP" dirty="0" smtClean="0">
              <a:solidFill>
                <a:srgbClr val="006699"/>
              </a:solidFill>
              <a:latin typeface="HG丸ｺﾞｼｯｸM-PRO" pitchFamily="50" charset="-128"/>
              <a:ea typeface="HG丸ｺﾞｼｯｸM-PRO" pitchFamily="50" charset="-128"/>
            </a:endParaRPr>
          </a:p>
          <a:p>
            <a:pPr>
              <a:spcBef>
                <a:spcPts val="600"/>
              </a:spcBef>
            </a:pPr>
            <a:r>
              <a:rPr lang="ja-JP" altLang="en-US" dirty="0" smtClean="0">
                <a:solidFill>
                  <a:srgbClr val="006699"/>
                </a:solidFill>
                <a:latin typeface="HG丸ｺﾞｼｯｸM-PRO" pitchFamily="50" charset="-128"/>
                <a:ea typeface="HG丸ｺﾞｼｯｸM-PRO" pitchFamily="50" charset="-128"/>
              </a:rPr>
              <a:t>　　　　</a:t>
            </a:r>
            <a:r>
              <a:rPr lang="en-US" altLang="ja-JP" dirty="0" smtClean="0">
                <a:solidFill>
                  <a:srgbClr val="006699"/>
                </a:solidFill>
                <a:latin typeface="HG丸ｺﾞｼｯｸM-PRO" pitchFamily="50" charset="-128"/>
                <a:ea typeface="HG丸ｺﾞｼｯｸM-PRO" pitchFamily="50" charset="-128"/>
              </a:rPr>
              <a:t>【</a:t>
            </a:r>
            <a:r>
              <a:rPr lang="ja-JP" altLang="en-US" dirty="0" smtClean="0">
                <a:solidFill>
                  <a:srgbClr val="006699"/>
                </a:solidFill>
                <a:latin typeface="HG丸ｺﾞｼｯｸM-PRO" pitchFamily="50" charset="-128"/>
                <a:ea typeface="HG丸ｺﾞｼｯｸM-PRO" pitchFamily="50" charset="-128"/>
              </a:rPr>
              <a:t>背景</a:t>
            </a:r>
            <a:r>
              <a:rPr lang="en-US" altLang="ja-JP" dirty="0" smtClean="0">
                <a:solidFill>
                  <a:srgbClr val="006699"/>
                </a:solidFill>
                <a:latin typeface="HG丸ｺﾞｼｯｸM-PRO" pitchFamily="50" charset="-128"/>
                <a:ea typeface="HG丸ｺﾞｼｯｸM-PRO" pitchFamily="50" charset="-128"/>
              </a:rPr>
              <a:t>】【</a:t>
            </a:r>
            <a:r>
              <a:rPr lang="ja-JP" altLang="en-US" dirty="0" smtClean="0">
                <a:solidFill>
                  <a:srgbClr val="006699"/>
                </a:solidFill>
                <a:latin typeface="HG丸ｺﾞｼｯｸM-PRO" pitchFamily="50" charset="-128"/>
                <a:ea typeface="HG丸ｺﾞｼｯｸM-PRO" pitchFamily="50" charset="-128"/>
              </a:rPr>
              <a:t>整備目標</a:t>
            </a:r>
            <a:r>
              <a:rPr lang="en-US" altLang="ja-JP" dirty="0" smtClean="0">
                <a:solidFill>
                  <a:srgbClr val="006699"/>
                </a:solidFill>
                <a:latin typeface="HG丸ｺﾞｼｯｸM-PRO" pitchFamily="50" charset="-128"/>
                <a:ea typeface="HG丸ｺﾞｼｯｸM-PRO" pitchFamily="50" charset="-128"/>
              </a:rPr>
              <a:t>】【</a:t>
            </a:r>
            <a:r>
              <a:rPr lang="ja-JP" altLang="en-US" dirty="0" smtClean="0">
                <a:solidFill>
                  <a:srgbClr val="006699"/>
                </a:solidFill>
                <a:latin typeface="HG丸ｺﾞｼｯｸM-PRO" pitchFamily="50" charset="-128"/>
                <a:ea typeface="HG丸ｺﾞｼｯｸM-PRO" pitchFamily="50" charset="-128"/>
              </a:rPr>
              <a:t>事業進捗</a:t>
            </a:r>
            <a:r>
              <a:rPr lang="en-US" altLang="ja-JP" dirty="0" smtClean="0">
                <a:solidFill>
                  <a:srgbClr val="006699"/>
                </a:solidFill>
                <a:latin typeface="HG丸ｺﾞｼｯｸM-PRO" pitchFamily="50" charset="-128"/>
                <a:ea typeface="HG丸ｺﾞｼｯｸM-PRO" pitchFamily="50" charset="-128"/>
              </a:rPr>
              <a:t>】 </a:t>
            </a:r>
            <a:endParaRPr lang="ja-JP" altLang="en-US" dirty="0" smtClean="0">
              <a:solidFill>
                <a:srgbClr val="006699"/>
              </a:solidFill>
              <a:latin typeface="HG丸ｺﾞｼｯｸM-PRO" pitchFamily="50" charset="-128"/>
              <a:ea typeface="HG丸ｺﾞｼｯｸM-PRO" pitchFamily="50" charset="-128"/>
            </a:endParaRPr>
          </a:p>
          <a:p>
            <a:pPr>
              <a:spcBef>
                <a:spcPts val="600"/>
              </a:spcBef>
            </a:pPr>
            <a:r>
              <a:rPr lang="en-US" altLang="ja-JP" dirty="0" smtClean="0">
                <a:solidFill>
                  <a:srgbClr val="0070C0"/>
                </a:solidFill>
                <a:latin typeface="HG丸ｺﾞｼｯｸM-PRO" pitchFamily="50" charset="-128"/>
                <a:ea typeface="HG丸ｺﾞｼｯｸM-PRO" pitchFamily="50" charset="-128"/>
              </a:rPr>
              <a:t>      (2)</a:t>
            </a:r>
            <a:r>
              <a:rPr lang="ja-JP" altLang="en-US" dirty="0" smtClean="0">
                <a:solidFill>
                  <a:srgbClr val="006699"/>
                </a:solidFill>
                <a:latin typeface="HG丸ｺﾞｼｯｸM-PRO" pitchFamily="50" charset="-128"/>
                <a:ea typeface="HG丸ｺﾞｼｯｸM-PRO" pitchFamily="50" charset="-128"/>
              </a:rPr>
              <a:t>合流式下水道の改善</a:t>
            </a:r>
            <a:endParaRPr lang="en-US" altLang="ja-JP" dirty="0" smtClean="0">
              <a:solidFill>
                <a:srgbClr val="006699"/>
              </a:solidFill>
              <a:latin typeface="HG丸ｺﾞｼｯｸM-PRO" pitchFamily="50" charset="-128"/>
              <a:ea typeface="HG丸ｺﾞｼｯｸM-PRO" pitchFamily="50" charset="-128"/>
            </a:endParaRPr>
          </a:p>
          <a:p>
            <a:pPr>
              <a:spcBef>
                <a:spcPts val="600"/>
              </a:spcBef>
            </a:pPr>
            <a:r>
              <a:rPr lang="ja-JP" altLang="en-US" dirty="0" smtClean="0">
                <a:solidFill>
                  <a:srgbClr val="006699"/>
                </a:solidFill>
                <a:latin typeface="HG丸ｺﾞｼｯｸM-PRO" pitchFamily="50" charset="-128"/>
                <a:ea typeface="HG丸ｺﾞｼｯｸM-PRO" pitchFamily="50" charset="-128"/>
              </a:rPr>
              <a:t>　　　　</a:t>
            </a:r>
            <a:r>
              <a:rPr lang="en-US" altLang="ja-JP" dirty="0" smtClean="0">
                <a:solidFill>
                  <a:srgbClr val="006699"/>
                </a:solidFill>
                <a:latin typeface="HG丸ｺﾞｼｯｸM-PRO" pitchFamily="50" charset="-128"/>
                <a:ea typeface="HG丸ｺﾞｼｯｸM-PRO" pitchFamily="50" charset="-128"/>
              </a:rPr>
              <a:t>【</a:t>
            </a:r>
            <a:r>
              <a:rPr lang="ja-JP" altLang="en-US" dirty="0" smtClean="0">
                <a:solidFill>
                  <a:srgbClr val="006699"/>
                </a:solidFill>
                <a:latin typeface="HG丸ｺﾞｼｯｸM-PRO" pitchFamily="50" charset="-128"/>
                <a:ea typeface="HG丸ｺﾞｼｯｸM-PRO" pitchFamily="50" charset="-128"/>
              </a:rPr>
              <a:t>背景</a:t>
            </a:r>
            <a:r>
              <a:rPr lang="en-US" altLang="ja-JP" dirty="0" smtClean="0">
                <a:solidFill>
                  <a:srgbClr val="006699"/>
                </a:solidFill>
                <a:latin typeface="HG丸ｺﾞｼｯｸM-PRO" pitchFamily="50" charset="-128"/>
                <a:ea typeface="HG丸ｺﾞｼｯｸM-PRO" pitchFamily="50" charset="-128"/>
              </a:rPr>
              <a:t>】【</a:t>
            </a:r>
            <a:r>
              <a:rPr lang="ja-JP" altLang="en-US" dirty="0" smtClean="0">
                <a:solidFill>
                  <a:srgbClr val="006699"/>
                </a:solidFill>
                <a:latin typeface="HG丸ｺﾞｼｯｸM-PRO" pitchFamily="50" charset="-128"/>
                <a:ea typeface="HG丸ｺﾞｼｯｸM-PRO" pitchFamily="50" charset="-128"/>
              </a:rPr>
              <a:t>整備目標</a:t>
            </a:r>
            <a:r>
              <a:rPr lang="en-US" altLang="ja-JP" dirty="0" smtClean="0">
                <a:solidFill>
                  <a:srgbClr val="006699"/>
                </a:solidFill>
                <a:latin typeface="HG丸ｺﾞｼｯｸM-PRO" pitchFamily="50" charset="-128"/>
                <a:ea typeface="HG丸ｺﾞｼｯｸM-PRO" pitchFamily="50" charset="-128"/>
              </a:rPr>
              <a:t>】 【</a:t>
            </a:r>
            <a:r>
              <a:rPr lang="ja-JP" altLang="en-US" dirty="0" smtClean="0">
                <a:solidFill>
                  <a:srgbClr val="006699"/>
                </a:solidFill>
                <a:latin typeface="HG丸ｺﾞｼｯｸM-PRO" pitchFamily="50" charset="-128"/>
                <a:ea typeface="HG丸ｺﾞｼｯｸM-PRO" pitchFamily="50" charset="-128"/>
              </a:rPr>
              <a:t>事業進捗</a:t>
            </a:r>
            <a:r>
              <a:rPr lang="en-US" altLang="ja-JP" dirty="0" smtClean="0">
                <a:solidFill>
                  <a:srgbClr val="006699"/>
                </a:solidFill>
                <a:latin typeface="HG丸ｺﾞｼｯｸM-PRO" pitchFamily="50" charset="-128"/>
                <a:ea typeface="HG丸ｺﾞｼｯｸM-PRO" pitchFamily="50" charset="-128"/>
              </a:rPr>
              <a:t>】</a:t>
            </a:r>
          </a:p>
          <a:p>
            <a:pPr>
              <a:spcBef>
                <a:spcPts val="600"/>
              </a:spcBef>
            </a:pPr>
            <a:r>
              <a:rPr lang="en-US" altLang="ja-JP" dirty="0" smtClean="0">
                <a:solidFill>
                  <a:srgbClr val="006699"/>
                </a:solidFill>
                <a:latin typeface="HG丸ｺﾞｼｯｸM-PRO" pitchFamily="50" charset="-128"/>
                <a:ea typeface="HG丸ｺﾞｼｯｸM-PRO" pitchFamily="50" charset="-128"/>
              </a:rPr>
              <a:t> </a:t>
            </a:r>
            <a:endParaRPr lang="ja-JP" altLang="en-US" dirty="0" smtClean="0">
              <a:solidFill>
                <a:srgbClr val="006699"/>
              </a:solidFill>
              <a:latin typeface="HG丸ｺﾞｼｯｸM-PRO" pitchFamily="50" charset="-128"/>
              <a:ea typeface="HG丸ｺﾞｼｯｸM-PRO" pitchFamily="50" charset="-128"/>
            </a:endParaRPr>
          </a:p>
          <a:p>
            <a:pPr>
              <a:spcBef>
                <a:spcPts val="600"/>
              </a:spcBef>
            </a:pPr>
            <a:r>
              <a:rPr lang="en-US" altLang="ja-JP" dirty="0" smtClean="0">
                <a:solidFill>
                  <a:srgbClr val="0070C0"/>
                </a:solidFill>
                <a:latin typeface="HG丸ｺﾞｼｯｸM-PRO" pitchFamily="50" charset="-128"/>
                <a:ea typeface="HG丸ｺﾞｼｯｸM-PRO" pitchFamily="50" charset="-128"/>
              </a:rPr>
              <a:t>2</a:t>
            </a:r>
            <a:r>
              <a:rPr lang="ja-JP" altLang="en-US" dirty="0" smtClean="0">
                <a:solidFill>
                  <a:srgbClr val="0070C0"/>
                </a:solidFill>
                <a:latin typeface="HG丸ｺﾞｼｯｸM-PRO" pitchFamily="50" charset="-128"/>
                <a:ea typeface="HG丸ｺﾞｼｯｸM-PRO" pitchFamily="50" charset="-128"/>
              </a:rPr>
              <a:t> ．</a:t>
            </a:r>
            <a:r>
              <a:rPr lang="ja-JP" altLang="en-US" dirty="0" smtClean="0">
                <a:solidFill>
                  <a:srgbClr val="006699"/>
                </a:solidFill>
                <a:latin typeface="HG丸ｺﾞｼｯｸM-PRO" pitchFamily="50" charset="-128"/>
                <a:ea typeface="HG丸ｺﾞｼｯｸM-PRO" pitchFamily="50" charset="-128"/>
              </a:rPr>
              <a:t>改築更新事業</a:t>
            </a:r>
            <a:endParaRPr lang="en-US" altLang="ja-JP" dirty="0" smtClean="0">
              <a:solidFill>
                <a:srgbClr val="006699"/>
              </a:solidFill>
              <a:latin typeface="HG丸ｺﾞｼｯｸM-PRO" pitchFamily="50" charset="-128"/>
              <a:ea typeface="HG丸ｺﾞｼｯｸM-PRO" pitchFamily="50" charset="-128"/>
            </a:endParaRPr>
          </a:p>
          <a:p>
            <a:pPr>
              <a:spcBef>
                <a:spcPts val="600"/>
              </a:spcBef>
            </a:pPr>
            <a:r>
              <a:rPr lang="ja-JP" altLang="en-US" dirty="0" smtClean="0">
                <a:solidFill>
                  <a:srgbClr val="006699"/>
                </a:solidFill>
                <a:latin typeface="HG丸ｺﾞｼｯｸM-PRO" pitchFamily="50" charset="-128"/>
                <a:ea typeface="HG丸ｺﾞｼｯｸM-PRO" pitchFamily="50" charset="-128"/>
              </a:rPr>
              <a:t>　　</a:t>
            </a:r>
            <a:r>
              <a:rPr lang="en-US" altLang="ja-JP" dirty="0" smtClean="0">
                <a:solidFill>
                  <a:srgbClr val="006699"/>
                </a:solidFill>
                <a:latin typeface="HG丸ｺﾞｼｯｸM-PRO" pitchFamily="50" charset="-128"/>
                <a:ea typeface="HG丸ｺﾞｼｯｸM-PRO" pitchFamily="50" charset="-128"/>
              </a:rPr>
              <a:t>(1)</a:t>
            </a:r>
            <a:r>
              <a:rPr lang="ja-JP" altLang="en-US" dirty="0" smtClean="0">
                <a:solidFill>
                  <a:srgbClr val="006699"/>
                </a:solidFill>
                <a:latin typeface="HG丸ｺﾞｼｯｸM-PRO" pitchFamily="50" charset="-128"/>
                <a:ea typeface="HG丸ｺﾞｼｯｸM-PRO" pitchFamily="50" charset="-128"/>
              </a:rPr>
              <a:t>老朽施設の改築</a:t>
            </a:r>
            <a:endParaRPr lang="en-US" altLang="ja-JP" dirty="0" smtClean="0">
              <a:solidFill>
                <a:srgbClr val="006699"/>
              </a:solidFill>
              <a:latin typeface="HG丸ｺﾞｼｯｸM-PRO" pitchFamily="50" charset="-128"/>
              <a:ea typeface="HG丸ｺﾞｼｯｸM-PRO" pitchFamily="50" charset="-128"/>
            </a:endParaRPr>
          </a:p>
          <a:p>
            <a:pPr>
              <a:spcBef>
                <a:spcPts val="600"/>
              </a:spcBef>
            </a:pPr>
            <a:r>
              <a:rPr lang="ja-JP" altLang="en-US" dirty="0" smtClean="0">
                <a:solidFill>
                  <a:srgbClr val="006699"/>
                </a:solidFill>
                <a:latin typeface="HG丸ｺﾞｼｯｸM-PRO" pitchFamily="50" charset="-128"/>
                <a:ea typeface="HG丸ｺﾞｼｯｸM-PRO" pitchFamily="50" charset="-128"/>
              </a:rPr>
              <a:t>　　　　</a:t>
            </a:r>
            <a:r>
              <a:rPr lang="en-US" altLang="ja-JP" dirty="0" smtClean="0">
                <a:solidFill>
                  <a:srgbClr val="006699"/>
                </a:solidFill>
                <a:latin typeface="HG丸ｺﾞｼｯｸM-PRO" pitchFamily="50" charset="-128"/>
                <a:ea typeface="HG丸ｺﾞｼｯｸM-PRO" pitchFamily="50" charset="-128"/>
              </a:rPr>
              <a:t>【</a:t>
            </a:r>
            <a:r>
              <a:rPr lang="ja-JP" altLang="en-US" dirty="0" smtClean="0">
                <a:solidFill>
                  <a:srgbClr val="006699"/>
                </a:solidFill>
                <a:latin typeface="HG丸ｺﾞｼｯｸM-PRO" pitchFamily="50" charset="-128"/>
                <a:ea typeface="HG丸ｺﾞｼｯｸM-PRO" pitchFamily="50" charset="-128"/>
              </a:rPr>
              <a:t>背景</a:t>
            </a:r>
            <a:r>
              <a:rPr lang="en-US" altLang="ja-JP" dirty="0" smtClean="0">
                <a:solidFill>
                  <a:srgbClr val="006699"/>
                </a:solidFill>
                <a:latin typeface="HG丸ｺﾞｼｯｸM-PRO" pitchFamily="50" charset="-128"/>
                <a:ea typeface="HG丸ｺﾞｼｯｸM-PRO" pitchFamily="50" charset="-128"/>
              </a:rPr>
              <a:t>】【</a:t>
            </a:r>
            <a:r>
              <a:rPr lang="ja-JP" altLang="en-US" dirty="0" smtClean="0">
                <a:solidFill>
                  <a:srgbClr val="006699"/>
                </a:solidFill>
                <a:latin typeface="HG丸ｺﾞｼｯｸM-PRO" pitchFamily="50" charset="-128"/>
                <a:ea typeface="HG丸ｺﾞｼｯｸM-PRO" pitchFamily="50" charset="-128"/>
              </a:rPr>
              <a:t>整備方針</a:t>
            </a:r>
            <a:r>
              <a:rPr lang="en-US" altLang="ja-JP" dirty="0" smtClean="0">
                <a:solidFill>
                  <a:srgbClr val="006699"/>
                </a:solidFill>
                <a:latin typeface="HG丸ｺﾞｼｯｸM-PRO" pitchFamily="50" charset="-128"/>
                <a:ea typeface="HG丸ｺﾞｼｯｸM-PRO" pitchFamily="50" charset="-128"/>
              </a:rPr>
              <a:t>】【</a:t>
            </a:r>
            <a:r>
              <a:rPr lang="ja-JP" altLang="en-US" dirty="0" smtClean="0">
                <a:solidFill>
                  <a:srgbClr val="006699"/>
                </a:solidFill>
                <a:latin typeface="HG丸ｺﾞｼｯｸM-PRO" pitchFamily="50" charset="-128"/>
                <a:ea typeface="HG丸ｺﾞｼｯｸM-PRO" pitchFamily="50" charset="-128"/>
              </a:rPr>
              <a:t>事業の見込み</a:t>
            </a:r>
            <a:r>
              <a:rPr lang="en-US" altLang="ja-JP" dirty="0" smtClean="0">
                <a:solidFill>
                  <a:srgbClr val="006699"/>
                </a:solidFill>
                <a:latin typeface="HG丸ｺﾞｼｯｸM-PRO" pitchFamily="50" charset="-128"/>
                <a:ea typeface="HG丸ｺﾞｼｯｸM-PRO" pitchFamily="50" charset="-128"/>
              </a:rPr>
              <a:t>】 </a:t>
            </a:r>
            <a:endParaRPr lang="ja-JP" altLang="en-US" dirty="0" smtClean="0">
              <a:solidFill>
                <a:srgbClr val="006699"/>
              </a:solidFill>
              <a:latin typeface="HG丸ｺﾞｼｯｸM-PRO" pitchFamily="50" charset="-128"/>
              <a:ea typeface="HG丸ｺﾞｼｯｸM-PRO" pitchFamily="50" charset="-128"/>
            </a:endParaRPr>
          </a:p>
          <a:p>
            <a:pPr>
              <a:spcBef>
                <a:spcPts val="600"/>
              </a:spcBef>
            </a:pPr>
            <a:endParaRPr lang="en-US" altLang="ja-JP" dirty="0" smtClean="0">
              <a:solidFill>
                <a:srgbClr val="0070C0"/>
              </a:solidFill>
              <a:latin typeface="HG丸ｺﾞｼｯｸM-PRO" pitchFamily="50" charset="-128"/>
              <a:ea typeface="HG丸ｺﾞｼｯｸM-PRO" pitchFamily="50" charset="-128"/>
            </a:endParaRPr>
          </a:p>
          <a:p>
            <a:pPr>
              <a:spcBef>
                <a:spcPts val="600"/>
              </a:spcBef>
            </a:pPr>
            <a:r>
              <a:rPr lang="en-US" altLang="ja-JP" dirty="0" smtClean="0">
                <a:solidFill>
                  <a:srgbClr val="0070C0"/>
                </a:solidFill>
                <a:latin typeface="HG丸ｺﾞｼｯｸM-PRO" pitchFamily="50" charset="-128"/>
                <a:ea typeface="HG丸ｺﾞｼｯｸM-PRO" pitchFamily="50" charset="-128"/>
              </a:rPr>
              <a:t>3</a:t>
            </a:r>
            <a:r>
              <a:rPr lang="ja-JP" altLang="en-US" dirty="0" smtClean="0">
                <a:solidFill>
                  <a:srgbClr val="0070C0"/>
                </a:solidFill>
                <a:latin typeface="HG丸ｺﾞｼｯｸM-PRO" pitchFamily="50" charset="-128"/>
                <a:ea typeface="HG丸ｺﾞｼｯｸM-PRO" pitchFamily="50" charset="-128"/>
              </a:rPr>
              <a:t> ．まとめ</a:t>
            </a:r>
            <a:endParaRPr lang="en-US" altLang="ja-JP" dirty="0" smtClean="0">
              <a:solidFill>
                <a:srgbClr val="0070C0"/>
              </a:solidFill>
              <a:latin typeface="HG丸ｺﾞｼｯｸM-PRO" pitchFamily="50" charset="-128"/>
              <a:ea typeface="HG丸ｺﾞｼｯｸM-PRO" pitchFamily="50" charset="-128"/>
            </a:endParaRPr>
          </a:p>
          <a:p>
            <a:pPr>
              <a:spcBef>
                <a:spcPts val="600"/>
              </a:spcBef>
            </a:pPr>
            <a:r>
              <a:rPr lang="ja-JP" altLang="en-US" dirty="0" smtClean="0">
                <a:solidFill>
                  <a:srgbClr val="0070C0"/>
                </a:solidFill>
                <a:latin typeface="HG丸ｺﾞｼｯｸM-PRO" pitchFamily="50" charset="-128"/>
                <a:ea typeface="HG丸ｺﾞｼｯｸM-PRO" pitchFamily="50" charset="-128"/>
              </a:rPr>
              <a:t>　　　　</a:t>
            </a:r>
            <a:r>
              <a:rPr lang="ja-JP" altLang="en-US" dirty="0" smtClean="0">
                <a:solidFill>
                  <a:srgbClr val="006699"/>
                </a:solidFill>
                <a:latin typeface="HG丸ｺﾞｼｯｸM-PRO" pitchFamily="50" charset="-128"/>
                <a:ea typeface="HG丸ｺﾞｼｯｸM-PRO" pitchFamily="50" charset="-128"/>
              </a:rPr>
              <a:t>今後の事業見込み</a:t>
            </a:r>
            <a:r>
              <a:rPr lang="en-US" altLang="ja-JP" dirty="0" smtClean="0">
                <a:solidFill>
                  <a:srgbClr val="006699"/>
                </a:solidFill>
                <a:latin typeface="HG丸ｺﾞｼｯｸM-PRO" pitchFamily="50" charset="-128"/>
                <a:ea typeface="HG丸ｺﾞｼｯｸM-PRO" pitchFamily="50" charset="-128"/>
              </a:rPr>
              <a:t>【</a:t>
            </a:r>
            <a:r>
              <a:rPr lang="ja-JP" altLang="en-US" dirty="0" smtClean="0">
                <a:solidFill>
                  <a:srgbClr val="006699"/>
                </a:solidFill>
                <a:latin typeface="HG丸ｺﾞｼｯｸM-PRO" pitchFamily="50" charset="-128"/>
                <a:ea typeface="HG丸ｺﾞｼｯｸM-PRO" pitchFamily="50" charset="-128"/>
              </a:rPr>
              <a:t>全体</a:t>
            </a:r>
            <a:r>
              <a:rPr lang="en-US" altLang="ja-JP" dirty="0" smtClean="0">
                <a:solidFill>
                  <a:srgbClr val="006699"/>
                </a:solidFill>
                <a:latin typeface="HG丸ｺﾞｼｯｸM-PRO" pitchFamily="50" charset="-128"/>
                <a:ea typeface="HG丸ｺﾞｼｯｸM-PRO" pitchFamily="50" charset="-128"/>
              </a:rPr>
              <a:t>】</a:t>
            </a:r>
          </a:p>
          <a:p>
            <a:pPr>
              <a:spcBef>
                <a:spcPts val="600"/>
              </a:spcBef>
            </a:pPr>
            <a:r>
              <a:rPr lang="ja-JP" altLang="en-US" dirty="0" smtClean="0">
                <a:solidFill>
                  <a:srgbClr val="0070C0"/>
                </a:solidFill>
                <a:latin typeface="HG丸ｺﾞｼｯｸM-PRO" pitchFamily="50" charset="-128"/>
                <a:ea typeface="HG丸ｺﾞｼｯｸM-PRO" pitchFamily="50" charset="-128"/>
              </a:rPr>
              <a:t>　　　　</a:t>
            </a:r>
            <a:r>
              <a:rPr lang="ja-JP" altLang="en-US" dirty="0" smtClean="0">
                <a:solidFill>
                  <a:srgbClr val="006699"/>
                </a:solidFill>
                <a:latin typeface="HG丸ｺﾞｼｯｸM-PRO" pitchFamily="50" charset="-128"/>
                <a:ea typeface="HG丸ｺﾞｼｯｸM-PRO" pitchFamily="50" charset="-128"/>
              </a:rPr>
              <a:t>施設整備の現状と課題</a:t>
            </a:r>
            <a:endParaRPr lang="ja-JP" altLang="en-US" dirty="0">
              <a:latin typeface="HG丸ｺﾞｼｯｸM-PRO" pitchFamily="50" charset="-128"/>
              <a:ea typeface="HG丸ｺﾞｼｯｸM-PRO" pitchFamily="50" charset="-128"/>
            </a:endParaRPr>
          </a:p>
        </p:txBody>
      </p:sp>
      <p:sp>
        <p:nvSpPr>
          <p:cNvPr id="9" name="スライド番号プレースホルダ 1"/>
          <p:cNvSpPr>
            <a:spLocks noGrp="1"/>
          </p:cNvSpPr>
          <p:nvPr>
            <p:ph type="sldNum" sz="quarter" idx="12"/>
          </p:nvPr>
        </p:nvSpPr>
        <p:spPr>
          <a:xfrm>
            <a:off x="9360000" y="6300000"/>
            <a:ext cx="648000" cy="360000"/>
          </a:xfrm>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11</a:t>
            </a:fld>
            <a:endParaRPr lang="ja-JP" altLang="en-US" sz="20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8387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643606" y="1888408"/>
            <a:ext cx="3686666" cy="3577098"/>
            <a:chOff x="1254990" y="2245306"/>
            <a:chExt cx="3175000" cy="3337359"/>
          </a:xfrm>
        </p:grpSpPr>
        <p:pic>
          <p:nvPicPr>
            <p:cNvPr id="39" name="図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954" y="2271328"/>
              <a:ext cx="2242038" cy="2567354"/>
            </a:xfrm>
            <a:prstGeom prst="rect">
              <a:avLst/>
            </a:prstGeom>
          </p:spPr>
        </p:pic>
        <p:pic>
          <p:nvPicPr>
            <p:cNvPr id="37" name="図 3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738967" y="2789766"/>
              <a:ext cx="664615" cy="1811077"/>
            </a:xfrm>
            <a:prstGeom prst="rect">
              <a:avLst/>
            </a:prstGeom>
          </p:spPr>
        </p:pic>
        <p:pic>
          <p:nvPicPr>
            <p:cNvPr id="38" name="図 3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542774" y="4718665"/>
              <a:ext cx="2724923" cy="864000"/>
            </a:xfrm>
            <a:prstGeom prst="rect">
              <a:avLst/>
            </a:prstGeom>
          </p:spPr>
        </p:pic>
        <p:grpSp>
          <p:nvGrpSpPr>
            <p:cNvPr id="41" name="Group 66"/>
            <p:cNvGrpSpPr>
              <a:grpSpLocks/>
            </p:cNvGrpSpPr>
            <p:nvPr/>
          </p:nvGrpSpPr>
          <p:grpSpPr bwMode="auto">
            <a:xfrm>
              <a:off x="3687040" y="2561829"/>
              <a:ext cx="742950" cy="2051538"/>
              <a:chOff x="5236" y="912"/>
              <a:chExt cx="468" cy="1400"/>
            </a:xfrm>
          </p:grpSpPr>
          <p:sp>
            <p:nvSpPr>
              <p:cNvPr id="45" name="Text Box 55"/>
              <p:cNvSpPr txBox="1">
                <a:spLocks noChangeArrowheads="1"/>
              </p:cNvSpPr>
              <p:nvPr/>
            </p:nvSpPr>
            <p:spPr bwMode="auto">
              <a:xfrm>
                <a:off x="5248" y="912"/>
                <a:ext cx="428" cy="203"/>
              </a:xfrm>
              <a:prstGeom prst="rect">
                <a:avLst/>
              </a:prstGeom>
              <a:noFill/>
              <a:ln w="9525">
                <a:noFill/>
                <a:miter lim="800000"/>
                <a:headEnd/>
                <a:tailEnd/>
              </a:ln>
            </p:spPr>
            <p:txBody>
              <a:bodyPr>
                <a:spAutoFit/>
              </a:bodyPr>
              <a:lstStyle/>
              <a:p>
                <a:pPr algn="just">
                  <a:spcBef>
                    <a:spcPct val="10000"/>
                  </a:spcBef>
                </a:pPr>
                <a:r>
                  <a:rPr lang="ja-JP" altLang="en-US" sz="738" dirty="0"/>
                  <a:t>海面からの地盤高（</a:t>
                </a:r>
                <a:r>
                  <a:rPr lang="en-US" altLang="ja-JP" sz="738" dirty="0"/>
                  <a:t>m</a:t>
                </a:r>
                <a:r>
                  <a:rPr lang="ja-JP" altLang="en-US" sz="738" dirty="0"/>
                  <a:t>）</a:t>
                </a:r>
              </a:p>
            </p:txBody>
          </p:sp>
          <p:sp>
            <p:nvSpPr>
              <p:cNvPr id="47" name="Rectangle 56"/>
              <p:cNvSpPr>
                <a:spLocks noChangeArrowheads="1"/>
              </p:cNvSpPr>
              <p:nvPr/>
            </p:nvSpPr>
            <p:spPr bwMode="auto">
              <a:xfrm>
                <a:off x="5236" y="920"/>
                <a:ext cx="468" cy="1392"/>
              </a:xfrm>
              <a:prstGeom prst="rect">
                <a:avLst/>
              </a:prstGeom>
              <a:noFill/>
              <a:ln w="9525">
                <a:solidFill>
                  <a:srgbClr val="000000"/>
                </a:solidFill>
                <a:miter lim="800000"/>
                <a:headEnd/>
                <a:tailEnd/>
              </a:ln>
            </p:spPr>
            <p:txBody>
              <a:bodyPr wrap="none" anchor="ctr"/>
              <a:lstStyle/>
              <a:p>
                <a:endParaRPr lang="ja-JP" altLang="en-US" sz="1662"/>
              </a:p>
            </p:txBody>
          </p:sp>
        </p:grpSp>
        <p:sp>
          <p:nvSpPr>
            <p:cNvPr id="49" name="Text Box 34"/>
            <p:cNvSpPr txBox="1">
              <a:spLocks noChangeArrowheads="1"/>
            </p:cNvSpPr>
            <p:nvPr/>
          </p:nvSpPr>
          <p:spPr bwMode="gray">
            <a:xfrm>
              <a:off x="1254990" y="2245306"/>
              <a:ext cx="1587500" cy="304800"/>
            </a:xfrm>
            <a:prstGeom prst="rect">
              <a:avLst/>
            </a:prstGeom>
            <a:noFill/>
            <a:ln w="9525">
              <a:noFill/>
              <a:miter lim="800000"/>
              <a:headEnd/>
              <a:tailEnd/>
            </a:ln>
          </p:spPr>
          <p:txBody>
            <a:bodyPr lIns="83077" tIns="43200" rIns="83077" bIns="43200"/>
            <a:lstStyle/>
            <a:p>
              <a:pPr algn="l">
                <a:lnSpc>
                  <a:spcPct val="120000"/>
                </a:lnSpc>
              </a:pPr>
              <a:r>
                <a:rPr lang="en-US" altLang="ja-JP" sz="1200" dirty="0">
                  <a:latin typeface="HG丸ｺﾞｼｯｸM-PRO" pitchFamily="50" charset="-128"/>
                  <a:ea typeface="HG丸ｺﾞｼｯｸM-PRO" pitchFamily="50" charset="-128"/>
                </a:rPr>
                <a:t>&lt;</a:t>
              </a:r>
              <a:r>
                <a:rPr lang="ja-JP" altLang="en-US" sz="1108" dirty="0">
                  <a:latin typeface="HG丸ｺﾞｼｯｸM-PRO" pitchFamily="50" charset="-128"/>
                  <a:ea typeface="HG丸ｺﾞｼｯｸM-PRO" pitchFamily="50" charset="-128"/>
                </a:rPr>
                <a:t>大阪市の地盤高</a:t>
              </a:r>
              <a:r>
                <a:rPr lang="en-US" altLang="ja-JP" sz="1200" dirty="0">
                  <a:latin typeface="HG丸ｺﾞｼｯｸM-PRO" pitchFamily="50" charset="-128"/>
                  <a:ea typeface="HG丸ｺﾞｼｯｸM-PRO" pitchFamily="50" charset="-128"/>
                </a:rPr>
                <a:t>&gt;</a:t>
              </a:r>
            </a:p>
          </p:txBody>
        </p:sp>
      </p:grpSp>
      <p:sp>
        <p:nvSpPr>
          <p:cNvPr id="2058" name="Text Box 14"/>
          <p:cNvSpPr txBox="1">
            <a:spLocks noChangeArrowheads="1"/>
          </p:cNvSpPr>
          <p:nvPr/>
        </p:nvSpPr>
        <p:spPr bwMode="auto">
          <a:xfrm>
            <a:off x="5565068" y="5996950"/>
            <a:ext cx="3429144" cy="261610"/>
          </a:xfrm>
          <a:prstGeom prst="rect">
            <a:avLst/>
          </a:prstGeom>
          <a:noFill/>
          <a:ln w="9525">
            <a:noFill/>
            <a:miter lim="800000"/>
            <a:headEnd/>
            <a:tailEnd/>
          </a:ln>
        </p:spPr>
        <p:txBody>
          <a:bodyPr wrap="none">
            <a:spAutoFit/>
          </a:bodyPr>
          <a:lstStyle/>
          <a:p>
            <a:pPr algn="just"/>
            <a:r>
              <a:rPr lang="ja-JP" altLang="en-US" sz="1100" dirty="0" smtClean="0">
                <a:latin typeface="HG丸ｺﾞｼｯｸM-PRO" pitchFamily="50" charset="-128"/>
                <a:ea typeface="HG丸ｺﾞｼｯｸM-PRO" pitchFamily="50" charset="-128"/>
              </a:rPr>
              <a:t>他の大都市と比較しても、</a:t>
            </a:r>
            <a:r>
              <a:rPr lang="ja-JP" altLang="en-US" sz="1100" baseline="0" dirty="0" smtClean="0">
                <a:solidFill>
                  <a:schemeClr val="tx1"/>
                </a:solidFill>
                <a:latin typeface="HG丸ｺﾞｼｯｸM-PRO" pitchFamily="50" charset="-128"/>
                <a:ea typeface="HG丸ｺﾞｼｯｸM-PRO" pitchFamily="50" charset="-128"/>
              </a:rPr>
              <a:t>地形的</a:t>
            </a:r>
            <a:r>
              <a:rPr lang="ja-JP" altLang="en-US" sz="1100" baseline="0" dirty="0">
                <a:solidFill>
                  <a:schemeClr val="tx1"/>
                </a:solidFill>
                <a:latin typeface="HG丸ｺﾞｼｯｸM-PRO" pitchFamily="50" charset="-128"/>
                <a:ea typeface="HG丸ｺﾞｼｯｸM-PRO" pitchFamily="50" charset="-128"/>
              </a:rPr>
              <a:t>に極めて雨に弱い</a:t>
            </a:r>
          </a:p>
        </p:txBody>
      </p:sp>
      <p:sp>
        <p:nvSpPr>
          <p:cNvPr id="2064" name="Text Box 6"/>
          <p:cNvSpPr txBox="1">
            <a:spLocks noChangeArrowheads="1"/>
          </p:cNvSpPr>
          <p:nvPr/>
        </p:nvSpPr>
        <p:spPr bwMode="auto">
          <a:xfrm>
            <a:off x="6039801" y="2505018"/>
            <a:ext cx="800219" cy="2681503"/>
          </a:xfrm>
          <a:prstGeom prst="rect">
            <a:avLst/>
          </a:prstGeom>
          <a:noFill/>
          <a:ln w="9525">
            <a:noFill/>
            <a:miter lim="800000"/>
            <a:headEnd/>
            <a:tailEnd/>
          </a:ln>
        </p:spPr>
        <p:txBody>
          <a:bodyPr wrap="none">
            <a:spAutoFit/>
          </a:bodyPr>
          <a:lstStyle/>
          <a:p>
            <a:pPr algn="r">
              <a:spcBef>
                <a:spcPct val="117000"/>
              </a:spcBef>
            </a:pPr>
            <a:r>
              <a:rPr lang="ja-JP" altLang="en-US" sz="1200" baseline="0" dirty="0">
                <a:solidFill>
                  <a:schemeClr val="tx1"/>
                </a:solidFill>
                <a:latin typeface="HG丸ｺﾞｼｯｸM-PRO" pitchFamily="50" charset="-128"/>
                <a:ea typeface="HG丸ｺﾞｼｯｸM-PRO" pitchFamily="50" charset="-128"/>
              </a:rPr>
              <a:t>大阪市</a:t>
            </a:r>
          </a:p>
          <a:p>
            <a:pPr algn="r">
              <a:spcBef>
                <a:spcPct val="117000"/>
              </a:spcBef>
            </a:pPr>
            <a:r>
              <a:rPr lang="ja-JP" altLang="en-US" sz="1200" baseline="0" dirty="0">
                <a:solidFill>
                  <a:schemeClr val="tx1"/>
                </a:solidFill>
                <a:latin typeface="HG丸ｺﾞｼｯｸM-PRO" pitchFamily="50" charset="-128"/>
                <a:ea typeface="HG丸ｺﾞｼｯｸM-PRO" pitchFamily="50" charset="-128"/>
              </a:rPr>
              <a:t>東京都</a:t>
            </a:r>
          </a:p>
          <a:p>
            <a:pPr algn="r">
              <a:spcBef>
                <a:spcPct val="117000"/>
              </a:spcBef>
            </a:pPr>
            <a:r>
              <a:rPr lang="ja-JP" altLang="en-US" sz="1200" baseline="0" dirty="0">
                <a:solidFill>
                  <a:schemeClr val="tx1"/>
                </a:solidFill>
                <a:latin typeface="HG丸ｺﾞｼｯｸM-PRO" pitchFamily="50" charset="-128"/>
                <a:ea typeface="HG丸ｺﾞｼｯｸM-PRO" pitchFamily="50" charset="-128"/>
              </a:rPr>
              <a:t>横浜市</a:t>
            </a:r>
          </a:p>
          <a:p>
            <a:pPr algn="r">
              <a:spcBef>
                <a:spcPct val="117000"/>
              </a:spcBef>
            </a:pPr>
            <a:r>
              <a:rPr lang="ja-JP" altLang="en-US" sz="1200" baseline="0" dirty="0">
                <a:solidFill>
                  <a:schemeClr val="tx1"/>
                </a:solidFill>
                <a:latin typeface="HG丸ｺﾞｼｯｸM-PRO" pitchFamily="50" charset="-128"/>
                <a:ea typeface="HG丸ｺﾞｼｯｸM-PRO" pitchFamily="50" charset="-128"/>
              </a:rPr>
              <a:t>名古屋市</a:t>
            </a:r>
          </a:p>
          <a:p>
            <a:pPr algn="r">
              <a:spcBef>
                <a:spcPct val="117000"/>
              </a:spcBef>
            </a:pPr>
            <a:r>
              <a:rPr lang="ja-JP" altLang="en-US" sz="1200" baseline="0" dirty="0">
                <a:solidFill>
                  <a:schemeClr val="tx1"/>
                </a:solidFill>
                <a:latin typeface="HG丸ｺﾞｼｯｸM-PRO" pitchFamily="50" charset="-128"/>
                <a:ea typeface="HG丸ｺﾞｼｯｸM-PRO" pitchFamily="50" charset="-128"/>
              </a:rPr>
              <a:t>京都市</a:t>
            </a:r>
          </a:p>
          <a:p>
            <a:pPr algn="r">
              <a:spcBef>
                <a:spcPct val="117000"/>
              </a:spcBef>
            </a:pPr>
            <a:r>
              <a:rPr lang="ja-JP" altLang="en-US" sz="1200" baseline="0" dirty="0">
                <a:solidFill>
                  <a:schemeClr val="tx1"/>
                </a:solidFill>
                <a:latin typeface="HG丸ｺﾞｼｯｸM-PRO" pitchFamily="50" charset="-128"/>
                <a:ea typeface="HG丸ｺﾞｼｯｸM-PRO" pitchFamily="50" charset="-128"/>
              </a:rPr>
              <a:t>神戸市</a:t>
            </a:r>
          </a:p>
          <a:p>
            <a:pPr algn="r">
              <a:spcBef>
                <a:spcPct val="117000"/>
              </a:spcBef>
            </a:pPr>
            <a:r>
              <a:rPr lang="ja-JP" altLang="en-US" sz="1200" baseline="0" dirty="0">
                <a:solidFill>
                  <a:schemeClr val="tx1"/>
                </a:solidFill>
                <a:latin typeface="HG丸ｺﾞｼｯｸM-PRO" pitchFamily="50" charset="-128"/>
                <a:ea typeface="HG丸ｺﾞｼｯｸM-PRO" pitchFamily="50" charset="-128"/>
              </a:rPr>
              <a:t>福岡市</a:t>
            </a:r>
          </a:p>
        </p:txBody>
      </p:sp>
      <p:sp>
        <p:nvSpPr>
          <p:cNvPr id="2068" name="AutoShape 31"/>
          <p:cNvSpPr>
            <a:spLocks noChangeArrowheads="1"/>
          </p:cNvSpPr>
          <p:nvPr/>
        </p:nvSpPr>
        <p:spPr bwMode="auto">
          <a:xfrm rot="10800000">
            <a:off x="1370606" y="5652000"/>
            <a:ext cx="2526373" cy="152400"/>
          </a:xfrm>
          <a:prstGeom prst="triangle">
            <a:avLst>
              <a:gd name="adj" fmla="val 50000"/>
            </a:avLst>
          </a:prstGeom>
          <a:solidFill>
            <a:srgbClr val="C0C0C0"/>
          </a:solidFill>
          <a:ln w="9525">
            <a:solidFill>
              <a:schemeClr val="tx1"/>
            </a:solidFill>
            <a:miter lim="800000"/>
            <a:headEnd/>
            <a:tailEnd/>
          </a:ln>
        </p:spPr>
        <p:txBody>
          <a:bodyPr wrap="none" anchor="ctr"/>
          <a:lstStyle/>
          <a:p>
            <a:endParaRPr lang="ja-JP" altLang="en-US"/>
          </a:p>
        </p:txBody>
      </p:sp>
      <p:sp>
        <p:nvSpPr>
          <p:cNvPr id="2069" name="Text Box 32"/>
          <p:cNvSpPr txBox="1">
            <a:spLocks noChangeArrowheads="1"/>
          </p:cNvSpPr>
          <p:nvPr/>
        </p:nvSpPr>
        <p:spPr bwMode="auto">
          <a:xfrm>
            <a:off x="1370604" y="5917594"/>
            <a:ext cx="2586567" cy="498598"/>
          </a:xfrm>
          <a:prstGeom prst="rect">
            <a:avLst/>
          </a:prstGeom>
          <a:noFill/>
          <a:ln w="9525">
            <a:noFill/>
            <a:miter lim="800000"/>
            <a:headEnd/>
            <a:tailEnd/>
          </a:ln>
        </p:spPr>
        <p:txBody>
          <a:bodyPr>
            <a:spAutoFit/>
          </a:bodyPr>
          <a:lstStyle/>
          <a:p>
            <a:pPr algn="just">
              <a:lnSpc>
                <a:spcPct val="110000"/>
              </a:lnSpc>
            </a:pPr>
            <a:r>
              <a:rPr lang="ja-JP" altLang="en-US" sz="1200" baseline="0" dirty="0">
                <a:solidFill>
                  <a:schemeClr val="tx1"/>
                </a:solidFill>
                <a:latin typeface="HG丸ｺﾞｼｯｸM-PRO" pitchFamily="50" charset="-128"/>
                <a:ea typeface="HG丸ｺﾞｼｯｸM-PRO" pitchFamily="50" charset="-128"/>
              </a:rPr>
              <a:t>河川水面等に比べても地盤が低く地形的に浸水が発生しやすい</a:t>
            </a:r>
          </a:p>
        </p:txBody>
      </p:sp>
      <p:sp>
        <p:nvSpPr>
          <p:cNvPr id="2075" name="Text Box 77"/>
          <p:cNvSpPr txBox="1">
            <a:spLocks noChangeArrowheads="1"/>
          </p:cNvSpPr>
          <p:nvPr/>
        </p:nvSpPr>
        <p:spPr bwMode="auto">
          <a:xfrm>
            <a:off x="5271035" y="6369770"/>
            <a:ext cx="4290477" cy="246221"/>
          </a:xfrm>
          <a:prstGeom prst="rect">
            <a:avLst/>
          </a:prstGeom>
          <a:noFill/>
          <a:ln w="9525">
            <a:noFill/>
            <a:miter lim="800000"/>
            <a:headEnd/>
            <a:tailEnd/>
          </a:ln>
        </p:spPr>
        <p:txBody>
          <a:bodyPr wrap="square">
            <a:spAutoFit/>
          </a:bodyPr>
          <a:lstStyle/>
          <a:p>
            <a:pPr algn="just"/>
            <a:r>
              <a:rPr lang="en-US" altLang="ja-JP" sz="1000" dirty="0">
                <a:latin typeface="HG丸ｺﾞｼｯｸM-PRO" pitchFamily="50" charset="-128"/>
                <a:ea typeface="HG丸ｺﾞｼｯｸM-PRO" pitchFamily="50" charset="-128"/>
              </a:rPr>
              <a:t>※</a:t>
            </a:r>
            <a:r>
              <a:rPr lang="ja-JP" altLang="en-US" sz="1000" baseline="0" dirty="0" smtClean="0">
                <a:solidFill>
                  <a:schemeClr val="tx1"/>
                </a:solidFill>
                <a:latin typeface="HG丸ｺﾞｼｯｸM-PRO" pitchFamily="50" charset="-128"/>
                <a:ea typeface="HG丸ｺﾞｼｯｸM-PRO" pitchFamily="50" charset="-128"/>
              </a:rPr>
              <a:t>１</a:t>
            </a:r>
            <a:r>
              <a:rPr lang="ja-JP" altLang="en-US" sz="1000" dirty="0" smtClean="0">
                <a:latin typeface="HG丸ｺﾞｼｯｸM-PRO" pitchFamily="50" charset="-128"/>
                <a:ea typeface="HG丸ｺﾞｼｯｸM-PRO" pitchFamily="50" charset="-128"/>
              </a:rPr>
              <a:t>：</a:t>
            </a:r>
            <a:r>
              <a:rPr lang="ja-JP" altLang="en-US" sz="1000" baseline="0" dirty="0" smtClean="0">
                <a:solidFill>
                  <a:schemeClr val="tx1"/>
                </a:solidFill>
                <a:latin typeface="HG丸ｺﾞｼｯｸM-PRO" pitchFamily="50" charset="-128"/>
                <a:ea typeface="HG丸ｺﾞｼｯｸM-PRO" pitchFamily="50" charset="-128"/>
              </a:rPr>
              <a:t>ポンプ</a:t>
            </a:r>
            <a:r>
              <a:rPr lang="ja-JP" altLang="en-US" sz="1000" baseline="0" dirty="0">
                <a:solidFill>
                  <a:schemeClr val="tx1"/>
                </a:solidFill>
                <a:latin typeface="HG丸ｺﾞｼｯｸM-PRO" pitchFamily="50" charset="-128"/>
                <a:ea typeface="HG丸ｺﾞｼｯｸM-PRO" pitchFamily="50" charset="-128"/>
              </a:rPr>
              <a:t>による強制的な排水を必要とする区域の面積</a:t>
            </a:r>
            <a:r>
              <a:rPr lang="ja-JP" altLang="en-US" sz="1000" baseline="0" dirty="0" smtClean="0">
                <a:solidFill>
                  <a:schemeClr val="tx1"/>
                </a:solidFill>
                <a:latin typeface="HG丸ｺﾞｼｯｸM-PRO" pitchFamily="50" charset="-128"/>
                <a:ea typeface="HG丸ｺﾞｼｯｸM-PRO" pitchFamily="50" charset="-128"/>
              </a:rPr>
              <a:t>割合。</a:t>
            </a:r>
            <a:endParaRPr lang="ja-JP" altLang="en-US" sz="1000" baseline="0" dirty="0">
              <a:solidFill>
                <a:schemeClr val="tx1"/>
              </a:solidFill>
              <a:latin typeface="HG丸ｺﾞｼｯｸM-PRO" pitchFamily="50" charset="-128"/>
              <a:ea typeface="HG丸ｺﾞｼｯｸM-PRO" pitchFamily="50" charset="-128"/>
            </a:endParaRPr>
          </a:p>
        </p:txBody>
      </p:sp>
      <p:pic>
        <p:nvPicPr>
          <p:cNvPr id="2076" name="Picture 78"/>
          <p:cNvPicPr>
            <a:picLocks noChangeAspect="1" noChangeArrowheads="1"/>
          </p:cNvPicPr>
          <p:nvPr/>
        </p:nvPicPr>
        <p:blipFill>
          <a:blip r:embed="rId5" cstate="print"/>
          <a:srcRect/>
          <a:stretch>
            <a:fillRect/>
          </a:stretch>
        </p:blipFill>
        <p:spPr bwMode="auto">
          <a:xfrm>
            <a:off x="6987226" y="2384848"/>
            <a:ext cx="1485900" cy="2909888"/>
          </a:xfrm>
          <a:prstGeom prst="rect">
            <a:avLst/>
          </a:prstGeom>
          <a:noFill/>
          <a:ln w="9525">
            <a:noFill/>
            <a:miter lim="800000"/>
            <a:headEnd/>
            <a:tailEnd/>
          </a:ln>
        </p:spPr>
      </p:pic>
      <p:sp>
        <p:nvSpPr>
          <p:cNvPr id="46" name="角丸四角形 45"/>
          <p:cNvSpPr/>
          <p:nvPr/>
        </p:nvSpPr>
        <p:spPr>
          <a:xfrm>
            <a:off x="468000" y="608400"/>
            <a:ext cx="9000000" cy="102415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08000" tIns="180000" rIns="108000" bIns="180000" rtlCol="0" anchor="t" anchorCtr="0">
            <a:spAutoFit/>
          </a:bodyPr>
          <a:lstStyle/>
          <a:p>
            <a:pPr marL="180000" indent="-180000">
              <a:lnSpc>
                <a:spcPts val="2500"/>
              </a:lnSpc>
            </a:pPr>
            <a:r>
              <a:rPr lang="ja-JP" altLang="en-US" sz="1600" dirty="0" smtClean="0">
                <a:solidFill>
                  <a:schemeClr val="tx1"/>
                </a:solidFill>
                <a:latin typeface="HG丸ｺﾞｼｯｸM-PRO" pitchFamily="50" charset="-128"/>
                <a:ea typeface="HG丸ｺﾞｼｯｸM-PRO" pitchFamily="50" charset="-128"/>
              </a:rPr>
              <a:t>・市域の大半がポンプによる雨水排水が必要な</a:t>
            </a:r>
            <a:r>
              <a:rPr lang="ja-JP" altLang="en-US" sz="1600" u="sng" dirty="0" smtClean="0">
                <a:solidFill>
                  <a:schemeClr val="tx1"/>
                </a:solidFill>
                <a:latin typeface="HG丸ｺﾞｼｯｸM-PRO" pitchFamily="50" charset="-128"/>
                <a:ea typeface="HG丸ｺﾞｼｯｸM-PRO" pitchFamily="50" charset="-128"/>
              </a:rPr>
              <a:t>雨に弱い地形</a:t>
            </a:r>
            <a:r>
              <a:rPr lang="ja-JP" altLang="en-US" sz="1600" dirty="0" smtClean="0">
                <a:solidFill>
                  <a:schemeClr val="tx1"/>
                </a:solidFill>
                <a:latin typeface="HG丸ｺﾞｼｯｸM-PRO" pitchFamily="50" charset="-128"/>
                <a:ea typeface="HG丸ｺﾞｼｯｸM-PRO" pitchFamily="50" charset="-128"/>
              </a:rPr>
              <a:t>であり、雨水対策上極めて不利な状況である。</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2056" name="Text Box 9"/>
          <p:cNvSpPr txBox="1">
            <a:spLocks noChangeArrowheads="1"/>
          </p:cNvSpPr>
          <p:nvPr/>
        </p:nvSpPr>
        <p:spPr bwMode="auto">
          <a:xfrm>
            <a:off x="6289579" y="1991982"/>
            <a:ext cx="2183547" cy="276999"/>
          </a:xfrm>
          <a:prstGeom prst="rect">
            <a:avLst/>
          </a:prstGeom>
          <a:noFill/>
          <a:ln w="9525">
            <a:noFill/>
            <a:miter lim="800000"/>
            <a:headEnd/>
            <a:tailEnd/>
          </a:ln>
        </p:spPr>
        <p:txBody>
          <a:bodyPr wrap="square">
            <a:spAutoFit/>
          </a:bodyPr>
          <a:lstStyle/>
          <a:p>
            <a:r>
              <a:rPr lang="ja-JP" altLang="en-US" sz="1100" u="sng" baseline="0" dirty="0">
                <a:solidFill>
                  <a:schemeClr val="tx1"/>
                </a:solidFill>
                <a:latin typeface="HG丸ｺﾞｼｯｸM-PRO" pitchFamily="50" charset="-128"/>
                <a:ea typeface="HG丸ｺﾞｼｯｸM-PRO" pitchFamily="50" charset="-128"/>
              </a:rPr>
              <a:t>ポンプ排水区域</a:t>
            </a:r>
            <a:r>
              <a:rPr lang="ja-JP" altLang="en-US" sz="1100" u="sng" baseline="0" dirty="0" smtClean="0">
                <a:solidFill>
                  <a:schemeClr val="tx1"/>
                </a:solidFill>
                <a:latin typeface="HG丸ｺﾞｼｯｸM-PRO" pitchFamily="50" charset="-128"/>
                <a:ea typeface="HG丸ｺﾞｼｯｸM-PRO" pitchFamily="50" charset="-128"/>
              </a:rPr>
              <a:t>割合</a:t>
            </a:r>
            <a:r>
              <a:rPr lang="en-US" altLang="ja-JP" sz="1100" u="sng" baseline="30000" dirty="0">
                <a:latin typeface="HG丸ｺﾞｼｯｸM-PRO" pitchFamily="50" charset="-128"/>
                <a:ea typeface="HG丸ｺﾞｼｯｸM-PRO" pitchFamily="50" charset="-128"/>
              </a:rPr>
              <a:t>※</a:t>
            </a:r>
            <a:r>
              <a:rPr lang="ja-JP" altLang="en-US" sz="1100" u="sng" baseline="30000" dirty="0" smtClean="0">
                <a:solidFill>
                  <a:schemeClr val="tx1"/>
                </a:solidFill>
                <a:latin typeface="HG丸ｺﾞｼｯｸM-PRO" pitchFamily="50" charset="-128"/>
                <a:ea typeface="HG丸ｺﾞｼｯｸM-PRO" pitchFamily="50" charset="-128"/>
              </a:rPr>
              <a:t>１</a:t>
            </a:r>
            <a:r>
              <a:rPr lang="ja-JP" altLang="en-US" sz="1200" baseline="0" dirty="0" smtClean="0">
                <a:solidFill>
                  <a:schemeClr val="tx1"/>
                </a:solidFill>
                <a:latin typeface="HG丸ｺﾞｼｯｸM-PRO" pitchFamily="50" charset="-128"/>
                <a:ea typeface="HG丸ｺﾞｼｯｸM-PRO" pitchFamily="50" charset="-128"/>
              </a:rPr>
              <a:t>（</a:t>
            </a:r>
            <a:r>
              <a:rPr lang="ja-JP" altLang="en-US" sz="1200" baseline="0" dirty="0">
                <a:solidFill>
                  <a:schemeClr val="tx1"/>
                </a:solidFill>
                <a:latin typeface="HG丸ｺﾞｼｯｸM-PRO" pitchFamily="50" charset="-128"/>
                <a:ea typeface="HG丸ｺﾞｼｯｸM-PRO" pitchFamily="50" charset="-128"/>
              </a:rPr>
              <a:t>％）</a:t>
            </a:r>
          </a:p>
        </p:txBody>
      </p:sp>
      <p:sp>
        <p:nvSpPr>
          <p:cNvPr id="26" name="スライド番号プレースホルダ 1"/>
          <p:cNvSpPr txBox="1">
            <a:spLocks/>
          </p:cNvSpPr>
          <p:nvPr/>
        </p:nvSpPr>
        <p:spPr>
          <a:xfrm>
            <a:off x="9360000" y="6300000"/>
            <a:ext cx="648000" cy="360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12</a:t>
            </a:fld>
            <a:endParaRPr lang="ja-JP" altLang="en-US" sz="2000" b="1" dirty="0">
              <a:solidFill>
                <a:srgbClr val="000000"/>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１</a:t>
            </a:r>
            <a:r>
              <a:rPr lang="ja-JP" altLang="en-US" dirty="0">
                <a:solidFill>
                  <a:srgbClr val="623104"/>
                </a:solidFill>
                <a:latin typeface="HGS創英角ｺﾞｼｯｸUB" pitchFamily="50" charset="-128"/>
                <a:ea typeface="HGS創英角ｺﾞｼｯｸUB" pitchFamily="50" charset="-128"/>
              </a:rPr>
              <a:t>．</a:t>
            </a:r>
            <a:r>
              <a:rPr lang="ja-JP" altLang="en-US" dirty="0"/>
              <a:t>新設事業（</a:t>
            </a:r>
            <a:r>
              <a:rPr lang="en-US" altLang="ja-JP" dirty="0"/>
              <a:t>1</a:t>
            </a:r>
            <a:r>
              <a:rPr lang="ja-JP" altLang="en-US" dirty="0"/>
              <a:t>）浸水対策</a:t>
            </a:r>
            <a:r>
              <a:rPr lang="en-US" altLang="ja-JP" dirty="0"/>
              <a:t>【</a:t>
            </a:r>
            <a:r>
              <a:rPr lang="ja-JP" altLang="en-US" dirty="0"/>
              <a:t>背景</a:t>
            </a:r>
            <a:r>
              <a:rPr lang="en-US" altLang="ja-JP" dirty="0"/>
              <a:t>】</a:t>
            </a:r>
            <a:r>
              <a:rPr lang="ja-JP" altLang="en-US" dirty="0" smtClean="0"/>
              <a:t>①</a:t>
            </a:r>
            <a:endParaRPr kumimoji="1" lang="ja-JP" altLang="en-US" dirty="0"/>
          </a:p>
        </p:txBody>
      </p:sp>
      <p:sp>
        <p:nvSpPr>
          <p:cNvPr id="27" name="AutoShape 31"/>
          <p:cNvSpPr>
            <a:spLocks noChangeArrowheads="1"/>
          </p:cNvSpPr>
          <p:nvPr/>
        </p:nvSpPr>
        <p:spPr bwMode="auto">
          <a:xfrm rot="10800000">
            <a:off x="6273210" y="5652000"/>
            <a:ext cx="2526373" cy="152400"/>
          </a:xfrm>
          <a:prstGeom prst="triangle">
            <a:avLst>
              <a:gd name="adj" fmla="val 50000"/>
            </a:avLst>
          </a:prstGeom>
          <a:solidFill>
            <a:srgbClr val="C0C0C0"/>
          </a:solidFill>
          <a:ln w="9525">
            <a:solidFill>
              <a:schemeClr val="tx1"/>
            </a:solidFill>
            <a:miter lim="800000"/>
            <a:headEnd/>
            <a:tailEnd/>
          </a:ln>
        </p:spPr>
        <p:txBody>
          <a:bodyPr wrap="none" anchor="ctr"/>
          <a:lstStyle/>
          <a:p>
            <a:endParaRPr lang="ja-JP" altLang="en-US"/>
          </a:p>
        </p:txBody>
      </p:sp>
    </p:spTree>
    <p:extLst>
      <p:ext uri="{BB962C8B-B14F-4D97-AF65-F5344CB8AC3E}">
        <p14:creationId xmlns:p14="http://schemas.microsoft.com/office/powerpoint/2010/main" val="741035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5036" y="4492892"/>
            <a:ext cx="2752255" cy="1533913"/>
          </a:xfrm>
          <a:prstGeom prst="rect">
            <a:avLst/>
          </a:prstGeom>
        </p:spPr>
      </p:pic>
      <p:sp>
        <p:nvSpPr>
          <p:cNvPr id="41990" name="Text Box 78"/>
          <p:cNvSpPr txBox="1">
            <a:spLocks noChangeArrowheads="1"/>
          </p:cNvSpPr>
          <p:nvPr/>
        </p:nvSpPr>
        <p:spPr bwMode="auto">
          <a:xfrm>
            <a:off x="411493" y="4261209"/>
            <a:ext cx="6084000" cy="815608"/>
          </a:xfrm>
          <a:prstGeom prst="rect">
            <a:avLst/>
          </a:prstGeom>
          <a:noFill/>
          <a:ln w="9525">
            <a:noFill/>
            <a:miter lim="800000"/>
            <a:headEnd/>
            <a:tailEnd/>
          </a:ln>
        </p:spPr>
        <p:txBody>
          <a:bodyPr wrap="square">
            <a:spAutoFit/>
          </a:bodyPr>
          <a:lstStyle/>
          <a:p>
            <a:pPr>
              <a:spcBef>
                <a:spcPct val="50000"/>
              </a:spcBef>
            </a:pPr>
            <a:r>
              <a:rPr lang="en-US" altLang="ja-JP" sz="1400" b="1" baseline="0" dirty="0">
                <a:solidFill>
                  <a:schemeClr val="tx1"/>
                </a:solidFill>
                <a:latin typeface="HG丸ｺﾞｼｯｸM-PRO" pitchFamily="50" charset="-128"/>
                <a:ea typeface="HG丸ｺﾞｼｯｸM-PRO" pitchFamily="50" charset="-128"/>
              </a:rPr>
              <a:t> </a:t>
            </a:r>
            <a:r>
              <a:rPr lang="ja-JP" altLang="en-US" sz="1400" b="1" baseline="0" dirty="0">
                <a:solidFill>
                  <a:schemeClr val="tx1"/>
                </a:solidFill>
                <a:latin typeface="HG丸ｺﾞｼｯｸM-PRO" pitchFamily="50" charset="-128"/>
                <a:ea typeface="HG丸ｺﾞｼｯｸM-PRO" pitchFamily="50" charset="-128"/>
              </a:rPr>
              <a:t>（参考）集中豪雨の傾向</a:t>
            </a:r>
          </a:p>
          <a:p>
            <a:pPr marL="180000" indent="-180000" algn="just">
              <a:spcBef>
                <a:spcPts val="600"/>
              </a:spcBef>
            </a:pPr>
            <a:r>
              <a:rPr lang="ja-JP" altLang="en-US" sz="1400" b="1" dirty="0">
                <a:latin typeface="HG丸ｺﾞｼｯｸM-PRO" pitchFamily="50" charset="-128"/>
                <a:ea typeface="HG丸ｺﾞｼｯｸM-PRO" pitchFamily="50" charset="-128"/>
              </a:rPr>
              <a:t>・</a:t>
            </a:r>
            <a:r>
              <a:rPr lang="ja-JP" altLang="en-US" sz="1400" baseline="0" dirty="0" smtClean="0">
                <a:solidFill>
                  <a:schemeClr val="tx1"/>
                </a:solidFill>
                <a:latin typeface="HG丸ｺﾞｼｯｸM-PRO" pitchFamily="50" charset="-128"/>
                <a:ea typeface="HG丸ｺﾞｼｯｸM-PRO" pitchFamily="50" charset="-128"/>
              </a:rPr>
              <a:t>近年、全国的に整備</a:t>
            </a:r>
            <a:r>
              <a:rPr lang="ja-JP" altLang="en-US" sz="1400" baseline="0" dirty="0">
                <a:solidFill>
                  <a:schemeClr val="tx1"/>
                </a:solidFill>
                <a:latin typeface="HG丸ｺﾞｼｯｸM-PRO" pitchFamily="50" charset="-128"/>
                <a:ea typeface="HG丸ｺﾞｼｯｸM-PRO" pitchFamily="50" charset="-128"/>
              </a:rPr>
              <a:t>目標を超過する降雨が多発しており、整備目標に</a:t>
            </a:r>
            <a:r>
              <a:rPr lang="ja-JP" altLang="en-US" sz="1400" baseline="0" dirty="0" smtClean="0">
                <a:solidFill>
                  <a:schemeClr val="tx1"/>
                </a:solidFill>
                <a:latin typeface="HG丸ｺﾞｼｯｸM-PRO" pitchFamily="50" charset="-128"/>
                <a:ea typeface="HG丸ｺﾞｼｯｸM-PRO" pitchFamily="50" charset="-128"/>
              </a:rPr>
              <a:t>対する施設</a:t>
            </a:r>
            <a:r>
              <a:rPr lang="ja-JP" altLang="en-US" sz="1400" baseline="0" dirty="0">
                <a:solidFill>
                  <a:schemeClr val="tx1"/>
                </a:solidFill>
                <a:latin typeface="HG丸ｺﾞｼｯｸM-PRO" pitchFamily="50" charset="-128"/>
                <a:ea typeface="HG丸ｺﾞｼｯｸM-PRO" pitchFamily="50" charset="-128"/>
              </a:rPr>
              <a:t>整備</a:t>
            </a:r>
            <a:r>
              <a:rPr lang="ja-JP" altLang="en-US" sz="1400" baseline="0" dirty="0" smtClean="0">
                <a:solidFill>
                  <a:schemeClr val="tx1"/>
                </a:solidFill>
                <a:latin typeface="HG丸ｺﾞｼｯｸM-PRO" pitchFamily="50" charset="-128"/>
                <a:ea typeface="HG丸ｺﾞｼｯｸM-PRO" pitchFamily="50" charset="-128"/>
              </a:rPr>
              <a:t>の着実な推進が求められて</a:t>
            </a:r>
            <a:r>
              <a:rPr lang="ja-JP" altLang="en-US" sz="1400" baseline="0" dirty="0">
                <a:solidFill>
                  <a:schemeClr val="tx1"/>
                </a:solidFill>
                <a:latin typeface="HG丸ｺﾞｼｯｸM-PRO" pitchFamily="50" charset="-128"/>
                <a:ea typeface="HG丸ｺﾞｼｯｸM-PRO" pitchFamily="50" charset="-128"/>
              </a:rPr>
              <a:t>いる。</a:t>
            </a:r>
          </a:p>
        </p:txBody>
      </p:sp>
      <p:sp>
        <p:nvSpPr>
          <p:cNvPr id="41991" name="Text Box 80"/>
          <p:cNvSpPr txBox="1">
            <a:spLocks noChangeArrowheads="1"/>
          </p:cNvSpPr>
          <p:nvPr/>
        </p:nvSpPr>
        <p:spPr bwMode="auto">
          <a:xfrm>
            <a:off x="438441" y="5562289"/>
            <a:ext cx="2311400" cy="284163"/>
          </a:xfrm>
          <a:prstGeom prst="rect">
            <a:avLst/>
          </a:prstGeom>
          <a:noFill/>
          <a:ln w="9525">
            <a:solidFill>
              <a:schemeClr val="tx1"/>
            </a:solidFill>
            <a:miter lim="800000"/>
            <a:headEnd/>
            <a:tailEnd/>
          </a:ln>
        </p:spPr>
        <p:txBody>
          <a:bodyPr>
            <a:spAutoFit/>
          </a:bodyPr>
          <a:lstStyle/>
          <a:p>
            <a:pPr algn="ctr">
              <a:spcBef>
                <a:spcPct val="50000"/>
              </a:spcBef>
            </a:pPr>
            <a:r>
              <a:rPr lang="ja-JP" altLang="en-US" sz="1200" baseline="0" dirty="0">
                <a:solidFill>
                  <a:schemeClr val="tx1"/>
                </a:solidFill>
                <a:latin typeface="HG丸ｺﾞｼｯｸM-PRO" pitchFamily="50" charset="-128"/>
                <a:ea typeface="HG丸ｺﾞｼｯｸM-PRO" pitchFamily="50" charset="-128"/>
              </a:rPr>
              <a:t>（参考）集中豪雨の傾向</a:t>
            </a:r>
          </a:p>
        </p:txBody>
      </p:sp>
      <p:sp>
        <p:nvSpPr>
          <p:cNvPr id="41993" name="Text Box 82"/>
          <p:cNvSpPr txBox="1">
            <a:spLocks noChangeArrowheads="1"/>
          </p:cNvSpPr>
          <p:nvPr/>
        </p:nvSpPr>
        <p:spPr bwMode="auto">
          <a:xfrm>
            <a:off x="818541" y="6026805"/>
            <a:ext cx="1811886" cy="276999"/>
          </a:xfrm>
          <a:prstGeom prst="rect">
            <a:avLst/>
          </a:prstGeom>
          <a:noFill/>
          <a:ln w="9525">
            <a:noFill/>
            <a:miter lim="800000"/>
            <a:headEnd/>
            <a:tailEnd/>
          </a:ln>
        </p:spPr>
        <p:txBody>
          <a:bodyPr wrap="square">
            <a:spAutoFit/>
          </a:bodyPr>
          <a:lstStyle/>
          <a:p>
            <a:pPr algn="r">
              <a:spcBef>
                <a:spcPct val="50000"/>
              </a:spcBef>
            </a:pPr>
            <a:r>
              <a:rPr lang="ja-JP" altLang="en-US" sz="1200" baseline="0" dirty="0">
                <a:solidFill>
                  <a:schemeClr val="tx1"/>
                </a:solidFill>
                <a:latin typeface="HG丸ｺﾞｼｯｸM-PRO" pitchFamily="50" charset="-128"/>
                <a:ea typeface="HG丸ｺﾞｼｯｸM-PRO" pitchFamily="50" charset="-128"/>
              </a:rPr>
              <a:t>（国土交通省</a:t>
            </a:r>
            <a:r>
              <a:rPr lang="en-US" altLang="ja-JP" sz="1200" baseline="0" dirty="0">
                <a:solidFill>
                  <a:schemeClr val="tx1"/>
                </a:solidFill>
                <a:latin typeface="HG丸ｺﾞｼｯｸM-PRO" pitchFamily="50" charset="-128"/>
                <a:ea typeface="HG丸ｺﾞｼｯｸM-PRO" pitchFamily="50" charset="-128"/>
              </a:rPr>
              <a:t>HP</a:t>
            </a:r>
            <a:r>
              <a:rPr lang="ja-JP" altLang="en-US" sz="1200" baseline="0" dirty="0">
                <a:solidFill>
                  <a:schemeClr val="tx1"/>
                </a:solidFill>
                <a:latin typeface="HG丸ｺﾞｼｯｸM-PRO" pitchFamily="50" charset="-128"/>
                <a:ea typeface="HG丸ｺﾞｼｯｸM-PRO" pitchFamily="50" charset="-128"/>
              </a:rPr>
              <a:t>より）</a:t>
            </a:r>
          </a:p>
        </p:txBody>
      </p:sp>
      <p:sp>
        <p:nvSpPr>
          <p:cNvPr id="41994" name="Rectangle 83"/>
          <p:cNvSpPr>
            <a:spLocks noChangeArrowheads="1"/>
          </p:cNvSpPr>
          <p:nvPr/>
        </p:nvSpPr>
        <p:spPr bwMode="auto">
          <a:xfrm>
            <a:off x="290482" y="4185079"/>
            <a:ext cx="6300700" cy="2448272"/>
          </a:xfrm>
          <a:prstGeom prst="rect">
            <a:avLst/>
          </a:prstGeom>
          <a:noFill/>
          <a:ln w="6350" cap="rnd">
            <a:solidFill>
              <a:schemeClr val="tx1"/>
            </a:solidFill>
            <a:prstDash val="sysDot"/>
            <a:miter lim="800000"/>
            <a:headEnd/>
            <a:tailEnd/>
          </a:ln>
        </p:spPr>
        <p:txBody>
          <a:bodyPr wrap="none" anchor="ctr"/>
          <a:lstStyle/>
          <a:p>
            <a:pPr algn="just">
              <a:lnSpc>
                <a:spcPct val="90000"/>
              </a:lnSpc>
              <a:spcBef>
                <a:spcPct val="20000"/>
              </a:spcBef>
            </a:pPr>
            <a:endParaRPr lang="ja-JP" altLang="en-US"/>
          </a:p>
        </p:txBody>
      </p:sp>
      <p:sp>
        <p:nvSpPr>
          <p:cNvPr id="25" name="Text Box 33"/>
          <p:cNvSpPr txBox="1">
            <a:spLocks noChangeArrowheads="1"/>
          </p:cNvSpPr>
          <p:nvPr/>
        </p:nvSpPr>
        <p:spPr bwMode="auto">
          <a:xfrm>
            <a:off x="6591182" y="1510280"/>
            <a:ext cx="2916325" cy="298535"/>
          </a:xfrm>
          <a:prstGeom prst="rect">
            <a:avLst/>
          </a:prstGeom>
          <a:noFill/>
          <a:ln w="9525" algn="ctr">
            <a:noFill/>
            <a:miter lim="800000"/>
            <a:headEnd/>
            <a:tailEnd/>
          </a:ln>
        </p:spPr>
        <p:txBody>
          <a:bodyPr wrap="square" lIns="128008" tIns="64004" rIns="128008" bIns="64004">
            <a:spAutoFit/>
          </a:bodyPr>
          <a:lstStyle/>
          <a:p>
            <a:pPr defTabSz="1321156">
              <a:spcBef>
                <a:spcPct val="0"/>
              </a:spcBef>
            </a:pPr>
            <a:r>
              <a:rPr lang="ja-JP" altLang="en-US" sz="1100" b="1" dirty="0" smtClean="0">
                <a:latin typeface="HG丸ｺﾞｼｯｸM-PRO" pitchFamily="50" charset="-128"/>
                <a:ea typeface="HG丸ｺﾞｼｯｸM-PRO" pitchFamily="50" charset="-128"/>
              </a:rPr>
              <a:t>＜例：平成</a:t>
            </a:r>
            <a:r>
              <a:rPr lang="en-US" altLang="ja-JP" sz="1100" b="1" dirty="0" smtClean="0">
                <a:latin typeface="HG丸ｺﾞｼｯｸM-PRO" pitchFamily="50" charset="-128"/>
                <a:ea typeface="HG丸ｺﾞｼｯｸM-PRO" pitchFamily="50" charset="-128"/>
              </a:rPr>
              <a:t>25</a:t>
            </a:r>
            <a:r>
              <a:rPr lang="ja-JP" altLang="en-US" sz="1100" b="1" dirty="0" smtClean="0">
                <a:latin typeface="HG丸ｺﾞｼｯｸM-PRO" pitchFamily="50" charset="-128"/>
                <a:ea typeface="HG丸ｺﾞｼｯｸM-PRO" pitchFamily="50" charset="-128"/>
              </a:rPr>
              <a:t>年</a:t>
            </a:r>
            <a:r>
              <a:rPr lang="en-US" altLang="ja-JP" sz="1100" b="1" dirty="0" smtClean="0">
                <a:latin typeface="HG丸ｺﾞｼｯｸM-PRO" pitchFamily="50" charset="-128"/>
                <a:ea typeface="HG丸ｺﾞｼｯｸM-PRO" pitchFamily="50" charset="-128"/>
              </a:rPr>
              <a:t>8</a:t>
            </a:r>
            <a:r>
              <a:rPr lang="ja-JP" altLang="en-US" sz="1100" b="1" dirty="0" smtClean="0">
                <a:latin typeface="HG丸ｺﾞｼｯｸM-PRO" pitchFamily="50" charset="-128"/>
                <a:ea typeface="HG丸ｺﾞｼｯｸM-PRO" pitchFamily="50" charset="-128"/>
              </a:rPr>
              <a:t>月豪雨：</a:t>
            </a:r>
            <a:r>
              <a:rPr lang="en-US" altLang="ja-JP" sz="1100" b="1" dirty="0" smtClean="0">
                <a:latin typeface="HG丸ｺﾞｼｯｸM-PRO" pitchFamily="50" charset="-128"/>
                <a:ea typeface="HG丸ｺﾞｼｯｸM-PRO" pitchFamily="50" charset="-128"/>
              </a:rPr>
              <a:t>54</a:t>
            </a:r>
            <a:r>
              <a:rPr lang="ja-JP" altLang="en-US" sz="1100" b="1" dirty="0" smtClean="0">
                <a:latin typeface="HG丸ｺﾞｼｯｸM-PRO" pitchFamily="50" charset="-128"/>
                <a:ea typeface="HG丸ｺﾞｼｯｸM-PRO" pitchFamily="50" charset="-128"/>
              </a:rPr>
              <a:t>地区＞</a:t>
            </a:r>
            <a:endParaRPr lang="en-US" altLang="ja-JP" sz="1100" b="1" dirty="0">
              <a:latin typeface="HG丸ｺﾞｼｯｸM-PRO" pitchFamily="50" charset="-128"/>
              <a:ea typeface="HG丸ｺﾞｼｯｸM-PRO"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1759640585"/>
              </p:ext>
            </p:extLst>
          </p:nvPr>
        </p:nvGraphicFramePr>
        <p:xfrm>
          <a:off x="344488" y="1772812"/>
          <a:ext cx="6192688" cy="2340258"/>
        </p:xfrm>
        <a:graphic>
          <a:graphicData uri="http://schemas.openxmlformats.org/drawingml/2006/table">
            <a:tbl>
              <a:tblPr/>
              <a:tblGrid>
                <a:gridCol w="325771"/>
                <a:gridCol w="794873"/>
                <a:gridCol w="1268011"/>
                <a:gridCol w="1268011"/>
                <a:gridCol w="1268011"/>
                <a:gridCol w="1268011"/>
              </a:tblGrid>
              <a:tr h="529238">
                <a:tc gridSpan="2">
                  <a:txBody>
                    <a:bodyPr/>
                    <a:lstStyle/>
                    <a:p>
                      <a:pPr algn="just">
                        <a:spcAft>
                          <a:spcPts val="0"/>
                        </a:spcAft>
                      </a:pPr>
                      <a:endParaRPr lang="en-US" sz="1200" kern="100" dirty="0">
                        <a:solidFill>
                          <a:srgbClr val="000000"/>
                        </a:solidFill>
                        <a:latin typeface="HG丸ｺﾞｼｯｸM-PRO" pitchFamily="50" charset="-128"/>
                        <a:ea typeface="HG丸ｺﾞｼｯｸM-PRO" pitchFamily="50" charset="-128"/>
                        <a:cs typeface="Times New Roman"/>
                      </a:endParaRPr>
                    </a:p>
                  </a:txBody>
                  <a:tcPr marL="94712" marR="94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200" kern="100" dirty="0">
                          <a:solidFill>
                            <a:srgbClr val="000000"/>
                          </a:solidFill>
                          <a:latin typeface="HG丸ｺﾞｼｯｸM-PRO" pitchFamily="50" charset="-128"/>
                          <a:ea typeface="HG丸ｺﾞｼｯｸM-PRO" pitchFamily="50" charset="-128"/>
                          <a:cs typeface="Times New Roman"/>
                        </a:rPr>
                        <a:t>H23.8.27</a:t>
                      </a:r>
                      <a:endParaRPr lang="ja-JP" sz="1200" kern="100" dirty="0">
                        <a:latin typeface="HG丸ｺﾞｼｯｸM-PRO" pitchFamily="50" charset="-128"/>
                        <a:ea typeface="HG丸ｺﾞｼｯｸM-PRO" pitchFamily="50" charset="-128"/>
                        <a:cs typeface="Times New Roman"/>
                      </a:endParaRPr>
                    </a:p>
                  </a:txBody>
                  <a:tcPr marL="94712" marR="94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222222"/>
                          </a:solidFill>
                          <a:latin typeface="HG丸ｺﾞｼｯｸM-PRO" pitchFamily="50" charset="-128"/>
                          <a:ea typeface="HG丸ｺﾞｼｯｸM-PRO" pitchFamily="50" charset="-128"/>
                          <a:cs typeface="Times New Roman"/>
                        </a:rPr>
                        <a:t>H24.8.13</a:t>
                      </a:r>
                      <a:r>
                        <a:rPr lang="ja-JP" sz="1200" kern="100" dirty="0">
                          <a:solidFill>
                            <a:srgbClr val="222222"/>
                          </a:solidFill>
                          <a:latin typeface="HG丸ｺﾞｼｯｸM-PRO" pitchFamily="50" charset="-128"/>
                          <a:ea typeface="HG丸ｺﾞｼｯｸM-PRO" pitchFamily="50" charset="-128"/>
                          <a:cs typeface="Times New Roman"/>
                        </a:rPr>
                        <a:t>～</a:t>
                      </a:r>
                      <a:r>
                        <a:rPr lang="en-US" sz="1200" kern="100" dirty="0">
                          <a:solidFill>
                            <a:srgbClr val="222222"/>
                          </a:solidFill>
                          <a:latin typeface="HG丸ｺﾞｼｯｸM-PRO" pitchFamily="50" charset="-128"/>
                          <a:ea typeface="HG丸ｺﾞｼｯｸM-PRO" pitchFamily="50" charset="-128"/>
                          <a:cs typeface="Times New Roman"/>
                        </a:rPr>
                        <a:t>14</a:t>
                      </a:r>
                      <a:endParaRPr lang="ja-JP" sz="1200" kern="100" dirty="0">
                        <a:latin typeface="HG丸ｺﾞｼｯｸM-PRO" pitchFamily="50" charset="-128"/>
                        <a:ea typeface="HG丸ｺﾞｼｯｸM-PRO" pitchFamily="50" charset="-128"/>
                        <a:cs typeface="Times New Roman"/>
                      </a:endParaRPr>
                    </a:p>
                  </a:txBody>
                  <a:tcPr marL="94712" marR="94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latin typeface="HG丸ｺﾞｼｯｸM-PRO" pitchFamily="50" charset="-128"/>
                          <a:ea typeface="HG丸ｺﾞｼｯｸM-PRO" pitchFamily="50" charset="-128"/>
                          <a:cs typeface="Times New Roman"/>
                        </a:rPr>
                        <a:t>H24.8.18</a:t>
                      </a:r>
                      <a:endParaRPr lang="ja-JP" sz="1200" kern="100" dirty="0">
                        <a:latin typeface="HG丸ｺﾞｼｯｸM-PRO" pitchFamily="50" charset="-128"/>
                        <a:ea typeface="HG丸ｺﾞｼｯｸM-PRO" pitchFamily="50" charset="-128"/>
                        <a:cs typeface="Times New Roman"/>
                      </a:endParaRPr>
                    </a:p>
                  </a:txBody>
                  <a:tcPr marL="94712" marR="94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200" kern="100" dirty="0" smtClean="0">
                          <a:latin typeface="HG丸ｺﾞｼｯｸM-PRO" pitchFamily="50" charset="-128"/>
                          <a:ea typeface="HG丸ｺﾞｼｯｸM-PRO" pitchFamily="50" charset="-128"/>
                          <a:cs typeface="Times New Roman"/>
                        </a:rPr>
                        <a:t>H25.8.25</a:t>
                      </a:r>
                      <a:endParaRPr lang="ja-JP" sz="1200" kern="100" dirty="0">
                        <a:latin typeface="HG丸ｺﾞｼｯｸM-PRO" pitchFamily="50" charset="-128"/>
                        <a:ea typeface="HG丸ｺﾞｼｯｸM-PRO" pitchFamily="50" charset="-128"/>
                        <a:cs typeface="Times New Roman"/>
                      </a:endParaRPr>
                    </a:p>
                  </a:txBody>
                  <a:tcPr marL="94712" marR="94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656">
                <a:tc gridSpan="2">
                  <a:txBody>
                    <a:bodyPr/>
                    <a:lstStyle/>
                    <a:p>
                      <a:pPr algn="ctr">
                        <a:spcAft>
                          <a:spcPts val="0"/>
                        </a:spcAft>
                      </a:pPr>
                      <a:r>
                        <a:rPr lang="ja-JP" sz="1200" kern="100" dirty="0" smtClean="0">
                          <a:solidFill>
                            <a:schemeClr val="bg1"/>
                          </a:solidFill>
                          <a:latin typeface="HG丸ｺﾞｼｯｸM-PRO" pitchFamily="50" charset="-128"/>
                          <a:ea typeface="HG丸ｺﾞｼｯｸM-PRO" pitchFamily="50" charset="-128"/>
                          <a:cs typeface="Times New Roman"/>
                        </a:rPr>
                        <a:t>浸水戸数</a:t>
                      </a:r>
                      <a:endParaRPr lang="en-US" altLang="ja-JP" sz="1200" kern="100" dirty="0" smtClean="0">
                        <a:solidFill>
                          <a:schemeClr val="bg1"/>
                        </a:solidFill>
                        <a:latin typeface="HG丸ｺﾞｼｯｸM-PRO" pitchFamily="50" charset="-128"/>
                        <a:ea typeface="HG丸ｺﾞｼｯｸM-PRO" pitchFamily="50" charset="-128"/>
                        <a:cs typeface="Times New Roman"/>
                      </a:endParaRPr>
                    </a:p>
                    <a:p>
                      <a:pPr algn="ctr">
                        <a:spcAft>
                          <a:spcPts val="0"/>
                        </a:spcAft>
                      </a:pPr>
                      <a:r>
                        <a:rPr lang="ja-JP" altLang="en-US" sz="1200" kern="100" dirty="0" smtClean="0">
                          <a:solidFill>
                            <a:schemeClr val="bg1"/>
                          </a:solidFill>
                          <a:latin typeface="HG丸ｺﾞｼｯｸM-PRO" pitchFamily="50" charset="-128"/>
                          <a:ea typeface="HG丸ｺﾞｼｯｸM-PRO" pitchFamily="50" charset="-128"/>
                          <a:cs typeface="Times New Roman"/>
                        </a:rPr>
                        <a:t>（床上）</a:t>
                      </a:r>
                      <a:endParaRPr lang="ja-JP" sz="1200" kern="100" dirty="0">
                        <a:solidFill>
                          <a:schemeClr val="bg1"/>
                        </a:solidFill>
                        <a:latin typeface="HG丸ｺﾞｼｯｸM-PRO" pitchFamily="50" charset="-128"/>
                        <a:ea typeface="HG丸ｺﾞｼｯｸM-PRO" pitchFamily="50" charset="-128"/>
                        <a:cs typeface="Times New Roman"/>
                      </a:endParaRPr>
                    </a:p>
                  </a:txBody>
                  <a:tcPr marL="94712" marR="94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tc>
                <a:tc>
                  <a:txBody>
                    <a:bodyPr/>
                    <a:lstStyle/>
                    <a:p>
                      <a:pPr algn="ctr">
                        <a:spcAft>
                          <a:spcPts val="0"/>
                        </a:spcAft>
                      </a:pPr>
                      <a:r>
                        <a:rPr lang="en-US" sz="1200" b="1" kern="100" dirty="0" smtClean="0">
                          <a:solidFill>
                            <a:schemeClr val="bg1"/>
                          </a:solidFill>
                          <a:latin typeface="HG丸ｺﾞｼｯｸM-PRO" pitchFamily="50" charset="-128"/>
                          <a:ea typeface="HG丸ｺﾞｼｯｸM-PRO" pitchFamily="50" charset="-128"/>
                          <a:cs typeface="Times New Roman"/>
                        </a:rPr>
                        <a:t>1,788</a:t>
                      </a:r>
                    </a:p>
                    <a:p>
                      <a:pPr algn="ctr">
                        <a:spcAft>
                          <a:spcPts val="0"/>
                        </a:spcAft>
                      </a:pPr>
                      <a:r>
                        <a:rPr lang="ja-JP" altLang="en-US" sz="1200" b="1" kern="100" dirty="0" smtClean="0">
                          <a:solidFill>
                            <a:schemeClr val="bg1"/>
                          </a:solidFill>
                          <a:latin typeface="HG丸ｺﾞｼｯｸM-PRO" pitchFamily="50" charset="-128"/>
                          <a:ea typeface="HG丸ｺﾞｼｯｸM-PRO" pitchFamily="50" charset="-128"/>
                          <a:cs typeface="Times New Roman"/>
                        </a:rPr>
                        <a:t>（</a:t>
                      </a:r>
                      <a:r>
                        <a:rPr lang="en-US" sz="1200" b="1" kern="100" dirty="0" smtClean="0">
                          <a:solidFill>
                            <a:schemeClr val="bg1"/>
                          </a:solidFill>
                          <a:latin typeface="HG丸ｺﾞｼｯｸM-PRO" pitchFamily="50" charset="-128"/>
                          <a:ea typeface="HG丸ｺﾞｼｯｸM-PRO" pitchFamily="50" charset="-128"/>
                          <a:cs typeface="Times New Roman"/>
                        </a:rPr>
                        <a:t>96</a:t>
                      </a:r>
                      <a:r>
                        <a:rPr lang="ja-JP" altLang="en-US" sz="1200" b="1" kern="100" dirty="0" smtClean="0">
                          <a:solidFill>
                            <a:schemeClr val="bg1"/>
                          </a:solidFill>
                          <a:latin typeface="HG丸ｺﾞｼｯｸM-PRO" pitchFamily="50" charset="-128"/>
                          <a:ea typeface="HG丸ｺﾞｼｯｸM-PRO" pitchFamily="50" charset="-128"/>
                          <a:cs typeface="Times New Roman"/>
                        </a:rPr>
                        <a:t>）</a:t>
                      </a:r>
                      <a:endParaRPr lang="ja-JP" sz="1200" b="1" kern="100" dirty="0">
                        <a:solidFill>
                          <a:schemeClr val="bg1"/>
                        </a:solidFill>
                        <a:latin typeface="HG丸ｺﾞｼｯｸM-PRO" pitchFamily="50" charset="-128"/>
                        <a:ea typeface="HG丸ｺﾞｼｯｸM-PRO" pitchFamily="50" charset="-128"/>
                        <a:cs typeface="Times New Roman"/>
                      </a:endParaRPr>
                    </a:p>
                  </a:txBody>
                  <a:tcPr marL="94712" marR="94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US" sz="1200" b="1" kern="100" dirty="0" smtClean="0">
                          <a:solidFill>
                            <a:schemeClr val="bg1"/>
                          </a:solidFill>
                          <a:latin typeface="HG丸ｺﾞｼｯｸM-PRO" pitchFamily="50" charset="-128"/>
                          <a:ea typeface="HG丸ｺﾞｼｯｸM-PRO" pitchFamily="50" charset="-128"/>
                          <a:cs typeface="Times New Roman"/>
                        </a:rPr>
                        <a:t>815</a:t>
                      </a:r>
                    </a:p>
                    <a:p>
                      <a:pPr algn="ctr">
                        <a:spcAft>
                          <a:spcPts val="0"/>
                        </a:spcAft>
                      </a:pPr>
                      <a:r>
                        <a:rPr lang="ja-JP" altLang="en-US" sz="1200" b="1" kern="100" dirty="0" smtClean="0">
                          <a:solidFill>
                            <a:schemeClr val="bg1"/>
                          </a:solidFill>
                          <a:latin typeface="HG丸ｺﾞｼｯｸM-PRO" pitchFamily="50" charset="-128"/>
                          <a:ea typeface="HG丸ｺﾞｼｯｸM-PRO" pitchFamily="50" charset="-128"/>
                          <a:cs typeface="Times New Roman"/>
                        </a:rPr>
                        <a:t>（</a:t>
                      </a:r>
                      <a:r>
                        <a:rPr lang="en-US" sz="1200" b="1" kern="100" dirty="0" smtClean="0">
                          <a:solidFill>
                            <a:schemeClr val="bg1"/>
                          </a:solidFill>
                          <a:latin typeface="HG丸ｺﾞｼｯｸM-PRO" pitchFamily="50" charset="-128"/>
                          <a:ea typeface="HG丸ｺﾞｼｯｸM-PRO" pitchFamily="50" charset="-128"/>
                          <a:cs typeface="Times New Roman"/>
                        </a:rPr>
                        <a:t>87</a:t>
                      </a:r>
                      <a:r>
                        <a:rPr lang="ja-JP" altLang="en-US" sz="1200" b="1" kern="100" dirty="0" smtClean="0">
                          <a:solidFill>
                            <a:schemeClr val="bg1"/>
                          </a:solidFill>
                          <a:latin typeface="HG丸ｺﾞｼｯｸM-PRO" pitchFamily="50" charset="-128"/>
                          <a:ea typeface="HG丸ｺﾞｼｯｸM-PRO" pitchFamily="50" charset="-128"/>
                          <a:cs typeface="Times New Roman"/>
                        </a:rPr>
                        <a:t>）</a:t>
                      </a:r>
                      <a:endParaRPr lang="ja-JP" sz="1200" b="1" kern="100" dirty="0">
                        <a:solidFill>
                          <a:schemeClr val="bg1"/>
                        </a:solidFill>
                        <a:latin typeface="HG丸ｺﾞｼｯｸM-PRO" pitchFamily="50" charset="-128"/>
                        <a:ea typeface="HG丸ｺﾞｼｯｸM-PRO" pitchFamily="50" charset="-128"/>
                        <a:cs typeface="Times New Roman"/>
                      </a:endParaRPr>
                    </a:p>
                  </a:txBody>
                  <a:tcPr marL="94712" marR="94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US" sz="1200" b="1" kern="100" dirty="0" smtClean="0">
                          <a:solidFill>
                            <a:schemeClr val="bg1"/>
                          </a:solidFill>
                          <a:latin typeface="HG丸ｺﾞｼｯｸM-PRO" pitchFamily="50" charset="-128"/>
                          <a:ea typeface="HG丸ｺﾞｼｯｸM-PRO" pitchFamily="50" charset="-128"/>
                          <a:cs typeface="Times New Roman"/>
                        </a:rPr>
                        <a:t>789</a:t>
                      </a:r>
                    </a:p>
                    <a:p>
                      <a:pPr algn="ctr">
                        <a:spcAft>
                          <a:spcPts val="0"/>
                        </a:spcAft>
                      </a:pPr>
                      <a:r>
                        <a:rPr lang="ja-JP" altLang="en-US" sz="1200" b="1" kern="100" dirty="0" smtClean="0">
                          <a:solidFill>
                            <a:schemeClr val="bg1"/>
                          </a:solidFill>
                          <a:latin typeface="HG丸ｺﾞｼｯｸM-PRO" pitchFamily="50" charset="-128"/>
                          <a:ea typeface="HG丸ｺﾞｼｯｸM-PRO" pitchFamily="50" charset="-128"/>
                          <a:cs typeface="Times New Roman"/>
                        </a:rPr>
                        <a:t>（</a:t>
                      </a:r>
                      <a:r>
                        <a:rPr lang="en-US" sz="1200" b="1" kern="100" dirty="0" smtClean="0">
                          <a:solidFill>
                            <a:schemeClr val="bg1"/>
                          </a:solidFill>
                          <a:latin typeface="HG丸ｺﾞｼｯｸM-PRO" pitchFamily="50" charset="-128"/>
                          <a:ea typeface="HG丸ｺﾞｼｯｸM-PRO" pitchFamily="50" charset="-128"/>
                          <a:cs typeface="Times New Roman"/>
                        </a:rPr>
                        <a:t>22</a:t>
                      </a:r>
                      <a:r>
                        <a:rPr lang="ja-JP" altLang="en-US" sz="1200" b="1" kern="100" dirty="0" smtClean="0">
                          <a:solidFill>
                            <a:schemeClr val="bg1"/>
                          </a:solidFill>
                          <a:latin typeface="HG丸ｺﾞｼｯｸM-PRO" pitchFamily="50" charset="-128"/>
                          <a:ea typeface="HG丸ｺﾞｼｯｸM-PRO" pitchFamily="50" charset="-128"/>
                          <a:cs typeface="Times New Roman"/>
                        </a:rPr>
                        <a:t>）</a:t>
                      </a:r>
                      <a:endParaRPr lang="ja-JP" sz="1200" b="1" kern="100" dirty="0">
                        <a:solidFill>
                          <a:schemeClr val="bg1"/>
                        </a:solidFill>
                        <a:latin typeface="HG丸ｺﾞｼｯｸM-PRO" pitchFamily="50" charset="-128"/>
                        <a:ea typeface="HG丸ｺﾞｼｯｸM-PRO" pitchFamily="50" charset="-128"/>
                        <a:cs typeface="Times New Roman"/>
                      </a:endParaRPr>
                    </a:p>
                  </a:txBody>
                  <a:tcPr marL="94712" marR="94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US" altLang="ja-JP" sz="1200" b="1" kern="100" dirty="0" smtClean="0">
                          <a:solidFill>
                            <a:schemeClr val="bg1"/>
                          </a:solidFill>
                          <a:latin typeface="HG丸ｺﾞｼｯｸM-PRO" pitchFamily="50" charset="-128"/>
                          <a:ea typeface="HG丸ｺﾞｼｯｸM-PRO" pitchFamily="50" charset="-128"/>
                          <a:cs typeface="Times New Roman"/>
                        </a:rPr>
                        <a:t>1,320</a:t>
                      </a:r>
                    </a:p>
                    <a:p>
                      <a:pPr algn="ctr">
                        <a:spcAft>
                          <a:spcPts val="0"/>
                        </a:spcAft>
                      </a:pPr>
                      <a:r>
                        <a:rPr lang="ja-JP" altLang="en-US" sz="1200" b="1" kern="100" dirty="0" smtClean="0">
                          <a:solidFill>
                            <a:schemeClr val="bg1"/>
                          </a:solidFill>
                          <a:latin typeface="HG丸ｺﾞｼｯｸM-PRO" pitchFamily="50" charset="-128"/>
                          <a:ea typeface="HG丸ｺﾞｼｯｸM-PRO" pitchFamily="50" charset="-128"/>
                          <a:cs typeface="Times New Roman"/>
                        </a:rPr>
                        <a:t>（４１）</a:t>
                      </a:r>
                      <a:endParaRPr lang="ja-JP" sz="1200" b="1" kern="100" dirty="0">
                        <a:solidFill>
                          <a:schemeClr val="bg1"/>
                        </a:solidFill>
                        <a:latin typeface="HG丸ｺﾞｼｯｸM-PRO" pitchFamily="50" charset="-128"/>
                        <a:ea typeface="HG丸ｺﾞｼｯｸM-PRO" pitchFamily="50" charset="-128"/>
                        <a:cs typeface="Times New Roman"/>
                      </a:endParaRPr>
                    </a:p>
                  </a:txBody>
                  <a:tcPr marL="94712" marR="94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646682">
                <a:tc rowSpan="2">
                  <a:txBody>
                    <a:bodyPr/>
                    <a:lstStyle/>
                    <a:p>
                      <a:pPr algn="ctr">
                        <a:spcAft>
                          <a:spcPts val="0"/>
                        </a:spcAft>
                      </a:pPr>
                      <a:r>
                        <a:rPr lang="ja-JP" sz="1200" kern="100" dirty="0" smtClean="0">
                          <a:solidFill>
                            <a:srgbClr val="000000"/>
                          </a:solidFill>
                          <a:latin typeface="HG丸ｺﾞｼｯｸM-PRO" pitchFamily="50" charset="-128"/>
                          <a:ea typeface="HG丸ｺﾞｼｯｸM-PRO" pitchFamily="50" charset="-128"/>
                          <a:cs typeface="Times New Roman"/>
                        </a:rPr>
                        <a:t>雨量</a:t>
                      </a:r>
                      <a:endParaRPr lang="ja-JP" sz="1200" kern="100" dirty="0">
                        <a:latin typeface="HG丸ｺﾞｼｯｸM-PRO" pitchFamily="50" charset="-128"/>
                        <a:ea typeface="HG丸ｺﾞｼｯｸM-PRO" pitchFamily="50" charset="-128"/>
                        <a:cs typeface="Times New Roman"/>
                      </a:endParaRPr>
                    </a:p>
                  </a:txBody>
                  <a:tcPr marL="94712" marR="94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solidFill>
                            <a:srgbClr val="000000"/>
                          </a:solidFill>
                          <a:latin typeface="HG丸ｺﾞｼｯｸM-PRO" pitchFamily="50" charset="-128"/>
                          <a:ea typeface="HG丸ｺﾞｼｯｸM-PRO" pitchFamily="50" charset="-128"/>
                          <a:cs typeface="Times New Roman"/>
                        </a:rPr>
                        <a:t>1</a:t>
                      </a:r>
                      <a:r>
                        <a:rPr lang="ja-JP" sz="1200" kern="100" dirty="0" smtClean="0">
                          <a:solidFill>
                            <a:srgbClr val="000000"/>
                          </a:solidFill>
                          <a:latin typeface="HG丸ｺﾞｼｯｸM-PRO" pitchFamily="50" charset="-128"/>
                          <a:ea typeface="HG丸ｺﾞｼｯｸM-PRO" pitchFamily="50" charset="-128"/>
                          <a:cs typeface="Times New Roman"/>
                        </a:rPr>
                        <a:t>時間</a:t>
                      </a:r>
                      <a:endParaRPr lang="en-US" altLang="ja-JP" sz="1200" kern="100" dirty="0" smtClean="0">
                        <a:solidFill>
                          <a:srgbClr val="000000"/>
                        </a:solidFill>
                        <a:latin typeface="HG丸ｺﾞｼｯｸM-PRO" pitchFamily="50" charset="-128"/>
                        <a:ea typeface="HG丸ｺﾞｼｯｸM-PRO" pitchFamily="50" charset="-128"/>
                        <a:cs typeface="Times New Roman"/>
                      </a:endParaRPr>
                    </a:p>
                    <a:p>
                      <a:pPr algn="ctr">
                        <a:spcAft>
                          <a:spcPts val="0"/>
                        </a:spcAft>
                      </a:pPr>
                      <a:r>
                        <a:rPr lang="ja-JP" sz="1200" kern="100" dirty="0" smtClean="0">
                          <a:solidFill>
                            <a:srgbClr val="000000"/>
                          </a:solidFill>
                          <a:latin typeface="HG丸ｺﾞｼｯｸM-PRO" pitchFamily="50" charset="-128"/>
                          <a:ea typeface="HG丸ｺﾞｼｯｸM-PRO" pitchFamily="50" charset="-128"/>
                          <a:cs typeface="Times New Roman"/>
                        </a:rPr>
                        <a:t>強度</a:t>
                      </a:r>
                      <a:endParaRPr lang="ja-JP" sz="1200" kern="100" dirty="0">
                        <a:latin typeface="HG丸ｺﾞｼｯｸM-PRO" pitchFamily="50" charset="-128"/>
                        <a:ea typeface="HG丸ｺﾞｼｯｸM-PRO" pitchFamily="50" charset="-128"/>
                        <a:cs typeface="Times New Roman"/>
                      </a:endParaRPr>
                    </a:p>
                  </a:txBody>
                  <a:tcPr marL="94712" marR="94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solidFill>
                            <a:srgbClr val="000000"/>
                          </a:solidFill>
                          <a:latin typeface="HG丸ｺﾞｼｯｸM-PRO" pitchFamily="50" charset="-128"/>
                          <a:ea typeface="HG丸ｺﾞｼｯｸM-PRO" pitchFamily="50" charset="-128"/>
                          <a:cs typeface="Times New Roman"/>
                        </a:rPr>
                        <a:t>77.5mm</a:t>
                      </a:r>
                    </a:p>
                    <a:p>
                      <a:pPr algn="ctr">
                        <a:spcAft>
                          <a:spcPts val="0"/>
                        </a:spcAft>
                      </a:pPr>
                      <a:r>
                        <a:rPr lang="ja-JP" altLang="en-US" sz="1200" kern="100" dirty="0" smtClean="0">
                          <a:solidFill>
                            <a:srgbClr val="000000"/>
                          </a:solidFill>
                          <a:latin typeface="HG丸ｺﾞｼｯｸM-PRO" pitchFamily="50" charset="-128"/>
                          <a:ea typeface="HG丸ｺﾞｼｯｸM-PRO" pitchFamily="50" charset="-128"/>
                          <a:cs typeface="Times New Roman"/>
                        </a:rPr>
                        <a:t>（気象台）</a:t>
                      </a:r>
                      <a:endParaRPr lang="ja-JP" sz="1200" kern="100" dirty="0">
                        <a:latin typeface="HG丸ｺﾞｼｯｸM-PRO" pitchFamily="50" charset="-128"/>
                        <a:ea typeface="HG丸ｺﾞｼｯｸM-PRO" pitchFamily="50" charset="-128"/>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solidFill>
                            <a:srgbClr val="000000"/>
                          </a:solidFill>
                          <a:latin typeface="HG丸ｺﾞｼｯｸM-PRO" pitchFamily="50" charset="-128"/>
                          <a:ea typeface="HG丸ｺﾞｼｯｸM-PRO" pitchFamily="50" charset="-128"/>
                          <a:cs typeface="Times New Roman"/>
                        </a:rPr>
                        <a:t>83mm</a:t>
                      </a:r>
                    </a:p>
                    <a:p>
                      <a:pPr algn="ctr">
                        <a:spcAft>
                          <a:spcPts val="0"/>
                        </a:spcAft>
                      </a:pPr>
                      <a:r>
                        <a:rPr lang="ja-JP" altLang="en-US" sz="1200" kern="100" dirty="0" smtClean="0">
                          <a:solidFill>
                            <a:srgbClr val="000000"/>
                          </a:solidFill>
                          <a:latin typeface="HG丸ｺﾞｼｯｸM-PRO" pitchFamily="50" charset="-128"/>
                          <a:ea typeface="HG丸ｺﾞｼｯｸM-PRO" pitchFamily="50" charset="-128"/>
                          <a:cs typeface="Times New Roman"/>
                        </a:rPr>
                        <a:t>（井高野抽水所）</a:t>
                      </a:r>
                      <a:endParaRPr lang="ja-JP" sz="1200" kern="100" dirty="0">
                        <a:latin typeface="HG丸ｺﾞｼｯｸM-PRO" pitchFamily="50" charset="-128"/>
                        <a:ea typeface="HG丸ｺﾞｼｯｸM-PRO" pitchFamily="50" charset="-128"/>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smtClean="0">
                          <a:solidFill>
                            <a:srgbClr val="000000"/>
                          </a:solidFill>
                          <a:latin typeface="HG丸ｺﾞｼｯｸM-PRO" pitchFamily="50" charset="-128"/>
                          <a:ea typeface="HG丸ｺﾞｼｯｸM-PRO" pitchFamily="50" charset="-128"/>
                        </a:rPr>
                        <a:t>94mm</a:t>
                      </a:r>
                    </a:p>
                    <a:p>
                      <a:pPr algn="ctr"/>
                      <a:r>
                        <a:rPr lang="ja-JP" altLang="en-US" sz="1200" kern="100" dirty="0" smtClean="0">
                          <a:solidFill>
                            <a:srgbClr val="000000"/>
                          </a:solidFill>
                          <a:latin typeface="HG丸ｺﾞｼｯｸM-PRO" pitchFamily="50" charset="-128"/>
                          <a:ea typeface="HG丸ｺﾞｼｯｸM-PRO" pitchFamily="50" charset="-128"/>
                        </a:rPr>
                        <a:t>（中之島抽水所）</a:t>
                      </a:r>
                      <a:r>
                        <a:rPr lang="ja-JP" sz="1200" kern="100" dirty="0" smtClean="0">
                          <a:latin typeface="HG丸ｺﾞｼｯｸM-PRO" pitchFamily="50" charset="-128"/>
                          <a:ea typeface="HG丸ｺﾞｼｯｸM-PRO" pitchFamily="50" charset="-128"/>
                        </a:rPr>
                        <a:t> </a:t>
                      </a:r>
                      <a:endParaRPr lang="ja-JP" sz="1200" kern="100" dirty="0">
                        <a:latin typeface="HG丸ｺﾞｼｯｸM-PRO" pitchFamily="50" charset="-128"/>
                        <a:ea typeface="HG丸ｺﾞｼｯｸM-PRO"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ja-JP" sz="1200" kern="100" dirty="0" smtClean="0">
                          <a:solidFill>
                            <a:srgbClr val="000000"/>
                          </a:solidFill>
                          <a:latin typeface="HG丸ｺﾞｼｯｸM-PRO" pitchFamily="50" charset="-128"/>
                          <a:ea typeface="HG丸ｺﾞｼｯｸM-PRO" pitchFamily="50" charset="-128"/>
                        </a:rPr>
                        <a:t>67.5</a:t>
                      </a:r>
                      <a:r>
                        <a:rPr lang="en-US" sz="1200" kern="100" dirty="0" smtClean="0">
                          <a:solidFill>
                            <a:srgbClr val="000000"/>
                          </a:solidFill>
                          <a:latin typeface="HG丸ｺﾞｼｯｸM-PRO" pitchFamily="50" charset="-128"/>
                          <a:ea typeface="HG丸ｺﾞｼｯｸM-PRO" pitchFamily="50" charset="-128"/>
                        </a:rPr>
                        <a:t>mm</a:t>
                      </a:r>
                    </a:p>
                    <a:p>
                      <a:pPr algn="ctr"/>
                      <a:r>
                        <a:rPr lang="ja-JP" altLang="en-US" sz="1200" kern="100" dirty="0" smtClean="0">
                          <a:solidFill>
                            <a:srgbClr val="000000"/>
                          </a:solidFill>
                          <a:latin typeface="HG丸ｺﾞｼｯｸM-PRO" pitchFamily="50" charset="-128"/>
                          <a:ea typeface="HG丸ｺﾞｼｯｸM-PRO" pitchFamily="50" charset="-128"/>
                        </a:rPr>
                        <a:t>（佃第２抽水所）</a:t>
                      </a:r>
                      <a:r>
                        <a:rPr lang="ja-JP" sz="1200" kern="100" dirty="0" smtClean="0">
                          <a:latin typeface="HG丸ｺﾞｼｯｸM-PRO" pitchFamily="50" charset="-128"/>
                          <a:ea typeface="HG丸ｺﾞｼｯｸM-PRO" pitchFamily="50" charset="-128"/>
                        </a:rPr>
                        <a:t> </a:t>
                      </a:r>
                      <a:endParaRPr lang="ja-JP" sz="1200" kern="100" dirty="0">
                        <a:latin typeface="HG丸ｺﾞｼｯｸM-PRO" pitchFamily="50" charset="-128"/>
                        <a:ea typeface="HG丸ｺﾞｼｯｸM-PRO"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682">
                <a:tc vMerge="1">
                  <a:txBody>
                    <a:bodyPr/>
                    <a:lstStyle/>
                    <a:p>
                      <a:endParaRPr kumimoji="1" lang="ja-JP" altLang="en-US"/>
                    </a:p>
                  </a:txBody>
                  <a:tcPr/>
                </a:tc>
                <a:tc>
                  <a:txBody>
                    <a:bodyPr/>
                    <a:lstStyle/>
                    <a:p>
                      <a:pPr algn="ctr">
                        <a:spcAft>
                          <a:spcPts val="0"/>
                        </a:spcAft>
                      </a:pPr>
                      <a:r>
                        <a:rPr lang="en-US" sz="1200" kern="100" dirty="0" smtClean="0">
                          <a:solidFill>
                            <a:srgbClr val="000000"/>
                          </a:solidFill>
                          <a:latin typeface="HG丸ｺﾞｼｯｸM-PRO" pitchFamily="50" charset="-128"/>
                          <a:ea typeface="HG丸ｺﾞｼｯｸM-PRO" pitchFamily="50" charset="-128"/>
                          <a:cs typeface="Times New Roman"/>
                        </a:rPr>
                        <a:t>10</a:t>
                      </a:r>
                      <a:r>
                        <a:rPr lang="ja-JP" sz="1200" kern="100" dirty="0" smtClean="0">
                          <a:solidFill>
                            <a:srgbClr val="000000"/>
                          </a:solidFill>
                          <a:latin typeface="HG丸ｺﾞｼｯｸM-PRO" pitchFamily="50" charset="-128"/>
                          <a:ea typeface="HG丸ｺﾞｼｯｸM-PRO" pitchFamily="50" charset="-128"/>
                          <a:cs typeface="Times New Roman"/>
                        </a:rPr>
                        <a:t>分</a:t>
                      </a:r>
                      <a:r>
                        <a:rPr lang="ja-JP" altLang="en-US" sz="1200" kern="100" dirty="0" smtClean="0">
                          <a:solidFill>
                            <a:srgbClr val="000000"/>
                          </a:solidFill>
                          <a:latin typeface="HG丸ｺﾞｼｯｸM-PRO" pitchFamily="50" charset="-128"/>
                          <a:ea typeface="HG丸ｺﾞｼｯｸM-PRO" pitchFamily="50" charset="-128"/>
                          <a:cs typeface="Times New Roman"/>
                        </a:rPr>
                        <a:t>間</a:t>
                      </a:r>
                      <a:endParaRPr lang="en-US" altLang="ja-JP" sz="1200" kern="100" dirty="0" smtClean="0">
                        <a:solidFill>
                          <a:srgbClr val="000000"/>
                        </a:solidFill>
                        <a:latin typeface="HG丸ｺﾞｼｯｸM-PRO" pitchFamily="50" charset="-128"/>
                        <a:ea typeface="HG丸ｺﾞｼｯｸM-PRO" pitchFamily="50" charset="-128"/>
                        <a:cs typeface="Times New Roman"/>
                      </a:endParaRPr>
                    </a:p>
                    <a:p>
                      <a:pPr algn="ctr">
                        <a:spcAft>
                          <a:spcPts val="0"/>
                        </a:spcAft>
                      </a:pPr>
                      <a:r>
                        <a:rPr lang="ja-JP" sz="1200" kern="100" dirty="0" smtClean="0">
                          <a:solidFill>
                            <a:srgbClr val="000000"/>
                          </a:solidFill>
                          <a:latin typeface="HG丸ｺﾞｼｯｸM-PRO" pitchFamily="50" charset="-128"/>
                          <a:ea typeface="HG丸ｺﾞｼｯｸM-PRO" pitchFamily="50" charset="-128"/>
                          <a:cs typeface="Times New Roman"/>
                        </a:rPr>
                        <a:t>強度</a:t>
                      </a:r>
                      <a:endParaRPr lang="ja-JP" sz="1200" kern="100" dirty="0">
                        <a:latin typeface="HG丸ｺﾞｼｯｸM-PRO" pitchFamily="50" charset="-128"/>
                        <a:ea typeface="HG丸ｺﾞｼｯｸM-PRO" pitchFamily="50" charset="-128"/>
                        <a:cs typeface="Times New Roman"/>
                      </a:endParaRPr>
                    </a:p>
                  </a:txBody>
                  <a:tcPr marL="94712" marR="94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solidFill>
                            <a:srgbClr val="000000"/>
                          </a:solidFill>
                          <a:latin typeface="HG丸ｺﾞｼｯｸM-PRO" pitchFamily="50" charset="-128"/>
                          <a:ea typeface="HG丸ｺﾞｼｯｸM-PRO" pitchFamily="50" charset="-128"/>
                          <a:cs typeface="Times New Roman"/>
                        </a:rPr>
                        <a:t>26.3mm</a:t>
                      </a:r>
                    </a:p>
                    <a:p>
                      <a:pPr algn="ctr">
                        <a:spcAft>
                          <a:spcPts val="0"/>
                        </a:spcAft>
                      </a:pPr>
                      <a:r>
                        <a:rPr lang="ja-JP" altLang="en-US" sz="1200" kern="100" dirty="0" smtClean="0">
                          <a:solidFill>
                            <a:srgbClr val="000000"/>
                          </a:solidFill>
                          <a:latin typeface="HG丸ｺﾞｼｯｸM-PRO" pitchFamily="50" charset="-128"/>
                          <a:ea typeface="HG丸ｺﾞｼｯｸM-PRO" pitchFamily="50" charset="-128"/>
                          <a:cs typeface="Times New Roman"/>
                        </a:rPr>
                        <a:t>（井高野抽水所）</a:t>
                      </a:r>
                      <a:endParaRPr lang="ja-JP" sz="1200" kern="100" dirty="0">
                        <a:latin typeface="HG丸ｺﾞｼｯｸM-PRO" pitchFamily="50" charset="-128"/>
                        <a:ea typeface="HG丸ｺﾞｼｯｸM-PRO" pitchFamily="50" charset="-128"/>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solidFill>
                            <a:srgbClr val="000000"/>
                          </a:solidFill>
                          <a:latin typeface="HG丸ｺﾞｼｯｸM-PRO" pitchFamily="50" charset="-128"/>
                          <a:ea typeface="HG丸ｺﾞｼｯｸM-PRO" pitchFamily="50" charset="-128"/>
                          <a:cs typeface="Times New Roman"/>
                        </a:rPr>
                        <a:t>21.5mm</a:t>
                      </a:r>
                    </a:p>
                    <a:p>
                      <a:pPr algn="ctr">
                        <a:spcAft>
                          <a:spcPts val="0"/>
                        </a:spcAft>
                      </a:pPr>
                      <a:r>
                        <a:rPr lang="ja-JP" altLang="en-US" sz="1200" kern="100" dirty="0" smtClean="0">
                          <a:solidFill>
                            <a:srgbClr val="000000"/>
                          </a:solidFill>
                          <a:latin typeface="HG丸ｺﾞｼｯｸM-PRO" pitchFamily="50" charset="-128"/>
                          <a:ea typeface="HG丸ｺﾞｼｯｸM-PRO" pitchFamily="50" charset="-128"/>
                          <a:cs typeface="Times New Roman"/>
                        </a:rPr>
                        <a:t>（国次抽水所）</a:t>
                      </a:r>
                      <a:endParaRPr lang="ja-JP" sz="1200" kern="100" dirty="0">
                        <a:latin typeface="HG丸ｺﾞｼｯｸM-PRO" pitchFamily="50" charset="-128"/>
                        <a:ea typeface="HG丸ｺﾞｼｯｸM-PRO" pitchFamily="50" charset="-128"/>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solidFill>
                            <a:srgbClr val="000000"/>
                          </a:solidFill>
                          <a:latin typeface="HG丸ｺﾞｼｯｸM-PRO" pitchFamily="50" charset="-128"/>
                          <a:ea typeface="HG丸ｺﾞｼｯｸM-PRO" pitchFamily="50" charset="-128"/>
                          <a:cs typeface="Times New Roman"/>
                        </a:rPr>
                        <a:t>32mm</a:t>
                      </a:r>
                    </a:p>
                    <a:p>
                      <a:pPr algn="ctr">
                        <a:spcAft>
                          <a:spcPts val="0"/>
                        </a:spcAft>
                      </a:pPr>
                      <a:r>
                        <a:rPr lang="ja-JP" altLang="en-US" sz="1200" kern="100" dirty="0" smtClean="0">
                          <a:solidFill>
                            <a:srgbClr val="000000"/>
                          </a:solidFill>
                          <a:latin typeface="HG丸ｺﾞｼｯｸM-PRO" pitchFamily="50" charset="-128"/>
                          <a:ea typeface="HG丸ｺﾞｼｯｸM-PRO" pitchFamily="50" charset="-128"/>
                          <a:cs typeface="Times New Roman"/>
                        </a:rPr>
                        <a:t>（塚本抽水所）</a:t>
                      </a:r>
                      <a:endParaRPr lang="ja-JP" sz="1200" kern="100" dirty="0">
                        <a:latin typeface="HG丸ｺﾞｼｯｸM-PRO" pitchFamily="50" charset="-128"/>
                        <a:ea typeface="HG丸ｺﾞｼｯｸM-PRO" pitchFamily="50" charset="-128"/>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200" kern="100" dirty="0" smtClean="0">
                          <a:solidFill>
                            <a:srgbClr val="000000"/>
                          </a:solidFill>
                          <a:latin typeface="HG丸ｺﾞｼｯｸM-PRO" pitchFamily="50" charset="-128"/>
                          <a:ea typeface="HG丸ｺﾞｼｯｸM-PRO" pitchFamily="50" charset="-128"/>
                          <a:cs typeface="Times New Roman"/>
                        </a:rPr>
                        <a:t>27.5</a:t>
                      </a:r>
                      <a:r>
                        <a:rPr lang="en-US" sz="1200" kern="100" dirty="0" smtClean="0">
                          <a:solidFill>
                            <a:srgbClr val="000000"/>
                          </a:solidFill>
                          <a:latin typeface="HG丸ｺﾞｼｯｸM-PRO" pitchFamily="50" charset="-128"/>
                          <a:ea typeface="HG丸ｺﾞｼｯｸM-PRO" pitchFamily="50" charset="-128"/>
                          <a:cs typeface="Times New Roman"/>
                        </a:rPr>
                        <a:t>mm</a:t>
                      </a:r>
                    </a:p>
                    <a:p>
                      <a:pPr algn="ctr">
                        <a:spcAft>
                          <a:spcPts val="0"/>
                        </a:spcAft>
                      </a:pPr>
                      <a:r>
                        <a:rPr lang="ja-JP" altLang="en-US" sz="1200" kern="100" dirty="0" smtClean="0">
                          <a:solidFill>
                            <a:srgbClr val="000000"/>
                          </a:solidFill>
                          <a:latin typeface="HG丸ｺﾞｼｯｸM-PRO" pitchFamily="50" charset="-128"/>
                          <a:ea typeface="HG丸ｺﾞｼｯｸM-PRO" pitchFamily="50" charset="-128"/>
                          <a:cs typeface="Times New Roman"/>
                        </a:rPr>
                        <a:t>（気象台）</a:t>
                      </a:r>
                      <a:endParaRPr lang="ja-JP" sz="1200" kern="100" dirty="0">
                        <a:latin typeface="HG丸ｺﾞｼｯｸM-PRO" pitchFamily="50" charset="-128"/>
                        <a:ea typeface="HG丸ｺﾞｼｯｸM-PRO" pitchFamily="50" charset="-128"/>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 name="Text Box 297"/>
          <p:cNvSpPr txBox="1">
            <a:spLocks noChangeArrowheads="1"/>
          </p:cNvSpPr>
          <p:nvPr/>
        </p:nvSpPr>
        <p:spPr bwMode="auto">
          <a:xfrm>
            <a:off x="236477" y="1486128"/>
            <a:ext cx="2393950" cy="316113"/>
          </a:xfrm>
          <a:prstGeom prst="rect">
            <a:avLst/>
          </a:prstGeom>
          <a:noFill/>
          <a:ln w="9525">
            <a:noFill/>
            <a:miter lim="800000"/>
            <a:headEnd/>
            <a:tailEnd/>
          </a:ln>
        </p:spPr>
        <p:txBody>
          <a:bodyPr lIns="90000" tIns="46800" rIns="90000" bIns="46800">
            <a:spAutoFit/>
          </a:bodyPr>
          <a:lstStyle/>
          <a:p>
            <a:pPr>
              <a:lnSpc>
                <a:spcPct val="120000"/>
              </a:lnSpc>
              <a:spcBef>
                <a:spcPct val="50000"/>
              </a:spcBef>
            </a:pPr>
            <a:r>
              <a:rPr lang="en-US" altLang="ja-JP" sz="1200" baseline="0" dirty="0" smtClean="0">
                <a:solidFill>
                  <a:schemeClr val="tx1"/>
                </a:solidFill>
                <a:latin typeface="HG丸ｺﾞｼｯｸM-PRO" pitchFamily="50" charset="-128"/>
                <a:ea typeface="HG丸ｺﾞｼｯｸM-PRO" pitchFamily="50" charset="-128"/>
              </a:rPr>
              <a:t>&lt;</a:t>
            </a:r>
            <a:r>
              <a:rPr lang="ja-JP" altLang="en-US" sz="1200" baseline="0" dirty="0" smtClean="0">
                <a:solidFill>
                  <a:schemeClr val="tx1"/>
                </a:solidFill>
                <a:latin typeface="HG丸ｺﾞｼｯｸM-PRO" pitchFamily="50" charset="-128"/>
                <a:ea typeface="HG丸ｺﾞｼｯｸM-PRO" pitchFamily="50" charset="-128"/>
              </a:rPr>
              <a:t>本市の</a:t>
            </a:r>
            <a:r>
              <a:rPr lang="ja-JP" altLang="en-US" sz="1200" dirty="0" smtClean="0">
                <a:latin typeface="HG丸ｺﾞｼｯｸM-PRO" pitchFamily="50" charset="-128"/>
                <a:ea typeface="HG丸ｺﾞｼｯｸM-PRO" pitchFamily="50" charset="-128"/>
              </a:rPr>
              <a:t>近年の</a:t>
            </a:r>
            <a:r>
              <a:rPr lang="ja-JP" altLang="en-US" sz="1200" baseline="0" dirty="0" smtClean="0">
                <a:solidFill>
                  <a:schemeClr val="tx1"/>
                </a:solidFill>
                <a:latin typeface="HG丸ｺﾞｼｯｸM-PRO" pitchFamily="50" charset="-128"/>
                <a:ea typeface="HG丸ｺﾞｼｯｸM-PRO" pitchFamily="50" charset="-128"/>
              </a:rPr>
              <a:t>浸水被害状況</a:t>
            </a:r>
            <a:r>
              <a:rPr lang="en-US" altLang="ja-JP" sz="1200" baseline="0" dirty="0">
                <a:solidFill>
                  <a:schemeClr val="tx1"/>
                </a:solidFill>
                <a:latin typeface="HG丸ｺﾞｼｯｸM-PRO" pitchFamily="50" charset="-128"/>
                <a:ea typeface="HG丸ｺﾞｼｯｸM-PRO" pitchFamily="50" charset="-128"/>
              </a:rPr>
              <a:t>&gt;</a:t>
            </a:r>
          </a:p>
        </p:txBody>
      </p:sp>
      <p:sp>
        <p:nvSpPr>
          <p:cNvPr id="20" name="角丸四角形 19"/>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sz="1600" dirty="0" smtClean="0">
                <a:solidFill>
                  <a:schemeClr val="tx1"/>
                </a:solidFill>
                <a:latin typeface="HG丸ｺﾞｼｯｸM-PRO" pitchFamily="50" charset="-128"/>
                <a:ea typeface="HG丸ｺﾞｼｯｸM-PRO" pitchFamily="50" charset="-128"/>
              </a:rPr>
              <a:t>・集中豪雨時には今なお</a:t>
            </a:r>
            <a:r>
              <a:rPr lang="ja-JP" altLang="en-US" sz="1600" u="sng" dirty="0" smtClean="0">
                <a:solidFill>
                  <a:schemeClr val="tx1"/>
                </a:solidFill>
                <a:latin typeface="HG丸ｺﾞｼｯｸM-PRO" pitchFamily="50" charset="-128"/>
                <a:ea typeface="HG丸ｺﾞｼｯｸM-PRO" pitchFamily="50" charset="-128"/>
              </a:rPr>
              <a:t>浸水被害</a:t>
            </a:r>
            <a:r>
              <a:rPr lang="ja-JP" altLang="en-US" sz="1600" dirty="0" smtClean="0">
                <a:solidFill>
                  <a:schemeClr val="tx1"/>
                </a:solidFill>
                <a:latin typeface="HG丸ｺﾞｼｯｸM-PRO" pitchFamily="50" charset="-128"/>
                <a:ea typeface="HG丸ｺﾞｼｯｸM-PRO" pitchFamily="50" charset="-128"/>
              </a:rPr>
              <a:t>が発生している。</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21" name="Text Box 32"/>
          <p:cNvSpPr txBox="1">
            <a:spLocks noChangeArrowheads="1"/>
          </p:cNvSpPr>
          <p:nvPr/>
        </p:nvSpPr>
        <p:spPr bwMode="auto">
          <a:xfrm>
            <a:off x="7683303" y="5985279"/>
            <a:ext cx="1359612" cy="576064"/>
          </a:xfrm>
          <a:prstGeom prst="rect">
            <a:avLst/>
          </a:prstGeom>
          <a:noFill/>
          <a:ln w="9525">
            <a:noFill/>
            <a:miter lim="800000"/>
            <a:headEnd/>
            <a:tailEnd/>
          </a:ln>
        </p:spPr>
        <p:txBody>
          <a:bodyPr lIns="63258" tIns="31629" rIns="63258" bIns="31629"/>
          <a:lstStyle/>
          <a:p>
            <a:pPr algn="ctr" defTabSz="957263"/>
            <a:r>
              <a:rPr lang="ja-JP" altLang="en-US" sz="1050" dirty="0">
                <a:latin typeface="HG丸ｺﾞｼｯｸM-PRO" pitchFamily="50" charset="-128"/>
                <a:ea typeface="HG丸ｺﾞｼｯｸM-PRO" pitchFamily="50" charset="-128"/>
              </a:rPr>
              <a:t>浸水状況（</a:t>
            </a:r>
            <a:r>
              <a:rPr lang="en-US" altLang="ja-JP" sz="1050" dirty="0" smtClean="0">
                <a:latin typeface="HG丸ｺﾞｼｯｸM-PRO" pitchFamily="50" charset="-128"/>
                <a:ea typeface="HG丸ｺﾞｼｯｸM-PRO" pitchFamily="50" charset="-128"/>
              </a:rPr>
              <a:t>H25.8.25</a:t>
            </a:r>
            <a:r>
              <a:rPr lang="ja-JP" altLang="en-US" sz="1050" dirty="0" smtClean="0">
                <a:latin typeface="HG丸ｺﾞｼｯｸM-PRO" pitchFamily="50" charset="-128"/>
                <a:ea typeface="HG丸ｺﾞｼｯｸM-PRO" pitchFamily="50" charset="-128"/>
              </a:rPr>
              <a:t>）</a:t>
            </a:r>
            <a:endParaRPr lang="ja-JP" altLang="en-US" sz="1050" dirty="0">
              <a:latin typeface="HG丸ｺﾞｼｯｸM-PRO" pitchFamily="50" charset="-128"/>
              <a:ea typeface="HG丸ｺﾞｼｯｸM-PRO" pitchFamily="50" charset="-128"/>
            </a:endParaRPr>
          </a:p>
          <a:p>
            <a:pPr algn="ctr" defTabSz="957263"/>
            <a:r>
              <a:rPr lang="ja-JP" altLang="en-US" sz="1050" dirty="0">
                <a:latin typeface="HG丸ｺﾞｼｯｸM-PRO" pitchFamily="50" charset="-128"/>
                <a:ea typeface="HG丸ｺﾞｼｯｸM-PRO" pitchFamily="50" charset="-128"/>
              </a:rPr>
              <a:t>大阪市北区</a:t>
            </a:r>
          </a:p>
        </p:txBody>
      </p:sp>
      <p:pic>
        <p:nvPicPr>
          <p:cNvPr id="5122" name="Picture 2"/>
          <p:cNvPicPr>
            <a:picLocks noChangeAspect="1" noChangeArrowheads="1"/>
          </p:cNvPicPr>
          <p:nvPr/>
        </p:nvPicPr>
        <p:blipFill>
          <a:blip r:embed="rId3" cstate="print"/>
          <a:srcRect/>
          <a:stretch>
            <a:fillRect/>
          </a:stretch>
        </p:blipFill>
        <p:spPr bwMode="auto">
          <a:xfrm>
            <a:off x="3080792" y="5265204"/>
            <a:ext cx="3240088" cy="11715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7059237" y="1808815"/>
            <a:ext cx="2297853" cy="2376264"/>
          </a:xfrm>
          <a:prstGeom prst="rect">
            <a:avLst/>
          </a:prstGeom>
          <a:noFill/>
          <a:ln w="9525">
            <a:noFill/>
            <a:miter lim="800000"/>
            <a:headEnd/>
            <a:tailEnd/>
          </a:ln>
          <a:effectLst/>
        </p:spPr>
      </p:pic>
      <p:sp>
        <p:nvSpPr>
          <p:cNvPr id="22"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13</a:t>
            </a:fld>
            <a:endParaRPr lang="ja-JP" altLang="en-US" sz="2000" b="1" dirty="0">
              <a:solidFill>
                <a:srgbClr val="000000"/>
              </a:solidFill>
              <a:latin typeface="Times New Roman" pitchFamily="18" charset="0"/>
              <a:cs typeface="Times New Roman" pitchFamily="18" charset="0"/>
            </a:endParaRPr>
          </a:p>
        </p:txBody>
      </p:sp>
      <p:sp>
        <p:nvSpPr>
          <p:cNvPr id="4" name="タイトル 3"/>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１</a:t>
            </a:r>
            <a:r>
              <a:rPr lang="ja-JP" altLang="en-US" dirty="0">
                <a:solidFill>
                  <a:srgbClr val="623104"/>
                </a:solidFill>
                <a:latin typeface="HGS創英角ｺﾞｼｯｸUB" pitchFamily="50" charset="-128"/>
                <a:ea typeface="HGS創英角ｺﾞｼｯｸUB" pitchFamily="50" charset="-128"/>
              </a:rPr>
              <a:t>．</a:t>
            </a:r>
            <a:r>
              <a:rPr lang="ja-JP" altLang="en-US" dirty="0"/>
              <a:t>新設事業（</a:t>
            </a:r>
            <a:r>
              <a:rPr lang="en-US" altLang="ja-JP" dirty="0"/>
              <a:t>1</a:t>
            </a:r>
            <a:r>
              <a:rPr lang="ja-JP" altLang="en-US" dirty="0"/>
              <a:t>）浸水対策</a:t>
            </a:r>
            <a:r>
              <a:rPr lang="en-US" altLang="ja-JP" dirty="0"/>
              <a:t>【</a:t>
            </a:r>
            <a:r>
              <a:rPr lang="ja-JP" altLang="en-US" dirty="0"/>
              <a:t>背景</a:t>
            </a:r>
            <a:r>
              <a:rPr lang="en-US" altLang="ja-JP" dirty="0" smtClean="0"/>
              <a:t>】</a:t>
            </a:r>
            <a:r>
              <a:rPr lang="ja-JP" altLang="en-US" dirty="0" smtClean="0"/>
              <a:t>②</a:t>
            </a:r>
            <a:endParaRPr kumimoji="1" lang="ja-JP" altLang="en-US" dirty="0"/>
          </a:p>
        </p:txBody>
      </p:sp>
    </p:spTree>
    <p:extLst>
      <p:ext uri="{BB962C8B-B14F-4D97-AF65-F5344CB8AC3E}">
        <p14:creationId xmlns:p14="http://schemas.microsoft.com/office/powerpoint/2010/main" val="2078635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75"/>
          <p:cNvSpPr txBox="1">
            <a:spLocks noChangeArrowheads="1"/>
          </p:cNvSpPr>
          <p:nvPr/>
        </p:nvSpPr>
        <p:spPr bwMode="auto">
          <a:xfrm>
            <a:off x="344488" y="2096852"/>
            <a:ext cx="9283031" cy="3960440"/>
          </a:xfrm>
          <a:prstGeom prst="rect">
            <a:avLst/>
          </a:prstGeom>
          <a:noFill/>
          <a:ln w="9525">
            <a:noFill/>
            <a:miter lim="800000"/>
            <a:headEnd/>
            <a:tailEnd/>
          </a:ln>
        </p:spPr>
        <p:txBody>
          <a:bodyPr wrap="square" anchor="ctr" anchorCtr="0">
            <a:noAutofit/>
          </a:bodyPr>
          <a:lstStyle/>
          <a:p>
            <a:pPr>
              <a:lnSpc>
                <a:spcPct val="90000"/>
              </a:lnSpc>
              <a:spcBef>
                <a:spcPct val="30000"/>
              </a:spcBef>
            </a:pPr>
            <a:r>
              <a:rPr lang="ja-JP" altLang="en-US" sz="1600" b="1" baseline="0" dirty="0">
                <a:solidFill>
                  <a:schemeClr val="tx1"/>
                </a:solidFill>
                <a:latin typeface="HG丸ｺﾞｼｯｸM-PRO" pitchFamily="50" charset="-128"/>
                <a:ea typeface="HG丸ｺﾞｼｯｸM-PRO" pitchFamily="50" charset="-128"/>
              </a:rPr>
              <a:t>本市の雨水整備におけるサービスレベルの設定根拠</a:t>
            </a:r>
          </a:p>
          <a:p>
            <a:pPr>
              <a:spcBef>
                <a:spcPts val="1800"/>
              </a:spcBef>
            </a:pPr>
            <a:r>
              <a:rPr lang="ja-JP" altLang="en-US" sz="1600" b="1" baseline="0" dirty="0">
                <a:solidFill>
                  <a:schemeClr val="tx1"/>
                </a:solidFill>
                <a:latin typeface="HG丸ｺﾞｼｯｸM-PRO" pitchFamily="50" charset="-128"/>
                <a:ea typeface="HG丸ｺﾞｼｯｸM-PRO" pitchFamily="50" charset="-128"/>
              </a:rPr>
              <a:t>■シビルミニマムとしての整備目標</a:t>
            </a:r>
          </a:p>
          <a:p>
            <a:pPr marL="396000" indent="-396000">
              <a:spcBef>
                <a:spcPct val="50000"/>
              </a:spcBef>
            </a:pPr>
            <a:r>
              <a:rPr lang="ja-JP" altLang="en-US" sz="1600" baseline="0" dirty="0">
                <a:solidFill>
                  <a:schemeClr val="tx1"/>
                </a:solidFill>
                <a:latin typeface="HG丸ｺﾞｼｯｸM-PRO" pitchFamily="50" charset="-128"/>
                <a:ea typeface="HG丸ｺﾞｼｯｸM-PRO" pitchFamily="50" charset="-128"/>
              </a:rPr>
              <a:t>　</a:t>
            </a:r>
            <a:r>
              <a:rPr lang="ja-JP" altLang="en-US" sz="1600" baseline="0" dirty="0" smtClean="0">
                <a:solidFill>
                  <a:schemeClr val="tx1"/>
                </a:solidFill>
                <a:latin typeface="HG丸ｺﾞｼｯｸM-PRO" pitchFamily="50" charset="-128"/>
                <a:ea typeface="HG丸ｺﾞｼｯｸM-PRO" pitchFamily="50" charset="-128"/>
              </a:rPr>
              <a:t>・都市</a:t>
            </a:r>
            <a:r>
              <a:rPr lang="ja-JP" altLang="en-US" sz="1600" baseline="0" dirty="0">
                <a:solidFill>
                  <a:schemeClr val="tx1"/>
                </a:solidFill>
                <a:latin typeface="HG丸ｺﾞｼｯｸM-PRO" pitchFamily="50" charset="-128"/>
                <a:ea typeface="HG丸ｺﾞｼｯｸM-PRO" pitchFamily="50" charset="-128"/>
              </a:rPr>
              <a:t>が健全に機能するための必要最低限の整備目標として、また、浸水被害に対する受忍限度を考慮して、</a:t>
            </a:r>
            <a:r>
              <a:rPr lang="ja-JP" altLang="en-US" sz="1600" baseline="0" dirty="0" smtClean="0">
                <a:solidFill>
                  <a:schemeClr val="tx1"/>
                </a:solidFill>
                <a:latin typeface="HG丸ｺﾞｼｯｸM-PRO" pitchFamily="50" charset="-128"/>
                <a:ea typeface="HG丸ｺﾞｼｯｸM-PRO" pitchFamily="50" charset="-128"/>
              </a:rPr>
              <a:t>概ね</a:t>
            </a:r>
            <a:r>
              <a:rPr lang="en-US" altLang="ja-JP" sz="1600" baseline="0" dirty="0" smtClean="0">
                <a:solidFill>
                  <a:schemeClr val="tx1"/>
                </a:solidFill>
                <a:latin typeface="HG丸ｺﾞｼｯｸM-PRO" pitchFamily="50" charset="-128"/>
                <a:ea typeface="HG丸ｺﾞｼｯｸM-PRO" pitchFamily="50" charset="-128"/>
              </a:rPr>
              <a:t>10</a:t>
            </a:r>
            <a:r>
              <a:rPr lang="ja-JP" altLang="en-US" sz="1600" baseline="0" dirty="0" smtClean="0">
                <a:solidFill>
                  <a:schemeClr val="tx1"/>
                </a:solidFill>
                <a:latin typeface="HG丸ｺﾞｼｯｸM-PRO" pitchFamily="50" charset="-128"/>
                <a:ea typeface="HG丸ｺﾞｼｯｸM-PRO" pitchFamily="50" charset="-128"/>
              </a:rPr>
              <a:t>年</a:t>
            </a:r>
            <a:r>
              <a:rPr lang="ja-JP" altLang="en-US" sz="1600" baseline="0" dirty="0">
                <a:solidFill>
                  <a:schemeClr val="tx1"/>
                </a:solidFill>
                <a:latin typeface="HG丸ｺﾞｼｯｸM-PRO" pitchFamily="50" charset="-128"/>
                <a:ea typeface="HG丸ｺﾞｼｯｸM-PRO" pitchFamily="50" charset="-128"/>
              </a:rPr>
              <a:t>に１度発生する</a:t>
            </a:r>
            <a:r>
              <a:rPr lang="ja-JP" altLang="en-US" sz="1600" baseline="0" dirty="0" smtClean="0">
                <a:solidFill>
                  <a:schemeClr val="tx1"/>
                </a:solidFill>
                <a:latin typeface="HG丸ｺﾞｼｯｸM-PRO" pitchFamily="50" charset="-128"/>
                <a:ea typeface="HG丸ｺﾞｼｯｸM-PRO" pitchFamily="50" charset="-128"/>
              </a:rPr>
              <a:t>降雨へ</a:t>
            </a:r>
            <a:r>
              <a:rPr lang="ja-JP" altLang="en-US" sz="1600" baseline="0" dirty="0">
                <a:solidFill>
                  <a:schemeClr val="tx1"/>
                </a:solidFill>
                <a:latin typeface="HG丸ｺﾞｼｯｸM-PRO" pitchFamily="50" charset="-128"/>
                <a:ea typeface="HG丸ｺﾞｼｯｸM-PRO" pitchFamily="50" charset="-128"/>
              </a:rPr>
              <a:t>の対応としている。</a:t>
            </a:r>
            <a:endParaRPr lang="ja-JP" altLang="en-US" sz="1600" b="1" baseline="0" dirty="0">
              <a:solidFill>
                <a:schemeClr val="tx1"/>
              </a:solidFill>
              <a:latin typeface="HG丸ｺﾞｼｯｸM-PRO" pitchFamily="50" charset="-128"/>
              <a:ea typeface="HG丸ｺﾞｼｯｸM-PRO" pitchFamily="50" charset="-128"/>
            </a:endParaRPr>
          </a:p>
          <a:p>
            <a:pPr>
              <a:spcBef>
                <a:spcPts val="1800"/>
              </a:spcBef>
            </a:pPr>
            <a:r>
              <a:rPr lang="ja-JP" altLang="en-US" sz="1600" b="1" baseline="0" dirty="0">
                <a:solidFill>
                  <a:schemeClr val="tx1"/>
                </a:solidFill>
                <a:latin typeface="HG丸ｺﾞｼｯｸM-PRO" pitchFamily="50" charset="-128"/>
                <a:ea typeface="HG丸ｺﾞｼｯｸM-PRO" pitchFamily="50" charset="-128"/>
              </a:rPr>
              <a:t>■ 全国的な整備目標</a:t>
            </a:r>
          </a:p>
          <a:p>
            <a:pPr marL="396000" indent="-396000">
              <a:spcBef>
                <a:spcPct val="50000"/>
              </a:spcBef>
            </a:pPr>
            <a:r>
              <a:rPr lang="ja-JP" altLang="en-US" sz="1600" dirty="0" smtClean="0">
                <a:latin typeface="HG丸ｺﾞｼｯｸM-PRO" pitchFamily="50" charset="-128"/>
                <a:ea typeface="HG丸ｺﾞｼｯｸM-PRO" pitchFamily="50" charset="-128"/>
              </a:rPr>
              <a:t>　・</a:t>
            </a:r>
            <a:r>
              <a:rPr lang="ja-JP" altLang="en-US" sz="1600" baseline="0" dirty="0" smtClean="0">
                <a:solidFill>
                  <a:schemeClr val="tx1"/>
                </a:solidFill>
                <a:latin typeface="HG丸ｺﾞｼｯｸM-PRO" pitchFamily="50" charset="-128"/>
                <a:ea typeface="HG丸ｺﾞｼｯｸM-PRO" pitchFamily="50" charset="-128"/>
              </a:rPr>
              <a:t>国</a:t>
            </a:r>
            <a:r>
              <a:rPr lang="ja-JP" altLang="en-US" sz="1600" baseline="0" dirty="0">
                <a:solidFill>
                  <a:schemeClr val="tx1"/>
                </a:solidFill>
                <a:latin typeface="HG丸ｺﾞｼｯｸM-PRO" pitchFamily="50" charset="-128"/>
                <a:ea typeface="HG丸ｺﾞｼｯｸM-PRO" pitchFamily="50" charset="-128"/>
              </a:rPr>
              <a:t>の社会資本整備審議会報告（</a:t>
            </a:r>
            <a:r>
              <a:rPr lang="ja-JP" altLang="en-US" sz="1600" baseline="0" dirty="0" smtClean="0">
                <a:solidFill>
                  <a:schemeClr val="tx1"/>
                </a:solidFill>
                <a:latin typeface="HG丸ｺﾞｼｯｸM-PRO" pitchFamily="50" charset="-128"/>
                <a:ea typeface="HG丸ｺﾞｼｯｸM-PRO" pitchFamily="50" charset="-128"/>
              </a:rPr>
              <a:t>平成</a:t>
            </a:r>
            <a:r>
              <a:rPr lang="en-US" altLang="ja-JP" sz="1600" baseline="0" dirty="0" smtClean="0">
                <a:solidFill>
                  <a:schemeClr val="tx1"/>
                </a:solidFill>
                <a:latin typeface="HG丸ｺﾞｼｯｸM-PRO" pitchFamily="50" charset="-128"/>
                <a:ea typeface="HG丸ｺﾞｼｯｸM-PRO" pitchFamily="50" charset="-128"/>
              </a:rPr>
              <a:t>19</a:t>
            </a:r>
            <a:r>
              <a:rPr lang="ja-JP" altLang="en-US" sz="1600" baseline="0" dirty="0" smtClean="0">
                <a:solidFill>
                  <a:schemeClr val="tx1"/>
                </a:solidFill>
                <a:latin typeface="HG丸ｺﾞｼｯｸM-PRO" pitchFamily="50" charset="-128"/>
                <a:ea typeface="HG丸ｺﾞｼｯｸM-PRO" pitchFamily="50" charset="-128"/>
              </a:rPr>
              <a:t>年</a:t>
            </a:r>
            <a:r>
              <a:rPr lang="ja-JP" altLang="en-US" sz="1600" baseline="0" dirty="0">
                <a:solidFill>
                  <a:schemeClr val="tx1"/>
                </a:solidFill>
                <a:latin typeface="HG丸ｺﾞｼｯｸM-PRO" pitchFamily="50" charset="-128"/>
                <a:ea typeface="HG丸ｺﾞｼｯｸM-PRO" pitchFamily="50" charset="-128"/>
              </a:rPr>
              <a:t>）において、</a:t>
            </a:r>
            <a:r>
              <a:rPr lang="ja-JP" altLang="en-US" sz="1600" baseline="0" dirty="0" smtClean="0">
                <a:solidFill>
                  <a:schemeClr val="tx1"/>
                </a:solidFill>
                <a:latin typeface="HG丸ｺﾞｼｯｸM-PRO" pitchFamily="50" charset="-128"/>
                <a:ea typeface="HG丸ｺﾞｼｯｸM-PRO" pitchFamily="50" charset="-128"/>
              </a:rPr>
              <a:t>概ね</a:t>
            </a:r>
            <a:r>
              <a:rPr lang="en-US" altLang="ja-JP" sz="1600" baseline="0" dirty="0" smtClean="0">
                <a:solidFill>
                  <a:schemeClr val="tx1"/>
                </a:solidFill>
                <a:latin typeface="HG丸ｺﾞｼｯｸM-PRO" pitchFamily="50" charset="-128"/>
                <a:ea typeface="HG丸ｺﾞｼｯｸM-PRO" pitchFamily="50" charset="-128"/>
              </a:rPr>
              <a:t>10</a:t>
            </a:r>
            <a:r>
              <a:rPr lang="ja-JP" altLang="en-US" sz="1600" baseline="0" dirty="0" smtClean="0">
                <a:solidFill>
                  <a:schemeClr val="tx1"/>
                </a:solidFill>
                <a:latin typeface="HG丸ｺﾞｼｯｸM-PRO" pitchFamily="50" charset="-128"/>
                <a:ea typeface="HG丸ｺﾞｼｯｸM-PRO" pitchFamily="50" charset="-128"/>
              </a:rPr>
              <a:t>年</a:t>
            </a:r>
            <a:r>
              <a:rPr lang="ja-JP" altLang="en-US" sz="1600" baseline="0" dirty="0">
                <a:solidFill>
                  <a:schemeClr val="tx1"/>
                </a:solidFill>
                <a:latin typeface="HG丸ｺﾞｼｯｸM-PRO" pitchFamily="50" charset="-128"/>
                <a:ea typeface="HG丸ｺﾞｼｯｸM-PRO" pitchFamily="50" charset="-128"/>
              </a:rPr>
              <a:t>に一度発生する降雨に対する安全度の確保を基本とするとされている</a:t>
            </a:r>
            <a:r>
              <a:rPr lang="ja-JP" altLang="en-US" sz="1600" baseline="0" dirty="0" smtClean="0">
                <a:solidFill>
                  <a:schemeClr val="tx1"/>
                </a:solidFill>
                <a:latin typeface="HG丸ｺﾞｼｯｸM-PRO" pitchFamily="50" charset="-128"/>
                <a:ea typeface="HG丸ｺﾞｼｯｸM-PRO" pitchFamily="50" charset="-128"/>
              </a:rPr>
              <a:t>。</a:t>
            </a:r>
            <a:endParaRPr lang="ja-JP" altLang="en-US" sz="1600" baseline="0" dirty="0">
              <a:solidFill>
                <a:schemeClr val="tx1"/>
              </a:solidFill>
              <a:latin typeface="HG丸ｺﾞｼｯｸM-PRO" pitchFamily="50" charset="-128"/>
              <a:ea typeface="HG丸ｺﾞｼｯｸM-PRO" pitchFamily="50" charset="-128"/>
            </a:endParaRPr>
          </a:p>
          <a:p>
            <a:pPr>
              <a:spcBef>
                <a:spcPts val="1800"/>
              </a:spcBef>
            </a:pPr>
            <a:r>
              <a:rPr lang="ja-JP" altLang="en-US" sz="1600" b="1" baseline="0" dirty="0">
                <a:solidFill>
                  <a:schemeClr val="tx1"/>
                </a:solidFill>
                <a:latin typeface="HG丸ｺﾞｼｯｸM-PRO" pitchFamily="50" charset="-128"/>
                <a:ea typeface="HG丸ｺﾞｼｯｸM-PRO" pitchFamily="50" charset="-128"/>
              </a:rPr>
              <a:t>■ 市民の要望</a:t>
            </a:r>
          </a:p>
          <a:p>
            <a:pPr marL="396000" indent="-396000">
              <a:spcBef>
                <a:spcPct val="50000"/>
              </a:spcBef>
            </a:pPr>
            <a:r>
              <a:rPr lang="ja-JP" altLang="en-US" sz="1600" baseline="0" dirty="0">
                <a:solidFill>
                  <a:schemeClr val="tx1"/>
                </a:solidFill>
                <a:latin typeface="HG丸ｺﾞｼｯｸM-PRO" pitchFamily="50" charset="-128"/>
                <a:ea typeface="HG丸ｺﾞｼｯｸM-PRO" pitchFamily="50" charset="-128"/>
              </a:rPr>
              <a:t>　</a:t>
            </a:r>
            <a:r>
              <a:rPr lang="ja-JP" altLang="en-US" sz="1600" baseline="0" dirty="0" smtClean="0">
                <a:solidFill>
                  <a:schemeClr val="tx1"/>
                </a:solidFill>
                <a:latin typeface="HG丸ｺﾞｼｯｸM-PRO" pitchFamily="50" charset="-128"/>
                <a:ea typeface="HG丸ｺﾞｼｯｸM-PRO" pitchFamily="50" charset="-128"/>
              </a:rPr>
              <a:t>・市政</a:t>
            </a:r>
            <a:r>
              <a:rPr lang="ja-JP" altLang="en-US" sz="1600" baseline="0" dirty="0">
                <a:solidFill>
                  <a:schemeClr val="tx1"/>
                </a:solidFill>
                <a:latin typeface="HG丸ｺﾞｼｯｸM-PRO" pitchFamily="50" charset="-128"/>
                <a:ea typeface="HG丸ｺﾞｼｯｸM-PRO" pitchFamily="50" charset="-128"/>
              </a:rPr>
              <a:t>モニターによる浸水対策への意識調査の結果、市民の多くは、現在の整備目標（またはそれ以上）での対策を要望</a:t>
            </a:r>
            <a:r>
              <a:rPr lang="ja-JP" altLang="en-US" sz="1600" baseline="0" dirty="0" smtClean="0">
                <a:solidFill>
                  <a:schemeClr val="tx1"/>
                </a:solidFill>
                <a:latin typeface="HG丸ｺﾞｼｯｸM-PRO" pitchFamily="50" charset="-128"/>
                <a:ea typeface="HG丸ｺﾞｼｯｸM-PRO" pitchFamily="50" charset="-128"/>
              </a:rPr>
              <a:t>。</a:t>
            </a:r>
            <a:endParaRPr lang="en-US" altLang="ja-JP" sz="1600" baseline="0" dirty="0">
              <a:solidFill>
                <a:schemeClr val="tx1"/>
              </a:solidFill>
              <a:latin typeface="HG丸ｺﾞｼｯｸM-PRO" pitchFamily="50" charset="-128"/>
              <a:ea typeface="HG丸ｺﾞｼｯｸM-PRO" pitchFamily="50" charset="-128"/>
            </a:endParaRPr>
          </a:p>
        </p:txBody>
      </p:sp>
      <p:sp>
        <p:nvSpPr>
          <p:cNvPr id="19" name="角丸四角形 18"/>
          <p:cNvSpPr/>
          <p:nvPr/>
        </p:nvSpPr>
        <p:spPr>
          <a:xfrm>
            <a:off x="468000" y="608400"/>
            <a:ext cx="9000000" cy="102415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80000" indent="-180000">
              <a:lnSpc>
                <a:spcPts val="2500"/>
              </a:lnSpc>
            </a:pPr>
            <a:r>
              <a:rPr lang="ja-JP" altLang="en-US" sz="1600" dirty="0" smtClean="0">
                <a:solidFill>
                  <a:schemeClr val="tx1"/>
                </a:solidFill>
                <a:latin typeface="HG丸ｺﾞｼｯｸM-PRO" pitchFamily="50" charset="-128"/>
                <a:ea typeface="HG丸ｺﾞｼｯｸM-PRO" pitchFamily="50" charset="-128"/>
              </a:rPr>
              <a:t>・全国的な整備水準や市域内での公平性の確保の観点から、当面の整備目標として、市域全域で概ね</a:t>
            </a:r>
            <a:r>
              <a:rPr lang="en-US" altLang="ja-JP" sz="1600" u="sng" dirty="0" smtClean="0">
                <a:solidFill>
                  <a:schemeClr val="tx1"/>
                </a:solidFill>
                <a:latin typeface="HG丸ｺﾞｼｯｸM-PRO" pitchFamily="50" charset="-128"/>
                <a:ea typeface="HG丸ｺﾞｼｯｸM-PRO" pitchFamily="50" charset="-128"/>
              </a:rPr>
              <a:t>10</a:t>
            </a:r>
            <a:r>
              <a:rPr lang="ja-JP" altLang="en-US" sz="1600" u="sng" dirty="0" smtClean="0">
                <a:solidFill>
                  <a:schemeClr val="tx1"/>
                </a:solidFill>
                <a:latin typeface="HG丸ｺﾞｼｯｸM-PRO" pitchFamily="50" charset="-128"/>
                <a:ea typeface="HG丸ｺﾞｼｯｸM-PRO" pitchFamily="50" charset="-128"/>
              </a:rPr>
              <a:t>年に一度（</a:t>
            </a:r>
            <a:r>
              <a:rPr lang="en-US" altLang="ja-JP" sz="1600" u="sng" dirty="0" smtClean="0">
                <a:solidFill>
                  <a:schemeClr val="tx1"/>
                </a:solidFill>
                <a:latin typeface="HG丸ｺﾞｼｯｸM-PRO" pitchFamily="50" charset="-128"/>
                <a:ea typeface="HG丸ｺﾞｼｯｸM-PRO" pitchFamily="50" charset="-128"/>
              </a:rPr>
              <a:t>1</a:t>
            </a:r>
            <a:r>
              <a:rPr lang="ja-JP" altLang="en-US" sz="1600" u="sng" dirty="0" smtClean="0">
                <a:solidFill>
                  <a:schemeClr val="tx1"/>
                </a:solidFill>
                <a:latin typeface="HG丸ｺﾞｼｯｸM-PRO" pitchFamily="50" charset="-128"/>
                <a:ea typeface="HG丸ｺﾞｼｯｸM-PRO" pitchFamily="50" charset="-128"/>
              </a:rPr>
              <a:t>時間</a:t>
            </a:r>
            <a:r>
              <a:rPr lang="en-US" altLang="ja-JP" sz="1600" u="sng" dirty="0" smtClean="0">
                <a:solidFill>
                  <a:schemeClr val="tx1"/>
                </a:solidFill>
                <a:latin typeface="HG丸ｺﾞｼｯｸM-PRO" pitchFamily="50" charset="-128"/>
                <a:ea typeface="HG丸ｺﾞｼｯｸM-PRO" pitchFamily="50" charset="-128"/>
              </a:rPr>
              <a:t>60mm</a:t>
            </a:r>
            <a:r>
              <a:rPr lang="ja-JP" altLang="en-US" sz="1600" u="sng" dirty="0" smtClean="0">
                <a:solidFill>
                  <a:schemeClr val="tx1"/>
                </a:solidFill>
                <a:latin typeface="HG丸ｺﾞｼｯｸM-PRO" pitchFamily="50" charset="-128"/>
                <a:ea typeface="HG丸ｺﾞｼｯｸM-PRO" pitchFamily="50" charset="-128"/>
              </a:rPr>
              <a:t>）</a:t>
            </a:r>
            <a:r>
              <a:rPr lang="ja-JP" altLang="en-US" sz="1600" dirty="0" smtClean="0">
                <a:solidFill>
                  <a:schemeClr val="tx1"/>
                </a:solidFill>
                <a:latin typeface="HG丸ｺﾞｼｯｸM-PRO" pitchFamily="50" charset="-128"/>
                <a:ea typeface="HG丸ｺﾞｼｯｸM-PRO" pitchFamily="50" charset="-128"/>
              </a:rPr>
              <a:t>の降雨への対応をめざす。</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0"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14</a:t>
            </a:fld>
            <a:endParaRPr lang="ja-JP" altLang="en-US" sz="2000" b="1" dirty="0">
              <a:solidFill>
                <a:srgbClr val="000000"/>
              </a:solidFill>
              <a:latin typeface="Times New Roman" pitchFamily="18" charset="0"/>
              <a:cs typeface="Times New Roman" pitchFamily="18" charset="0"/>
            </a:endParaRPr>
          </a:p>
        </p:txBody>
      </p: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１</a:t>
            </a:r>
            <a:r>
              <a:rPr lang="ja-JP" altLang="en-US" dirty="0">
                <a:solidFill>
                  <a:srgbClr val="623104"/>
                </a:solidFill>
                <a:latin typeface="HGS創英角ｺﾞｼｯｸUB" pitchFamily="50" charset="-128"/>
                <a:ea typeface="HGS創英角ｺﾞｼｯｸUB" pitchFamily="50" charset="-128"/>
              </a:rPr>
              <a:t>．</a:t>
            </a:r>
            <a:r>
              <a:rPr lang="ja-JP" altLang="en-US" dirty="0"/>
              <a:t>新設事業（</a:t>
            </a:r>
            <a:r>
              <a:rPr lang="en-US" altLang="ja-JP" dirty="0"/>
              <a:t>1</a:t>
            </a:r>
            <a:r>
              <a:rPr lang="ja-JP" altLang="en-US" dirty="0"/>
              <a:t>）浸水対策</a:t>
            </a:r>
            <a:r>
              <a:rPr lang="en-US" altLang="ja-JP" dirty="0"/>
              <a:t>【</a:t>
            </a:r>
            <a:r>
              <a:rPr lang="ja-JP" altLang="en-US" dirty="0"/>
              <a:t>整備目標</a:t>
            </a:r>
            <a:r>
              <a:rPr lang="en-US" altLang="ja-JP" dirty="0" smtClean="0"/>
              <a:t>】</a:t>
            </a:r>
            <a:endParaRPr kumimoji="1" lang="ja-JP" altLang="en-US" dirty="0"/>
          </a:p>
        </p:txBody>
      </p:sp>
    </p:spTree>
    <p:extLst>
      <p:ext uri="{BB962C8B-B14F-4D97-AF65-F5344CB8AC3E}">
        <p14:creationId xmlns:p14="http://schemas.microsoft.com/office/powerpoint/2010/main" val="116436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91366" y="1448780"/>
            <a:ext cx="3947621" cy="3893708"/>
          </a:xfrm>
          <a:prstGeom prst="rect">
            <a:avLst/>
          </a:prstGeom>
        </p:spPr>
      </p:pic>
      <p:sp>
        <p:nvSpPr>
          <p:cNvPr id="77857" name="Text Box 314"/>
          <p:cNvSpPr txBox="1">
            <a:spLocks noChangeArrowheads="1"/>
          </p:cNvSpPr>
          <p:nvPr/>
        </p:nvSpPr>
        <p:spPr bwMode="auto">
          <a:xfrm>
            <a:off x="5601074" y="6032225"/>
            <a:ext cx="4308478" cy="316113"/>
          </a:xfrm>
          <a:prstGeom prst="rect">
            <a:avLst/>
          </a:prstGeom>
          <a:noFill/>
          <a:ln w="9525">
            <a:noFill/>
            <a:miter lim="800000"/>
            <a:headEnd/>
            <a:tailEnd/>
          </a:ln>
        </p:spPr>
        <p:txBody>
          <a:bodyPr wrap="square" lIns="90000" tIns="46800" rIns="90000" bIns="46800">
            <a:spAutoFit/>
          </a:bodyPr>
          <a:lstStyle/>
          <a:p>
            <a:pPr>
              <a:lnSpc>
                <a:spcPct val="120000"/>
              </a:lnSpc>
              <a:spcBef>
                <a:spcPct val="5000"/>
              </a:spcBef>
            </a:pPr>
            <a:r>
              <a:rPr lang="en-US" altLang="ja-JP" sz="1200" baseline="0" dirty="0" smtClean="0">
                <a:solidFill>
                  <a:schemeClr val="tx1"/>
                </a:solidFill>
                <a:latin typeface="HG丸ｺﾞｼｯｸM-PRO" pitchFamily="50" charset="-128"/>
                <a:ea typeface="HG丸ｺﾞｼｯｸM-PRO" pitchFamily="50" charset="-128"/>
              </a:rPr>
              <a:t>※</a:t>
            </a:r>
            <a:r>
              <a:rPr lang="ja-JP" altLang="en-US" sz="1200" baseline="0" dirty="0" smtClean="0">
                <a:solidFill>
                  <a:schemeClr val="tx1"/>
                </a:solidFill>
                <a:latin typeface="HG丸ｺﾞｼｯｸM-PRO" pitchFamily="50" charset="-128"/>
                <a:ea typeface="HG丸ｺﾞｼｯｸM-PRO" pitchFamily="50" charset="-128"/>
              </a:rPr>
              <a:t>Ｈ</a:t>
            </a:r>
            <a:r>
              <a:rPr lang="en-US" altLang="ja-JP" sz="1200" baseline="0" dirty="0" smtClean="0">
                <a:solidFill>
                  <a:schemeClr val="tx1"/>
                </a:solidFill>
                <a:latin typeface="HG丸ｺﾞｼｯｸM-PRO" pitchFamily="50" charset="-128"/>
                <a:ea typeface="HG丸ｺﾞｼｯｸM-PRO" pitchFamily="50" charset="-128"/>
              </a:rPr>
              <a:t>38</a:t>
            </a:r>
            <a:r>
              <a:rPr lang="ja-JP" altLang="en-US" sz="1200" baseline="0" dirty="0" smtClean="0">
                <a:solidFill>
                  <a:schemeClr val="tx1"/>
                </a:solidFill>
                <a:latin typeface="HG丸ｺﾞｼｯｸM-PRO" pitchFamily="50" charset="-128"/>
                <a:ea typeface="HG丸ｺﾞｼｯｸM-PRO" pitchFamily="50" charset="-128"/>
              </a:rPr>
              <a:t>年度</a:t>
            </a:r>
            <a:r>
              <a:rPr lang="ja-JP" altLang="en-US" sz="1200" baseline="0" dirty="0">
                <a:solidFill>
                  <a:schemeClr val="tx1"/>
                </a:solidFill>
                <a:latin typeface="HG丸ｺﾞｼｯｸM-PRO" pitchFamily="50" charset="-128"/>
                <a:ea typeface="HG丸ｺﾞｼｯｸM-PRO" pitchFamily="50" charset="-128"/>
              </a:rPr>
              <a:t>以降、目標達成に必要</a:t>
            </a:r>
            <a:r>
              <a:rPr lang="ja-JP" altLang="en-US" sz="1200" baseline="0" dirty="0" smtClean="0">
                <a:solidFill>
                  <a:schemeClr val="tx1"/>
                </a:solidFill>
                <a:latin typeface="HG丸ｺﾞｼｯｸM-PRO" pitchFamily="50" charset="-128"/>
                <a:ea typeface="HG丸ｺﾞｼｯｸM-PRO" pitchFamily="50" charset="-128"/>
              </a:rPr>
              <a:t>な投資･･･約</a:t>
            </a:r>
            <a:r>
              <a:rPr lang="en-US" altLang="ja-JP" sz="1200" baseline="0" dirty="0" smtClean="0">
                <a:solidFill>
                  <a:schemeClr val="tx1"/>
                </a:solidFill>
                <a:latin typeface="HG丸ｺﾞｼｯｸM-PRO" pitchFamily="50" charset="-128"/>
                <a:ea typeface="HG丸ｺﾞｼｯｸM-PRO" pitchFamily="50" charset="-128"/>
              </a:rPr>
              <a:t>2,000</a:t>
            </a:r>
            <a:r>
              <a:rPr lang="ja-JP" altLang="en-US" sz="1200" baseline="0" dirty="0" smtClean="0">
                <a:solidFill>
                  <a:schemeClr val="tx1"/>
                </a:solidFill>
                <a:latin typeface="HG丸ｺﾞｼｯｸM-PRO" pitchFamily="50" charset="-128"/>
                <a:ea typeface="HG丸ｺﾞｼｯｸM-PRO" pitchFamily="50" charset="-128"/>
              </a:rPr>
              <a:t>億</a:t>
            </a:r>
            <a:r>
              <a:rPr lang="ja-JP" altLang="en-US" sz="1200" baseline="0" dirty="0">
                <a:solidFill>
                  <a:schemeClr val="tx1"/>
                </a:solidFill>
                <a:latin typeface="HG丸ｺﾞｼｯｸM-PRO" pitchFamily="50" charset="-128"/>
                <a:ea typeface="HG丸ｺﾞｼｯｸM-PRO" pitchFamily="50" charset="-128"/>
              </a:rPr>
              <a:t>円</a:t>
            </a:r>
          </a:p>
        </p:txBody>
      </p:sp>
      <p:sp>
        <p:nvSpPr>
          <p:cNvPr id="77869" name="Text Box 328"/>
          <p:cNvSpPr txBox="1">
            <a:spLocks noChangeArrowheads="1"/>
          </p:cNvSpPr>
          <p:nvPr/>
        </p:nvSpPr>
        <p:spPr bwMode="auto">
          <a:xfrm>
            <a:off x="4934999" y="5664265"/>
            <a:ext cx="4878543" cy="413063"/>
          </a:xfrm>
          <a:prstGeom prst="rect">
            <a:avLst/>
          </a:prstGeom>
          <a:noFill/>
          <a:ln w="9525">
            <a:noFill/>
            <a:miter lim="800000"/>
            <a:headEnd/>
            <a:tailEnd/>
          </a:ln>
        </p:spPr>
        <p:txBody>
          <a:bodyPr wrap="square" lIns="90000" tIns="46800" rIns="90000" bIns="46800">
            <a:spAutoFit/>
          </a:bodyPr>
          <a:lstStyle/>
          <a:p>
            <a:pPr algn="r">
              <a:lnSpc>
                <a:spcPct val="115000"/>
              </a:lnSpc>
              <a:spcBef>
                <a:spcPct val="20000"/>
              </a:spcBef>
            </a:pPr>
            <a:r>
              <a:rPr lang="en-US" altLang="ja-JP" dirty="0" smtClean="0">
                <a:latin typeface="HG丸ｺﾞｼｯｸM-PRO" pitchFamily="50" charset="-128"/>
                <a:ea typeface="HG丸ｺﾞｼｯｸM-PRO" pitchFamily="50" charset="-128"/>
              </a:rPr>
              <a:t>H37</a:t>
            </a:r>
            <a:r>
              <a:rPr lang="ja-JP" altLang="en-US" baseline="0" dirty="0" smtClean="0">
                <a:latin typeface="HG丸ｺﾞｼｯｸM-PRO" pitchFamily="50" charset="-128"/>
                <a:ea typeface="HG丸ｺﾞｼｯｸM-PRO" pitchFamily="50" charset="-128"/>
              </a:rPr>
              <a:t>年度</a:t>
            </a:r>
            <a:r>
              <a:rPr lang="ja-JP" altLang="en-US" baseline="0" dirty="0" smtClean="0">
                <a:solidFill>
                  <a:schemeClr val="tx1"/>
                </a:solidFill>
                <a:latin typeface="HG丸ｺﾞｼｯｸM-PRO" pitchFamily="50" charset="-128"/>
                <a:ea typeface="HG丸ｺﾞｼｯｸM-PRO" pitchFamily="50" charset="-128"/>
              </a:rPr>
              <a:t>までの残事業費約</a:t>
            </a:r>
            <a:r>
              <a:rPr lang="en-US" altLang="ja-JP" baseline="0" dirty="0" smtClean="0">
                <a:solidFill>
                  <a:schemeClr val="tx1"/>
                </a:solidFill>
                <a:latin typeface="HG丸ｺﾞｼｯｸM-PRO" pitchFamily="50" charset="-128"/>
                <a:ea typeface="HG丸ｺﾞｼｯｸM-PRO" pitchFamily="50" charset="-128"/>
              </a:rPr>
              <a:t>1,000</a:t>
            </a:r>
            <a:r>
              <a:rPr lang="ja-JP" altLang="en-US" baseline="0" dirty="0" smtClean="0">
                <a:solidFill>
                  <a:schemeClr val="tx1"/>
                </a:solidFill>
                <a:latin typeface="HG丸ｺﾞｼｯｸM-PRO" pitchFamily="50" charset="-128"/>
                <a:ea typeface="HG丸ｺﾞｼｯｸM-PRO" pitchFamily="50" charset="-128"/>
              </a:rPr>
              <a:t>億</a:t>
            </a:r>
            <a:r>
              <a:rPr lang="ja-JP" altLang="en-US" baseline="0" dirty="0">
                <a:solidFill>
                  <a:schemeClr val="tx1"/>
                </a:solidFill>
                <a:latin typeface="HG丸ｺﾞｼｯｸM-PRO" pitchFamily="50" charset="-128"/>
                <a:ea typeface="HG丸ｺﾞｼｯｸM-PRO" pitchFamily="50" charset="-128"/>
              </a:rPr>
              <a:t>円</a:t>
            </a:r>
          </a:p>
        </p:txBody>
      </p:sp>
      <p:sp>
        <p:nvSpPr>
          <p:cNvPr id="77871" name="Rectangle 330"/>
          <p:cNvSpPr>
            <a:spLocks noChangeArrowheads="1"/>
          </p:cNvSpPr>
          <p:nvPr/>
        </p:nvSpPr>
        <p:spPr bwMode="auto">
          <a:xfrm>
            <a:off x="5601072" y="5628255"/>
            <a:ext cx="4212000" cy="756084"/>
          </a:xfrm>
          <a:prstGeom prst="rect">
            <a:avLst/>
          </a:prstGeom>
          <a:noFill/>
          <a:ln w="6350">
            <a:solidFill>
              <a:srgbClr val="969696"/>
            </a:solidFill>
            <a:miter lim="800000"/>
            <a:headEnd/>
            <a:tailEnd/>
          </a:ln>
        </p:spPr>
        <p:txBody>
          <a:bodyPr wrap="none" anchor="ctr"/>
          <a:lstStyle/>
          <a:p>
            <a:pPr algn="just">
              <a:lnSpc>
                <a:spcPct val="90000"/>
              </a:lnSpc>
              <a:spcBef>
                <a:spcPct val="20000"/>
              </a:spcBef>
            </a:pPr>
            <a:endParaRPr lang="ja-JP" altLang="en-US"/>
          </a:p>
        </p:txBody>
      </p:sp>
      <p:sp>
        <p:nvSpPr>
          <p:cNvPr id="46" name="角丸四角形 45"/>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sz="1600" dirty="0" smtClean="0">
                <a:solidFill>
                  <a:schemeClr val="tx1"/>
                </a:solidFill>
                <a:latin typeface="HG丸ｺﾞｼｯｸM-PRO" pitchFamily="50" charset="-128"/>
                <a:ea typeface="HG丸ｺﾞｼｯｸM-PRO" pitchFamily="50" charset="-128"/>
              </a:rPr>
              <a:t>・浸水対策は、いまだ</a:t>
            </a:r>
            <a:r>
              <a:rPr lang="ja-JP" altLang="en-US" sz="1600" u="sng" dirty="0" smtClean="0">
                <a:solidFill>
                  <a:schemeClr val="tx1"/>
                </a:solidFill>
                <a:latin typeface="HG丸ｺﾞｼｯｸM-PRO" pitchFamily="50" charset="-128"/>
                <a:ea typeface="HG丸ｺﾞｼｯｸM-PRO" pitchFamily="50" charset="-128"/>
              </a:rPr>
              <a:t>整備途上</a:t>
            </a:r>
            <a:r>
              <a:rPr lang="ja-JP" altLang="en-US" sz="1600" dirty="0" smtClean="0">
                <a:solidFill>
                  <a:schemeClr val="tx1"/>
                </a:solidFill>
                <a:latin typeface="HG丸ｺﾞｼｯｸM-PRO" pitchFamily="50" charset="-128"/>
                <a:ea typeface="HG丸ｺﾞｼｯｸM-PRO" pitchFamily="50" charset="-128"/>
              </a:rPr>
              <a:t>で、目標達成のための残事業費は</a:t>
            </a:r>
            <a:r>
              <a:rPr lang="ja-JP" altLang="en-US" sz="1600" u="sng" dirty="0" smtClean="0">
                <a:solidFill>
                  <a:schemeClr val="tx1"/>
                </a:solidFill>
                <a:latin typeface="HG丸ｺﾞｼｯｸM-PRO" pitchFamily="50" charset="-128"/>
                <a:ea typeface="HG丸ｺﾞｼｯｸM-PRO" pitchFamily="50" charset="-128"/>
              </a:rPr>
              <a:t>概ね</a:t>
            </a:r>
            <a:r>
              <a:rPr lang="en-US" altLang="ja-JP" sz="1600" u="sng" dirty="0" smtClean="0">
                <a:solidFill>
                  <a:schemeClr val="tx1"/>
                </a:solidFill>
                <a:latin typeface="HG丸ｺﾞｼｯｸM-PRO" pitchFamily="50" charset="-128"/>
                <a:ea typeface="HG丸ｺﾞｼｯｸM-PRO" pitchFamily="50" charset="-128"/>
              </a:rPr>
              <a:t>3,000</a:t>
            </a:r>
            <a:r>
              <a:rPr lang="ja-JP" altLang="en-US" sz="1600" u="sng" dirty="0" smtClean="0">
                <a:solidFill>
                  <a:schemeClr val="tx1"/>
                </a:solidFill>
                <a:latin typeface="HG丸ｺﾞｼｯｸM-PRO" pitchFamily="50" charset="-128"/>
                <a:ea typeface="HG丸ｺﾞｼｯｸM-PRO" pitchFamily="50" charset="-128"/>
              </a:rPr>
              <a:t>億円</a:t>
            </a:r>
            <a:r>
              <a:rPr lang="ja-JP" altLang="en-US" sz="1600" dirty="0" smtClean="0">
                <a:solidFill>
                  <a:schemeClr val="tx1"/>
                </a:solidFill>
                <a:latin typeface="HG丸ｺﾞｼｯｸM-PRO" pitchFamily="50" charset="-128"/>
                <a:ea typeface="HG丸ｺﾞｼｯｸM-PRO" pitchFamily="50" charset="-128"/>
              </a:rPr>
              <a:t>である。</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37" name="テキスト ボックス 77"/>
          <p:cNvSpPr txBox="1">
            <a:spLocks noChangeArrowheads="1"/>
          </p:cNvSpPr>
          <p:nvPr/>
        </p:nvSpPr>
        <p:spPr bwMode="auto">
          <a:xfrm>
            <a:off x="704528" y="1487795"/>
            <a:ext cx="3584900" cy="307975"/>
          </a:xfrm>
          <a:prstGeom prst="rect">
            <a:avLst/>
          </a:prstGeom>
          <a:solidFill>
            <a:schemeClr val="bg1"/>
          </a:solidFill>
          <a:ln w="9525">
            <a:noFill/>
            <a:miter lim="800000"/>
            <a:headEnd/>
            <a:tailEnd/>
          </a:ln>
        </p:spPr>
        <p:txBody>
          <a:bodyPr wrap="square">
            <a:spAutoFit/>
          </a:bodyPr>
          <a:lstStyle/>
          <a:p>
            <a:r>
              <a:rPr lang="en-US" altLang="ja-JP" sz="1400" dirty="0">
                <a:solidFill>
                  <a:schemeClr val="tx1"/>
                </a:solidFill>
                <a:latin typeface="HG丸ｺﾞｼｯｸM-PRO" pitchFamily="50" charset="-128"/>
                <a:ea typeface="HG丸ｺﾞｼｯｸM-PRO" pitchFamily="50" charset="-128"/>
              </a:rPr>
              <a:t>【</a:t>
            </a:r>
            <a:r>
              <a:rPr lang="ja-JP" altLang="en-US" sz="1400" dirty="0">
                <a:solidFill>
                  <a:schemeClr val="tx1"/>
                </a:solidFill>
                <a:latin typeface="HG丸ｺﾞｼｯｸM-PRO" pitchFamily="50" charset="-128"/>
                <a:ea typeface="HG丸ｺﾞｼｯｸM-PRO" pitchFamily="50" charset="-128"/>
              </a:rPr>
              <a:t>抜本的な浸水</a:t>
            </a:r>
            <a:r>
              <a:rPr lang="ja-JP" altLang="en-US" sz="1400" dirty="0" smtClean="0">
                <a:solidFill>
                  <a:schemeClr val="tx1"/>
                </a:solidFill>
                <a:latin typeface="HG丸ｺﾞｼｯｸM-PRO" pitchFamily="50" charset="-128"/>
                <a:ea typeface="HG丸ｺﾞｼｯｸM-PRO" pitchFamily="50" charset="-128"/>
              </a:rPr>
              <a:t>対策事業</a:t>
            </a:r>
            <a:r>
              <a:rPr lang="en-US" altLang="ja-JP" sz="1400" dirty="0" smtClean="0">
                <a:solidFill>
                  <a:schemeClr val="tx1"/>
                </a:solidFill>
                <a:latin typeface="HG丸ｺﾞｼｯｸM-PRO" pitchFamily="50" charset="-128"/>
                <a:ea typeface="HG丸ｺﾞｼｯｸM-PRO" pitchFamily="50" charset="-128"/>
              </a:rPr>
              <a:t>】</a:t>
            </a:r>
            <a:endParaRPr lang="ja-JP" altLang="en-US" sz="1400" dirty="0">
              <a:solidFill>
                <a:schemeClr val="tx1"/>
              </a:solidFill>
              <a:latin typeface="HG丸ｺﾞｼｯｸM-PRO" pitchFamily="50" charset="-128"/>
              <a:ea typeface="HG丸ｺﾞｼｯｸM-PRO" pitchFamily="50" charset="-128"/>
            </a:endParaRPr>
          </a:p>
        </p:txBody>
      </p:sp>
      <p:sp>
        <p:nvSpPr>
          <p:cNvPr id="39" name="円/楕円 38"/>
          <p:cNvSpPr/>
          <p:nvPr/>
        </p:nvSpPr>
        <p:spPr>
          <a:xfrm rot="16200000">
            <a:off x="3428270" y="3654322"/>
            <a:ext cx="792162" cy="503238"/>
          </a:xfrm>
          <a:prstGeom prst="ellipse">
            <a:avLst/>
          </a:prstGeom>
          <a:noFill/>
          <a:ln w="28575">
            <a:solidFill>
              <a:srgbClr val="FF0000"/>
            </a:solidFill>
          </a:ln>
          <a:effectLst>
            <a:outerShdw blurRad="50800" dist="38100" dir="30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tx1"/>
              </a:solidFill>
            </a:endParaRPr>
          </a:p>
        </p:txBody>
      </p:sp>
      <p:sp>
        <p:nvSpPr>
          <p:cNvPr id="41" name="Line 57"/>
          <p:cNvSpPr>
            <a:spLocks noChangeShapeType="1"/>
          </p:cNvSpPr>
          <p:nvPr/>
        </p:nvSpPr>
        <p:spPr bwMode="auto">
          <a:xfrm flipH="1" flipV="1">
            <a:off x="3984624" y="4208459"/>
            <a:ext cx="609612" cy="540903"/>
          </a:xfrm>
          <a:prstGeom prst="line">
            <a:avLst/>
          </a:prstGeom>
          <a:noFill/>
          <a:ln w="28575">
            <a:solidFill>
              <a:schemeClr val="tx1"/>
            </a:solidFill>
            <a:round/>
            <a:headEnd/>
            <a:tailEnd type="triangle" w="med" len="med"/>
          </a:ln>
        </p:spPr>
        <p:txBody>
          <a:bodyPr/>
          <a:lstStyle/>
          <a:p>
            <a:endParaRPr lang="ja-JP" altLang="en-US"/>
          </a:p>
        </p:txBody>
      </p:sp>
      <p:sp>
        <p:nvSpPr>
          <p:cNvPr id="45" name="Rectangle 43"/>
          <p:cNvSpPr>
            <a:spLocks noChangeArrowheads="1"/>
          </p:cNvSpPr>
          <p:nvPr/>
        </p:nvSpPr>
        <p:spPr bwMode="auto">
          <a:xfrm>
            <a:off x="4594233" y="4749360"/>
            <a:ext cx="1116000" cy="211203"/>
          </a:xfrm>
          <a:prstGeom prst="rect">
            <a:avLst/>
          </a:prstGeom>
          <a:solidFill>
            <a:schemeClr val="bg1"/>
          </a:solidFill>
          <a:ln w="9525">
            <a:solidFill>
              <a:schemeClr val="tx1"/>
            </a:solidFill>
            <a:miter lim="800000"/>
            <a:headEnd/>
            <a:tailEnd/>
          </a:ln>
        </p:spPr>
        <p:txBody>
          <a:bodyPr wrap="square" lIns="36000" tIns="36000" rIns="36000" bIns="36000">
            <a:spAutoFit/>
          </a:bodyPr>
          <a:lstStyle/>
          <a:p>
            <a:pPr algn="l"/>
            <a:r>
              <a:rPr lang="ja-JP" sz="900" b="0" dirty="0">
                <a:solidFill>
                  <a:schemeClr val="tx1"/>
                </a:solidFill>
                <a:latin typeface="HG丸ｺﾞｼｯｸM-PRO" pitchFamily="50" charset="-128"/>
                <a:ea typeface="HG丸ｺﾞｼｯｸM-PRO" pitchFamily="50" charset="-128"/>
                <a:cs typeface="ＭＳ Ｐゴシック" charset="-128"/>
              </a:rPr>
              <a:t>新今里～寺田町幹線</a:t>
            </a:r>
            <a:endParaRPr lang="ja-JP" sz="900" b="0" dirty="0">
              <a:solidFill>
                <a:schemeClr val="tx1"/>
              </a:solidFill>
              <a:ea typeface="HG丸ｺﾞｼｯｸM-PRO" pitchFamily="50" charset="-128"/>
              <a:cs typeface="ＭＳ Ｐゴシック" charset="-128"/>
            </a:endParaRPr>
          </a:p>
        </p:txBody>
      </p:sp>
      <p:sp>
        <p:nvSpPr>
          <p:cNvPr id="47" name="円/楕円 46"/>
          <p:cNvSpPr/>
          <p:nvPr/>
        </p:nvSpPr>
        <p:spPr>
          <a:xfrm rot="14749442">
            <a:off x="2698052" y="928737"/>
            <a:ext cx="519113" cy="2674939"/>
          </a:xfrm>
          <a:prstGeom prst="ellipse">
            <a:avLst/>
          </a:prstGeom>
          <a:noFill/>
          <a:ln w="28575">
            <a:solidFill>
              <a:srgbClr val="FF0000"/>
            </a:solidFill>
          </a:ln>
          <a:effectLst>
            <a:outerShdw blurRad="50800" dist="38100" dir="30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tx1"/>
              </a:solidFill>
            </a:endParaRPr>
          </a:p>
        </p:txBody>
      </p:sp>
      <p:sp>
        <p:nvSpPr>
          <p:cNvPr id="48" name="Line 57"/>
          <p:cNvSpPr>
            <a:spLocks noChangeShapeType="1"/>
          </p:cNvSpPr>
          <p:nvPr/>
        </p:nvSpPr>
        <p:spPr bwMode="auto">
          <a:xfrm flipH="1" flipV="1">
            <a:off x="3911588" y="2135869"/>
            <a:ext cx="863600" cy="107838"/>
          </a:xfrm>
          <a:prstGeom prst="line">
            <a:avLst/>
          </a:prstGeom>
          <a:noFill/>
          <a:ln w="28575">
            <a:solidFill>
              <a:schemeClr val="tx1"/>
            </a:solidFill>
            <a:round/>
            <a:headEnd/>
            <a:tailEnd type="triangle" w="med" len="med"/>
          </a:ln>
        </p:spPr>
        <p:txBody>
          <a:bodyPr/>
          <a:lstStyle/>
          <a:p>
            <a:endParaRPr lang="ja-JP" altLang="en-US"/>
          </a:p>
        </p:txBody>
      </p:sp>
      <p:sp>
        <p:nvSpPr>
          <p:cNvPr id="49" name="Rectangle 43"/>
          <p:cNvSpPr>
            <a:spLocks noChangeArrowheads="1"/>
          </p:cNvSpPr>
          <p:nvPr/>
        </p:nvSpPr>
        <p:spPr bwMode="auto">
          <a:xfrm>
            <a:off x="4772983" y="2135873"/>
            <a:ext cx="828092" cy="211203"/>
          </a:xfrm>
          <a:prstGeom prst="rect">
            <a:avLst/>
          </a:prstGeom>
          <a:solidFill>
            <a:schemeClr val="bg1"/>
          </a:solidFill>
          <a:ln w="9525">
            <a:solidFill>
              <a:schemeClr val="tx1"/>
            </a:solidFill>
            <a:miter lim="800000"/>
            <a:headEnd/>
            <a:tailEnd/>
          </a:ln>
        </p:spPr>
        <p:txBody>
          <a:bodyPr wrap="square" lIns="36000" tIns="36000" rIns="36000" bIns="36000">
            <a:spAutoFit/>
          </a:bodyPr>
          <a:lstStyle/>
          <a:p>
            <a:pPr algn="l"/>
            <a:r>
              <a:rPr lang="ja-JP" altLang="en-US" sz="900" b="0" dirty="0">
                <a:solidFill>
                  <a:schemeClr val="tx1"/>
                </a:solidFill>
                <a:ea typeface="HG丸ｺﾞｼｯｸM-PRO" pitchFamily="50" charset="-128"/>
                <a:cs typeface="ＭＳ Ｐゴシック" charset="-128"/>
              </a:rPr>
              <a:t>淀</a:t>
            </a:r>
            <a:r>
              <a:rPr lang="ja-JP" altLang="en-US" sz="900" b="0" dirty="0">
                <a:solidFill>
                  <a:schemeClr val="tx1"/>
                </a:solidFill>
                <a:latin typeface="HG丸ｺﾞｼｯｸM-PRO" pitchFamily="50" charset="-128"/>
                <a:ea typeface="HG丸ｺﾞｼｯｸM-PRO" pitchFamily="50" charset="-128"/>
                <a:cs typeface="ＭＳ Ｐゴシック" charset="-128"/>
              </a:rPr>
              <a:t>の大放水路</a:t>
            </a:r>
            <a:endParaRPr lang="ja-JP" sz="900" b="0" dirty="0">
              <a:solidFill>
                <a:schemeClr val="tx1"/>
              </a:solidFill>
              <a:latin typeface="HG丸ｺﾞｼｯｸM-PRO" pitchFamily="50" charset="-128"/>
              <a:ea typeface="HG丸ｺﾞｼｯｸM-PRO" pitchFamily="50" charset="-128"/>
              <a:cs typeface="ＭＳ Ｐゴシック" charset="-128"/>
            </a:endParaRPr>
          </a:p>
        </p:txBody>
      </p:sp>
      <p:sp>
        <p:nvSpPr>
          <p:cNvPr id="50" name="円/楕円 49"/>
          <p:cNvSpPr/>
          <p:nvPr/>
        </p:nvSpPr>
        <p:spPr>
          <a:xfrm rot="16200000">
            <a:off x="1674699" y="3189857"/>
            <a:ext cx="287338" cy="287337"/>
          </a:xfrm>
          <a:prstGeom prst="ellipse">
            <a:avLst/>
          </a:prstGeom>
          <a:noFill/>
          <a:ln w="28575">
            <a:solidFill>
              <a:srgbClr val="FF0000"/>
            </a:solidFill>
          </a:ln>
          <a:effectLst>
            <a:outerShdw blurRad="50800" dist="38100" dir="30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tx1"/>
              </a:solidFill>
            </a:endParaRPr>
          </a:p>
        </p:txBody>
      </p:sp>
      <p:sp>
        <p:nvSpPr>
          <p:cNvPr id="51" name="Line 57"/>
          <p:cNvSpPr>
            <a:spLocks noChangeShapeType="1"/>
          </p:cNvSpPr>
          <p:nvPr/>
        </p:nvSpPr>
        <p:spPr bwMode="auto">
          <a:xfrm flipV="1">
            <a:off x="1476663" y="3439153"/>
            <a:ext cx="360362" cy="288925"/>
          </a:xfrm>
          <a:prstGeom prst="line">
            <a:avLst/>
          </a:prstGeom>
          <a:noFill/>
          <a:ln w="28575">
            <a:solidFill>
              <a:schemeClr val="tx1"/>
            </a:solidFill>
            <a:round/>
            <a:headEnd/>
            <a:tailEnd type="triangle" w="med" len="med"/>
          </a:ln>
        </p:spPr>
        <p:txBody>
          <a:bodyPr/>
          <a:lstStyle/>
          <a:p>
            <a:endParaRPr lang="ja-JP" altLang="en-US"/>
          </a:p>
        </p:txBody>
      </p:sp>
      <p:sp>
        <p:nvSpPr>
          <p:cNvPr id="52" name="Rectangle 43"/>
          <p:cNvSpPr>
            <a:spLocks noChangeArrowheads="1"/>
          </p:cNvSpPr>
          <p:nvPr/>
        </p:nvSpPr>
        <p:spPr bwMode="auto">
          <a:xfrm>
            <a:off x="812540" y="3611339"/>
            <a:ext cx="648000" cy="488201"/>
          </a:xfrm>
          <a:prstGeom prst="rect">
            <a:avLst/>
          </a:prstGeom>
          <a:solidFill>
            <a:schemeClr val="bg1"/>
          </a:solidFill>
          <a:ln w="9525">
            <a:solidFill>
              <a:schemeClr val="tx1"/>
            </a:solidFill>
            <a:miter lim="800000"/>
            <a:headEnd/>
            <a:tailEnd/>
          </a:ln>
        </p:spPr>
        <p:txBody>
          <a:bodyPr lIns="36000" tIns="36000" rIns="36000" bIns="36000">
            <a:spAutoFit/>
          </a:bodyPr>
          <a:lstStyle/>
          <a:p>
            <a:pPr algn="l"/>
            <a:r>
              <a:rPr lang="ja-JP" altLang="en-US" sz="900" b="0" dirty="0">
                <a:solidFill>
                  <a:schemeClr val="tx1"/>
                </a:solidFill>
                <a:latin typeface="HG丸ｺﾞｼｯｸM-PRO" pitchFamily="50" charset="-128"/>
                <a:ea typeface="HG丸ｺﾞｼｯｸM-PRO" pitchFamily="50" charset="-128"/>
                <a:cs typeface="ＭＳ Ｐゴシック" charset="-128"/>
              </a:rPr>
              <a:t>此花</a:t>
            </a:r>
            <a:endParaRPr lang="en-US" altLang="ja-JP" sz="900" b="0" dirty="0">
              <a:solidFill>
                <a:schemeClr val="tx1"/>
              </a:solidFill>
              <a:latin typeface="HG丸ｺﾞｼｯｸM-PRO" pitchFamily="50" charset="-128"/>
              <a:ea typeface="HG丸ｺﾞｼｯｸM-PRO" pitchFamily="50" charset="-128"/>
              <a:cs typeface="ＭＳ Ｐゴシック" charset="-128"/>
            </a:endParaRPr>
          </a:p>
          <a:p>
            <a:pPr algn="l"/>
            <a:r>
              <a:rPr lang="ja-JP" altLang="en-US" sz="900" b="0" dirty="0">
                <a:solidFill>
                  <a:schemeClr val="tx1"/>
                </a:solidFill>
                <a:latin typeface="HG丸ｺﾞｼｯｸM-PRO" pitchFamily="50" charset="-128"/>
                <a:ea typeface="HG丸ｺﾞｼｯｸM-PRO" pitchFamily="50" charset="-128"/>
                <a:cs typeface="ＭＳ Ｐゴシック" charset="-128"/>
              </a:rPr>
              <a:t>下水</a:t>
            </a:r>
            <a:r>
              <a:rPr lang="ja-JP" altLang="en-US" sz="900" b="0" dirty="0" smtClean="0">
                <a:solidFill>
                  <a:schemeClr val="tx1"/>
                </a:solidFill>
                <a:latin typeface="HG丸ｺﾞｼｯｸM-PRO" pitchFamily="50" charset="-128"/>
                <a:ea typeface="HG丸ｺﾞｼｯｸM-PRO" pitchFamily="50" charset="-128"/>
                <a:cs typeface="ＭＳ Ｐゴシック" charset="-128"/>
              </a:rPr>
              <a:t>処理場ポンプ場</a:t>
            </a:r>
            <a:endParaRPr lang="ja-JP" sz="900" b="0" dirty="0">
              <a:solidFill>
                <a:schemeClr val="tx1"/>
              </a:solidFill>
              <a:latin typeface="HG丸ｺﾞｼｯｸM-PRO" pitchFamily="50" charset="-128"/>
              <a:ea typeface="HG丸ｺﾞｼｯｸM-PRO" pitchFamily="50" charset="-128"/>
              <a:cs typeface="ＭＳ Ｐゴシック" charset="-128"/>
            </a:endParaRPr>
          </a:p>
        </p:txBody>
      </p:sp>
      <p:sp>
        <p:nvSpPr>
          <p:cNvPr id="53" name="AutoShape 606"/>
          <p:cNvSpPr>
            <a:spLocks noChangeArrowheads="1"/>
          </p:cNvSpPr>
          <p:nvPr/>
        </p:nvSpPr>
        <p:spPr bwMode="auto">
          <a:xfrm>
            <a:off x="6256586" y="2078610"/>
            <a:ext cx="2078037" cy="246697"/>
          </a:xfrm>
          <a:prstGeom prst="wedgeRoundRectCallout">
            <a:avLst>
              <a:gd name="adj1" fmla="val 49088"/>
              <a:gd name="adj2" fmla="val 45171"/>
              <a:gd name="adj3" fmla="val 16667"/>
            </a:avLst>
          </a:prstGeom>
          <a:gradFill rotWithShape="0">
            <a:gsLst>
              <a:gs pos="0">
                <a:srgbClr val="FFFFFF"/>
              </a:gs>
              <a:gs pos="100000">
                <a:srgbClr val="FFCC99"/>
              </a:gs>
            </a:gsLst>
            <a:path path="rect">
              <a:fillToRect l="50000" t="50000" r="50000" b="50000"/>
            </a:path>
          </a:gradFill>
          <a:ln w="9525">
            <a:noFill/>
            <a:miter lim="800000"/>
            <a:headEnd/>
            <a:tailEnd/>
          </a:ln>
        </p:spPr>
        <p:txBody>
          <a:bodyPr lIns="0" tIns="34210" rIns="0" bIns="34210">
            <a:spAutoFit/>
          </a:bodyPr>
          <a:lstStyle/>
          <a:p>
            <a:pPr algn="ctr" defTabSz="957263"/>
            <a:r>
              <a:rPr lang="ja-JP" altLang="en-US" sz="1000" b="0" dirty="0">
                <a:solidFill>
                  <a:schemeClr val="tx1"/>
                </a:solidFill>
                <a:latin typeface="HG丸ｺﾞｼｯｸM-PRO" pitchFamily="50" charset="-128"/>
                <a:ea typeface="HG丸ｺﾞｼｯｸM-PRO" pitchFamily="50" charset="-128"/>
              </a:rPr>
              <a:t>浸水対策の事業進捗状況</a:t>
            </a:r>
          </a:p>
        </p:txBody>
      </p:sp>
      <p:grpSp>
        <p:nvGrpSpPr>
          <p:cNvPr id="3" name="グループ化 135"/>
          <p:cNvGrpSpPr>
            <a:grpSpLocks noChangeAspect="1"/>
          </p:cNvGrpSpPr>
          <p:nvPr/>
        </p:nvGrpSpPr>
        <p:grpSpPr bwMode="auto">
          <a:xfrm>
            <a:off x="5698050" y="2459603"/>
            <a:ext cx="3473368" cy="1152428"/>
            <a:chOff x="10653930" y="1618282"/>
            <a:chExt cx="2741493" cy="909108"/>
          </a:xfrm>
        </p:grpSpPr>
        <p:sp>
          <p:nvSpPr>
            <p:cNvPr id="55" name="Rectangle 1118"/>
            <p:cNvSpPr>
              <a:spLocks noChangeArrowheads="1"/>
            </p:cNvSpPr>
            <p:nvPr/>
          </p:nvSpPr>
          <p:spPr bwMode="auto">
            <a:xfrm>
              <a:off x="10919353" y="1753532"/>
              <a:ext cx="1202877" cy="424537"/>
            </a:xfrm>
            <a:prstGeom prst="rect">
              <a:avLst/>
            </a:prstGeom>
            <a:solidFill>
              <a:schemeClr val="accent2">
                <a:lumMod val="20000"/>
                <a:lumOff val="80000"/>
                <a:alpha val="48000"/>
              </a:schemeClr>
            </a:solidFill>
            <a:ln w="7938" cap="rnd">
              <a:solidFill>
                <a:srgbClr val="000000"/>
              </a:solidFill>
              <a:miter lim="800000"/>
              <a:headEnd/>
              <a:tailEnd/>
            </a:ln>
          </p:spPr>
          <p:txBody>
            <a:bodyPr/>
            <a:lstStyle/>
            <a:p>
              <a:pPr>
                <a:defRPr/>
              </a:pPr>
              <a:endParaRPr lang="ja-JP" altLang="en-US" sz="3200">
                <a:ea typeface="ＭＳ Ｐゴシック" pitchFamily="50" charset="-128"/>
              </a:endParaRPr>
            </a:p>
          </p:txBody>
        </p:sp>
        <p:sp>
          <p:nvSpPr>
            <p:cNvPr id="56" name="Rectangle 1223"/>
            <p:cNvSpPr>
              <a:spLocks noChangeArrowheads="1"/>
            </p:cNvSpPr>
            <p:nvPr/>
          </p:nvSpPr>
          <p:spPr bwMode="auto">
            <a:xfrm>
              <a:off x="12112699" y="1753220"/>
              <a:ext cx="349250" cy="425450"/>
            </a:xfrm>
            <a:prstGeom prst="rect">
              <a:avLst/>
            </a:prstGeom>
            <a:solidFill>
              <a:srgbClr val="FFC000">
                <a:alpha val="50195"/>
              </a:srgbClr>
            </a:solidFill>
            <a:ln w="7938" cap="rnd">
              <a:solidFill>
                <a:srgbClr val="000000"/>
              </a:solidFill>
              <a:miter lim="800000"/>
              <a:headEnd/>
              <a:tailEnd/>
            </a:ln>
          </p:spPr>
          <p:txBody>
            <a:bodyPr/>
            <a:lstStyle/>
            <a:p>
              <a:endParaRPr lang="ja-JP" altLang="en-US" sz="3200"/>
            </a:p>
          </p:txBody>
        </p:sp>
        <p:sp>
          <p:nvSpPr>
            <p:cNvPr id="57" name="Rectangle 1276"/>
            <p:cNvSpPr>
              <a:spLocks noChangeArrowheads="1"/>
            </p:cNvSpPr>
            <p:nvPr/>
          </p:nvSpPr>
          <p:spPr bwMode="auto">
            <a:xfrm>
              <a:off x="12466711" y="1753220"/>
              <a:ext cx="334963" cy="425450"/>
            </a:xfrm>
            <a:prstGeom prst="rect">
              <a:avLst/>
            </a:prstGeom>
            <a:solidFill>
              <a:srgbClr val="92D050">
                <a:alpha val="45882"/>
              </a:srgbClr>
            </a:solidFill>
            <a:ln w="7938" cap="rnd">
              <a:solidFill>
                <a:srgbClr val="000000"/>
              </a:solidFill>
              <a:miter lim="800000"/>
              <a:headEnd/>
              <a:tailEnd/>
            </a:ln>
          </p:spPr>
          <p:txBody>
            <a:bodyPr/>
            <a:lstStyle/>
            <a:p>
              <a:endParaRPr lang="ja-JP" altLang="en-US" sz="3200"/>
            </a:p>
          </p:txBody>
        </p:sp>
        <p:sp>
          <p:nvSpPr>
            <p:cNvPr id="58" name="Rectangle 1278"/>
            <p:cNvSpPr>
              <a:spLocks noChangeArrowheads="1"/>
            </p:cNvSpPr>
            <p:nvPr/>
          </p:nvSpPr>
          <p:spPr bwMode="auto">
            <a:xfrm>
              <a:off x="11440814" y="1907208"/>
              <a:ext cx="240395" cy="133536"/>
            </a:xfrm>
            <a:prstGeom prst="rect">
              <a:avLst/>
            </a:prstGeom>
            <a:noFill/>
            <a:ln w="9525">
              <a:noFill/>
              <a:miter lim="800000"/>
              <a:headEnd/>
              <a:tailEnd/>
            </a:ln>
          </p:spPr>
          <p:txBody>
            <a:bodyPr wrap="none" lIns="0" tIns="0" rIns="0" bIns="0">
              <a:spAutoFit/>
            </a:bodyPr>
            <a:lstStyle/>
            <a:p>
              <a:pPr algn="ctr"/>
              <a:r>
                <a:rPr lang="en-US" altLang="ja-JP" sz="1100" b="0" dirty="0">
                  <a:solidFill>
                    <a:srgbClr val="000000"/>
                  </a:solidFill>
                  <a:latin typeface="HGPｺﾞｼｯｸM" pitchFamily="50" charset="-128"/>
                  <a:ea typeface="HGPｺﾞｼｯｸM" pitchFamily="50" charset="-128"/>
                </a:rPr>
                <a:t>70</a:t>
              </a:r>
              <a:r>
                <a:rPr lang="ja-JP" sz="1100" b="0" dirty="0">
                  <a:solidFill>
                    <a:srgbClr val="000000"/>
                  </a:solidFill>
                  <a:latin typeface="HGPｺﾞｼｯｸM" pitchFamily="50" charset="-128"/>
                  <a:ea typeface="HGPｺﾞｼｯｸM" pitchFamily="50" charset="-128"/>
                </a:rPr>
                <a:t>％</a:t>
              </a:r>
              <a:endParaRPr lang="ja-JP" sz="3200" dirty="0">
                <a:latin typeface="HGPｺﾞｼｯｸM" pitchFamily="50" charset="-128"/>
                <a:ea typeface="HGPｺﾞｼｯｸM" pitchFamily="50" charset="-128"/>
              </a:endParaRPr>
            </a:p>
          </p:txBody>
        </p:sp>
        <p:sp>
          <p:nvSpPr>
            <p:cNvPr id="59" name="Rectangle 1279"/>
            <p:cNvSpPr>
              <a:spLocks noChangeArrowheads="1"/>
            </p:cNvSpPr>
            <p:nvPr/>
          </p:nvSpPr>
          <p:spPr bwMode="auto">
            <a:xfrm>
              <a:off x="12168768" y="1907208"/>
              <a:ext cx="240395" cy="133536"/>
            </a:xfrm>
            <a:prstGeom prst="rect">
              <a:avLst/>
            </a:prstGeom>
            <a:noFill/>
            <a:ln w="9525">
              <a:noFill/>
              <a:miter lim="800000"/>
              <a:headEnd/>
              <a:tailEnd/>
            </a:ln>
          </p:spPr>
          <p:txBody>
            <a:bodyPr wrap="none" lIns="0" tIns="0" rIns="0" bIns="0">
              <a:spAutoFit/>
            </a:bodyPr>
            <a:lstStyle/>
            <a:p>
              <a:r>
                <a:rPr lang="ja-JP" altLang="ja-JP" sz="1100" b="0" dirty="0">
                  <a:solidFill>
                    <a:srgbClr val="000000"/>
                  </a:solidFill>
                  <a:latin typeface="HGPｺﾞｼｯｸM" pitchFamily="50" charset="-128"/>
                  <a:ea typeface="HGPｺﾞｼｯｸM" pitchFamily="50" charset="-128"/>
                </a:rPr>
                <a:t>17</a:t>
              </a:r>
              <a:r>
                <a:rPr lang="ja-JP" sz="1100" b="0" dirty="0">
                  <a:solidFill>
                    <a:srgbClr val="000000"/>
                  </a:solidFill>
                  <a:latin typeface="HGPｺﾞｼｯｸM" pitchFamily="50" charset="-128"/>
                  <a:ea typeface="HGPｺﾞｼｯｸM" pitchFamily="50" charset="-128"/>
                </a:rPr>
                <a:t>％</a:t>
              </a:r>
              <a:endParaRPr lang="ja-JP" sz="3200" dirty="0">
                <a:latin typeface="HGPｺﾞｼｯｸM" pitchFamily="50" charset="-128"/>
                <a:ea typeface="HGPｺﾞｼｯｸM" pitchFamily="50" charset="-128"/>
              </a:endParaRPr>
            </a:p>
          </p:txBody>
        </p:sp>
        <p:sp>
          <p:nvSpPr>
            <p:cNvPr id="60" name="Rectangle 1280"/>
            <p:cNvSpPr>
              <a:spLocks noChangeArrowheads="1"/>
            </p:cNvSpPr>
            <p:nvPr/>
          </p:nvSpPr>
          <p:spPr bwMode="auto">
            <a:xfrm>
              <a:off x="12509779" y="1905619"/>
              <a:ext cx="240395" cy="133536"/>
            </a:xfrm>
            <a:prstGeom prst="rect">
              <a:avLst/>
            </a:prstGeom>
            <a:noFill/>
            <a:ln w="9525">
              <a:noFill/>
              <a:miter lim="800000"/>
              <a:headEnd/>
              <a:tailEnd/>
            </a:ln>
          </p:spPr>
          <p:txBody>
            <a:bodyPr wrap="none" lIns="0" tIns="0" rIns="0" bIns="0">
              <a:spAutoFit/>
            </a:bodyPr>
            <a:lstStyle/>
            <a:p>
              <a:r>
                <a:rPr lang="ja-JP" altLang="ja-JP" sz="1100" b="0" dirty="0">
                  <a:solidFill>
                    <a:srgbClr val="000000"/>
                  </a:solidFill>
                  <a:latin typeface="HGPｺﾞｼｯｸM" pitchFamily="50" charset="-128"/>
                  <a:ea typeface="HGPｺﾞｼｯｸM" pitchFamily="50" charset="-128"/>
                </a:rPr>
                <a:t>1</a:t>
              </a:r>
              <a:r>
                <a:rPr lang="en-US" altLang="ja-JP" sz="1100" b="0" dirty="0">
                  <a:solidFill>
                    <a:srgbClr val="000000"/>
                  </a:solidFill>
                  <a:latin typeface="HGPｺﾞｼｯｸM" pitchFamily="50" charset="-128"/>
                  <a:ea typeface="HGPｺﾞｼｯｸM" pitchFamily="50" charset="-128"/>
                </a:rPr>
                <a:t>3</a:t>
              </a:r>
              <a:r>
                <a:rPr lang="ja-JP" sz="1100" b="0" dirty="0">
                  <a:solidFill>
                    <a:srgbClr val="000000"/>
                  </a:solidFill>
                  <a:latin typeface="HGPｺﾞｼｯｸM" pitchFamily="50" charset="-128"/>
                  <a:ea typeface="HGPｺﾞｼｯｸM" pitchFamily="50" charset="-128"/>
                </a:rPr>
                <a:t>％</a:t>
              </a:r>
              <a:endParaRPr lang="ja-JP" sz="3200" dirty="0">
                <a:latin typeface="HGPｺﾞｼｯｸM" pitchFamily="50" charset="-128"/>
                <a:ea typeface="HGPｺﾞｼｯｸM" pitchFamily="50" charset="-128"/>
              </a:endParaRPr>
            </a:p>
          </p:txBody>
        </p:sp>
        <p:sp>
          <p:nvSpPr>
            <p:cNvPr id="61" name="Rectangle 1281"/>
            <p:cNvSpPr>
              <a:spLocks noChangeArrowheads="1"/>
            </p:cNvSpPr>
            <p:nvPr/>
          </p:nvSpPr>
          <p:spPr bwMode="auto">
            <a:xfrm>
              <a:off x="10653930" y="1618282"/>
              <a:ext cx="2415330" cy="127467"/>
            </a:xfrm>
            <a:prstGeom prst="rect">
              <a:avLst/>
            </a:prstGeom>
            <a:noFill/>
            <a:ln w="9525">
              <a:noFill/>
              <a:miter lim="800000"/>
              <a:headEnd/>
              <a:tailEnd/>
            </a:ln>
          </p:spPr>
          <p:txBody>
            <a:bodyPr wrap="none" lIns="0" tIns="0" rIns="0" bIns="0">
              <a:spAutoFit/>
            </a:bodyPr>
            <a:lstStyle/>
            <a:p>
              <a:pPr algn="ctr">
                <a:defRPr/>
              </a:pPr>
              <a:r>
                <a:rPr lang="ja-JP" altLang="ja-JP" sz="1050" b="0" dirty="0">
                  <a:solidFill>
                    <a:srgbClr val="000000"/>
                  </a:solidFill>
                  <a:latin typeface="HG丸ｺﾞｼｯｸM-PRO" pitchFamily="50" charset="-128"/>
                  <a:ea typeface="HG丸ｺﾞｼｯｸM-PRO" pitchFamily="50" charset="-128"/>
                </a:rPr>
                <a:t>○</a:t>
              </a:r>
              <a:r>
                <a:rPr lang="ja-JP" sz="1050" b="0" dirty="0">
                  <a:solidFill>
                    <a:srgbClr val="000000"/>
                  </a:solidFill>
                  <a:latin typeface="HG丸ｺﾞｼｯｸM-PRO" pitchFamily="50" charset="-128"/>
                  <a:ea typeface="HG丸ｺﾞｼｯｸM-PRO" pitchFamily="50" charset="-128"/>
                </a:rPr>
                <a:t>主要下水道幹線（目標延長</a:t>
              </a:r>
              <a:r>
                <a:rPr lang="ja-JP" altLang="ja-JP" sz="1050" b="0" dirty="0">
                  <a:solidFill>
                    <a:srgbClr val="000000"/>
                  </a:solidFill>
                  <a:latin typeface="HG丸ｺﾞｼｯｸM-PRO" pitchFamily="50" charset="-128"/>
                  <a:ea typeface="HG丸ｺﾞｼｯｸM-PRO" pitchFamily="50" charset="-128"/>
                </a:rPr>
                <a:t>15</a:t>
              </a:r>
              <a:r>
                <a:rPr lang="en-US" altLang="ja-JP" sz="1050" b="0" dirty="0">
                  <a:solidFill>
                    <a:srgbClr val="000000"/>
                  </a:solidFill>
                  <a:latin typeface="HG丸ｺﾞｼｯｸM-PRO" pitchFamily="50" charset="-128"/>
                  <a:ea typeface="HG丸ｺﾞｼｯｸM-PRO" pitchFamily="50" charset="-128"/>
                </a:rPr>
                <a:t>5</a:t>
              </a:r>
              <a:r>
                <a:rPr lang="ja-JP" altLang="ja-JP" sz="1050" b="0" dirty="0">
                  <a:solidFill>
                    <a:srgbClr val="000000"/>
                  </a:solidFill>
                  <a:latin typeface="HG丸ｺﾞｼｯｸM-PRO" pitchFamily="50" charset="-128"/>
                  <a:ea typeface="HG丸ｺﾞｼｯｸM-PRO" pitchFamily="50" charset="-128"/>
                </a:rPr>
                <a:t>km</a:t>
              </a:r>
              <a:r>
                <a:rPr lang="ja-JP" sz="1050" b="0" dirty="0">
                  <a:solidFill>
                    <a:srgbClr val="000000"/>
                  </a:solidFill>
                  <a:latin typeface="HG丸ｺﾞｼｯｸM-PRO" pitchFamily="50" charset="-128"/>
                  <a:ea typeface="HG丸ｺﾞｼｯｸM-PRO" pitchFamily="50" charset="-128"/>
                </a:rPr>
                <a:t>）の事業進捗</a:t>
              </a:r>
              <a:endParaRPr lang="ja-JP" sz="3200" dirty="0">
                <a:latin typeface="HG丸ｺﾞｼｯｸM-PRO" pitchFamily="50" charset="-128"/>
                <a:ea typeface="HG丸ｺﾞｼｯｸM-PRO" pitchFamily="50" charset="-128"/>
              </a:endParaRPr>
            </a:p>
          </p:txBody>
        </p:sp>
        <p:sp>
          <p:nvSpPr>
            <p:cNvPr id="62" name="Rectangle 1282"/>
            <p:cNvSpPr>
              <a:spLocks noChangeArrowheads="1"/>
            </p:cNvSpPr>
            <p:nvPr/>
          </p:nvSpPr>
          <p:spPr bwMode="auto">
            <a:xfrm>
              <a:off x="10945061" y="1708769"/>
              <a:ext cx="51" cy="388470"/>
            </a:xfrm>
            <a:prstGeom prst="rect">
              <a:avLst/>
            </a:prstGeom>
            <a:noFill/>
            <a:ln w="9525">
              <a:noFill/>
              <a:miter lim="800000"/>
              <a:headEnd/>
              <a:tailEnd/>
            </a:ln>
          </p:spPr>
          <p:txBody>
            <a:bodyPr wrap="none" lIns="0" tIns="0" rIns="0" bIns="0">
              <a:spAutoFit/>
            </a:bodyPr>
            <a:lstStyle/>
            <a:p>
              <a:endParaRPr lang="ja-JP" altLang="ja-JP" sz="3200"/>
            </a:p>
          </p:txBody>
        </p:sp>
        <p:sp>
          <p:nvSpPr>
            <p:cNvPr id="63" name="Rectangle 1283"/>
            <p:cNvSpPr>
              <a:spLocks noChangeArrowheads="1"/>
            </p:cNvSpPr>
            <p:nvPr/>
          </p:nvSpPr>
          <p:spPr bwMode="auto">
            <a:xfrm>
              <a:off x="10945061" y="1708769"/>
              <a:ext cx="51" cy="388470"/>
            </a:xfrm>
            <a:prstGeom prst="rect">
              <a:avLst/>
            </a:prstGeom>
            <a:noFill/>
            <a:ln w="9525">
              <a:noFill/>
              <a:miter lim="800000"/>
              <a:headEnd/>
              <a:tailEnd/>
            </a:ln>
          </p:spPr>
          <p:txBody>
            <a:bodyPr wrap="none" lIns="0" tIns="0" rIns="0" bIns="0">
              <a:spAutoFit/>
            </a:bodyPr>
            <a:lstStyle/>
            <a:p>
              <a:endParaRPr lang="ja-JP" altLang="ja-JP" sz="3200"/>
            </a:p>
          </p:txBody>
        </p:sp>
        <p:sp>
          <p:nvSpPr>
            <p:cNvPr id="64" name="Rectangle 1284"/>
            <p:cNvSpPr>
              <a:spLocks noChangeArrowheads="1"/>
            </p:cNvSpPr>
            <p:nvPr/>
          </p:nvSpPr>
          <p:spPr bwMode="auto">
            <a:xfrm>
              <a:off x="11196885" y="2186835"/>
              <a:ext cx="716122" cy="127467"/>
            </a:xfrm>
            <a:prstGeom prst="rect">
              <a:avLst/>
            </a:prstGeom>
            <a:noFill/>
            <a:ln w="9525">
              <a:noFill/>
              <a:miter lim="800000"/>
              <a:headEnd/>
              <a:tailEnd/>
            </a:ln>
          </p:spPr>
          <p:txBody>
            <a:bodyPr wrap="none" lIns="0" tIns="0" rIns="0" bIns="0">
              <a:spAutoFit/>
            </a:bodyPr>
            <a:lstStyle/>
            <a:p>
              <a:pPr algn="ctr">
                <a:defRPr/>
              </a:pPr>
              <a:r>
                <a:rPr lang="ja-JP" sz="1050" b="0" dirty="0">
                  <a:solidFill>
                    <a:srgbClr val="000000"/>
                  </a:solidFill>
                  <a:latin typeface="HGPｺﾞｼｯｸM" pitchFamily="50" charset="-128"/>
                  <a:ea typeface="HGPｺﾞｼｯｸM" pitchFamily="50" charset="-128"/>
                </a:rPr>
                <a:t>整備済（</a:t>
              </a:r>
              <a:r>
                <a:rPr lang="ja-JP" altLang="ja-JP" sz="1050" b="0" dirty="0">
                  <a:solidFill>
                    <a:srgbClr val="000000"/>
                  </a:solidFill>
                  <a:latin typeface="HGPｺﾞｼｯｸM" pitchFamily="50" charset="-128"/>
                  <a:ea typeface="HGPｺﾞｼｯｸM" pitchFamily="50" charset="-128"/>
                </a:rPr>
                <a:t>H</a:t>
              </a:r>
              <a:r>
                <a:rPr lang="en-US" altLang="ja-JP" sz="1050" b="0" dirty="0">
                  <a:solidFill>
                    <a:srgbClr val="000000"/>
                  </a:solidFill>
                  <a:latin typeface="HGPｺﾞｼｯｸM" pitchFamily="50" charset="-128"/>
                  <a:ea typeface="HGPｺﾞｼｯｸM" pitchFamily="50" charset="-128"/>
                </a:rPr>
                <a:t>25</a:t>
              </a:r>
              <a:r>
                <a:rPr lang="ja-JP" sz="1050" b="0" dirty="0">
                  <a:solidFill>
                    <a:srgbClr val="000000"/>
                  </a:solidFill>
                  <a:latin typeface="HGPｺﾞｼｯｸM" pitchFamily="50" charset="-128"/>
                  <a:ea typeface="HGPｺﾞｼｯｸM" pitchFamily="50" charset="-128"/>
                </a:rPr>
                <a:t>末）</a:t>
              </a:r>
              <a:endParaRPr lang="ja-JP" sz="3200" dirty="0">
                <a:latin typeface="HGPｺﾞｼｯｸM" pitchFamily="50" charset="-128"/>
                <a:ea typeface="HGPｺﾞｼｯｸM" pitchFamily="50" charset="-128"/>
              </a:endParaRPr>
            </a:p>
          </p:txBody>
        </p:sp>
        <p:sp>
          <p:nvSpPr>
            <p:cNvPr id="65" name="Rectangle 1285"/>
            <p:cNvSpPr>
              <a:spLocks noChangeArrowheads="1"/>
            </p:cNvSpPr>
            <p:nvPr/>
          </p:nvSpPr>
          <p:spPr bwMode="auto">
            <a:xfrm>
              <a:off x="12032001" y="2286314"/>
              <a:ext cx="563029" cy="127467"/>
            </a:xfrm>
            <a:prstGeom prst="rect">
              <a:avLst/>
            </a:prstGeom>
            <a:noFill/>
            <a:ln w="9525">
              <a:noFill/>
              <a:miter lim="800000"/>
              <a:headEnd/>
              <a:tailEnd/>
            </a:ln>
          </p:spPr>
          <p:txBody>
            <a:bodyPr wrap="none" lIns="0" tIns="0" rIns="0" bIns="0">
              <a:spAutoFit/>
            </a:bodyPr>
            <a:lstStyle/>
            <a:p>
              <a:pPr>
                <a:defRPr/>
              </a:pPr>
              <a:r>
                <a:rPr lang="ja-JP" altLang="ja-JP" sz="1050" b="0" dirty="0">
                  <a:solidFill>
                    <a:srgbClr val="000000"/>
                  </a:solidFill>
                  <a:latin typeface="HGPｺﾞｼｯｸM" pitchFamily="50" charset="-128"/>
                  <a:ea typeface="HGPｺﾞｼｯｸM" pitchFamily="50" charset="-128"/>
                </a:rPr>
                <a:t>H3</a:t>
              </a:r>
              <a:r>
                <a:rPr lang="en-US" altLang="ja-JP" sz="1050" b="0" dirty="0">
                  <a:solidFill>
                    <a:srgbClr val="000000"/>
                  </a:solidFill>
                  <a:latin typeface="HGPｺﾞｼｯｸM" pitchFamily="50" charset="-128"/>
                  <a:ea typeface="HGPｺﾞｼｯｸM" pitchFamily="50" charset="-128"/>
                </a:rPr>
                <a:t>7</a:t>
              </a:r>
              <a:r>
                <a:rPr lang="ja-JP" sz="1050" b="0" dirty="0">
                  <a:solidFill>
                    <a:srgbClr val="000000"/>
                  </a:solidFill>
                  <a:latin typeface="HGPｺﾞｼｯｸM" pitchFamily="50" charset="-128"/>
                  <a:ea typeface="HGPｺﾞｼｯｸM" pitchFamily="50" charset="-128"/>
                </a:rPr>
                <a:t>末までに</a:t>
              </a:r>
              <a:endParaRPr lang="ja-JP" sz="3200" dirty="0">
                <a:latin typeface="HGPｺﾞｼｯｸM" pitchFamily="50" charset="-128"/>
                <a:ea typeface="HGPｺﾞｼｯｸM" pitchFamily="50" charset="-128"/>
              </a:endParaRPr>
            </a:p>
          </p:txBody>
        </p:sp>
        <p:sp>
          <p:nvSpPr>
            <p:cNvPr id="66" name="Rectangle 1286"/>
            <p:cNvSpPr>
              <a:spLocks noChangeArrowheads="1"/>
            </p:cNvSpPr>
            <p:nvPr/>
          </p:nvSpPr>
          <p:spPr bwMode="auto">
            <a:xfrm>
              <a:off x="12026680" y="2399653"/>
              <a:ext cx="496187" cy="127737"/>
            </a:xfrm>
            <a:prstGeom prst="rect">
              <a:avLst/>
            </a:prstGeom>
            <a:noFill/>
            <a:ln w="9525">
              <a:noFill/>
              <a:miter lim="800000"/>
              <a:headEnd/>
              <a:tailEnd/>
            </a:ln>
          </p:spPr>
          <p:txBody>
            <a:bodyPr lIns="0" tIns="0" rIns="0" bIns="0">
              <a:spAutoFit/>
            </a:bodyPr>
            <a:lstStyle/>
            <a:p>
              <a:pPr>
                <a:defRPr/>
              </a:pPr>
              <a:r>
                <a:rPr lang="ja-JP" sz="1050" b="0" dirty="0">
                  <a:solidFill>
                    <a:srgbClr val="000000"/>
                  </a:solidFill>
                  <a:latin typeface="HGPｺﾞｼｯｸM" pitchFamily="50" charset="-128"/>
                  <a:ea typeface="HGPｺﾞｼｯｸM" pitchFamily="50" charset="-128"/>
                </a:rPr>
                <a:t>整備予定</a:t>
              </a:r>
              <a:endParaRPr lang="ja-JP" sz="3200" dirty="0">
                <a:latin typeface="HGPｺﾞｼｯｸM" pitchFamily="50" charset="-128"/>
                <a:ea typeface="HGPｺﾞｼｯｸM" pitchFamily="50" charset="-128"/>
              </a:endParaRPr>
            </a:p>
          </p:txBody>
        </p:sp>
        <p:sp>
          <p:nvSpPr>
            <p:cNvPr id="67" name="Rectangle 1287"/>
            <p:cNvSpPr>
              <a:spLocks noChangeArrowheads="1"/>
            </p:cNvSpPr>
            <p:nvPr/>
          </p:nvSpPr>
          <p:spPr bwMode="auto">
            <a:xfrm>
              <a:off x="12566613" y="2186837"/>
              <a:ext cx="425118" cy="127467"/>
            </a:xfrm>
            <a:prstGeom prst="rect">
              <a:avLst/>
            </a:prstGeom>
            <a:noFill/>
            <a:ln w="9525">
              <a:noFill/>
              <a:miter lim="800000"/>
              <a:headEnd/>
              <a:tailEnd/>
            </a:ln>
          </p:spPr>
          <p:txBody>
            <a:bodyPr wrap="none" lIns="0" tIns="0" rIns="0" bIns="0">
              <a:spAutoFit/>
            </a:bodyPr>
            <a:lstStyle/>
            <a:p>
              <a:pPr>
                <a:defRPr/>
              </a:pPr>
              <a:r>
                <a:rPr lang="ja-JP" sz="1050" b="0" dirty="0">
                  <a:solidFill>
                    <a:srgbClr val="000000"/>
                  </a:solidFill>
                  <a:latin typeface="HGPｺﾞｼｯｸM" pitchFamily="50" charset="-128"/>
                  <a:ea typeface="HGPｺﾞｼｯｸM" pitchFamily="50" charset="-128"/>
                </a:rPr>
                <a:t>今後整備</a:t>
              </a:r>
              <a:endParaRPr lang="ja-JP" sz="1050" dirty="0">
                <a:latin typeface="HGPｺﾞｼｯｸM" pitchFamily="50" charset="-128"/>
                <a:ea typeface="HGPｺﾞｼｯｸM" pitchFamily="50" charset="-128"/>
              </a:endParaRPr>
            </a:p>
          </p:txBody>
        </p:sp>
        <p:sp>
          <p:nvSpPr>
            <p:cNvPr id="68" name="Rectangle 1288"/>
            <p:cNvSpPr>
              <a:spLocks noChangeArrowheads="1"/>
            </p:cNvSpPr>
            <p:nvPr/>
          </p:nvSpPr>
          <p:spPr bwMode="auto">
            <a:xfrm>
              <a:off x="12906136" y="1808782"/>
              <a:ext cx="304921" cy="133536"/>
            </a:xfrm>
            <a:prstGeom prst="rect">
              <a:avLst/>
            </a:prstGeom>
            <a:noFill/>
            <a:ln w="9525">
              <a:noFill/>
              <a:miter lim="800000"/>
              <a:headEnd/>
              <a:tailEnd/>
            </a:ln>
          </p:spPr>
          <p:txBody>
            <a:bodyPr wrap="none" lIns="0" tIns="0" rIns="0" bIns="0">
              <a:spAutoFit/>
            </a:bodyPr>
            <a:lstStyle/>
            <a:p>
              <a:r>
                <a:rPr lang="ja-JP" altLang="ja-JP" sz="1100" b="0" dirty="0">
                  <a:solidFill>
                    <a:srgbClr val="000000"/>
                  </a:solidFill>
                  <a:latin typeface="HGPｺﾞｼｯｸM" pitchFamily="50" charset="-128"/>
                  <a:ea typeface="HGPｺﾞｼｯｸM" pitchFamily="50" charset="-128"/>
                </a:rPr>
                <a:t>100</a:t>
              </a:r>
              <a:r>
                <a:rPr lang="ja-JP" sz="1100" b="0" dirty="0">
                  <a:solidFill>
                    <a:srgbClr val="000000"/>
                  </a:solidFill>
                  <a:latin typeface="HGPｺﾞｼｯｸM" pitchFamily="50" charset="-128"/>
                  <a:ea typeface="HGPｺﾞｼｯｸM" pitchFamily="50" charset="-128"/>
                </a:rPr>
                <a:t>％</a:t>
              </a:r>
              <a:endParaRPr lang="ja-JP" sz="3200" dirty="0">
                <a:latin typeface="HGPｺﾞｼｯｸM" pitchFamily="50" charset="-128"/>
                <a:ea typeface="HGPｺﾞｼｯｸM" pitchFamily="50" charset="-128"/>
              </a:endParaRPr>
            </a:p>
          </p:txBody>
        </p:sp>
        <p:sp>
          <p:nvSpPr>
            <p:cNvPr id="69" name="Rectangle 1289"/>
            <p:cNvSpPr>
              <a:spLocks noChangeArrowheads="1"/>
            </p:cNvSpPr>
            <p:nvPr/>
          </p:nvSpPr>
          <p:spPr bwMode="auto">
            <a:xfrm>
              <a:off x="12881738" y="1967820"/>
              <a:ext cx="513685" cy="133536"/>
            </a:xfrm>
            <a:prstGeom prst="rect">
              <a:avLst/>
            </a:prstGeom>
            <a:noFill/>
            <a:ln w="9525">
              <a:noFill/>
              <a:miter lim="800000"/>
              <a:headEnd/>
              <a:tailEnd/>
            </a:ln>
          </p:spPr>
          <p:txBody>
            <a:bodyPr wrap="none" lIns="0" tIns="0" rIns="0" bIns="0">
              <a:spAutoFit/>
            </a:bodyPr>
            <a:lstStyle/>
            <a:p>
              <a:r>
                <a:rPr lang="ja-JP" sz="1100" b="0" dirty="0">
                  <a:solidFill>
                    <a:srgbClr val="000000"/>
                  </a:solidFill>
                  <a:latin typeface="ＭＳ Ｐゴシック" charset="-128"/>
                </a:rPr>
                <a:t>　</a:t>
              </a:r>
              <a:r>
                <a:rPr lang="ja-JP" sz="1100" b="0" dirty="0">
                  <a:solidFill>
                    <a:srgbClr val="000000"/>
                  </a:solidFill>
                  <a:latin typeface="HGPｺﾞｼｯｸM" pitchFamily="50" charset="-128"/>
                  <a:ea typeface="HGPｺﾞｼｯｸM" pitchFamily="50" charset="-128"/>
                </a:rPr>
                <a:t>＝</a:t>
              </a:r>
              <a:r>
                <a:rPr lang="ja-JP" altLang="ja-JP" sz="1100" b="0" dirty="0">
                  <a:solidFill>
                    <a:srgbClr val="000000"/>
                  </a:solidFill>
                  <a:latin typeface="HGPｺﾞｼｯｸM" pitchFamily="50" charset="-128"/>
                  <a:ea typeface="HGPｺﾞｼｯｸM" pitchFamily="50" charset="-128"/>
                </a:rPr>
                <a:t>15</a:t>
              </a:r>
              <a:r>
                <a:rPr lang="en-US" altLang="ja-JP" sz="1100" b="0" dirty="0">
                  <a:solidFill>
                    <a:srgbClr val="000000"/>
                  </a:solidFill>
                  <a:latin typeface="HGPｺﾞｼｯｸM" pitchFamily="50" charset="-128"/>
                  <a:ea typeface="HGPｺﾞｼｯｸM" pitchFamily="50" charset="-128"/>
                </a:rPr>
                <a:t>5</a:t>
              </a:r>
              <a:r>
                <a:rPr lang="ja-JP" altLang="ja-JP" sz="1100" b="0" dirty="0">
                  <a:solidFill>
                    <a:srgbClr val="000000"/>
                  </a:solidFill>
                  <a:latin typeface="HGPｺﾞｼｯｸM" pitchFamily="50" charset="-128"/>
                  <a:ea typeface="HGPｺﾞｼｯｸM" pitchFamily="50" charset="-128"/>
                </a:rPr>
                <a:t>km</a:t>
              </a:r>
              <a:endParaRPr lang="ja-JP" altLang="ja-JP" sz="3200" dirty="0">
                <a:latin typeface="HGPｺﾞｼｯｸM" pitchFamily="50" charset="-128"/>
                <a:ea typeface="HGPｺﾞｼｯｸM" pitchFamily="50" charset="-128"/>
              </a:endParaRPr>
            </a:p>
          </p:txBody>
        </p:sp>
      </p:grpSp>
      <p:grpSp>
        <p:nvGrpSpPr>
          <p:cNvPr id="4" name="グループ化 134"/>
          <p:cNvGrpSpPr>
            <a:grpSpLocks noChangeAspect="1"/>
          </p:cNvGrpSpPr>
          <p:nvPr/>
        </p:nvGrpSpPr>
        <p:grpSpPr bwMode="auto">
          <a:xfrm>
            <a:off x="5831133" y="3756597"/>
            <a:ext cx="3487110" cy="1451837"/>
            <a:chOff x="11210558" y="2623343"/>
            <a:chExt cx="2619249" cy="1090662"/>
          </a:xfrm>
        </p:grpSpPr>
        <p:sp>
          <p:nvSpPr>
            <p:cNvPr id="71" name="Rectangle 1540"/>
            <p:cNvSpPr>
              <a:spLocks noChangeArrowheads="1"/>
            </p:cNvSpPr>
            <p:nvPr/>
          </p:nvSpPr>
          <p:spPr bwMode="auto">
            <a:xfrm>
              <a:off x="11359609" y="2772415"/>
              <a:ext cx="1093438" cy="393550"/>
            </a:xfrm>
            <a:prstGeom prst="rect">
              <a:avLst/>
            </a:prstGeom>
            <a:solidFill>
              <a:schemeClr val="accent2">
                <a:lumMod val="20000"/>
                <a:lumOff val="80000"/>
                <a:alpha val="48000"/>
              </a:schemeClr>
            </a:solidFill>
            <a:ln w="7938" cap="rnd">
              <a:solidFill>
                <a:srgbClr val="000000"/>
              </a:solidFill>
              <a:miter lim="800000"/>
              <a:headEnd/>
              <a:tailEnd/>
            </a:ln>
          </p:spPr>
          <p:txBody>
            <a:bodyPr/>
            <a:lstStyle/>
            <a:p>
              <a:pPr>
                <a:defRPr/>
              </a:pPr>
              <a:endParaRPr lang="ja-JP" altLang="en-US" sz="3200">
                <a:ea typeface="ＭＳ Ｐゴシック" pitchFamily="50" charset="-128"/>
              </a:endParaRPr>
            </a:p>
          </p:txBody>
        </p:sp>
        <p:sp>
          <p:nvSpPr>
            <p:cNvPr id="72" name="Rectangle 1645"/>
            <p:cNvSpPr>
              <a:spLocks noChangeArrowheads="1"/>
            </p:cNvSpPr>
            <p:nvPr/>
          </p:nvSpPr>
          <p:spPr bwMode="auto">
            <a:xfrm>
              <a:off x="12448480" y="2772569"/>
              <a:ext cx="220663" cy="393700"/>
            </a:xfrm>
            <a:prstGeom prst="rect">
              <a:avLst/>
            </a:prstGeom>
            <a:solidFill>
              <a:srgbClr val="FFC000">
                <a:alpha val="50195"/>
              </a:srgbClr>
            </a:solidFill>
            <a:ln w="7938" cap="rnd">
              <a:solidFill>
                <a:srgbClr val="000000"/>
              </a:solidFill>
              <a:miter lim="800000"/>
              <a:headEnd/>
              <a:tailEnd/>
            </a:ln>
          </p:spPr>
          <p:txBody>
            <a:bodyPr/>
            <a:lstStyle/>
            <a:p>
              <a:endParaRPr lang="ja-JP" altLang="en-US" sz="3200"/>
            </a:p>
          </p:txBody>
        </p:sp>
        <p:sp>
          <p:nvSpPr>
            <p:cNvPr id="73" name="Rectangle 1698"/>
            <p:cNvSpPr>
              <a:spLocks noChangeArrowheads="1"/>
            </p:cNvSpPr>
            <p:nvPr/>
          </p:nvSpPr>
          <p:spPr bwMode="auto">
            <a:xfrm>
              <a:off x="12669143" y="2772569"/>
              <a:ext cx="538162" cy="393700"/>
            </a:xfrm>
            <a:prstGeom prst="rect">
              <a:avLst/>
            </a:prstGeom>
            <a:solidFill>
              <a:srgbClr val="92D050">
                <a:alpha val="45882"/>
              </a:srgbClr>
            </a:solidFill>
            <a:ln w="7938" cap="rnd">
              <a:solidFill>
                <a:srgbClr val="000000"/>
              </a:solidFill>
              <a:miter lim="800000"/>
              <a:headEnd/>
              <a:tailEnd/>
            </a:ln>
          </p:spPr>
          <p:txBody>
            <a:bodyPr/>
            <a:lstStyle/>
            <a:p>
              <a:endParaRPr lang="ja-JP" altLang="en-US" sz="3200"/>
            </a:p>
          </p:txBody>
        </p:sp>
        <p:sp>
          <p:nvSpPr>
            <p:cNvPr id="74" name="Rectangle 1700"/>
            <p:cNvSpPr>
              <a:spLocks noChangeArrowheads="1"/>
            </p:cNvSpPr>
            <p:nvPr/>
          </p:nvSpPr>
          <p:spPr bwMode="auto">
            <a:xfrm>
              <a:off x="11868042" y="2905918"/>
              <a:ext cx="228770" cy="127166"/>
            </a:xfrm>
            <a:prstGeom prst="rect">
              <a:avLst/>
            </a:prstGeom>
            <a:noFill/>
            <a:ln w="9525">
              <a:noFill/>
              <a:miter lim="800000"/>
              <a:headEnd/>
              <a:tailEnd/>
            </a:ln>
          </p:spPr>
          <p:txBody>
            <a:bodyPr wrap="none" lIns="0" tIns="0" rIns="0" bIns="0">
              <a:spAutoFit/>
            </a:bodyPr>
            <a:lstStyle/>
            <a:p>
              <a:r>
                <a:rPr lang="en-US" altLang="ja-JP" sz="1100" b="0" dirty="0">
                  <a:solidFill>
                    <a:srgbClr val="000000"/>
                  </a:solidFill>
                  <a:latin typeface="HGSｺﾞｼｯｸM" pitchFamily="50" charset="-128"/>
                  <a:ea typeface="HGSｺﾞｼｯｸM" pitchFamily="50" charset="-128"/>
                </a:rPr>
                <a:t>64</a:t>
              </a:r>
              <a:r>
                <a:rPr lang="ja-JP" sz="1100" b="0" dirty="0">
                  <a:solidFill>
                    <a:srgbClr val="000000"/>
                  </a:solidFill>
                  <a:latin typeface="HGSｺﾞｼｯｸM" pitchFamily="50" charset="-128"/>
                  <a:ea typeface="HGSｺﾞｼｯｸM" pitchFamily="50" charset="-128"/>
                </a:rPr>
                <a:t>％</a:t>
              </a:r>
              <a:endParaRPr lang="ja-JP" sz="3200" dirty="0">
                <a:latin typeface="HGSｺﾞｼｯｸM" pitchFamily="50" charset="-128"/>
                <a:ea typeface="HGSｺﾞｼｯｸM" pitchFamily="50" charset="-128"/>
              </a:endParaRPr>
            </a:p>
          </p:txBody>
        </p:sp>
        <p:sp>
          <p:nvSpPr>
            <p:cNvPr id="75" name="Rectangle 1701"/>
            <p:cNvSpPr>
              <a:spLocks noChangeArrowheads="1"/>
            </p:cNvSpPr>
            <p:nvPr/>
          </p:nvSpPr>
          <p:spPr bwMode="auto">
            <a:xfrm>
              <a:off x="12486028" y="2905918"/>
              <a:ext cx="167364" cy="127166"/>
            </a:xfrm>
            <a:prstGeom prst="rect">
              <a:avLst/>
            </a:prstGeom>
            <a:noFill/>
            <a:ln w="9525">
              <a:noFill/>
              <a:miter lim="800000"/>
              <a:headEnd/>
              <a:tailEnd/>
            </a:ln>
          </p:spPr>
          <p:txBody>
            <a:bodyPr wrap="none" lIns="0" tIns="0" rIns="0" bIns="0">
              <a:spAutoFit/>
            </a:bodyPr>
            <a:lstStyle/>
            <a:p>
              <a:r>
                <a:rPr lang="en-US" altLang="ja-JP" sz="1100" b="0" dirty="0">
                  <a:solidFill>
                    <a:srgbClr val="000000"/>
                  </a:solidFill>
                  <a:latin typeface="HGSｺﾞｼｯｸM" pitchFamily="50" charset="-128"/>
                  <a:ea typeface="HGSｺﾞｼｯｸM" pitchFamily="50" charset="-128"/>
                </a:rPr>
                <a:t>7</a:t>
              </a:r>
              <a:r>
                <a:rPr lang="ja-JP" sz="1100" b="0" dirty="0">
                  <a:solidFill>
                    <a:srgbClr val="000000"/>
                  </a:solidFill>
                  <a:latin typeface="HGSｺﾞｼｯｸM" pitchFamily="50" charset="-128"/>
                  <a:ea typeface="HGSｺﾞｼｯｸM" pitchFamily="50" charset="-128"/>
                </a:rPr>
                <a:t>％</a:t>
              </a:r>
              <a:endParaRPr lang="ja-JP" sz="3200" dirty="0">
                <a:latin typeface="HGSｺﾞｼｯｸM" pitchFamily="50" charset="-128"/>
                <a:ea typeface="HGSｺﾞｼｯｸM" pitchFamily="50" charset="-128"/>
              </a:endParaRPr>
            </a:p>
          </p:txBody>
        </p:sp>
        <p:sp>
          <p:nvSpPr>
            <p:cNvPr id="76" name="Rectangle 1702"/>
            <p:cNvSpPr>
              <a:spLocks noChangeArrowheads="1"/>
            </p:cNvSpPr>
            <p:nvPr/>
          </p:nvSpPr>
          <p:spPr bwMode="auto">
            <a:xfrm>
              <a:off x="12849117" y="2910680"/>
              <a:ext cx="228770" cy="127166"/>
            </a:xfrm>
            <a:prstGeom prst="rect">
              <a:avLst/>
            </a:prstGeom>
            <a:noFill/>
            <a:ln w="9525">
              <a:noFill/>
              <a:miter lim="800000"/>
              <a:headEnd/>
              <a:tailEnd/>
            </a:ln>
          </p:spPr>
          <p:txBody>
            <a:bodyPr wrap="none" lIns="0" tIns="0" rIns="0" bIns="0">
              <a:spAutoFit/>
            </a:bodyPr>
            <a:lstStyle/>
            <a:p>
              <a:r>
                <a:rPr lang="ja-JP" altLang="ja-JP" sz="1100" b="0" dirty="0">
                  <a:solidFill>
                    <a:srgbClr val="000000"/>
                  </a:solidFill>
                  <a:latin typeface="HGSｺﾞｼｯｸM" pitchFamily="50" charset="-128"/>
                  <a:ea typeface="HGSｺﾞｼｯｸM" pitchFamily="50" charset="-128"/>
                </a:rPr>
                <a:t>29</a:t>
              </a:r>
              <a:r>
                <a:rPr lang="ja-JP" sz="1100" b="0" dirty="0">
                  <a:solidFill>
                    <a:srgbClr val="000000"/>
                  </a:solidFill>
                  <a:latin typeface="HGSｺﾞｼｯｸM" pitchFamily="50" charset="-128"/>
                  <a:ea typeface="HGSｺﾞｼｯｸM" pitchFamily="50" charset="-128"/>
                </a:rPr>
                <a:t>％</a:t>
              </a:r>
              <a:endParaRPr lang="ja-JP" sz="3200" dirty="0">
                <a:latin typeface="HGSｺﾞｼｯｸM" pitchFamily="50" charset="-128"/>
                <a:ea typeface="HGSｺﾞｼｯｸM" pitchFamily="50" charset="-128"/>
              </a:endParaRPr>
            </a:p>
          </p:txBody>
        </p:sp>
        <p:sp>
          <p:nvSpPr>
            <p:cNvPr id="77" name="Rectangle 1703"/>
            <p:cNvSpPr>
              <a:spLocks noChangeArrowheads="1"/>
            </p:cNvSpPr>
            <p:nvPr/>
          </p:nvSpPr>
          <p:spPr bwMode="auto">
            <a:xfrm>
              <a:off x="11210558" y="2623343"/>
              <a:ext cx="2520083" cy="121386"/>
            </a:xfrm>
            <a:prstGeom prst="rect">
              <a:avLst/>
            </a:prstGeom>
            <a:noFill/>
            <a:ln w="9525">
              <a:noFill/>
              <a:miter lim="800000"/>
              <a:headEnd/>
              <a:tailEnd/>
            </a:ln>
          </p:spPr>
          <p:txBody>
            <a:bodyPr wrap="none" lIns="0" tIns="0" rIns="0" bIns="0">
              <a:spAutoFit/>
            </a:bodyPr>
            <a:lstStyle/>
            <a:p>
              <a:pPr>
                <a:defRPr/>
              </a:pPr>
              <a:r>
                <a:rPr lang="ja-JP" altLang="ja-JP" sz="1050" b="0" dirty="0">
                  <a:solidFill>
                    <a:srgbClr val="000000"/>
                  </a:solidFill>
                  <a:latin typeface="HG丸ｺﾞｼｯｸM-PRO" pitchFamily="50" charset="-128"/>
                  <a:ea typeface="HG丸ｺﾞｼｯｸM-PRO" pitchFamily="50" charset="-128"/>
                </a:rPr>
                <a:t>○</a:t>
              </a:r>
              <a:r>
                <a:rPr lang="ja-JP" sz="1050" b="0" dirty="0">
                  <a:solidFill>
                    <a:srgbClr val="000000"/>
                  </a:solidFill>
                  <a:latin typeface="HG丸ｺﾞｼｯｸM-PRO" pitchFamily="50" charset="-128"/>
                  <a:ea typeface="HG丸ｺﾞｼｯｸM-PRO" pitchFamily="50" charset="-128"/>
                </a:rPr>
                <a:t>主要ポンプ場（目標排水能力</a:t>
              </a:r>
              <a:r>
                <a:rPr lang="ja-JP" altLang="ja-JP" sz="1050" b="0" dirty="0">
                  <a:solidFill>
                    <a:srgbClr val="000000"/>
                  </a:solidFill>
                  <a:latin typeface="HG丸ｺﾞｼｯｸM-PRO" pitchFamily="50" charset="-128"/>
                  <a:ea typeface="HG丸ｺﾞｼｯｸM-PRO" pitchFamily="50" charset="-128"/>
                </a:rPr>
                <a:t>770m</a:t>
              </a:r>
              <a:r>
                <a:rPr lang="ja-JP" altLang="ja-JP" sz="1050" b="0" baseline="30000" dirty="0">
                  <a:solidFill>
                    <a:srgbClr val="000000"/>
                  </a:solidFill>
                  <a:latin typeface="HG丸ｺﾞｼｯｸM-PRO" pitchFamily="50" charset="-128"/>
                  <a:ea typeface="HG丸ｺﾞｼｯｸM-PRO" pitchFamily="50" charset="-128"/>
                </a:rPr>
                <a:t>3</a:t>
              </a:r>
              <a:r>
                <a:rPr lang="ja-JP" altLang="ja-JP" sz="1050" b="0" dirty="0">
                  <a:solidFill>
                    <a:srgbClr val="000000"/>
                  </a:solidFill>
                  <a:latin typeface="HG丸ｺﾞｼｯｸM-PRO" pitchFamily="50" charset="-128"/>
                  <a:ea typeface="HG丸ｺﾞｼｯｸM-PRO" pitchFamily="50" charset="-128"/>
                </a:rPr>
                <a:t>/s</a:t>
              </a:r>
              <a:r>
                <a:rPr lang="ja-JP" sz="1050" b="0" dirty="0">
                  <a:solidFill>
                    <a:srgbClr val="000000"/>
                  </a:solidFill>
                  <a:latin typeface="HG丸ｺﾞｼｯｸM-PRO" pitchFamily="50" charset="-128"/>
                  <a:ea typeface="HG丸ｺﾞｼｯｸM-PRO" pitchFamily="50" charset="-128"/>
                </a:rPr>
                <a:t>）の事業進捗</a:t>
              </a:r>
              <a:endParaRPr lang="ja-JP" sz="3200" dirty="0">
                <a:latin typeface="HG丸ｺﾞｼｯｸM-PRO" pitchFamily="50" charset="-128"/>
                <a:ea typeface="HG丸ｺﾞｼｯｸM-PRO" pitchFamily="50" charset="-128"/>
              </a:endParaRPr>
            </a:p>
          </p:txBody>
        </p:sp>
        <p:sp>
          <p:nvSpPr>
            <p:cNvPr id="78" name="Rectangle 1704"/>
            <p:cNvSpPr>
              <a:spLocks noChangeArrowheads="1"/>
            </p:cNvSpPr>
            <p:nvPr/>
          </p:nvSpPr>
          <p:spPr bwMode="auto">
            <a:xfrm>
              <a:off x="12889470" y="3163877"/>
              <a:ext cx="404562" cy="121386"/>
            </a:xfrm>
            <a:prstGeom prst="rect">
              <a:avLst/>
            </a:prstGeom>
            <a:noFill/>
            <a:ln w="9525">
              <a:noFill/>
              <a:miter lim="800000"/>
              <a:headEnd/>
              <a:tailEnd/>
            </a:ln>
          </p:spPr>
          <p:txBody>
            <a:bodyPr wrap="none" lIns="0" tIns="0" rIns="0" bIns="0">
              <a:spAutoFit/>
            </a:bodyPr>
            <a:lstStyle/>
            <a:p>
              <a:pPr>
                <a:defRPr/>
              </a:pPr>
              <a:r>
                <a:rPr lang="ja-JP" sz="1050" b="0" dirty="0">
                  <a:solidFill>
                    <a:srgbClr val="000000"/>
                  </a:solidFill>
                  <a:latin typeface="HGSｺﾞｼｯｸM" pitchFamily="50" charset="-128"/>
                  <a:ea typeface="HGSｺﾞｼｯｸM" pitchFamily="50" charset="-128"/>
                </a:rPr>
                <a:t>今後整備</a:t>
              </a:r>
              <a:endParaRPr lang="ja-JP" sz="3200" dirty="0">
                <a:latin typeface="HGSｺﾞｼｯｸM" pitchFamily="50" charset="-128"/>
                <a:ea typeface="HGSｺﾞｼｯｸM" pitchFamily="50" charset="-128"/>
              </a:endParaRPr>
            </a:p>
          </p:txBody>
        </p:sp>
        <p:sp>
          <p:nvSpPr>
            <p:cNvPr id="79" name="Rectangle 1705"/>
            <p:cNvSpPr>
              <a:spLocks noChangeArrowheads="1"/>
            </p:cNvSpPr>
            <p:nvPr/>
          </p:nvSpPr>
          <p:spPr bwMode="auto">
            <a:xfrm>
              <a:off x="12908042" y="3344068"/>
              <a:ext cx="49" cy="369937"/>
            </a:xfrm>
            <a:prstGeom prst="rect">
              <a:avLst/>
            </a:prstGeom>
            <a:noFill/>
            <a:ln w="9525">
              <a:noFill/>
              <a:miter lim="800000"/>
              <a:headEnd/>
              <a:tailEnd/>
            </a:ln>
          </p:spPr>
          <p:txBody>
            <a:bodyPr wrap="none" lIns="0" tIns="0" rIns="0" bIns="0">
              <a:spAutoFit/>
            </a:bodyPr>
            <a:lstStyle/>
            <a:p>
              <a:endParaRPr lang="ja-JP" altLang="ja-JP" sz="3200"/>
            </a:p>
          </p:txBody>
        </p:sp>
        <p:sp>
          <p:nvSpPr>
            <p:cNvPr id="80" name="Rectangle 1706"/>
            <p:cNvSpPr>
              <a:spLocks noChangeArrowheads="1"/>
            </p:cNvSpPr>
            <p:nvPr/>
          </p:nvSpPr>
          <p:spPr bwMode="auto">
            <a:xfrm>
              <a:off x="12908042" y="3344067"/>
              <a:ext cx="49" cy="369937"/>
            </a:xfrm>
            <a:prstGeom prst="rect">
              <a:avLst/>
            </a:prstGeom>
            <a:noFill/>
            <a:ln w="9525">
              <a:noFill/>
              <a:miter lim="800000"/>
              <a:headEnd/>
              <a:tailEnd/>
            </a:ln>
          </p:spPr>
          <p:txBody>
            <a:bodyPr wrap="none" lIns="0" tIns="0" rIns="0" bIns="0">
              <a:spAutoFit/>
            </a:bodyPr>
            <a:lstStyle/>
            <a:p>
              <a:endParaRPr lang="ja-JP" altLang="ja-JP" sz="3200"/>
            </a:p>
          </p:txBody>
        </p:sp>
        <p:sp>
          <p:nvSpPr>
            <p:cNvPr id="81" name="Rectangle 1707"/>
            <p:cNvSpPr>
              <a:spLocks noChangeArrowheads="1"/>
            </p:cNvSpPr>
            <p:nvPr/>
          </p:nvSpPr>
          <p:spPr bwMode="auto">
            <a:xfrm>
              <a:off x="13247134" y="2839243"/>
              <a:ext cx="290177" cy="127166"/>
            </a:xfrm>
            <a:prstGeom prst="rect">
              <a:avLst/>
            </a:prstGeom>
            <a:noFill/>
            <a:ln w="9525">
              <a:noFill/>
              <a:miter lim="800000"/>
              <a:headEnd/>
              <a:tailEnd/>
            </a:ln>
          </p:spPr>
          <p:txBody>
            <a:bodyPr wrap="none" lIns="0" tIns="0" rIns="0" bIns="0">
              <a:spAutoFit/>
            </a:bodyPr>
            <a:lstStyle/>
            <a:p>
              <a:r>
                <a:rPr lang="ja-JP" altLang="ja-JP" sz="1100" b="0" dirty="0">
                  <a:solidFill>
                    <a:srgbClr val="000000"/>
                  </a:solidFill>
                  <a:latin typeface="HGSｺﾞｼｯｸM" pitchFamily="50" charset="-128"/>
                  <a:ea typeface="HGSｺﾞｼｯｸM" pitchFamily="50" charset="-128"/>
                </a:rPr>
                <a:t>100</a:t>
              </a:r>
              <a:r>
                <a:rPr lang="ja-JP" sz="1100" b="0" dirty="0">
                  <a:solidFill>
                    <a:srgbClr val="000000"/>
                  </a:solidFill>
                  <a:latin typeface="HGSｺﾞｼｯｸM" pitchFamily="50" charset="-128"/>
                  <a:ea typeface="HGSｺﾞｼｯｸM" pitchFamily="50" charset="-128"/>
                </a:rPr>
                <a:t>％</a:t>
              </a:r>
              <a:endParaRPr lang="ja-JP" sz="3200" dirty="0">
                <a:latin typeface="HGSｺﾞｼｯｸM" pitchFamily="50" charset="-128"/>
                <a:ea typeface="HGSｺﾞｼｯｸM" pitchFamily="50" charset="-128"/>
              </a:endParaRPr>
            </a:p>
          </p:txBody>
        </p:sp>
        <p:sp>
          <p:nvSpPr>
            <p:cNvPr id="82" name="Rectangle 1708"/>
            <p:cNvSpPr>
              <a:spLocks noChangeArrowheads="1"/>
            </p:cNvSpPr>
            <p:nvPr/>
          </p:nvSpPr>
          <p:spPr bwMode="auto">
            <a:xfrm>
              <a:off x="13204903" y="2955570"/>
              <a:ext cx="624904" cy="127166"/>
            </a:xfrm>
            <a:prstGeom prst="rect">
              <a:avLst/>
            </a:prstGeom>
            <a:noFill/>
            <a:ln w="9525">
              <a:noFill/>
              <a:miter lim="800000"/>
              <a:headEnd/>
              <a:tailEnd/>
            </a:ln>
          </p:spPr>
          <p:txBody>
            <a:bodyPr wrap="none" lIns="0" tIns="0" rIns="0" bIns="0">
              <a:spAutoFit/>
            </a:bodyPr>
            <a:lstStyle/>
            <a:p>
              <a:r>
                <a:rPr lang="ja-JP" sz="1100" b="0" dirty="0">
                  <a:solidFill>
                    <a:srgbClr val="000000"/>
                  </a:solidFill>
                  <a:latin typeface="ＭＳ Ｐゴシック" charset="-128"/>
                </a:rPr>
                <a:t>　</a:t>
              </a:r>
              <a:r>
                <a:rPr lang="ja-JP" sz="1100" b="0" dirty="0">
                  <a:solidFill>
                    <a:srgbClr val="000000"/>
                  </a:solidFill>
                  <a:latin typeface="HGSｺﾞｼｯｸM" pitchFamily="50" charset="-128"/>
                  <a:ea typeface="HGSｺﾞｼｯｸM" pitchFamily="50" charset="-128"/>
                </a:rPr>
                <a:t>＝ </a:t>
              </a:r>
              <a:r>
                <a:rPr lang="ja-JP" altLang="ja-JP" sz="1100" b="0" dirty="0">
                  <a:solidFill>
                    <a:srgbClr val="000000"/>
                  </a:solidFill>
                  <a:latin typeface="HGSｺﾞｼｯｸM" pitchFamily="50" charset="-128"/>
                  <a:ea typeface="HGSｺﾞｼｯｸM" pitchFamily="50" charset="-128"/>
                </a:rPr>
                <a:t>770m</a:t>
              </a:r>
              <a:r>
                <a:rPr lang="ja-JP" altLang="ja-JP" sz="1100" b="0" baseline="30000" dirty="0">
                  <a:solidFill>
                    <a:srgbClr val="000000"/>
                  </a:solidFill>
                  <a:latin typeface="HGSｺﾞｼｯｸM" pitchFamily="50" charset="-128"/>
                  <a:ea typeface="HGSｺﾞｼｯｸM" pitchFamily="50" charset="-128"/>
                </a:rPr>
                <a:t>3</a:t>
              </a:r>
              <a:r>
                <a:rPr lang="ja-JP" altLang="ja-JP" sz="1100" b="0" dirty="0">
                  <a:solidFill>
                    <a:srgbClr val="000000"/>
                  </a:solidFill>
                  <a:latin typeface="HGSｺﾞｼｯｸM" pitchFamily="50" charset="-128"/>
                  <a:ea typeface="HGSｺﾞｼｯｸM" pitchFamily="50" charset="-128"/>
                </a:rPr>
                <a:t>/</a:t>
              </a:r>
              <a:r>
                <a:rPr lang="ja-JP" altLang="ja-JP" sz="1100" b="0" dirty="0" err="1">
                  <a:solidFill>
                    <a:srgbClr val="000000"/>
                  </a:solidFill>
                  <a:latin typeface="HGSｺﾞｼｯｸM" pitchFamily="50" charset="-128"/>
                  <a:ea typeface="HGSｺﾞｼｯｸM" pitchFamily="50" charset="-128"/>
                </a:rPr>
                <a:t>s</a:t>
              </a:r>
              <a:endParaRPr lang="ja-JP" altLang="ja-JP" sz="3200" dirty="0">
                <a:latin typeface="HGSｺﾞｼｯｸM" pitchFamily="50" charset="-128"/>
                <a:ea typeface="HGSｺﾞｼｯｸM" pitchFamily="50" charset="-128"/>
              </a:endParaRPr>
            </a:p>
          </p:txBody>
        </p:sp>
        <p:sp>
          <p:nvSpPr>
            <p:cNvPr id="83" name="Rectangle 1709"/>
            <p:cNvSpPr>
              <a:spLocks noChangeArrowheads="1"/>
            </p:cNvSpPr>
            <p:nvPr/>
          </p:nvSpPr>
          <p:spPr bwMode="auto">
            <a:xfrm>
              <a:off x="11631563" y="3177727"/>
              <a:ext cx="650189" cy="121386"/>
            </a:xfrm>
            <a:prstGeom prst="rect">
              <a:avLst/>
            </a:prstGeom>
            <a:noFill/>
            <a:ln w="9525">
              <a:noFill/>
              <a:miter lim="800000"/>
              <a:headEnd/>
              <a:tailEnd/>
            </a:ln>
          </p:spPr>
          <p:txBody>
            <a:bodyPr wrap="none" lIns="0" tIns="0" rIns="0" bIns="0">
              <a:spAutoFit/>
            </a:bodyPr>
            <a:lstStyle/>
            <a:p>
              <a:pPr>
                <a:defRPr/>
              </a:pPr>
              <a:r>
                <a:rPr lang="ja-JP" sz="1050" b="0" dirty="0" smtClean="0">
                  <a:solidFill>
                    <a:srgbClr val="000000"/>
                  </a:solidFill>
                  <a:latin typeface="HGSｺﾞｼｯｸM" pitchFamily="50" charset="-128"/>
                  <a:ea typeface="HGSｺﾞｼｯｸM" pitchFamily="50" charset="-128"/>
                </a:rPr>
                <a:t>整備済</a:t>
              </a:r>
              <a:r>
                <a:rPr lang="en-US" altLang="ja-JP" sz="1050" b="0" dirty="0" smtClean="0">
                  <a:solidFill>
                    <a:srgbClr val="000000"/>
                  </a:solidFill>
                  <a:latin typeface="HGSｺﾞｼｯｸM" pitchFamily="50" charset="-128"/>
                  <a:ea typeface="HGSｺﾞｼｯｸM" pitchFamily="50" charset="-128"/>
                </a:rPr>
                <a:t>(</a:t>
              </a:r>
              <a:r>
                <a:rPr lang="ja-JP" altLang="ja-JP" sz="1050" b="0" dirty="0" smtClean="0">
                  <a:solidFill>
                    <a:srgbClr val="000000"/>
                  </a:solidFill>
                  <a:latin typeface="HGSｺﾞｼｯｸM" pitchFamily="50" charset="-128"/>
                  <a:ea typeface="HGSｺﾞｼｯｸM" pitchFamily="50" charset="-128"/>
                </a:rPr>
                <a:t>H</a:t>
              </a:r>
              <a:r>
                <a:rPr lang="en-US" altLang="ja-JP" sz="1050" b="0" dirty="0" smtClean="0">
                  <a:solidFill>
                    <a:srgbClr val="000000"/>
                  </a:solidFill>
                  <a:latin typeface="HGSｺﾞｼｯｸM" pitchFamily="50" charset="-128"/>
                  <a:ea typeface="HGSｺﾞｼｯｸM" pitchFamily="50" charset="-128"/>
                </a:rPr>
                <a:t>25</a:t>
              </a:r>
              <a:r>
                <a:rPr lang="ja-JP" sz="1050" b="0" dirty="0" smtClean="0">
                  <a:solidFill>
                    <a:srgbClr val="000000"/>
                  </a:solidFill>
                  <a:latin typeface="HGSｺﾞｼｯｸM" pitchFamily="50" charset="-128"/>
                  <a:ea typeface="HGSｺﾞｼｯｸM" pitchFamily="50" charset="-128"/>
                </a:rPr>
                <a:t>末</a:t>
              </a:r>
              <a:r>
                <a:rPr lang="en-US" altLang="ja-JP" sz="1050" b="0" dirty="0" smtClean="0">
                  <a:solidFill>
                    <a:srgbClr val="000000"/>
                  </a:solidFill>
                  <a:latin typeface="HGSｺﾞｼｯｸM" pitchFamily="50" charset="-128"/>
                  <a:ea typeface="HGSｺﾞｼｯｸM" pitchFamily="50" charset="-128"/>
                </a:rPr>
                <a:t>)</a:t>
              </a:r>
              <a:endParaRPr lang="ja-JP" sz="3200" dirty="0">
                <a:latin typeface="HGSｺﾞｼｯｸM" pitchFamily="50" charset="-128"/>
                <a:ea typeface="HGSｺﾞｼｯｸM" pitchFamily="50" charset="-128"/>
              </a:endParaRPr>
            </a:p>
          </p:txBody>
        </p:sp>
        <p:sp>
          <p:nvSpPr>
            <p:cNvPr id="84" name="Rectangle 1710"/>
            <p:cNvSpPr>
              <a:spLocks noChangeArrowheads="1"/>
            </p:cNvSpPr>
            <p:nvPr/>
          </p:nvSpPr>
          <p:spPr bwMode="auto">
            <a:xfrm>
              <a:off x="12309960" y="3285916"/>
              <a:ext cx="580353" cy="121386"/>
            </a:xfrm>
            <a:prstGeom prst="rect">
              <a:avLst/>
            </a:prstGeom>
            <a:noFill/>
            <a:ln w="9525">
              <a:noFill/>
              <a:miter lim="800000"/>
              <a:headEnd/>
              <a:tailEnd/>
            </a:ln>
          </p:spPr>
          <p:txBody>
            <a:bodyPr wrap="none" lIns="0" tIns="0" rIns="0" bIns="0">
              <a:spAutoFit/>
            </a:bodyPr>
            <a:lstStyle/>
            <a:p>
              <a:pPr>
                <a:defRPr/>
              </a:pPr>
              <a:r>
                <a:rPr lang="ja-JP" altLang="ja-JP" sz="1050" b="0" dirty="0">
                  <a:solidFill>
                    <a:srgbClr val="000000"/>
                  </a:solidFill>
                  <a:latin typeface="HGSｺﾞｼｯｸM" pitchFamily="50" charset="-128"/>
                  <a:ea typeface="HGSｺﾞｼｯｸM" pitchFamily="50" charset="-128"/>
                </a:rPr>
                <a:t>H3</a:t>
              </a:r>
              <a:r>
                <a:rPr lang="en-US" altLang="ja-JP" sz="1050" b="0" dirty="0">
                  <a:solidFill>
                    <a:srgbClr val="000000"/>
                  </a:solidFill>
                  <a:latin typeface="HGSｺﾞｼｯｸM" pitchFamily="50" charset="-128"/>
                  <a:ea typeface="HGSｺﾞｼｯｸM" pitchFamily="50" charset="-128"/>
                </a:rPr>
                <a:t>7</a:t>
              </a:r>
              <a:r>
                <a:rPr lang="ja-JP" sz="1050" b="0" dirty="0">
                  <a:solidFill>
                    <a:srgbClr val="000000"/>
                  </a:solidFill>
                  <a:latin typeface="HGSｺﾞｼｯｸM" pitchFamily="50" charset="-128"/>
                  <a:ea typeface="HGSｺﾞｼｯｸM" pitchFamily="50" charset="-128"/>
                </a:rPr>
                <a:t>末までに</a:t>
              </a:r>
              <a:endParaRPr lang="ja-JP" sz="3200" dirty="0">
                <a:latin typeface="HGSｺﾞｼｯｸM" pitchFamily="50" charset="-128"/>
                <a:ea typeface="HGSｺﾞｼｯｸM" pitchFamily="50" charset="-128"/>
              </a:endParaRPr>
            </a:p>
          </p:txBody>
        </p:sp>
        <p:sp>
          <p:nvSpPr>
            <p:cNvPr id="85" name="Rectangle 1711"/>
            <p:cNvSpPr>
              <a:spLocks noChangeArrowheads="1"/>
            </p:cNvSpPr>
            <p:nvPr/>
          </p:nvSpPr>
          <p:spPr bwMode="auto">
            <a:xfrm>
              <a:off x="12308795" y="3407302"/>
              <a:ext cx="404562" cy="121386"/>
            </a:xfrm>
            <a:prstGeom prst="rect">
              <a:avLst/>
            </a:prstGeom>
            <a:noFill/>
            <a:ln w="9525">
              <a:noFill/>
              <a:miter lim="800000"/>
              <a:headEnd/>
              <a:tailEnd/>
            </a:ln>
          </p:spPr>
          <p:txBody>
            <a:bodyPr wrap="none" lIns="0" tIns="0" rIns="0" bIns="0">
              <a:spAutoFit/>
            </a:bodyPr>
            <a:lstStyle/>
            <a:p>
              <a:pPr>
                <a:defRPr/>
              </a:pPr>
              <a:r>
                <a:rPr lang="ja-JP" sz="1050" b="0" dirty="0">
                  <a:solidFill>
                    <a:srgbClr val="000000"/>
                  </a:solidFill>
                  <a:latin typeface="HGSｺﾞｼｯｸM" pitchFamily="50" charset="-128"/>
                  <a:ea typeface="HGSｺﾞｼｯｸM" pitchFamily="50" charset="-128"/>
                </a:rPr>
                <a:t>整備予定</a:t>
              </a:r>
              <a:endParaRPr lang="ja-JP" sz="3200" dirty="0">
                <a:latin typeface="HGSｺﾞｼｯｸM" pitchFamily="50" charset="-128"/>
                <a:ea typeface="HGSｺﾞｼｯｸM" pitchFamily="50" charset="-128"/>
              </a:endParaRPr>
            </a:p>
          </p:txBody>
        </p:sp>
      </p:grpSp>
      <p:sp>
        <p:nvSpPr>
          <p:cNvPr id="91" name="Text Box 294"/>
          <p:cNvSpPr txBox="1">
            <a:spLocks noChangeArrowheads="1"/>
          </p:cNvSpPr>
          <p:nvPr/>
        </p:nvSpPr>
        <p:spPr bwMode="gray">
          <a:xfrm>
            <a:off x="200472" y="5304219"/>
            <a:ext cx="3924436" cy="353046"/>
          </a:xfrm>
          <a:prstGeom prst="rect">
            <a:avLst/>
          </a:prstGeom>
          <a:solidFill>
            <a:srgbClr val="FFFFFF"/>
          </a:solidFill>
          <a:ln w="9525">
            <a:noFill/>
            <a:miter lim="800000"/>
            <a:headEnd/>
            <a:tailEnd/>
          </a:ln>
        </p:spPr>
        <p:txBody>
          <a:bodyPr wrap="square" lIns="90000" tIns="46800" rIns="90000" bIns="46800">
            <a:spAutoFit/>
          </a:bodyPr>
          <a:lstStyle/>
          <a:p>
            <a:pPr>
              <a:lnSpc>
                <a:spcPct val="120000"/>
              </a:lnSpc>
              <a:spcBef>
                <a:spcPct val="50000"/>
              </a:spcBef>
            </a:pPr>
            <a:r>
              <a:rPr lang="en-US" altLang="ja-JP" sz="1400" dirty="0" smtClean="0">
                <a:solidFill>
                  <a:schemeClr val="tx1"/>
                </a:solidFill>
                <a:latin typeface="HG丸ｺﾞｼｯｸM-PRO" pitchFamily="50" charset="-128"/>
                <a:ea typeface="HG丸ｺﾞｼｯｸM-PRO" pitchFamily="50" charset="-128"/>
              </a:rPr>
              <a:t>&lt;</a:t>
            </a:r>
            <a:r>
              <a:rPr lang="ja-JP" altLang="en-US" sz="1400" dirty="0" smtClean="0">
                <a:solidFill>
                  <a:schemeClr val="tx1"/>
                </a:solidFill>
                <a:latin typeface="HG丸ｺﾞｼｯｸM-PRO" pitchFamily="50" charset="-128"/>
                <a:ea typeface="HG丸ｺﾞｼｯｸM-PRO" pitchFamily="50" charset="-128"/>
              </a:rPr>
              <a:t>雨水</a:t>
            </a:r>
            <a:r>
              <a:rPr lang="ja-JP" altLang="en-US" sz="1400" dirty="0">
                <a:solidFill>
                  <a:schemeClr val="tx1"/>
                </a:solidFill>
                <a:latin typeface="HG丸ｺﾞｼｯｸM-PRO" pitchFamily="50" charset="-128"/>
                <a:ea typeface="HG丸ｺﾞｼｯｸM-PRO" pitchFamily="50" charset="-128"/>
              </a:rPr>
              <a:t>排水施設能力の現状と</a:t>
            </a:r>
            <a:r>
              <a:rPr lang="ja-JP" altLang="en-US" sz="1400" dirty="0" smtClean="0">
                <a:solidFill>
                  <a:schemeClr val="tx1"/>
                </a:solidFill>
                <a:latin typeface="HG丸ｺﾞｼｯｸM-PRO" pitchFamily="50" charset="-128"/>
                <a:ea typeface="HG丸ｺﾞｼｯｸM-PRO" pitchFamily="50" charset="-128"/>
              </a:rPr>
              <a:t>見込み</a:t>
            </a:r>
            <a:r>
              <a:rPr lang="en-US" altLang="ja-JP" sz="1400" dirty="0" smtClean="0">
                <a:solidFill>
                  <a:schemeClr val="tx1"/>
                </a:solidFill>
                <a:latin typeface="HG丸ｺﾞｼｯｸM-PRO" pitchFamily="50" charset="-128"/>
                <a:ea typeface="HG丸ｺﾞｼｯｸM-PRO" pitchFamily="50" charset="-128"/>
              </a:rPr>
              <a:t>&gt;</a:t>
            </a:r>
            <a:endParaRPr lang="en-US" altLang="ja-JP" sz="1400" dirty="0">
              <a:solidFill>
                <a:schemeClr val="tx1"/>
              </a:solidFill>
              <a:latin typeface="HG丸ｺﾞｼｯｸM-PRO" pitchFamily="50" charset="-128"/>
              <a:ea typeface="HG丸ｺﾞｼｯｸM-PRO" pitchFamily="50" charset="-128"/>
            </a:endParaRPr>
          </a:p>
        </p:txBody>
      </p:sp>
      <p:sp>
        <p:nvSpPr>
          <p:cNvPr id="92" name="Text Box 10"/>
          <p:cNvSpPr txBox="1">
            <a:spLocks noChangeArrowheads="1"/>
          </p:cNvSpPr>
          <p:nvPr/>
        </p:nvSpPr>
        <p:spPr bwMode="auto">
          <a:xfrm>
            <a:off x="308485" y="5607351"/>
            <a:ext cx="5256585" cy="740984"/>
          </a:xfrm>
          <a:prstGeom prst="rect">
            <a:avLst/>
          </a:prstGeom>
          <a:noFill/>
          <a:ln w="9525">
            <a:noFill/>
            <a:miter lim="800000"/>
            <a:headEnd/>
            <a:tailEnd/>
          </a:ln>
        </p:spPr>
        <p:txBody>
          <a:bodyPr wrap="square" lIns="37357" tIns="31629" rIns="37357" bIns="31629">
            <a:spAutoFit/>
          </a:bodyPr>
          <a:lstStyle/>
          <a:p>
            <a:pPr defTabSz="957263"/>
            <a:r>
              <a:rPr lang="ja-JP" altLang="en-US" sz="1600" dirty="0" smtClean="0">
                <a:solidFill>
                  <a:schemeClr val="tx1"/>
                </a:solidFill>
                <a:latin typeface="HG丸ｺﾞｼｯｸM-PRO" pitchFamily="50" charset="-128"/>
                <a:ea typeface="HG丸ｺﾞｼｯｸM-PRO" pitchFamily="50" charset="-128"/>
              </a:rPr>
              <a:t>　</a:t>
            </a:r>
            <a:r>
              <a:rPr lang="ja-JP" altLang="en-US" sz="1400" dirty="0" smtClean="0">
                <a:solidFill>
                  <a:schemeClr val="tx1"/>
                </a:solidFill>
                <a:latin typeface="HG丸ｺﾞｼｯｸM-PRO" pitchFamily="50" charset="-128"/>
                <a:ea typeface="HG丸ｺﾞｼｯｸM-PRO" pitchFamily="50" charset="-128"/>
              </a:rPr>
              <a:t>雨水</a:t>
            </a:r>
            <a:r>
              <a:rPr lang="ja-JP" altLang="en-US" sz="1400" dirty="0">
                <a:solidFill>
                  <a:schemeClr val="tx1"/>
                </a:solidFill>
                <a:latin typeface="HG丸ｺﾞｼｯｸM-PRO" pitchFamily="50" charset="-128"/>
                <a:ea typeface="HG丸ｺﾞｼｯｸM-PRO" pitchFamily="50" charset="-128"/>
              </a:rPr>
              <a:t>排水施設</a:t>
            </a:r>
            <a:r>
              <a:rPr lang="ja-JP" altLang="en-US" sz="1400" dirty="0" smtClean="0">
                <a:solidFill>
                  <a:schemeClr val="tx1"/>
                </a:solidFill>
                <a:latin typeface="HG丸ｺﾞｼｯｸM-PRO" pitchFamily="50" charset="-128"/>
                <a:ea typeface="HG丸ｺﾞｼｯｸM-PRO" pitchFamily="50" charset="-128"/>
              </a:rPr>
              <a:t>能力</a:t>
            </a:r>
            <a:r>
              <a:rPr lang="en-US" altLang="ja-JP" sz="1400" baseline="30000" dirty="0" smtClean="0">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a:t>
            </a:r>
            <a:r>
              <a:rPr lang="ja-JP" altLang="en-US" sz="1400" dirty="0">
                <a:solidFill>
                  <a:schemeClr val="tx1"/>
                </a:solidFill>
                <a:latin typeface="HG丸ｺﾞｼｯｸM-PRO" pitchFamily="50" charset="-128"/>
                <a:ea typeface="HG丸ｺﾞｼｯｸM-PRO" pitchFamily="50" charset="-128"/>
              </a:rPr>
              <a:t>全市平均）</a:t>
            </a:r>
            <a:r>
              <a:rPr lang="ja-JP" altLang="en-US" sz="1400" b="0" dirty="0">
                <a:solidFill>
                  <a:schemeClr val="tx1"/>
                </a:solidFill>
                <a:latin typeface="HG丸ｺﾞｼｯｸM-PRO" pitchFamily="50" charset="-128"/>
                <a:ea typeface="HG丸ｺﾞｼｯｸM-PRO" pitchFamily="50" charset="-128"/>
              </a:rPr>
              <a:t>　　</a:t>
            </a:r>
            <a:r>
              <a:rPr lang="ja-JP" altLang="en-US" sz="1400" b="0" dirty="0" smtClean="0">
                <a:solidFill>
                  <a:schemeClr val="tx1"/>
                </a:solidFill>
                <a:latin typeface="HG丸ｺﾞｼｯｸM-PRO" pitchFamily="50" charset="-128"/>
                <a:ea typeface="HG丸ｺﾞｼｯｸM-PRO" pitchFamily="50" charset="-128"/>
              </a:rPr>
              <a:t>　</a:t>
            </a:r>
            <a:endParaRPr lang="en-US" altLang="ja-JP" sz="1400" b="0" dirty="0" smtClean="0">
              <a:solidFill>
                <a:schemeClr val="tx1"/>
              </a:solidFill>
              <a:latin typeface="HG丸ｺﾞｼｯｸM-PRO" pitchFamily="50" charset="-128"/>
              <a:ea typeface="HG丸ｺﾞｼｯｸM-PRO" pitchFamily="50" charset="-128"/>
            </a:endParaRPr>
          </a:p>
          <a:p>
            <a:pPr marL="324000" defTabSz="957263"/>
            <a:r>
              <a:rPr lang="en-US" altLang="ja-JP" sz="1400" b="0" dirty="0" smtClean="0">
                <a:solidFill>
                  <a:schemeClr val="tx1"/>
                </a:solidFill>
                <a:latin typeface="HG丸ｺﾞｼｯｸM-PRO" pitchFamily="50" charset="-128"/>
                <a:ea typeface="HG丸ｺﾞｼｯｸM-PRO" pitchFamily="50" charset="-128"/>
              </a:rPr>
              <a:t>84.3</a:t>
            </a:r>
            <a:r>
              <a:rPr lang="ja-JP" altLang="en-US" sz="1400" dirty="0" smtClean="0">
                <a:solidFill>
                  <a:schemeClr val="tx1"/>
                </a:solidFill>
                <a:latin typeface="HG丸ｺﾞｼｯｸM-PRO" pitchFamily="50" charset="-128"/>
                <a:ea typeface="HG丸ｺﾞｼｯｸM-PRO" pitchFamily="50" charset="-128"/>
              </a:rPr>
              <a:t>％→</a:t>
            </a:r>
            <a:r>
              <a:rPr lang="en-US" altLang="ja-JP" sz="1400" dirty="0">
                <a:latin typeface="HG丸ｺﾞｼｯｸM-PRO" pitchFamily="50" charset="-128"/>
                <a:ea typeface="HG丸ｺﾞｼｯｸM-PRO" pitchFamily="50" charset="-128"/>
              </a:rPr>
              <a:t> </a:t>
            </a:r>
            <a:r>
              <a:rPr lang="en-US" altLang="ja-JP" sz="1400" dirty="0" smtClean="0">
                <a:latin typeface="HG丸ｺﾞｼｯｸM-PRO" pitchFamily="50" charset="-128"/>
                <a:ea typeface="HG丸ｺﾞｼｯｸM-PRO" pitchFamily="50" charset="-128"/>
              </a:rPr>
              <a:t>90</a:t>
            </a:r>
            <a:r>
              <a:rPr lang="ja-JP" altLang="en-US" sz="1400" dirty="0" smtClean="0">
                <a:latin typeface="HG丸ｺﾞｼｯｸM-PRO" pitchFamily="50" charset="-128"/>
                <a:ea typeface="HG丸ｺﾞｼｯｸM-PRO" pitchFamily="50" charset="-128"/>
              </a:rPr>
              <a:t>％  （Ｈ</a:t>
            </a:r>
            <a:r>
              <a:rPr lang="en-US" altLang="ja-JP" sz="1400" dirty="0">
                <a:latin typeface="HG丸ｺﾞｼｯｸM-PRO" pitchFamily="50" charset="-128"/>
                <a:ea typeface="HG丸ｺﾞｼｯｸM-PRO" pitchFamily="50" charset="-128"/>
              </a:rPr>
              <a:t>25</a:t>
            </a:r>
            <a:r>
              <a:rPr lang="ja-JP" altLang="en-US" sz="1400" dirty="0">
                <a:latin typeface="HG丸ｺﾞｼｯｸM-PRO" pitchFamily="50" charset="-128"/>
                <a:ea typeface="HG丸ｺﾞｼｯｸM-PRO" pitchFamily="50" charset="-128"/>
              </a:rPr>
              <a:t>年度</a:t>
            </a:r>
            <a:r>
              <a:rPr lang="ja-JP" altLang="en-US" sz="1400" dirty="0" smtClean="0">
                <a:latin typeface="HG丸ｺﾞｼｯｸM-PRO" pitchFamily="50" charset="-128"/>
                <a:ea typeface="HG丸ｺﾞｼｯｸM-PRO" pitchFamily="50" charset="-128"/>
              </a:rPr>
              <a:t>末⇒Ｈ</a:t>
            </a:r>
            <a:r>
              <a:rPr lang="en-US" altLang="ja-JP" sz="1400" dirty="0" smtClean="0">
                <a:latin typeface="HG丸ｺﾞｼｯｸM-PRO" pitchFamily="50" charset="-128"/>
                <a:ea typeface="HG丸ｺﾞｼｯｸM-PRO" pitchFamily="50" charset="-128"/>
              </a:rPr>
              <a:t>37</a:t>
            </a:r>
            <a:r>
              <a:rPr lang="ja-JP" altLang="en-US" sz="1400" dirty="0" smtClean="0">
                <a:latin typeface="HG丸ｺﾞｼｯｸM-PRO" pitchFamily="50" charset="-128"/>
                <a:ea typeface="HG丸ｺﾞｼｯｸM-PRO" pitchFamily="50" charset="-128"/>
              </a:rPr>
              <a:t>年度目途）</a:t>
            </a:r>
            <a:endParaRPr lang="en-US" altLang="ja-JP" sz="1400" dirty="0" smtClean="0">
              <a:latin typeface="HG丸ｺﾞｼｯｸM-PRO" pitchFamily="50" charset="-128"/>
              <a:ea typeface="HG丸ｺﾞｼｯｸM-PRO" pitchFamily="50" charset="-128"/>
            </a:endParaRPr>
          </a:p>
          <a:p>
            <a:pPr marL="324000" defTabSz="957263"/>
            <a:r>
              <a:rPr lang="en-US" altLang="ja-JP" sz="1400" dirty="0" smtClean="0">
                <a:solidFill>
                  <a:schemeClr val="bg1"/>
                </a:solidFill>
                <a:latin typeface="HG丸ｺﾞｼｯｸM-PRO" pitchFamily="50" charset="-128"/>
                <a:ea typeface="HG丸ｺﾞｼｯｸM-PRO" pitchFamily="50" charset="-128"/>
              </a:rPr>
              <a:t>84.3</a:t>
            </a:r>
            <a:r>
              <a:rPr lang="ja-JP" altLang="en-US" sz="1400" dirty="0" smtClean="0">
                <a:solidFill>
                  <a:schemeClr val="bg1"/>
                </a:solidFill>
                <a:latin typeface="HG丸ｺﾞｼｯｸM-PRO" pitchFamily="50" charset="-128"/>
                <a:ea typeface="HG丸ｺﾞｼｯｸM-PRO" pitchFamily="50" charset="-128"/>
              </a:rPr>
              <a:t>％</a:t>
            </a:r>
            <a:r>
              <a:rPr lang="ja-JP" altLang="en-US" sz="1400" dirty="0" smtClean="0">
                <a:latin typeface="HG丸ｺﾞｼｯｸM-PRO" pitchFamily="50" charset="-128"/>
                <a:ea typeface="HG丸ｺﾞｼｯｸM-PRO" pitchFamily="50" charset="-128"/>
              </a:rPr>
              <a:t>→</a:t>
            </a:r>
            <a:r>
              <a:rPr lang="en-US" altLang="ja-JP" sz="1400" dirty="0" smtClean="0">
                <a:latin typeface="HG丸ｺﾞｼｯｸM-PRO" pitchFamily="50" charset="-128"/>
                <a:ea typeface="HG丸ｺﾞｼｯｸM-PRO" pitchFamily="50" charset="-128"/>
              </a:rPr>
              <a:t>100</a:t>
            </a:r>
            <a:r>
              <a:rPr lang="ja-JP" altLang="en-US" sz="1400" dirty="0" smtClean="0">
                <a:latin typeface="HG丸ｺﾞｼｯｸM-PRO" pitchFamily="50" charset="-128"/>
                <a:ea typeface="HG丸ｺﾞｼｯｸM-PRO" pitchFamily="50" charset="-128"/>
              </a:rPr>
              <a:t>％ （　 　　　　 ⇒さらに</a:t>
            </a:r>
            <a:r>
              <a:rPr lang="en-US" altLang="ja-JP" sz="1400" dirty="0" smtClean="0">
                <a:latin typeface="HG丸ｺﾞｼｯｸM-PRO" pitchFamily="50" charset="-128"/>
                <a:ea typeface="HG丸ｺﾞｼｯｸM-PRO" pitchFamily="50" charset="-128"/>
              </a:rPr>
              <a:t>20</a:t>
            </a:r>
            <a:r>
              <a:rPr lang="ja-JP" altLang="en-US" sz="1400" dirty="0" smtClean="0">
                <a:latin typeface="HG丸ｺﾞｼｯｸM-PRO" pitchFamily="50" charset="-128"/>
                <a:ea typeface="HG丸ｺﾞｼｯｸM-PRO" pitchFamily="50" charset="-128"/>
              </a:rPr>
              <a:t>年程度）</a:t>
            </a:r>
            <a:endParaRPr lang="ja-JP" altLang="en-US" sz="1400" dirty="0">
              <a:latin typeface="HG丸ｺﾞｼｯｸM-PRO" pitchFamily="50" charset="-128"/>
              <a:ea typeface="HG丸ｺﾞｼｯｸM-PRO" pitchFamily="50" charset="-128"/>
            </a:endParaRPr>
          </a:p>
        </p:txBody>
      </p:sp>
      <p:sp>
        <p:nvSpPr>
          <p:cNvPr id="93" name="Text Box 294"/>
          <p:cNvSpPr txBox="1">
            <a:spLocks noChangeArrowheads="1"/>
          </p:cNvSpPr>
          <p:nvPr/>
        </p:nvSpPr>
        <p:spPr bwMode="gray">
          <a:xfrm>
            <a:off x="504056" y="6384343"/>
            <a:ext cx="4953000" cy="242247"/>
          </a:xfrm>
          <a:prstGeom prst="rect">
            <a:avLst/>
          </a:prstGeom>
          <a:solidFill>
            <a:srgbClr val="FFFFFF"/>
          </a:solidFill>
          <a:ln w="9525">
            <a:noFill/>
            <a:miter lim="800000"/>
            <a:headEnd/>
            <a:tailEnd/>
          </a:ln>
        </p:spPr>
        <p:txBody>
          <a:bodyPr lIns="90000" tIns="46800" rIns="90000" bIns="46800">
            <a:spAutoFit/>
          </a:bodyPr>
          <a:lstStyle/>
          <a:p>
            <a:pPr algn="l">
              <a:lnSpc>
                <a:spcPct val="120000"/>
              </a:lnSpc>
              <a:spcBef>
                <a:spcPct val="50000"/>
              </a:spcBef>
            </a:pPr>
            <a:r>
              <a:rPr lang="en-US" altLang="ja-JP" sz="800" dirty="0" smtClean="0">
                <a:latin typeface="HG丸ｺﾞｼｯｸM-PRO" pitchFamily="50" charset="-128"/>
                <a:ea typeface="HG丸ｺﾞｼｯｸM-PRO" pitchFamily="50" charset="-128"/>
              </a:rPr>
              <a:t>※</a:t>
            </a:r>
            <a:r>
              <a:rPr lang="ja-JP" altLang="en-US" sz="800" dirty="0" smtClean="0">
                <a:solidFill>
                  <a:schemeClr val="tx1"/>
                </a:solidFill>
                <a:latin typeface="HG丸ｺﾞｼｯｸM-PRO" pitchFamily="50" charset="-128"/>
                <a:ea typeface="HG丸ｺﾞｼｯｸM-PRO" pitchFamily="50" charset="-128"/>
              </a:rPr>
              <a:t>計画</a:t>
            </a:r>
            <a:r>
              <a:rPr lang="ja-JP" altLang="en-US" sz="800" dirty="0">
                <a:solidFill>
                  <a:schemeClr val="tx1"/>
                </a:solidFill>
                <a:latin typeface="HG丸ｺﾞｼｯｸM-PRO" pitchFamily="50" charset="-128"/>
                <a:ea typeface="HG丸ｺﾞｼｯｸM-PRO" pitchFamily="50" charset="-128"/>
              </a:rPr>
              <a:t>降雨（</a:t>
            </a:r>
            <a:r>
              <a:rPr lang="en-US" altLang="ja-JP" sz="800" dirty="0">
                <a:solidFill>
                  <a:schemeClr val="tx1"/>
                </a:solidFill>
                <a:latin typeface="HG丸ｺﾞｼｯｸM-PRO" pitchFamily="50" charset="-128"/>
                <a:ea typeface="HG丸ｺﾞｼｯｸM-PRO" pitchFamily="50" charset="-128"/>
              </a:rPr>
              <a:t>60mm/h</a:t>
            </a:r>
            <a:r>
              <a:rPr lang="ja-JP" altLang="en-US" sz="800" dirty="0">
                <a:solidFill>
                  <a:schemeClr val="tx1"/>
                </a:solidFill>
                <a:latin typeface="HG丸ｺﾞｼｯｸM-PRO" pitchFamily="50" charset="-128"/>
                <a:ea typeface="HG丸ｺﾞｼｯｸM-PRO" pitchFamily="50" charset="-128"/>
              </a:rPr>
              <a:t>）による雨水流出量に対する現有施設の排水能力割合</a:t>
            </a:r>
          </a:p>
        </p:txBody>
      </p:sp>
      <p:sp>
        <p:nvSpPr>
          <p:cNvPr id="95" name="Rectangle 330"/>
          <p:cNvSpPr>
            <a:spLocks noChangeArrowheads="1"/>
          </p:cNvSpPr>
          <p:nvPr/>
        </p:nvSpPr>
        <p:spPr bwMode="auto">
          <a:xfrm>
            <a:off x="92460" y="5304220"/>
            <a:ext cx="5112000" cy="1332148"/>
          </a:xfrm>
          <a:prstGeom prst="rect">
            <a:avLst/>
          </a:prstGeom>
          <a:noFill/>
          <a:ln w="6350">
            <a:solidFill>
              <a:srgbClr val="969696"/>
            </a:solidFill>
            <a:miter lim="800000"/>
            <a:headEnd/>
            <a:tailEnd/>
          </a:ln>
        </p:spPr>
        <p:txBody>
          <a:bodyPr wrap="none" anchor="ctr"/>
          <a:lstStyle/>
          <a:p>
            <a:pPr algn="just">
              <a:lnSpc>
                <a:spcPct val="90000"/>
              </a:lnSpc>
              <a:spcBef>
                <a:spcPct val="20000"/>
              </a:spcBef>
            </a:pPr>
            <a:endParaRPr lang="ja-JP" altLang="en-US"/>
          </a:p>
        </p:txBody>
      </p:sp>
      <p:sp>
        <p:nvSpPr>
          <p:cNvPr id="96" name="右矢印 95"/>
          <p:cNvSpPr/>
          <p:nvPr/>
        </p:nvSpPr>
        <p:spPr>
          <a:xfrm>
            <a:off x="5277038" y="5772271"/>
            <a:ext cx="2520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スライド番号プレースホルダ 1"/>
          <p:cNvSpPr txBox="1">
            <a:spLocks/>
          </p:cNvSpPr>
          <p:nvPr/>
        </p:nvSpPr>
        <p:spPr>
          <a:xfrm>
            <a:off x="9360000" y="6336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15</a:t>
            </a:fld>
            <a:endParaRPr lang="ja-JP" altLang="en-US" sz="2000" b="1" dirty="0">
              <a:solidFill>
                <a:srgbClr val="000000"/>
              </a:solidFill>
              <a:latin typeface="Times New Roman" pitchFamily="18" charset="0"/>
              <a:cs typeface="Times New Roman" pitchFamily="18" charset="0"/>
            </a:endParaRPr>
          </a:p>
        </p:txBody>
      </p:sp>
      <p:sp>
        <p:nvSpPr>
          <p:cNvPr id="6" name="タイトル 5"/>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１</a:t>
            </a:r>
            <a:r>
              <a:rPr lang="ja-JP" altLang="en-US" dirty="0">
                <a:solidFill>
                  <a:srgbClr val="623104"/>
                </a:solidFill>
                <a:latin typeface="HGS創英角ｺﾞｼｯｸUB" pitchFamily="50" charset="-128"/>
                <a:ea typeface="HGS創英角ｺﾞｼｯｸUB" pitchFamily="50" charset="-128"/>
              </a:rPr>
              <a:t>．</a:t>
            </a:r>
            <a:r>
              <a:rPr lang="ja-JP" altLang="en-US" dirty="0"/>
              <a:t>新設事業（</a:t>
            </a:r>
            <a:r>
              <a:rPr lang="en-US" altLang="ja-JP" dirty="0"/>
              <a:t>1</a:t>
            </a:r>
            <a:r>
              <a:rPr lang="ja-JP" altLang="en-US" dirty="0"/>
              <a:t>）浸水対策</a:t>
            </a:r>
            <a:r>
              <a:rPr lang="en-US" altLang="ja-JP" dirty="0"/>
              <a:t>【</a:t>
            </a:r>
            <a:r>
              <a:rPr lang="ja-JP" altLang="en-US" dirty="0"/>
              <a:t>事業進捗</a:t>
            </a:r>
            <a:r>
              <a:rPr lang="en-US" altLang="ja-JP" dirty="0" smtClean="0"/>
              <a:t>】</a:t>
            </a:r>
            <a:endParaRPr kumimoji="1" lang="ja-JP" altLang="en-US" dirty="0"/>
          </a:p>
        </p:txBody>
      </p:sp>
    </p:spTree>
    <p:extLst>
      <p:ext uri="{BB962C8B-B14F-4D97-AF65-F5344CB8AC3E}">
        <p14:creationId xmlns:p14="http://schemas.microsoft.com/office/powerpoint/2010/main" val="3466093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・大阪市下水道事業では、</a:t>
            </a:r>
            <a:r>
              <a:rPr lang="ja-JP" altLang="en-US" u="sng" dirty="0" smtClean="0">
                <a:solidFill>
                  <a:schemeClr val="accent1">
                    <a:lumMod val="50000"/>
                  </a:schemeClr>
                </a:solidFill>
                <a:latin typeface="HG丸ｺﾞｼｯｸM-PRO" pitchFamily="50" charset="-128"/>
                <a:ea typeface="HG丸ｺﾞｼｯｸM-PRO" pitchFamily="50" charset="-128"/>
                <a:cs typeface="Meiryo UI" pitchFamily="50" charset="-128"/>
              </a:rPr>
              <a:t>合流式下水道が採用</a:t>
            </a: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されている。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26"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16</a:t>
            </a:fld>
            <a:endParaRPr lang="ja-JP" altLang="en-US" sz="2000" b="1" dirty="0">
              <a:solidFill>
                <a:srgbClr val="000000"/>
              </a:solidFill>
              <a:latin typeface="Times New Roman" pitchFamily="18" charset="0"/>
              <a:cs typeface="Times New Roman" pitchFamily="18" charset="0"/>
            </a:endParaRPr>
          </a:p>
        </p:txBody>
      </p:sp>
      <p:sp>
        <p:nvSpPr>
          <p:cNvPr id="4" name="タイトル 3"/>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１</a:t>
            </a:r>
            <a:r>
              <a:rPr lang="ja-JP" altLang="en-US" dirty="0">
                <a:solidFill>
                  <a:srgbClr val="623104"/>
                </a:solidFill>
                <a:latin typeface="HGS創英角ｺﾞｼｯｸUB" pitchFamily="50" charset="-128"/>
                <a:ea typeface="HGS創英角ｺﾞｼｯｸUB" pitchFamily="50" charset="-128"/>
              </a:rPr>
              <a:t>．</a:t>
            </a:r>
            <a:r>
              <a:rPr lang="ja-JP" altLang="en-US" dirty="0"/>
              <a:t>新設事業（２）合流式下水道の改善</a:t>
            </a:r>
            <a:r>
              <a:rPr lang="en-US" altLang="ja-JP" dirty="0"/>
              <a:t>【</a:t>
            </a:r>
            <a:r>
              <a:rPr lang="ja-JP" altLang="en-US" dirty="0"/>
              <a:t>背景</a:t>
            </a:r>
            <a:r>
              <a:rPr lang="en-US" altLang="ja-JP" dirty="0"/>
              <a:t>】</a:t>
            </a:r>
            <a:r>
              <a:rPr lang="ja-JP" altLang="en-US" dirty="0" smtClean="0"/>
              <a:t>①</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68179618"/>
              </p:ext>
            </p:extLst>
          </p:nvPr>
        </p:nvGraphicFramePr>
        <p:xfrm>
          <a:off x="272480" y="4846952"/>
          <a:ext cx="9361040" cy="1390360"/>
        </p:xfrm>
        <a:graphic>
          <a:graphicData uri="http://schemas.openxmlformats.org/drawingml/2006/table">
            <a:tbl>
              <a:tblPr firstRow="1" bandRow="1">
                <a:tableStyleId>{5940675A-B579-460E-94D1-54222C63F5DA}</a:tableStyleId>
              </a:tblPr>
              <a:tblGrid>
                <a:gridCol w="838482"/>
                <a:gridCol w="4317005"/>
                <a:gridCol w="4205553"/>
              </a:tblGrid>
              <a:tr h="370840">
                <a:tc>
                  <a:txBody>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長所</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nchorCtr="1"/>
                </a:tc>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短所</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nchorCtr="1"/>
                </a:tc>
              </a:tr>
              <a:tr h="370840">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合流式</a:t>
                      </a:r>
                      <a:endParaRPr kumimoji="1" lang="ja-JP" altLang="en-US" sz="1400" dirty="0">
                        <a:latin typeface="HG丸ｺﾞｼｯｸM-PRO" panose="020F0600000000000000" pitchFamily="50" charset="-128"/>
                        <a:ea typeface="HG丸ｺﾞｼｯｸM-PRO" panose="020F0600000000000000" pitchFamily="50" charset="-128"/>
                      </a:endParaRPr>
                    </a:p>
                  </a:txBody>
                  <a:tcPr marT="72000" marB="72000" anchor="ctr" anchorCtr="1"/>
                </a:tc>
                <a:tc>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・管渠が</a:t>
                      </a:r>
                      <a:r>
                        <a:rPr kumimoji="1" lang="en-US" altLang="ja-JP" sz="1200" dirty="0" smtClean="0">
                          <a:latin typeface="HG丸ｺﾞｼｯｸM-PRO" panose="020F0600000000000000" pitchFamily="50" charset="-128"/>
                          <a:ea typeface="HG丸ｺﾞｼｯｸM-PRO" panose="020F0600000000000000" pitchFamily="50" charset="-128"/>
                        </a:rPr>
                        <a:t>1</a:t>
                      </a:r>
                      <a:r>
                        <a:rPr kumimoji="1" lang="ja-JP" altLang="en-US" sz="1200" dirty="0" smtClean="0">
                          <a:latin typeface="HG丸ｺﾞｼｯｸM-PRO" panose="020F0600000000000000" pitchFamily="50" charset="-128"/>
                          <a:ea typeface="HG丸ｺﾞｼｯｸM-PRO" panose="020F0600000000000000" pitchFamily="50" charset="-128"/>
                        </a:rPr>
                        <a:t>系統で済むので施工が早くて安価</a:t>
                      </a:r>
                      <a:endParaRPr kumimoji="1" lang="en-US" altLang="ja-JP" sz="1200" dirty="0" smtClean="0">
                        <a:latin typeface="HG丸ｺﾞｼｯｸM-PRO" panose="020F0600000000000000" pitchFamily="50" charset="-128"/>
                        <a:ea typeface="HG丸ｺﾞｼｯｸM-PRO" panose="020F0600000000000000" pitchFamily="50" charset="-128"/>
                      </a:endParaRPr>
                    </a:p>
                    <a:p>
                      <a:pPr marL="180000" indent="-180000"/>
                      <a:r>
                        <a:rPr kumimoji="1" lang="ja-JP" altLang="en-US" sz="1200" dirty="0" smtClean="0">
                          <a:latin typeface="HG丸ｺﾞｼｯｸM-PRO" panose="020F0600000000000000" pitchFamily="50" charset="-128"/>
                          <a:ea typeface="HG丸ｺﾞｼｯｸM-PRO" panose="020F0600000000000000" pitchFamily="50" charset="-128"/>
                        </a:rPr>
                        <a:t>・雨水を流した道路上の汚濁物も下水処理場で処理できる</a:t>
                      </a:r>
                      <a:endParaRPr kumimoji="1" lang="ja-JP" altLang="en-US" sz="1200" dirty="0">
                        <a:latin typeface="HG丸ｺﾞｼｯｸM-PRO" panose="020F0600000000000000" pitchFamily="50" charset="-128"/>
                        <a:ea typeface="HG丸ｺﾞｼｯｸM-PRO" panose="020F0600000000000000" pitchFamily="50" charset="-128"/>
                      </a:endParaRPr>
                    </a:p>
                  </a:txBody>
                  <a:tcPr marT="72000" marB="72000"/>
                </a:tc>
                <a:tc>
                  <a:txBody>
                    <a:bodyPr/>
                    <a:lstStyle/>
                    <a:p>
                      <a:pPr marL="180000" indent="-180000"/>
                      <a:r>
                        <a:rPr kumimoji="1" lang="ja-JP" altLang="en-US" sz="1200" dirty="0" smtClean="0">
                          <a:latin typeface="HG丸ｺﾞｼｯｸM-PRO" panose="020F0600000000000000" pitchFamily="50" charset="-128"/>
                          <a:ea typeface="HG丸ｺﾞｼｯｸM-PRO" panose="020F0600000000000000" pitchFamily="50" charset="-128"/>
                        </a:rPr>
                        <a:t>・大雨時には、雨水と一緒に一部の汚水が未処理のまま河川等に放流され、環境への負荷が大きい</a:t>
                      </a:r>
                      <a:endParaRPr kumimoji="1" lang="ja-JP" altLang="en-US" sz="1200" dirty="0">
                        <a:latin typeface="HG丸ｺﾞｼｯｸM-PRO" panose="020F0600000000000000" pitchFamily="50" charset="-128"/>
                        <a:ea typeface="HG丸ｺﾞｼｯｸM-PRO" panose="020F0600000000000000" pitchFamily="50" charset="-128"/>
                      </a:endParaRPr>
                    </a:p>
                  </a:txBody>
                  <a:tcPr marT="72000" marB="72000"/>
                </a:tc>
              </a:tr>
              <a:tr h="370840">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分流式</a:t>
                      </a:r>
                      <a:endParaRPr kumimoji="1" lang="ja-JP" altLang="en-US" sz="1400" dirty="0">
                        <a:latin typeface="HG丸ｺﾞｼｯｸM-PRO" panose="020F0600000000000000" pitchFamily="50" charset="-128"/>
                        <a:ea typeface="HG丸ｺﾞｼｯｸM-PRO" panose="020F0600000000000000" pitchFamily="50" charset="-128"/>
                      </a:endParaRPr>
                    </a:p>
                  </a:txBody>
                  <a:tcPr marT="72000" marB="72000" anchor="ctr" anchorCtr="1"/>
                </a:tc>
                <a:tc>
                  <a:txBody>
                    <a:bodyPr/>
                    <a:lstStyle/>
                    <a:p>
                      <a:pPr marL="180000" indent="-180000"/>
                      <a:r>
                        <a:rPr kumimoji="1" lang="ja-JP" altLang="en-US" sz="1200" dirty="0" smtClean="0">
                          <a:latin typeface="HG丸ｺﾞｼｯｸM-PRO" panose="020F0600000000000000" pitchFamily="50" charset="-128"/>
                          <a:ea typeface="HG丸ｺﾞｼｯｸM-PRO" panose="020F0600000000000000" pitchFamily="50" charset="-128"/>
                        </a:rPr>
                        <a:t>・雨水と汚水が完全に分離されるので、合流式のように天候によって、汚水が河川等に流れ込むことがない</a:t>
                      </a:r>
                      <a:endParaRPr kumimoji="1" lang="ja-JP" altLang="en-US" sz="1200" dirty="0">
                        <a:latin typeface="HG丸ｺﾞｼｯｸM-PRO" panose="020F0600000000000000" pitchFamily="50" charset="-128"/>
                        <a:ea typeface="HG丸ｺﾞｼｯｸM-PRO" panose="020F0600000000000000" pitchFamily="50" charset="-128"/>
                      </a:endParaRPr>
                    </a:p>
                  </a:txBody>
                  <a:tcPr marT="72000" marB="72000"/>
                </a:tc>
                <a:tc>
                  <a:txBody>
                    <a:bodyPr/>
                    <a:lstStyle/>
                    <a:p>
                      <a:pPr marL="180000" indent="-180000"/>
                      <a:r>
                        <a:rPr kumimoji="1" lang="ja-JP" altLang="en-US" sz="1200" dirty="0" smtClean="0">
                          <a:latin typeface="HG丸ｺﾞｼｯｸM-PRO" panose="020F0600000000000000" pitchFamily="50" charset="-128"/>
                          <a:ea typeface="HG丸ｺﾞｼｯｸM-PRO" panose="020F0600000000000000" pitchFamily="50" charset="-128"/>
                        </a:rPr>
                        <a:t>・管渠が</a:t>
                      </a:r>
                      <a:r>
                        <a:rPr kumimoji="1" lang="en-US" altLang="ja-JP" sz="1200" dirty="0" smtClean="0">
                          <a:latin typeface="HG丸ｺﾞｼｯｸM-PRO" panose="020F0600000000000000" pitchFamily="50" charset="-128"/>
                          <a:ea typeface="HG丸ｺﾞｼｯｸM-PRO" panose="020F0600000000000000" pitchFamily="50" charset="-128"/>
                        </a:rPr>
                        <a:t>2</a:t>
                      </a:r>
                      <a:r>
                        <a:rPr kumimoji="1" lang="ja-JP" altLang="en-US" sz="1200" dirty="0" smtClean="0">
                          <a:latin typeface="HG丸ｺﾞｼｯｸM-PRO" panose="020F0600000000000000" pitchFamily="50" charset="-128"/>
                          <a:ea typeface="HG丸ｺﾞｼｯｸM-PRO" panose="020F0600000000000000" pitchFamily="50" charset="-128"/>
                        </a:rPr>
                        <a:t>系統になるので、施工が比較的困難で高価</a:t>
                      </a:r>
                      <a:endParaRPr kumimoji="1" lang="en-US" altLang="ja-JP" sz="1200" dirty="0" smtClean="0">
                        <a:latin typeface="HG丸ｺﾞｼｯｸM-PRO" panose="020F0600000000000000" pitchFamily="50" charset="-128"/>
                        <a:ea typeface="HG丸ｺﾞｼｯｸM-PRO" panose="020F0600000000000000" pitchFamily="50" charset="-128"/>
                      </a:endParaRPr>
                    </a:p>
                    <a:p>
                      <a:pPr marL="180000" indent="-180000"/>
                      <a:r>
                        <a:rPr kumimoji="1" lang="ja-JP" altLang="en-US" sz="1200" dirty="0" smtClean="0">
                          <a:latin typeface="HG丸ｺﾞｼｯｸM-PRO" panose="020F0600000000000000" pitchFamily="50" charset="-128"/>
                          <a:ea typeface="HG丸ｺﾞｼｯｸM-PRO" panose="020F0600000000000000" pitchFamily="50" charset="-128"/>
                        </a:rPr>
                        <a:t>・雨水によって、道路上の汚濁物が河川等に放流される</a:t>
                      </a:r>
                      <a:endParaRPr kumimoji="1" lang="ja-JP" altLang="en-US" sz="1200" dirty="0">
                        <a:latin typeface="HG丸ｺﾞｼｯｸM-PRO" panose="020F0600000000000000" pitchFamily="50" charset="-128"/>
                        <a:ea typeface="HG丸ｺﾞｼｯｸM-PRO" panose="020F0600000000000000" pitchFamily="50" charset="-128"/>
                      </a:endParaRPr>
                    </a:p>
                  </a:txBody>
                  <a:tcPr marT="72000" marB="72000"/>
                </a:tc>
              </a:tr>
            </a:tbl>
          </a:graphicData>
        </a:graphic>
      </p:graphicFrame>
      <p:sp>
        <p:nvSpPr>
          <p:cNvPr id="13" name="Text Box 4"/>
          <p:cNvSpPr txBox="1">
            <a:spLocks noChangeArrowheads="1"/>
          </p:cNvSpPr>
          <p:nvPr/>
        </p:nvSpPr>
        <p:spPr bwMode="auto">
          <a:xfrm>
            <a:off x="405503" y="1660738"/>
            <a:ext cx="9072000" cy="2517063"/>
          </a:xfrm>
          <a:prstGeom prst="rect">
            <a:avLst/>
          </a:prstGeom>
          <a:noFill/>
          <a:ln w="9525">
            <a:solidFill>
              <a:schemeClr val="accent1"/>
            </a:solidFill>
            <a:miter lim="800000"/>
            <a:headEnd/>
            <a:tailEnd/>
          </a:ln>
        </p:spPr>
        <p:txBody>
          <a:bodyPr wrap="square" lIns="108000" tIns="144000" rIns="108000" bIns="144000">
            <a:spAutoFit/>
          </a:bodyPr>
          <a:lstStyle/>
          <a:p>
            <a:pPr marL="216000" indent="-216000">
              <a:lnSpc>
                <a:spcPct val="150000"/>
              </a:lnSpc>
              <a:spcBef>
                <a:spcPts val="600"/>
              </a:spcBef>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○雨水と汚水を同じ管渠で流すものを</a:t>
            </a:r>
            <a:r>
              <a:rPr lang="ja-JP" altLang="en-US" sz="1600" u="sng" dirty="0" smtClean="0">
                <a:latin typeface="HG丸ｺﾞｼｯｸM-PRO" panose="020F0600000000000000" pitchFamily="50" charset="-128"/>
                <a:ea typeface="HG丸ｺﾞｼｯｸM-PRO" panose="020F0600000000000000" pitchFamily="50" charset="-128"/>
              </a:rPr>
              <a:t>合流式</a:t>
            </a:r>
            <a:r>
              <a:rPr lang="ja-JP" altLang="en-US" sz="1600" dirty="0" smtClean="0">
                <a:latin typeface="HG丸ｺﾞｼｯｸM-PRO" panose="020F0600000000000000" pitchFamily="50" charset="-128"/>
                <a:ea typeface="HG丸ｺﾞｼｯｸM-PRO" panose="020F0600000000000000" pitchFamily="50" charset="-128"/>
              </a:rPr>
              <a:t>、別々に２本の管渠で流すものを</a:t>
            </a:r>
            <a:r>
              <a:rPr lang="ja-JP" altLang="en-US" sz="1600" u="sng" dirty="0" smtClean="0">
                <a:latin typeface="HG丸ｺﾞｼｯｸM-PRO" panose="020F0600000000000000" pitchFamily="50" charset="-128"/>
                <a:ea typeface="HG丸ｺﾞｼｯｸM-PRO" panose="020F0600000000000000" pitchFamily="50" charset="-128"/>
              </a:rPr>
              <a:t>分流式</a:t>
            </a:r>
            <a:r>
              <a:rPr lang="ja-JP" altLang="en-US" sz="1600" dirty="0" smtClean="0">
                <a:latin typeface="HG丸ｺﾞｼｯｸM-PRO" panose="020F0600000000000000" pitchFamily="50" charset="-128"/>
                <a:ea typeface="HG丸ｺﾞｼｯｸM-PRO" panose="020F0600000000000000" pitchFamily="50" charset="-128"/>
              </a:rPr>
              <a:t>という。</a:t>
            </a:r>
            <a:endParaRPr lang="en-US" altLang="ja-JP" sz="1600" dirty="0" smtClean="0">
              <a:latin typeface="HG丸ｺﾞｼｯｸM-PRO" panose="020F0600000000000000" pitchFamily="50" charset="-128"/>
              <a:ea typeface="HG丸ｺﾞｼｯｸM-PRO" panose="020F0600000000000000" pitchFamily="50" charset="-128"/>
            </a:endParaRPr>
          </a:p>
          <a:p>
            <a:pPr marL="216000" indent="-216000">
              <a:lnSpc>
                <a:spcPct val="150000"/>
              </a:lnSpc>
              <a:defRPr/>
            </a:pPr>
            <a:r>
              <a:rPr lang="ja-JP" altLang="en-US" sz="1600" baseline="0"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aseline="0" dirty="0" smtClean="0">
                <a:solidFill>
                  <a:schemeClr val="tx1"/>
                </a:solidFill>
                <a:latin typeface="HG丸ｺﾞｼｯｸM-PRO" panose="020F0600000000000000" pitchFamily="50" charset="-128"/>
                <a:ea typeface="HG丸ｺﾞｼｯｸM-PRO" panose="020F0600000000000000" pitchFamily="50" charset="-128"/>
              </a:rPr>
              <a:t>○両方式とも雨水は、管渠と抽水所を通じて、</a:t>
            </a:r>
            <a:r>
              <a:rPr lang="ja-JP" altLang="en-US" sz="1600" u="sng" baseline="0" dirty="0" smtClean="0">
                <a:solidFill>
                  <a:schemeClr val="tx1"/>
                </a:solidFill>
                <a:latin typeface="HG丸ｺﾞｼｯｸM-PRO" panose="020F0600000000000000" pitchFamily="50" charset="-128"/>
                <a:ea typeface="HG丸ｺﾞｼｯｸM-PRO" panose="020F0600000000000000" pitchFamily="50" charset="-128"/>
              </a:rPr>
              <a:t>直接河川等に放流</a:t>
            </a:r>
            <a:r>
              <a:rPr lang="ja-JP" altLang="en-US" sz="1600" baseline="0" dirty="0" smtClean="0">
                <a:solidFill>
                  <a:schemeClr val="tx1"/>
                </a:solidFill>
                <a:latin typeface="HG丸ｺﾞｼｯｸM-PRO" panose="020F0600000000000000" pitchFamily="50" charset="-128"/>
                <a:ea typeface="HG丸ｺﾞｼｯｸM-PRO" panose="020F0600000000000000" pitchFamily="50" charset="-128"/>
              </a:rPr>
              <a:t>される。</a:t>
            </a:r>
            <a:endParaRPr lang="en-US" altLang="ja-JP" sz="1600" baseline="0" dirty="0" smtClean="0">
              <a:solidFill>
                <a:schemeClr val="tx1"/>
              </a:solidFill>
              <a:latin typeface="HG丸ｺﾞｼｯｸM-PRO" panose="020F0600000000000000" pitchFamily="50" charset="-128"/>
              <a:ea typeface="HG丸ｺﾞｼｯｸM-PRO" panose="020F0600000000000000" pitchFamily="50" charset="-128"/>
            </a:endParaRPr>
          </a:p>
          <a:p>
            <a:pPr marL="792000" indent="-792000">
              <a:lnSpc>
                <a:spcPts val="2000"/>
              </a:lnSpc>
              <a:spcBef>
                <a:spcPts val="600"/>
              </a:spcBef>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a:t>
            </a: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　合流式の場合、雨水と汚水の混じった下水が管渠と抽水所を通じて下水処理場に運ばれて浄化処理されている。ただし、</a:t>
            </a:r>
            <a:r>
              <a:rPr lang="ja-JP" altLang="en-US" sz="1600" u="sng" dirty="0" smtClean="0">
                <a:latin typeface="HG丸ｺﾞｼｯｸM-PRO" panose="020F0600000000000000" pitchFamily="50" charset="-128"/>
                <a:ea typeface="HG丸ｺﾞｼｯｸM-PRO" panose="020F0600000000000000" pitchFamily="50" charset="-128"/>
              </a:rPr>
              <a:t>大雨などにより、下水処理場の浄化能力を上回る下水が発生したときには、河川等に直接放流</a:t>
            </a:r>
            <a:r>
              <a:rPr lang="ja-JP" altLang="en-US" sz="1600" dirty="0" smtClean="0">
                <a:latin typeface="HG丸ｺﾞｼｯｸM-PRO" panose="020F0600000000000000" pitchFamily="50" charset="-128"/>
                <a:ea typeface="HG丸ｺﾞｼｯｸM-PRO" panose="020F0600000000000000" pitchFamily="50" charset="-128"/>
              </a:rPr>
              <a:t>されている。</a:t>
            </a:r>
            <a:endParaRPr lang="en-US" altLang="ja-JP" sz="1600" dirty="0" smtClean="0">
              <a:latin typeface="HG丸ｺﾞｼｯｸM-PRO" panose="020F0600000000000000" pitchFamily="50" charset="-128"/>
              <a:ea typeface="HG丸ｺﾞｼｯｸM-PRO" panose="020F0600000000000000" pitchFamily="50" charset="-128"/>
            </a:endParaRPr>
          </a:p>
          <a:p>
            <a:pPr marL="216000" indent="-216000">
              <a:lnSpc>
                <a:spcPts val="2500"/>
              </a:lnSpc>
              <a:defRPr/>
            </a:pPr>
            <a:r>
              <a:rPr lang="ja-JP" altLang="en-US" sz="1600" dirty="0">
                <a:latin typeface="HG丸ｺﾞｼｯｸM-PRO" panose="020F0600000000000000" pitchFamily="50" charset="-128"/>
                <a:ea typeface="HG丸ｺﾞｼｯｸM-PRO" panose="020F0600000000000000" pitchFamily="50" charset="-128"/>
              </a:rPr>
              <a:t>・大阪市をはじめ、早くから下水道事業に着手した大都市都心部では、</a:t>
            </a:r>
            <a:r>
              <a:rPr lang="ja-JP" altLang="en-US" sz="1600" u="sng" dirty="0">
                <a:latin typeface="HG丸ｺﾞｼｯｸM-PRO" panose="020F0600000000000000" pitchFamily="50" charset="-128"/>
                <a:ea typeface="HG丸ｺﾞｼｯｸM-PRO" panose="020F0600000000000000" pitchFamily="50" charset="-128"/>
              </a:rPr>
              <a:t>施工が早く安価</a:t>
            </a:r>
            <a:r>
              <a:rPr lang="ja-JP" altLang="en-US" sz="1600" dirty="0">
                <a:latin typeface="HG丸ｺﾞｼｯｸM-PRO" panose="020F0600000000000000" pitchFamily="50" charset="-128"/>
                <a:ea typeface="HG丸ｺﾞｼｯｸM-PRO" panose="020F0600000000000000" pitchFamily="50" charset="-128"/>
              </a:rPr>
              <a:t>となる合流式を採用したところが多い</a:t>
            </a: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現在では、多くの都市が分流式である。</a:t>
            </a: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a:t>
            </a:r>
            <a:endParaRPr lang="ja-JP" altLang="en-US" sz="1300" baseline="0" dirty="0">
              <a:solidFill>
                <a:schemeClr val="tx1"/>
              </a:solidFill>
              <a:latin typeface="ＭＳ Ｐゴシック" pitchFamily="50" charset="-128"/>
              <a:ea typeface="ＭＳ Ｐゴシック" pitchFamily="50" charset="-128"/>
            </a:endParaRPr>
          </a:p>
        </p:txBody>
      </p:sp>
      <p:sp>
        <p:nvSpPr>
          <p:cNvPr id="14" name="テキスト ボックス 13"/>
          <p:cNvSpPr txBox="1"/>
          <p:nvPr/>
        </p:nvSpPr>
        <p:spPr>
          <a:xfrm>
            <a:off x="428500" y="4486917"/>
            <a:ext cx="3198355" cy="584775"/>
          </a:xfrm>
          <a:prstGeom prst="rect">
            <a:avLst/>
          </a:prstGeom>
          <a:noFill/>
        </p:spPr>
        <p:txBody>
          <a:bodyPr wrap="square" rtlCol="0">
            <a:spAutoFit/>
          </a:bodyPr>
          <a:lstStyle/>
          <a:p>
            <a:r>
              <a:rPr lang="en-US" altLang="ja-JP" sz="1400" dirty="0" smtClean="0">
                <a:latin typeface="HG丸ｺﾞｼｯｸM-PRO" pitchFamily="50" charset="-128"/>
                <a:ea typeface="HG丸ｺﾞｼｯｸM-PRO" pitchFamily="50" charset="-128"/>
              </a:rPr>
              <a:t> </a:t>
            </a:r>
            <a:r>
              <a:rPr lang="ja-JP" altLang="en-US" sz="1400" dirty="0" smtClean="0">
                <a:latin typeface="HG丸ｺﾞｼｯｸM-PRO" pitchFamily="50" charset="-128"/>
                <a:ea typeface="HG丸ｺﾞｼｯｸM-PRO" pitchFamily="50" charset="-128"/>
              </a:rPr>
              <a:t>（参考）両方式の長所短所</a:t>
            </a:r>
          </a:p>
          <a:p>
            <a:endParaRPr kumimoji="1" lang="ja-JP" altLang="en-US" dirty="0"/>
          </a:p>
        </p:txBody>
      </p:sp>
    </p:spTree>
    <p:extLst>
      <p:ext uri="{BB962C8B-B14F-4D97-AF65-F5344CB8AC3E}">
        <p14:creationId xmlns:p14="http://schemas.microsoft.com/office/powerpoint/2010/main" val="1315351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322" y="5636553"/>
            <a:ext cx="1156724" cy="994190"/>
          </a:xfrm>
          <a:prstGeom prst="rect">
            <a:avLst/>
          </a:prstGeom>
        </p:spPr>
      </p:pic>
      <p:pic>
        <p:nvPicPr>
          <p:cNvPr id="80" name="図 79"/>
          <p:cNvPicPr>
            <a:picLocks noChangeAspect="1"/>
          </p:cNvPicPr>
          <p:nvPr/>
        </p:nvPicPr>
        <p:blipFill rotWithShape="1">
          <a:blip r:embed="rId4" cstate="print">
            <a:extLst>
              <a:ext uri="{28A0092B-C50C-407E-A947-70E740481C1C}">
                <a14:useLocalDpi xmlns:a14="http://schemas.microsoft.com/office/drawing/2010/main" val="0"/>
              </a:ext>
            </a:extLst>
          </a:blip>
          <a:srcRect l="4146" t="100" r="174" b="3972"/>
          <a:stretch/>
        </p:blipFill>
        <p:spPr>
          <a:xfrm>
            <a:off x="5928000" y="5673808"/>
            <a:ext cx="1248000" cy="853896"/>
          </a:xfrm>
          <a:prstGeom prst="rect">
            <a:avLst/>
          </a:prstGeom>
        </p:spPr>
      </p:pic>
      <p:pic>
        <p:nvPicPr>
          <p:cNvPr id="78" name="図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860" y="4435922"/>
            <a:ext cx="1229474" cy="824499"/>
          </a:xfrm>
          <a:prstGeom prst="rect">
            <a:avLst/>
          </a:prstGeom>
        </p:spPr>
      </p:pic>
      <p:pic>
        <p:nvPicPr>
          <p:cNvPr id="86" name="図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1811" y="4442331"/>
            <a:ext cx="1222649" cy="819922"/>
          </a:xfrm>
          <a:prstGeom prst="rect">
            <a:avLst/>
          </a:prstGeom>
        </p:spPr>
      </p:pic>
      <p:pic>
        <p:nvPicPr>
          <p:cNvPr id="62" name="図 6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6201922" y="1844824"/>
            <a:ext cx="2847000" cy="2592000"/>
          </a:xfrm>
          <a:prstGeom prst="rect">
            <a:avLst/>
          </a:prstGeom>
        </p:spPr>
      </p:pic>
      <p:sp>
        <p:nvSpPr>
          <p:cNvPr id="43" name="Text Box 11"/>
          <p:cNvSpPr txBox="1">
            <a:spLocks noChangeArrowheads="1"/>
          </p:cNvSpPr>
          <p:nvPr/>
        </p:nvSpPr>
        <p:spPr bwMode="auto">
          <a:xfrm>
            <a:off x="644732" y="1879571"/>
            <a:ext cx="1171178" cy="446276"/>
          </a:xfrm>
          <a:prstGeom prst="rect">
            <a:avLst/>
          </a:prstGeom>
          <a:noFill/>
          <a:ln w="9525">
            <a:noFill/>
            <a:miter lim="800000"/>
            <a:headEnd/>
            <a:tailEnd/>
          </a:ln>
        </p:spPr>
        <p:txBody>
          <a:bodyPr>
            <a:spAutoFit/>
          </a:bodyPr>
          <a:lstStyle/>
          <a:p>
            <a:r>
              <a:rPr lang="ja-JP" altLang="en-US" sz="1100" u="sng" baseline="0" dirty="0">
                <a:solidFill>
                  <a:schemeClr val="tx1"/>
                </a:solidFill>
                <a:latin typeface="HG丸ｺﾞｼｯｸM-PRO" pitchFamily="50" charset="-128"/>
                <a:ea typeface="HG丸ｺﾞｼｯｸM-PRO" pitchFamily="50" charset="-128"/>
              </a:rPr>
              <a:t>合流式下水道の</a:t>
            </a:r>
            <a:r>
              <a:rPr lang="ja-JP" altLang="en-US" sz="1100" u="sng" baseline="0" dirty="0" smtClean="0">
                <a:solidFill>
                  <a:schemeClr val="tx1"/>
                </a:solidFill>
                <a:latin typeface="HG丸ｺﾞｼｯｸM-PRO" pitchFamily="50" charset="-128"/>
                <a:ea typeface="HG丸ｺﾞｼｯｸM-PRO" pitchFamily="50" charset="-128"/>
              </a:rPr>
              <a:t>割合</a:t>
            </a:r>
            <a:r>
              <a:rPr lang="en-US" altLang="ja-JP" sz="1100" u="sng" baseline="30000" dirty="0">
                <a:latin typeface="HG丸ｺﾞｼｯｸM-PRO" pitchFamily="50" charset="-128"/>
                <a:ea typeface="HG丸ｺﾞｼｯｸM-PRO" pitchFamily="50" charset="-128"/>
              </a:rPr>
              <a:t>※</a:t>
            </a:r>
            <a:r>
              <a:rPr lang="ja-JP" altLang="en-US" sz="1100" u="sng" baseline="30000" dirty="0" smtClean="0">
                <a:solidFill>
                  <a:schemeClr val="tx1"/>
                </a:solidFill>
                <a:latin typeface="HG丸ｺﾞｼｯｸM-PRO" pitchFamily="50" charset="-128"/>
                <a:ea typeface="HG丸ｺﾞｼｯｸM-PRO" pitchFamily="50" charset="-128"/>
              </a:rPr>
              <a:t>１</a:t>
            </a:r>
            <a:r>
              <a:rPr lang="ja-JP" altLang="en-US" sz="1200" baseline="0" dirty="0" smtClean="0">
                <a:solidFill>
                  <a:schemeClr val="tx1"/>
                </a:solidFill>
                <a:latin typeface="HG丸ｺﾞｼｯｸM-PRO" pitchFamily="50" charset="-128"/>
                <a:ea typeface="HG丸ｺﾞｼｯｸM-PRO" pitchFamily="50" charset="-128"/>
              </a:rPr>
              <a:t>（</a:t>
            </a:r>
            <a:r>
              <a:rPr lang="ja-JP" altLang="en-US" sz="1200" baseline="0" dirty="0">
                <a:solidFill>
                  <a:schemeClr val="tx1"/>
                </a:solidFill>
                <a:latin typeface="HG丸ｺﾞｼｯｸM-PRO" pitchFamily="50" charset="-128"/>
                <a:ea typeface="HG丸ｺﾞｼｯｸM-PRO" pitchFamily="50" charset="-128"/>
              </a:rPr>
              <a:t>％）</a:t>
            </a:r>
          </a:p>
        </p:txBody>
      </p:sp>
      <p:sp>
        <p:nvSpPr>
          <p:cNvPr id="44" name="AutoShape 18"/>
          <p:cNvSpPr>
            <a:spLocks noChangeArrowheads="1"/>
          </p:cNvSpPr>
          <p:nvPr/>
        </p:nvSpPr>
        <p:spPr bwMode="auto">
          <a:xfrm rot="10800000">
            <a:off x="683348" y="5164495"/>
            <a:ext cx="963083" cy="152400"/>
          </a:xfrm>
          <a:prstGeom prst="triangle">
            <a:avLst>
              <a:gd name="adj" fmla="val 50000"/>
            </a:avLst>
          </a:prstGeom>
          <a:solidFill>
            <a:srgbClr val="C0C0C0"/>
          </a:solidFill>
          <a:ln w="9525">
            <a:noFill/>
            <a:miter lim="800000"/>
            <a:headEnd/>
            <a:tailEnd/>
          </a:ln>
        </p:spPr>
        <p:txBody>
          <a:bodyPr wrap="none" anchor="ctr"/>
          <a:lstStyle/>
          <a:p>
            <a:endParaRPr lang="ja-JP" altLang="en-US"/>
          </a:p>
        </p:txBody>
      </p:sp>
      <p:sp>
        <p:nvSpPr>
          <p:cNvPr id="45" name="Text Box 19"/>
          <p:cNvSpPr txBox="1">
            <a:spLocks noChangeArrowheads="1"/>
          </p:cNvSpPr>
          <p:nvPr/>
        </p:nvSpPr>
        <p:spPr bwMode="auto">
          <a:xfrm>
            <a:off x="294106" y="5393102"/>
            <a:ext cx="1877437" cy="276999"/>
          </a:xfrm>
          <a:prstGeom prst="rect">
            <a:avLst/>
          </a:prstGeom>
          <a:noFill/>
          <a:ln w="9525">
            <a:noFill/>
            <a:miter lim="800000"/>
            <a:headEnd/>
            <a:tailEnd/>
          </a:ln>
        </p:spPr>
        <p:txBody>
          <a:bodyPr wrap="none">
            <a:spAutoFit/>
          </a:bodyPr>
          <a:lstStyle/>
          <a:p>
            <a:pPr algn="just"/>
            <a:r>
              <a:rPr lang="ja-JP" altLang="en-US" sz="1200" baseline="0" dirty="0" smtClean="0">
                <a:solidFill>
                  <a:schemeClr val="tx1"/>
                </a:solidFill>
                <a:latin typeface="HG丸ｺﾞｼｯｸM-PRO" pitchFamily="50" charset="-128"/>
                <a:ea typeface="HG丸ｺﾞｼｯｸM-PRO" pitchFamily="50" charset="-128"/>
              </a:rPr>
              <a:t>他都市に比べ割合が高い</a:t>
            </a:r>
            <a:endParaRPr lang="ja-JP" altLang="en-US" sz="1200" baseline="0" dirty="0">
              <a:solidFill>
                <a:schemeClr val="tx1"/>
              </a:solidFill>
              <a:latin typeface="HG丸ｺﾞｼｯｸM-PRO" pitchFamily="50" charset="-128"/>
              <a:ea typeface="HG丸ｺﾞｼｯｸM-PRO" pitchFamily="50" charset="-128"/>
            </a:endParaRPr>
          </a:p>
        </p:txBody>
      </p:sp>
      <p:graphicFrame>
        <p:nvGraphicFramePr>
          <p:cNvPr id="53" name="Object 51"/>
          <p:cNvGraphicFramePr>
            <a:graphicFrameLocks noChangeAspect="1"/>
          </p:cNvGraphicFramePr>
          <p:nvPr>
            <p:extLst>
              <p:ext uri="{D42A27DB-BD31-4B8C-83A1-F6EECF244321}">
                <p14:modId xmlns:p14="http://schemas.microsoft.com/office/powerpoint/2010/main" val="4284624568"/>
              </p:ext>
            </p:extLst>
          </p:nvPr>
        </p:nvGraphicFramePr>
        <p:xfrm>
          <a:off x="605959" y="2345095"/>
          <a:ext cx="1382713" cy="2590800"/>
        </p:xfrm>
        <a:graphic>
          <a:graphicData uri="http://schemas.openxmlformats.org/presentationml/2006/ole">
            <mc:AlternateContent xmlns:mc="http://schemas.openxmlformats.org/markup-compatibility/2006">
              <mc:Choice xmlns:v="urn:schemas-microsoft-com:vml" Requires="v">
                <p:oleObj spid="_x0000_s88251" name="グラフ" r:id="rId9" imgW="1295400" imgH="2276375" progId="Excel.Sheet.8">
                  <p:embed/>
                </p:oleObj>
              </mc:Choice>
              <mc:Fallback>
                <p:oleObj name="グラフ" r:id="rId9" imgW="1295400" imgH="2276375" progId="Excel.Sheet.8">
                  <p:embed/>
                  <p:pic>
                    <p:nvPicPr>
                      <p:cNvPr id="0" name="Picture 1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959" y="2345095"/>
                        <a:ext cx="138271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 name="Group 112"/>
          <p:cNvGraphicFramePr>
            <a:graphicFrameLocks noGrp="1"/>
          </p:cNvGraphicFramePr>
          <p:nvPr>
            <p:extLst>
              <p:ext uri="{D42A27DB-BD31-4B8C-83A1-F6EECF244321}">
                <p14:modId xmlns:p14="http://schemas.microsoft.com/office/powerpoint/2010/main" val="2914284467"/>
              </p:ext>
            </p:extLst>
          </p:nvPr>
        </p:nvGraphicFramePr>
        <p:xfrm>
          <a:off x="674752" y="2345102"/>
          <a:ext cx="225637" cy="2735263"/>
        </p:xfrm>
        <a:graphic>
          <a:graphicData uri="http://schemas.openxmlformats.org/drawingml/2006/table">
            <a:tbl>
              <a:tblPr/>
              <a:tblGrid>
                <a:gridCol w="225637"/>
              </a:tblGrid>
              <a:tr h="2735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horzOverflow="overflow">
                    <a:lnL w="3175"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noFill/>
                  </a:tcPr>
                </a:tc>
              </a:tr>
            </a:tbl>
          </a:graphicData>
        </a:graphic>
      </p:graphicFrame>
      <p:sp>
        <p:nvSpPr>
          <p:cNvPr id="63" name="角丸四角形 62"/>
          <p:cNvSpPr/>
          <p:nvPr/>
        </p:nvSpPr>
        <p:spPr>
          <a:xfrm>
            <a:off x="468000" y="608400"/>
            <a:ext cx="9000000" cy="111600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36000" rIns="144000" bIns="36000" rtlCol="0" anchor="ctr" anchorCtr="0">
            <a:noAutofit/>
          </a:bodyPr>
          <a:lstStyle/>
          <a:p>
            <a:pPr marL="144000" indent="-144000">
              <a:lnSpc>
                <a:spcPts val="2300"/>
              </a:lnSpc>
            </a:pPr>
            <a:r>
              <a:rPr lang="ja-JP" altLang="en-US" sz="1600" dirty="0" smtClean="0">
                <a:solidFill>
                  <a:schemeClr val="tx1"/>
                </a:solidFill>
                <a:latin typeface="HG丸ｺﾞｼｯｸM-PRO" pitchFamily="50" charset="-128"/>
                <a:ea typeface="HG丸ｺﾞｼｯｸM-PRO" pitchFamily="50" charset="-128"/>
              </a:rPr>
              <a:t>・合流式下水道の割合が</a:t>
            </a:r>
            <a:r>
              <a:rPr lang="ja-JP" altLang="en-US" sz="1600" u="sng" dirty="0" smtClean="0">
                <a:solidFill>
                  <a:schemeClr val="tx1"/>
                </a:solidFill>
                <a:latin typeface="HG丸ｺﾞｼｯｸM-PRO" pitchFamily="50" charset="-128"/>
                <a:ea typeface="HG丸ｺﾞｼｯｸM-PRO" pitchFamily="50" charset="-128"/>
              </a:rPr>
              <a:t>極めて高い</a:t>
            </a:r>
            <a:r>
              <a:rPr lang="ja-JP" altLang="en-US" sz="1600" dirty="0" smtClean="0">
                <a:solidFill>
                  <a:schemeClr val="tx1"/>
                </a:solidFill>
                <a:latin typeface="HG丸ｺﾞｼｯｸM-PRO" pitchFamily="50" charset="-128"/>
                <a:ea typeface="HG丸ｺﾞｼｯｸM-PRO" pitchFamily="50" charset="-128"/>
              </a:rPr>
              <a:t>。</a:t>
            </a:r>
            <a:endParaRPr lang="en-US" altLang="ja-JP" sz="1600" dirty="0" smtClean="0">
              <a:solidFill>
                <a:schemeClr val="tx1"/>
              </a:solidFill>
              <a:latin typeface="HG丸ｺﾞｼｯｸM-PRO" pitchFamily="50" charset="-128"/>
              <a:ea typeface="HG丸ｺﾞｼｯｸM-PRO" pitchFamily="50" charset="-128"/>
            </a:endParaRPr>
          </a:p>
          <a:p>
            <a:pPr marL="180000" indent="-180000">
              <a:lnSpc>
                <a:spcPts val="2300"/>
              </a:lnSpc>
            </a:pPr>
            <a:r>
              <a:rPr lang="ja-JP" altLang="en-US" sz="1600" dirty="0" smtClean="0">
                <a:solidFill>
                  <a:schemeClr val="tx1"/>
                </a:solidFill>
                <a:latin typeface="HG丸ｺﾞｼｯｸM-PRO" pitchFamily="50" charset="-128"/>
                <a:ea typeface="HG丸ｺﾞｼｯｸM-PRO" pitchFamily="50" charset="-128"/>
              </a:rPr>
              <a:t>・合流式下水道では、雨の強さが一定の水準を越えると、下水道の処理能力を超えるため、雨水と共に</a:t>
            </a:r>
            <a:r>
              <a:rPr lang="ja-JP" altLang="en-US" sz="1600" u="sng" dirty="0" smtClean="0">
                <a:solidFill>
                  <a:schemeClr val="tx1"/>
                </a:solidFill>
                <a:latin typeface="HG丸ｺﾞｼｯｸM-PRO" pitchFamily="50" charset="-128"/>
                <a:ea typeface="HG丸ｺﾞｼｯｸM-PRO" pitchFamily="50" charset="-128"/>
              </a:rPr>
              <a:t>汚れの一部やごみ等</a:t>
            </a:r>
            <a:r>
              <a:rPr lang="ja-JP" altLang="en-US" sz="1600" dirty="0" smtClean="0">
                <a:solidFill>
                  <a:schemeClr val="tx1"/>
                </a:solidFill>
                <a:latin typeface="HG丸ｺﾞｼｯｸM-PRO" pitchFamily="50" charset="-128"/>
                <a:ea typeface="HG丸ｺﾞｼｯｸM-PRO" pitchFamily="50" charset="-128"/>
              </a:rPr>
              <a:t>が河川などに</a:t>
            </a:r>
            <a:r>
              <a:rPr lang="ja-JP" altLang="en-US" sz="1600" u="sng" dirty="0" smtClean="0">
                <a:solidFill>
                  <a:schemeClr val="tx1"/>
                </a:solidFill>
                <a:latin typeface="HG丸ｺﾞｼｯｸM-PRO" pitchFamily="50" charset="-128"/>
                <a:ea typeface="HG丸ｺﾞｼｯｸM-PRO" pitchFamily="50" charset="-128"/>
              </a:rPr>
              <a:t>直接放流</a:t>
            </a:r>
            <a:r>
              <a:rPr lang="ja-JP" altLang="en-US" sz="1600" dirty="0" smtClean="0">
                <a:solidFill>
                  <a:schemeClr val="tx1"/>
                </a:solidFill>
                <a:latin typeface="HG丸ｺﾞｼｯｸM-PRO" pitchFamily="50" charset="-128"/>
                <a:ea typeface="HG丸ｺﾞｼｯｸM-PRO" pitchFamily="50" charset="-128"/>
              </a:rPr>
              <a:t>され、</a:t>
            </a:r>
            <a:r>
              <a:rPr lang="ja-JP" altLang="en-US" sz="1600" u="sng" dirty="0" smtClean="0">
                <a:solidFill>
                  <a:schemeClr val="tx1"/>
                </a:solidFill>
                <a:latin typeface="HG丸ｺﾞｼｯｸM-PRO" pitchFamily="50" charset="-128"/>
                <a:ea typeface="HG丸ｺﾞｼｯｸM-PRO" pitchFamily="50" charset="-128"/>
              </a:rPr>
              <a:t>水質汚濁の一因</a:t>
            </a:r>
            <a:r>
              <a:rPr lang="ja-JP" altLang="en-US" sz="1600" dirty="0" smtClean="0">
                <a:solidFill>
                  <a:schemeClr val="tx1"/>
                </a:solidFill>
                <a:latin typeface="HG丸ｺﾞｼｯｸM-PRO" pitchFamily="50" charset="-128"/>
                <a:ea typeface="HG丸ｺﾞｼｯｸM-PRO" pitchFamily="50" charset="-128"/>
              </a:rPr>
              <a:t>となっている。</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31" name="Text Box 100"/>
          <p:cNvSpPr txBox="1">
            <a:spLocks noChangeArrowheads="1"/>
          </p:cNvSpPr>
          <p:nvPr/>
        </p:nvSpPr>
        <p:spPr bwMode="auto">
          <a:xfrm>
            <a:off x="1970711" y="2825780"/>
            <a:ext cx="954107" cy="481670"/>
          </a:xfrm>
          <a:prstGeom prst="rect">
            <a:avLst/>
          </a:prstGeom>
          <a:noFill/>
          <a:ln w="9525">
            <a:noFill/>
            <a:miter lim="800000"/>
            <a:headEnd/>
            <a:tailEnd/>
          </a:ln>
        </p:spPr>
        <p:txBody>
          <a:bodyPr wrap="none">
            <a:spAutoFit/>
          </a:bodyPr>
          <a:lstStyle/>
          <a:p>
            <a:pPr eaLnBrk="0" hangingPunct="0">
              <a:lnSpc>
                <a:spcPct val="115000"/>
              </a:lnSpc>
            </a:pPr>
            <a:r>
              <a:rPr kumimoji="0" lang="ja-JP" altLang="en-US" sz="1200" baseline="0" dirty="0">
                <a:solidFill>
                  <a:schemeClr val="tx1"/>
                </a:solidFill>
                <a:latin typeface="HG丸ｺﾞｼｯｸM-PRO" pitchFamily="50" charset="-128"/>
                <a:ea typeface="HG丸ｺﾞｼｯｸM-PRO" pitchFamily="50" charset="-128"/>
              </a:rPr>
              <a:t>晴天</a:t>
            </a:r>
            <a:r>
              <a:rPr kumimoji="0" lang="ja-JP" altLang="en-US" sz="1200" baseline="0" dirty="0" smtClean="0">
                <a:solidFill>
                  <a:schemeClr val="tx1"/>
                </a:solidFill>
                <a:latin typeface="HG丸ｺﾞｼｯｸM-PRO" pitchFamily="50" charset="-128"/>
                <a:ea typeface="HG丸ｺﾞｼｯｸM-PRO" pitchFamily="50" charset="-128"/>
              </a:rPr>
              <a:t>時</a:t>
            </a:r>
            <a:r>
              <a:rPr kumimoji="0" lang="en-US" altLang="ja-JP" sz="1200" baseline="30000" dirty="0">
                <a:latin typeface="HG丸ｺﾞｼｯｸM-PRO" pitchFamily="50" charset="-128"/>
                <a:ea typeface="HG丸ｺﾞｼｯｸM-PRO" pitchFamily="50" charset="-128"/>
              </a:rPr>
              <a:t>※</a:t>
            </a:r>
            <a:r>
              <a:rPr kumimoji="0" lang="ja-JP" altLang="en-US" sz="1200" baseline="30000" dirty="0" smtClean="0">
                <a:solidFill>
                  <a:schemeClr val="tx1"/>
                </a:solidFill>
                <a:latin typeface="HG丸ｺﾞｼｯｸM-PRO" pitchFamily="50" charset="-128"/>
                <a:ea typeface="HG丸ｺﾞｼｯｸM-PRO" pitchFamily="50" charset="-128"/>
              </a:rPr>
              <a:t>２</a:t>
            </a:r>
            <a:endParaRPr kumimoji="0" lang="ja-JP" altLang="en-US" sz="1200" baseline="30000" dirty="0">
              <a:solidFill>
                <a:schemeClr val="tx1"/>
              </a:solidFill>
              <a:latin typeface="HG丸ｺﾞｼｯｸM-PRO" pitchFamily="50" charset="-128"/>
              <a:ea typeface="HG丸ｺﾞｼｯｸM-PRO" pitchFamily="50" charset="-128"/>
            </a:endParaRPr>
          </a:p>
          <a:p>
            <a:pPr eaLnBrk="0" hangingPunct="0">
              <a:lnSpc>
                <a:spcPct val="115000"/>
              </a:lnSpc>
            </a:pPr>
            <a:r>
              <a:rPr kumimoji="0" lang="ja-JP" altLang="en-US" sz="1000" baseline="0" dirty="0">
                <a:solidFill>
                  <a:schemeClr val="tx1"/>
                </a:solidFill>
                <a:latin typeface="HG丸ｺﾞｼｯｸM-PRO" pitchFamily="50" charset="-128"/>
                <a:ea typeface="HG丸ｺﾞｼｯｸM-PRO" pitchFamily="50" charset="-128"/>
              </a:rPr>
              <a:t>（約</a:t>
            </a:r>
            <a:r>
              <a:rPr kumimoji="0" lang="en-US" altLang="ja-JP" sz="1000" baseline="0" dirty="0">
                <a:solidFill>
                  <a:schemeClr val="tx1"/>
                </a:solidFill>
                <a:latin typeface="HG丸ｺﾞｼｯｸM-PRO" pitchFamily="50" charset="-128"/>
                <a:ea typeface="HG丸ｺﾞｼｯｸM-PRO" pitchFamily="50" charset="-128"/>
              </a:rPr>
              <a:t>77</a:t>
            </a:r>
            <a:r>
              <a:rPr kumimoji="0" lang="ja-JP" altLang="en-US" sz="1000" baseline="0" dirty="0">
                <a:solidFill>
                  <a:schemeClr val="tx1"/>
                </a:solidFill>
                <a:latin typeface="HG丸ｺﾞｼｯｸM-PRO" pitchFamily="50" charset="-128"/>
                <a:ea typeface="HG丸ｺﾞｼｯｸM-PRO" pitchFamily="50" charset="-128"/>
              </a:rPr>
              <a:t>％ ）</a:t>
            </a:r>
          </a:p>
        </p:txBody>
      </p:sp>
      <p:sp>
        <p:nvSpPr>
          <p:cNvPr id="33" name="Rectangle 101"/>
          <p:cNvSpPr>
            <a:spLocks noChangeArrowheads="1"/>
          </p:cNvSpPr>
          <p:nvPr/>
        </p:nvSpPr>
        <p:spPr bwMode="auto">
          <a:xfrm>
            <a:off x="1965617" y="2429736"/>
            <a:ext cx="877282" cy="1174944"/>
          </a:xfrm>
          <a:prstGeom prst="rect">
            <a:avLst/>
          </a:prstGeom>
          <a:noFill/>
          <a:ln w="9525">
            <a:solidFill>
              <a:srgbClr val="000000"/>
            </a:solidFill>
            <a:miter lim="800000"/>
            <a:headEnd/>
            <a:tailEnd/>
          </a:ln>
        </p:spPr>
        <p:txBody>
          <a:bodyPr wrap="none" anchor="ctr"/>
          <a:lstStyle/>
          <a:p>
            <a:endParaRPr lang="ja-JP" altLang="en-US"/>
          </a:p>
        </p:txBody>
      </p:sp>
      <p:sp>
        <p:nvSpPr>
          <p:cNvPr id="34" name="Text Box 102"/>
          <p:cNvSpPr txBox="1">
            <a:spLocks noChangeArrowheads="1"/>
          </p:cNvSpPr>
          <p:nvPr/>
        </p:nvSpPr>
        <p:spPr bwMode="auto">
          <a:xfrm>
            <a:off x="1970238" y="3676606"/>
            <a:ext cx="954107" cy="481670"/>
          </a:xfrm>
          <a:prstGeom prst="rect">
            <a:avLst/>
          </a:prstGeom>
          <a:noFill/>
          <a:ln w="9525">
            <a:noFill/>
            <a:miter lim="800000"/>
            <a:headEnd/>
            <a:tailEnd/>
          </a:ln>
        </p:spPr>
        <p:txBody>
          <a:bodyPr wrap="none">
            <a:spAutoFit/>
          </a:bodyPr>
          <a:lstStyle/>
          <a:p>
            <a:pPr eaLnBrk="0" hangingPunct="0">
              <a:lnSpc>
                <a:spcPct val="115000"/>
              </a:lnSpc>
            </a:pPr>
            <a:r>
              <a:rPr kumimoji="0" lang="ja-JP" altLang="en-US" sz="1200" baseline="0" dirty="0">
                <a:solidFill>
                  <a:schemeClr val="tx1"/>
                </a:solidFill>
                <a:latin typeface="HG丸ｺﾞｼｯｸM-PRO" pitchFamily="50" charset="-128"/>
                <a:ea typeface="HG丸ｺﾞｼｯｸM-PRO" pitchFamily="50" charset="-128"/>
              </a:rPr>
              <a:t>雨天</a:t>
            </a:r>
            <a:r>
              <a:rPr kumimoji="0" lang="ja-JP" altLang="en-US" sz="1200" baseline="0" dirty="0" smtClean="0">
                <a:solidFill>
                  <a:schemeClr val="tx1"/>
                </a:solidFill>
                <a:latin typeface="HG丸ｺﾞｼｯｸM-PRO" pitchFamily="50" charset="-128"/>
                <a:ea typeface="HG丸ｺﾞｼｯｸM-PRO" pitchFamily="50" charset="-128"/>
              </a:rPr>
              <a:t>時</a:t>
            </a:r>
            <a:r>
              <a:rPr kumimoji="0" lang="en-US" altLang="ja-JP" sz="1200" baseline="30000" dirty="0">
                <a:latin typeface="HG丸ｺﾞｼｯｸM-PRO" pitchFamily="50" charset="-128"/>
                <a:ea typeface="HG丸ｺﾞｼｯｸM-PRO" pitchFamily="50" charset="-128"/>
              </a:rPr>
              <a:t>※</a:t>
            </a:r>
            <a:r>
              <a:rPr kumimoji="0" lang="ja-JP" altLang="en-US" sz="1200" baseline="30000" dirty="0" smtClean="0">
                <a:solidFill>
                  <a:schemeClr val="tx1"/>
                </a:solidFill>
                <a:latin typeface="HG丸ｺﾞｼｯｸM-PRO" pitchFamily="50" charset="-128"/>
                <a:ea typeface="HG丸ｺﾞｼｯｸM-PRO" pitchFamily="50" charset="-128"/>
              </a:rPr>
              <a:t>２</a:t>
            </a:r>
            <a:endParaRPr kumimoji="0" lang="ja-JP" altLang="en-US" sz="1200" baseline="30000" dirty="0">
              <a:solidFill>
                <a:schemeClr val="tx1"/>
              </a:solidFill>
              <a:latin typeface="HG丸ｺﾞｼｯｸM-PRO" pitchFamily="50" charset="-128"/>
              <a:ea typeface="HG丸ｺﾞｼｯｸM-PRO" pitchFamily="50" charset="-128"/>
            </a:endParaRPr>
          </a:p>
          <a:p>
            <a:pPr eaLnBrk="0" hangingPunct="0">
              <a:lnSpc>
                <a:spcPct val="115000"/>
              </a:lnSpc>
            </a:pPr>
            <a:r>
              <a:rPr kumimoji="0" lang="ja-JP" altLang="en-US" sz="1000" baseline="0" dirty="0">
                <a:solidFill>
                  <a:schemeClr val="tx1"/>
                </a:solidFill>
                <a:latin typeface="HG丸ｺﾞｼｯｸM-PRO" pitchFamily="50" charset="-128"/>
                <a:ea typeface="HG丸ｺﾞｼｯｸM-PRO" pitchFamily="50" charset="-128"/>
              </a:rPr>
              <a:t>（約</a:t>
            </a:r>
            <a:r>
              <a:rPr kumimoji="0" lang="en-US" altLang="ja-JP" sz="1000" baseline="0" dirty="0">
                <a:solidFill>
                  <a:schemeClr val="tx1"/>
                </a:solidFill>
                <a:latin typeface="HG丸ｺﾞｼｯｸM-PRO" pitchFamily="50" charset="-128"/>
                <a:ea typeface="HG丸ｺﾞｼｯｸM-PRO" pitchFamily="50" charset="-128"/>
              </a:rPr>
              <a:t>23</a:t>
            </a:r>
            <a:r>
              <a:rPr kumimoji="0" lang="ja-JP" altLang="en-US" sz="1000" baseline="0" dirty="0">
                <a:solidFill>
                  <a:schemeClr val="tx1"/>
                </a:solidFill>
                <a:latin typeface="HG丸ｺﾞｼｯｸM-PRO" pitchFamily="50" charset="-128"/>
                <a:ea typeface="HG丸ｺﾞｼｯｸM-PRO" pitchFamily="50" charset="-128"/>
              </a:rPr>
              <a:t>％ ）</a:t>
            </a:r>
          </a:p>
        </p:txBody>
      </p:sp>
      <p:sp>
        <p:nvSpPr>
          <p:cNvPr id="35" name="Rectangle 103"/>
          <p:cNvSpPr>
            <a:spLocks noChangeArrowheads="1"/>
          </p:cNvSpPr>
          <p:nvPr/>
        </p:nvSpPr>
        <p:spPr bwMode="auto">
          <a:xfrm>
            <a:off x="1960851" y="3676606"/>
            <a:ext cx="906519" cy="484510"/>
          </a:xfrm>
          <a:prstGeom prst="rect">
            <a:avLst/>
          </a:prstGeom>
          <a:noFill/>
          <a:ln w="9525">
            <a:solidFill>
              <a:srgbClr val="000000"/>
            </a:solidFill>
            <a:miter lim="800000"/>
            <a:headEnd/>
            <a:tailEnd/>
          </a:ln>
        </p:spPr>
        <p:txBody>
          <a:bodyPr wrap="none" anchor="ctr"/>
          <a:lstStyle/>
          <a:p>
            <a:endParaRPr lang="ja-JP" altLang="en-US"/>
          </a:p>
        </p:txBody>
      </p:sp>
      <p:sp>
        <p:nvSpPr>
          <p:cNvPr id="36" name="Text Box 104"/>
          <p:cNvSpPr txBox="1">
            <a:spLocks noChangeArrowheads="1"/>
          </p:cNvSpPr>
          <p:nvPr/>
        </p:nvSpPr>
        <p:spPr bwMode="auto">
          <a:xfrm>
            <a:off x="2900774" y="2851690"/>
            <a:ext cx="1444652" cy="287002"/>
          </a:xfrm>
          <a:prstGeom prst="rect">
            <a:avLst/>
          </a:prstGeom>
          <a:noFill/>
          <a:ln w="9525">
            <a:noFill/>
            <a:miter lim="800000"/>
            <a:headEnd/>
            <a:tailEnd/>
          </a:ln>
        </p:spPr>
        <p:txBody>
          <a:bodyPr wrap="square">
            <a:spAutoFit/>
          </a:bodyPr>
          <a:lstStyle/>
          <a:p>
            <a:pPr algn="ctr" eaLnBrk="0" hangingPunct="0">
              <a:lnSpc>
                <a:spcPct val="115000"/>
              </a:lnSpc>
            </a:pPr>
            <a:r>
              <a:rPr kumimoji="0" lang="ja-JP" altLang="en-US" sz="1100" baseline="0" dirty="0">
                <a:solidFill>
                  <a:schemeClr val="tx1"/>
                </a:solidFill>
                <a:latin typeface="HG丸ｺﾞｼｯｸM-PRO" pitchFamily="50" charset="-128"/>
                <a:ea typeface="HG丸ｺﾞｼｯｸM-PRO" pitchFamily="50" charset="-128"/>
              </a:rPr>
              <a:t>発生下水量 </a:t>
            </a:r>
            <a:r>
              <a:rPr kumimoji="0" lang="en-US" altLang="ja-JP" sz="1100" baseline="0" dirty="0">
                <a:solidFill>
                  <a:schemeClr val="tx1"/>
                </a:solidFill>
                <a:latin typeface="HG丸ｺﾞｼｯｸM-PRO" pitchFamily="50" charset="-128"/>
                <a:ea typeface="HG丸ｺﾞｼｯｸM-PRO" pitchFamily="50" charset="-128"/>
              </a:rPr>
              <a:t>5.04</a:t>
            </a:r>
            <a:endParaRPr kumimoji="0" lang="en-US" altLang="ja-JP" sz="1000" baseline="0" dirty="0">
              <a:solidFill>
                <a:schemeClr val="tx1"/>
              </a:solidFill>
              <a:latin typeface="HG丸ｺﾞｼｯｸM-PRO" pitchFamily="50" charset="-128"/>
              <a:ea typeface="HG丸ｺﾞｼｯｸM-PRO" pitchFamily="50" charset="-128"/>
            </a:endParaRPr>
          </a:p>
        </p:txBody>
      </p:sp>
      <p:sp>
        <p:nvSpPr>
          <p:cNvPr id="37" name="Oval 105"/>
          <p:cNvSpPr>
            <a:spLocks noChangeArrowheads="1"/>
          </p:cNvSpPr>
          <p:nvPr/>
        </p:nvSpPr>
        <p:spPr bwMode="auto">
          <a:xfrm>
            <a:off x="2965273" y="2393732"/>
            <a:ext cx="1324751" cy="1152128"/>
          </a:xfrm>
          <a:prstGeom prst="ellipse">
            <a:avLst/>
          </a:prstGeom>
          <a:noFill/>
          <a:ln w="9525">
            <a:solidFill>
              <a:srgbClr val="000000"/>
            </a:solidFill>
            <a:round/>
            <a:headEnd/>
            <a:tailEnd/>
          </a:ln>
        </p:spPr>
        <p:txBody>
          <a:bodyPr wrap="none" anchor="ctr"/>
          <a:lstStyle/>
          <a:p>
            <a:endParaRPr lang="ja-JP" altLang="en-US"/>
          </a:p>
        </p:txBody>
      </p:sp>
      <p:sp>
        <p:nvSpPr>
          <p:cNvPr id="58" name="Text Box 117"/>
          <p:cNvSpPr txBox="1">
            <a:spLocks noChangeArrowheads="1"/>
          </p:cNvSpPr>
          <p:nvPr/>
        </p:nvSpPr>
        <p:spPr bwMode="auto">
          <a:xfrm>
            <a:off x="4628964" y="4108306"/>
            <a:ext cx="1404156" cy="481670"/>
          </a:xfrm>
          <a:prstGeom prst="rect">
            <a:avLst/>
          </a:prstGeom>
          <a:noFill/>
          <a:ln w="9525">
            <a:noFill/>
            <a:miter lim="800000"/>
            <a:headEnd/>
            <a:tailEnd/>
          </a:ln>
        </p:spPr>
        <p:txBody>
          <a:bodyPr wrap="square">
            <a:spAutoFit/>
          </a:bodyPr>
          <a:lstStyle/>
          <a:p>
            <a:pPr algn="ctr" eaLnBrk="0" hangingPunct="0">
              <a:lnSpc>
                <a:spcPct val="115000"/>
              </a:lnSpc>
            </a:pPr>
            <a:r>
              <a:rPr kumimoji="0" lang="ja-JP" altLang="en-US" sz="1100" baseline="0" dirty="0">
                <a:solidFill>
                  <a:schemeClr val="tx1"/>
                </a:solidFill>
              </a:rPr>
              <a:t>直接放流</a:t>
            </a:r>
            <a:r>
              <a:rPr kumimoji="0" lang="ja-JP" altLang="en-US" sz="1100" baseline="0" dirty="0" smtClean="0">
                <a:solidFill>
                  <a:schemeClr val="tx1"/>
                </a:solidFill>
              </a:rPr>
              <a:t>水量</a:t>
            </a:r>
            <a:endParaRPr kumimoji="0" lang="en-US" altLang="ja-JP" sz="1100" baseline="0" dirty="0" smtClean="0">
              <a:solidFill>
                <a:schemeClr val="tx1"/>
              </a:solidFill>
            </a:endParaRPr>
          </a:p>
          <a:p>
            <a:pPr algn="ctr" eaLnBrk="0" hangingPunct="0">
              <a:lnSpc>
                <a:spcPct val="115000"/>
              </a:lnSpc>
            </a:pPr>
            <a:r>
              <a:rPr kumimoji="0" lang="ja-JP" altLang="en-US" sz="1100" baseline="0" dirty="0" smtClean="0">
                <a:solidFill>
                  <a:schemeClr val="tx1"/>
                </a:solidFill>
              </a:rPr>
              <a:t> </a:t>
            </a:r>
            <a:r>
              <a:rPr kumimoji="0" lang="en-US" altLang="ja-JP" sz="1100" baseline="0" dirty="0">
                <a:solidFill>
                  <a:schemeClr val="tx1"/>
                </a:solidFill>
              </a:rPr>
              <a:t>1.2</a:t>
            </a:r>
            <a:endParaRPr kumimoji="0" lang="en-US" altLang="ja-JP" sz="1100" baseline="30000" dirty="0">
              <a:solidFill>
                <a:schemeClr val="tx1"/>
              </a:solidFill>
            </a:endParaRPr>
          </a:p>
        </p:txBody>
      </p:sp>
      <p:sp>
        <p:nvSpPr>
          <p:cNvPr id="59" name="Oval 118"/>
          <p:cNvSpPr>
            <a:spLocks noChangeArrowheads="1"/>
          </p:cNvSpPr>
          <p:nvPr/>
        </p:nvSpPr>
        <p:spPr bwMode="auto">
          <a:xfrm>
            <a:off x="4674838" y="4085920"/>
            <a:ext cx="1322278" cy="468052"/>
          </a:xfrm>
          <a:prstGeom prst="ellipse">
            <a:avLst/>
          </a:prstGeom>
          <a:solidFill>
            <a:schemeClr val="accent6">
              <a:lumMod val="60000"/>
              <a:lumOff val="40000"/>
              <a:alpha val="37000"/>
            </a:schemeClr>
          </a:solidFill>
          <a:ln w="9525">
            <a:solidFill>
              <a:srgbClr val="000000"/>
            </a:solidFill>
            <a:round/>
            <a:headEnd/>
            <a:tailEnd/>
          </a:ln>
        </p:spPr>
        <p:txBody>
          <a:bodyPr wrap="none" anchor="ctr"/>
          <a:lstStyle/>
          <a:p>
            <a:endParaRPr lang="ja-JP" altLang="en-US"/>
          </a:p>
        </p:txBody>
      </p:sp>
      <p:sp>
        <p:nvSpPr>
          <p:cNvPr id="61" name="Text Box 121"/>
          <p:cNvSpPr txBox="1">
            <a:spLocks noChangeArrowheads="1"/>
          </p:cNvSpPr>
          <p:nvPr/>
        </p:nvSpPr>
        <p:spPr bwMode="auto">
          <a:xfrm>
            <a:off x="2138292" y="1925685"/>
            <a:ext cx="3590925" cy="396875"/>
          </a:xfrm>
          <a:prstGeom prst="rect">
            <a:avLst/>
          </a:prstGeom>
          <a:noFill/>
          <a:ln w="9525">
            <a:noFill/>
            <a:miter lim="800000"/>
            <a:headEnd/>
            <a:tailEnd/>
          </a:ln>
        </p:spPr>
        <p:txBody>
          <a:bodyPr/>
          <a:lstStyle/>
          <a:p>
            <a:pPr algn="just" eaLnBrk="0" hangingPunct="0">
              <a:lnSpc>
                <a:spcPct val="100000"/>
              </a:lnSpc>
              <a:spcBef>
                <a:spcPct val="0"/>
              </a:spcBef>
            </a:pPr>
            <a:r>
              <a:rPr kumimoji="0" lang="en-US" altLang="ja-JP" sz="1200" baseline="0" dirty="0">
                <a:solidFill>
                  <a:schemeClr val="tx1"/>
                </a:solidFill>
                <a:latin typeface="HG丸ｺﾞｼｯｸM-PRO" pitchFamily="50" charset="-128"/>
                <a:ea typeface="HG丸ｺﾞｼｯｸM-PRO" pitchFamily="50" charset="-128"/>
              </a:rPr>
              <a:t>&lt;</a:t>
            </a:r>
            <a:r>
              <a:rPr kumimoji="0" lang="ja-JP" altLang="en-US" sz="1200" u="sng" baseline="0" dirty="0">
                <a:solidFill>
                  <a:schemeClr val="tx1"/>
                </a:solidFill>
                <a:latin typeface="HG丸ｺﾞｼｯｸM-PRO" pitchFamily="50" charset="-128"/>
                <a:ea typeface="HG丸ｺﾞｼｯｸM-PRO" pitchFamily="50" charset="-128"/>
              </a:rPr>
              <a:t>下水の処理</a:t>
            </a:r>
            <a:r>
              <a:rPr kumimoji="0" lang="ja-JP" altLang="en-US" sz="1200" u="sng" baseline="0" dirty="0" smtClean="0">
                <a:solidFill>
                  <a:schemeClr val="tx1"/>
                </a:solidFill>
                <a:latin typeface="HG丸ｺﾞｼｯｸM-PRO" pitchFamily="50" charset="-128"/>
                <a:ea typeface="HG丸ｺﾞｼｯｸM-PRO" pitchFamily="50" charset="-128"/>
              </a:rPr>
              <a:t>実績（</a:t>
            </a:r>
            <a:r>
              <a:rPr kumimoji="0" lang="en-US" altLang="ja-JP" sz="1200" u="sng" baseline="0" dirty="0" smtClean="0">
                <a:solidFill>
                  <a:schemeClr val="tx1"/>
                </a:solidFill>
                <a:latin typeface="HG丸ｺﾞｼｯｸM-PRO" pitchFamily="50" charset="-128"/>
                <a:ea typeface="HG丸ｺﾞｼｯｸM-PRO" pitchFamily="50" charset="-128"/>
              </a:rPr>
              <a:t>H22</a:t>
            </a:r>
            <a:r>
              <a:rPr kumimoji="0" lang="ja-JP" altLang="en-US" sz="1200" u="sng" baseline="0" dirty="0" smtClean="0">
                <a:solidFill>
                  <a:schemeClr val="tx1"/>
                </a:solidFill>
                <a:latin typeface="HG丸ｺﾞｼｯｸM-PRO" pitchFamily="50" charset="-128"/>
                <a:ea typeface="HG丸ｺﾞｼｯｸM-PRO" pitchFamily="50" charset="-128"/>
              </a:rPr>
              <a:t>年度</a:t>
            </a:r>
            <a:r>
              <a:rPr kumimoji="0" lang="ja-JP" altLang="en-US" sz="1200" u="sng" baseline="0" dirty="0">
                <a:solidFill>
                  <a:schemeClr val="tx1"/>
                </a:solidFill>
                <a:latin typeface="HG丸ｺﾞｼｯｸM-PRO" pitchFamily="50" charset="-128"/>
                <a:ea typeface="HG丸ｺﾞｼｯｸM-PRO" pitchFamily="50" charset="-128"/>
              </a:rPr>
              <a:t>　単位：億</a:t>
            </a:r>
            <a:r>
              <a:rPr kumimoji="0" lang="en-US" altLang="ja-JP" sz="1200" u="sng" baseline="0" dirty="0">
                <a:solidFill>
                  <a:schemeClr val="tx1"/>
                </a:solidFill>
                <a:latin typeface="HG丸ｺﾞｼｯｸM-PRO" pitchFamily="50" charset="-128"/>
                <a:ea typeface="HG丸ｺﾞｼｯｸM-PRO" pitchFamily="50" charset="-128"/>
              </a:rPr>
              <a:t>m</a:t>
            </a:r>
            <a:r>
              <a:rPr kumimoji="0" lang="en-US" altLang="ja-JP" sz="1200" u="sng" baseline="30000" dirty="0">
                <a:solidFill>
                  <a:schemeClr val="tx1"/>
                </a:solidFill>
                <a:latin typeface="HG丸ｺﾞｼｯｸM-PRO" pitchFamily="50" charset="-128"/>
                <a:ea typeface="HG丸ｺﾞｼｯｸM-PRO" pitchFamily="50" charset="-128"/>
              </a:rPr>
              <a:t>3</a:t>
            </a:r>
            <a:r>
              <a:rPr kumimoji="0" lang="ja-JP" altLang="en-US" sz="1200" u="sng" baseline="0" dirty="0">
                <a:solidFill>
                  <a:schemeClr val="tx1"/>
                </a:solidFill>
                <a:latin typeface="HG丸ｺﾞｼｯｸM-PRO" pitchFamily="50" charset="-128"/>
                <a:ea typeface="HG丸ｺﾞｼｯｸM-PRO" pitchFamily="50" charset="-128"/>
              </a:rPr>
              <a:t>）</a:t>
            </a:r>
            <a:r>
              <a:rPr kumimoji="0" lang="en-US" altLang="ja-JP" sz="1200" baseline="0" dirty="0">
                <a:solidFill>
                  <a:schemeClr val="tx1"/>
                </a:solidFill>
                <a:latin typeface="HG丸ｺﾞｼｯｸM-PRO" pitchFamily="50" charset="-128"/>
                <a:ea typeface="HG丸ｺﾞｼｯｸM-PRO" pitchFamily="50" charset="-128"/>
              </a:rPr>
              <a:t>&gt;</a:t>
            </a:r>
          </a:p>
        </p:txBody>
      </p:sp>
      <p:sp>
        <p:nvSpPr>
          <p:cNvPr id="64" name="Text Box 104"/>
          <p:cNvSpPr txBox="1">
            <a:spLocks noChangeArrowheads="1"/>
          </p:cNvSpPr>
          <p:nvPr/>
        </p:nvSpPr>
        <p:spPr bwMode="auto">
          <a:xfrm>
            <a:off x="4628966" y="2825780"/>
            <a:ext cx="1444652" cy="287002"/>
          </a:xfrm>
          <a:prstGeom prst="rect">
            <a:avLst/>
          </a:prstGeom>
          <a:noFill/>
          <a:ln w="9525">
            <a:noFill/>
            <a:miter lim="800000"/>
            <a:headEnd/>
            <a:tailEnd/>
          </a:ln>
        </p:spPr>
        <p:txBody>
          <a:bodyPr wrap="square">
            <a:spAutoFit/>
          </a:bodyPr>
          <a:lstStyle/>
          <a:p>
            <a:pPr algn="ctr" eaLnBrk="0" hangingPunct="0">
              <a:lnSpc>
                <a:spcPct val="115000"/>
              </a:lnSpc>
            </a:pPr>
            <a:r>
              <a:rPr kumimoji="0" lang="ja-JP" altLang="en-US" sz="1100" baseline="0" dirty="0" smtClean="0">
                <a:solidFill>
                  <a:schemeClr val="tx1"/>
                </a:solidFill>
              </a:rPr>
              <a:t>処理水量 </a:t>
            </a:r>
            <a:r>
              <a:rPr kumimoji="0" lang="en-US" altLang="ja-JP" sz="1100" baseline="0" dirty="0">
                <a:solidFill>
                  <a:schemeClr val="tx1"/>
                </a:solidFill>
              </a:rPr>
              <a:t>5.04</a:t>
            </a:r>
            <a:endParaRPr kumimoji="0" lang="en-US" altLang="ja-JP" sz="1000" baseline="0" dirty="0">
              <a:solidFill>
                <a:schemeClr val="tx1"/>
              </a:solidFill>
            </a:endParaRPr>
          </a:p>
        </p:txBody>
      </p:sp>
      <p:sp>
        <p:nvSpPr>
          <p:cNvPr id="66" name="Text Box 104"/>
          <p:cNvSpPr txBox="1">
            <a:spLocks noChangeArrowheads="1"/>
          </p:cNvSpPr>
          <p:nvPr/>
        </p:nvSpPr>
        <p:spPr bwMode="auto">
          <a:xfrm>
            <a:off x="3001386" y="3931810"/>
            <a:ext cx="1444652" cy="287002"/>
          </a:xfrm>
          <a:prstGeom prst="rect">
            <a:avLst/>
          </a:prstGeom>
          <a:noFill/>
          <a:ln w="9525">
            <a:noFill/>
            <a:miter lim="800000"/>
            <a:headEnd/>
            <a:tailEnd/>
          </a:ln>
        </p:spPr>
        <p:txBody>
          <a:bodyPr wrap="square">
            <a:spAutoFit/>
          </a:bodyPr>
          <a:lstStyle/>
          <a:p>
            <a:pPr eaLnBrk="0" hangingPunct="0">
              <a:lnSpc>
                <a:spcPct val="115000"/>
              </a:lnSpc>
            </a:pPr>
            <a:r>
              <a:rPr kumimoji="0" lang="ja-JP" altLang="en-US" sz="1100" baseline="0" dirty="0">
                <a:solidFill>
                  <a:schemeClr val="tx1"/>
                </a:solidFill>
                <a:latin typeface="HG丸ｺﾞｼｯｸM-PRO" pitchFamily="50" charset="-128"/>
                <a:ea typeface="HG丸ｺﾞｼｯｸM-PRO" pitchFamily="50" charset="-128"/>
              </a:rPr>
              <a:t>発生下水量 </a:t>
            </a:r>
            <a:r>
              <a:rPr kumimoji="0" lang="en-US" altLang="ja-JP" sz="1100" baseline="0" dirty="0" smtClean="0">
                <a:solidFill>
                  <a:schemeClr val="tx1"/>
                </a:solidFill>
                <a:latin typeface="HG丸ｺﾞｼｯｸM-PRO" pitchFamily="50" charset="-128"/>
                <a:ea typeface="HG丸ｺﾞｼｯｸM-PRO" pitchFamily="50" charset="-128"/>
              </a:rPr>
              <a:t>2.71</a:t>
            </a:r>
            <a:endParaRPr kumimoji="0" lang="en-US" altLang="ja-JP" sz="1000" baseline="0" dirty="0">
              <a:solidFill>
                <a:schemeClr val="tx1"/>
              </a:solidFill>
              <a:latin typeface="HG丸ｺﾞｼｯｸM-PRO" pitchFamily="50" charset="-128"/>
              <a:ea typeface="HG丸ｺﾞｼｯｸM-PRO" pitchFamily="50" charset="-128"/>
            </a:endParaRPr>
          </a:p>
        </p:txBody>
      </p:sp>
      <p:sp>
        <p:nvSpPr>
          <p:cNvPr id="67" name="Oval 105"/>
          <p:cNvSpPr>
            <a:spLocks noChangeArrowheads="1"/>
          </p:cNvSpPr>
          <p:nvPr/>
        </p:nvSpPr>
        <p:spPr bwMode="auto">
          <a:xfrm>
            <a:off x="2965272" y="3785898"/>
            <a:ext cx="1324751" cy="552050"/>
          </a:xfrm>
          <a:prstGeom prst="ellipse">
            <a:avLst/>
          </a:prstGeom>
          <a:noFill/>
          <a:ln w="9525">
            <a:solidFill>
              <a:srgbClr val="000000"/>
            </a:solidFill>
            <a:round/>
            <a:headEnd/>
            <a:tailEnd/>
          </a:ln>
        </p:spPr>
        <p:txBody>
          <a:bodyPr wrap="none" anchor="ctr"/>
          <a:lstStyle/>
          <a:p>
            <a:endParaRPr lang="ja-JP" altLang="en-US"/>
          </a:p>
        </p:txBody>
      </p:sp>
      <p:sp>
        <p:nvSpPr>
          <p:cNvPr id="68" name="Text Box 104"/>
          <p:cNvSpPr txBox="1">
            <a:spLocks noChangeArrowheads="1"/>
          </p:cNvSpPr>
          <p:nvPr/>
        </p:nvSpPr>
        <p:spPr bwMode="auto">
          <a:xfrm>
            <a:off x="4628967" y="3693956"/>
            <a:ext cx="1387095" cy="287002"/>
          </a:xfrm>
          <a:prstGeom prst="rect">
            <a:avLst/>
          </a:prstGeom>
          <a:noFill/>
          <a:ln w="9525">
            <a:noFill/>
            <a:miter lim="800000"/>
            <a:headEnd/>
            <a:tailEnd/>
          </a:ln>
        </p:spPr>
        <p:txBody>
          <a:bodyPr wrap="square">
            <a:spAutoFit/>
          </a:bodyPr>
          <a:lstStyle/>
          <a:p>
            <a:pPr algn="ctr" eaLnBrk="0" hangingPunct="0">
              <a:lnSpc>
                <a:spcPct val="115000"/>
              </a:lnSpc>
            </a:pPr>
            <a:r>
              <a:rPr kumimoji="0" lang="ja-JP" altLang="en-US" sz="1100" baseline="0" dirty="0" smtClean="0">
                <a:solidFill>
                  <a:schemeClr val="tx1"/>
                </a:solidFill>
              </a:rPr>
              <a:t>処理水量 </a:t>
            </a:r>
            <a:r>
              <a:rPr kumimoji="0" lang="en-US" altLang="ja-JP" sz="1100" baseline="0" dirty="0" smtClean="0">
                <a:solidFill>
                  <a:schemeClr val="tx1"/>
                </a:solidFill>
              </a:rPr>
              <a:t>1.51</a:t>
            </a:r>
            <a:r>
              <a:rPr kumimoji="0" lang="en-US" altLang="ja-JP" sz="1000" baseline="30000" dirty="0"/>
              <a:t>※</a:t>
            </a:r>
            <a:r>
              <a:rPr kumimoji="0" lang="ja-JP" altLang="en-US" sz="1000" baseline="30000" dirty="0" smtClean="0">
                <a:solidFill>
                  <a:schemeClr val="tx1"/>
                </a:solidFill>
              </a:rPr>
              <a:t>３</a:t>
            </a:r>
            <a:endParaRPr kumimoji="0" lang="en-US" altLang="ja-JP" sz="1000" baseline="0" dirty="0">
              <a:solidFill>
                <a:schemeClr val="tx1"/>
              </a:solidFill>
            </a:endParaRPr>
          </a:p>
        </p:txBody>
      </p:sp>
      <p:sp>
        <p:nvSpPr>
          <p:cNvPr id="69" name="Oval 105"/>
          <p:cNvSpPr>
            <a:spLocks noChangeArrowheads="1"/>
          </p:cNvSpPr>
          <p:nvPr/>
        </p:nvSpPr>
        <p:spPr bwMode="auto">
          <a:xfrm>
            <a:off x="4677803" y="3591198"/>
            <a:ext cx="1284008" cy="470725"/>
          </a:xfrm>
          <a:prstGeom prst="ellipse">
            <a:avLst/>
          </a:prstGeom>
          <a:solidFill>
            <a:schemeClr val="accent5">
              <a:lumMod val="40000"/>
              <a:lumOff val="60000"/>
              <a:alpha val="44000"/>
            </a:schemeClr>
          </a:solidFill>
          <a:ln w="9525">
            <a:solidFill>
              <a:srgbClr val="000000"/>
            </a:solidFill>
            <a:round/>
            <a:headEnd/>
            <a:tailEnd/>
          </a:ln>
        </p:spPr>
        <p:txBody>
          <a:bodyPr wrap="none" lIns="36000" rIns="36000" anchor="ctr" anchorCtr="1"/>
          <a:lstStyle/>
          <a:p>
            <a:endParaRPr lang="ja-JP" altLang="en-US" dirty="0"/>
          </a:p>
        </p:txBody>
      </p:sp>
      <p:sp>
        <p:nvSpPr>
          <p:cNvPr id="70" name="Text Box 120"/>
          <p:cNvSpPr txBox="1">
            <a:spLocks noChangeArrowheads="1"/>
          </p:cNvSpPr>
          <p:nvPr/>
        </p:nvSpPr>
        <p:spPr bwMode="auto">
          <a:xfrm>
            <a:off x="2062810" y="4828066"/>
            <a:ext cx="3782870" cy="553998"/>
          </a:xfrm>
          <a:prstGeom prst="rect">
            <a:avLst/>
          </a:prstGeom>
          <a:noFill/>
          <a:ln w="9525">
            <a:noFill/>
            <a:miter lim="800000"/>
            <a:headEnd/>
            <a:tailEnd/>
          </a:ln>
        </p:spPr>
        <p:txBody>
          <a:bodyPr wrap="square">
            <a:spAutoFit/>
          </a:bodyPr>
          <a:lstStyle/>
          <a:p>
            <a:pPr algn="just" eaLnBrk="0" hangingPunct="0">
              <a:lnSpc>
                <a:spcPct val="110000"/>
              </a:lnSpc>
              <a:spcBef>
                <a:spcPct val="30000"/>
              </a:spcBef>
            </a:pPr>
            <a:r>
              <a:rPr kumimoji="0" lang="ja-JP" altLang="en-US" sz="1200" baseline="0" dirty="0">
                <a:solidFill>
                  <a:schemeClr val="tx1"/>
                </a:solidFill>
                <a:latin typeface="HG丸ｺﾞｼｯｸM-PRO" pitchFamily="50" charset="-128"/>
                <a:ea typeface="HG丸ｺﾞｼｯｸM-PRO" pitchFamily="50" charset="-128"/>
              </a:rPr>
              <a:t>・雨天時に処理</a:t>
            </a:r>
            <a:r>
              <a:rPr kumimoji="0" lang="ja-JP" altLang="en-US" sz="1200" baseline="0" dirty="0" smtClean="0">
                <a:solidFill>
                  <a:schemeClr val="tx1"/>
                </a:solidFill>
                <a:latin typeface="HG丸ｺﾞｼｯｸM-PRO" pitchFamily="50" charset="-128"/>
                <a:ea typeface="HG丸ｺﾞｼｯｸM-PRO" pitchFamily="50" charset="-128"/>
              </a:rPr>
              <a:t>される下水は</a:t>
            </a:r>
            <a:r>
              <a:rPr kumimoji="0" lang="en-US" altLang="ja-JP" sz="1200" baseline="0" dirty="0">
                <a:solidFill>
                  <a:schemeClr val="tx1"/>
                </a:solidFill>
                <a:latin typeface="HG丸ｺﾞｼｯｸM-PRO" pitchFamily="50" charset="-128"/>
                <a:ea typeface="HG丸ｺﾞｼｯｸM-PRO" pitchFamily="50" charset="-128"/>
              </a:rPr>
              <a:t>56</a:t>
            </a:r>
            <a:r>
              <a:rPr kumimoji="0" lang="ja-JP" altLang="en-US" sz="1200" baseline="0" dirty="0">
                <a:solidFill>
                  <a:schemeClr val="tx1"/>
                </a:solidFill>
                <a:latin typeface="HG丸ｺﾞｼｯｸM-PRO" pitchFamily="50" charset="-128"/>
                <a:ea typeface="HG丸ｺﾞｼｯｸM-PRO" pitchFamily="50" charset="-128"/>
              </a:rPr>
              <a:t>％に留まる</a:t>
            </a:r>
          </a:p>
          <a:p>
            <a:pPr algn="just" eaLnBrk="0" hangingPunct="0">
              <a:lnSpc>
                <a:spcPct val="110000"/>
              </a:lnSpc>
              <a:spcBef>
                <a:spcPct val="30000"/>
              </a:spcBef>
            </a:pPr>
            <a:r>
              <a:rPr kumimoji="0" lang="ja-JP" altLang="en-US" sz="1200" baseline="0" dirty="0">
                <a:solidFill>
                  <a:schemeClr val="tx1"/>
                </a:solidFill>
                <a:latin typeface="HG丸ｺﾞｼｯｸM-PRO" pitchFamily="50" charset="-128"/>
                <a:ea typeface="HG丸ｺﾞｼｯｸM-PRO" pitchFamily="50" charset="-128"/>
              </a:rPr>
              <a:t>・</a:t>
            </a:r>
            <a:r>
              <a:rPr kumimoji="0" lang="en-US" altLang="ja-JP" sz="1200" baseline="0" dirty="0">
                <a:solidFill>
                  <a:schemeClr val="tx1"/>
                </a:solidFill>
                <a:latin typeface="HG丸ｺﾞｼｯｸM-PRO" pitchFamily="50" charset="-128"/>
                <a:ea typeface="HG丸ｺﾞｼｯｸM-PRO" pitchFamily="50" charset="-128"/>
              </a:rPr>
              <a:t>1.2</a:t>
            </a:r>
            <a:r>
              <a:rPr kumimoji="0" lang="ja-JP" altLang="en-US" sz="1200" baseline="0" dirty="0">
                <a:solidFill>
                  <a:schemeClr val="tx1"/>
                </a:solidFill>
                <a:latin typeface="HG丸ｺﾞｼｯｸM-PRO" pitchFamily="50" charset="-128"/>
                <a:ea typeface="HG丸ｺﾞｼｯｸM-PRO" pitchFamily="50" charset="-128"/>
              </a:rPr>
              <a:t>億</a:t>
            </a:r>
            <a:r>
              <a:rPr kumimoji="0" lang="en-US" altLang="ja-JP" sz="1200" baseline="0" dirty="0">
                <a:solidFill>
                  <a:schemeClr val="tx1"/>
                </a:solidFill>
                <a:latin typeface="HG丸ｺﾞｼｯｸM-PRO" pitchFamily="50" charset="-128"/>
                <a:ea typeface="HG丸ｺﾞｼｯｸM-PRO" pitchFamily="50" charset="-128"/>
              </a:rPr>
              <a:t>m</a:t>
            </a:r>
            <a:r>
              <a:rPr kumimoji="0" lang="en-US" altLang="ja-JP" sz="1200" baseline="30000" dirty="0">
                <a:solidFill>
                  <a:schemeClr val="tx1"/>
                </a:solidFill>
                <a:latin typeface="HG丸ｺﾞｼｯｸM-PRO" pitchFamily="50" charset="-128"/>
                <a:ea typeface="HG丸ｺﾞｼｯｸM-PRO" pitchFamily="50" charset="-128"/>
              </a:rPr>
              <a:t>3</a:t>
            </a:r>
            <a:r>
              <a:rPr kumimoji="0" lang="ja-JP" altLang="en-US" sz="1200" baseline="0" dirty="0">
                <a:solidFill>
                  <a:schemeClr val="tx1"/>
                </a:solidFill>
                <a:latin typeface="HG丸ｺﾞｼｯｸM-PRO" pitchFamily="50" charset="-128"/>
                <a:ea typeface="HG丸ｺﾞｼｯｸM-PRO" pitchFamily="50" charset="-128"/>
              </a:rPr>
              <a:t>の下水が河川</a:t>
            </a:r>
            <a:r>
              <a:rPr kumimoji="0" lang="ja-JP" altLang="en-US" sz="1200" baseline="0" dirty="0" smtClean="0">
                <a:solidFill>
                  <a:schemeClr val="tx1"/>
                </a:solidFill>
                <a:latin typeface="HG丸ｺﾞｼｯｸM-PRO" pitchFamily="50" charset="-128"/>
                <a:ea typeface="HG丸ｺﾞｼｯｸM-PRO" pitchFamily="50" charset="-128"/>
              </a:rPr>
              <a:t>等に</a:t>
            </a:r>
            <a:r>
              <a:rPr kumimoji="0" lang="ja-JP" altLang="en-US" sz="1200" baseline="0" dirty="0">
                <a:solidFill>
                  <a:schemeClr val="tx1"/>
                </a:solidFill>
                <a:latin typeface="HG丸ｺﾞｼｯｸM-PRO" pitchFamily="50" charset="-128"/>
                <a:ea typeface="HG丸ｺﾞｼｯｸM-PRO" pitchFamily="50" charset="-128"/>
              </a:rPr>
              <a:t>直接放流されている</a:t>
            </a:r>
          </a:p>
        </p:txBody>
      </p:sp>
      <p:sp>
        <p:nvSpPr>
          <p:cNvPr id="71" name="AutoShape 18"/>
          <p:cNvSpPr>
            <a:spLocks noChangeArrowheads="1"/>
          </p:cNvSpPr>
          <p:nvPr/>
        </p:nvSpPr>
        <p:spPr bwMode="auto">
          <a:xfrm rot="10800000">
            <a:off x="2764889" y="4581591"/>
            <a:ext cx="1521000" cy="152400"/>
          </a:xfrm>
          <a:prstGeom prst="triangle">
            <a:avLst>
              <a:gd name="adj" fmla="val 50000"/>
            </a:avLst>
          </a:prstGeom>
          <a:solidFill>
            <a:srgbClr val="C0C0C0"/>
          </a:solidFill>
          <a:ln w="9525">
            <a:noFill/>
            <a:miter lim="800000"/>
            <a:headEnd/>
            <a:tailEnd/>
          </a:ln>
        </p:spPr>
        <p:txBody>
          <a:bodyPr wrap="none" anchor="ctr"/>
          <a:lstStyle/>
          <a:p>
            <a:endParaRPr lang="ja-JP" altLang="en-US"/>
          </a:p>
        </p:txBody>
      </p:sp>
      <p:sp>
        <p:nvSpPr>
          <p:cNvPr id="72" name="Text Box 397"/>
          <p:cNvSpPr txBox="1">
            <a:spLocks noChangeArrowheads="1"/>
          </p:cNvSpPr>
          <p:nvPr/>
        </p:nvSpPr>
        <p:spPr bwMode="auto">
          <a:xfrm>
            <a:off x="38457" y="5742104"/>
            <a:ext cx="5934261" cy="784830"/>
          </a:xfrm>
          <a:prstGeom prst="rect">
            <a:avLst/>
          </a:prstGeom>
          <a:noFill/>
          <a:ln w="9525">
            <a:noFill/>
            <a:miter lim="800000"/>
            <a:headEnd/>
            <a:tailEnd/>
          </a:ln>
        </p:spPr>
        <p:txBody>
          <a:bodyPr wrap="square">
            <a:spAutoFit/>
          </a:bodyPr>
          <a:lstStyle/>
          <a:p>
            <a:pPr algn="just">
              <a:lnSpc>
                <a:spcPct val="105000"/>
              </a:lnSpc>
              <a:spcBef>
                <a:spcPct val="10000"/>
              </a:spcBef>
            </a:pPr>
            <a:r>
              <a:rPr lang="en-US" altLang="ja-JP" sz="1000" dirty="0">
                <a:latin typeface="HG丸ｺﾞｼｯｸM-PRO" pitchFamily="50" charset="-128"/>
                <a:ea typeface="HG丸ｺﾞｼｯｸM-PRO" pitchFamily="50" charset="-128"/>
              </a:rPr>
              <a:t>※</a:t>
            </a:r>
            <a:r>
              <a:rPr lang="en-US" altLang="ja-JP" sz="1000" dirty="0" smtClean="0">
                <a:latin typeface="HG丸ｺﾞｼｯｸM-PRO" pitchFamily="50" charset="-128"/>
                <a:ea typeface="HG丸ｺﾞｼｯｸM-PRO" pitchFamily="50" charset="-128"/>
              </a:rPr>
              <a:t>1</a:t>
            </a:r>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排水</a:t>
            </a:r>
            <a:r>
              <a:rPr lang="ja-JP" altLang="en-US" sz="1000" dirty="0">
                <a:latin typeface="HG丸ｺﾞｼｯｸM-PRO" pitchFamily="50" charset="-128"/>
                <a:ea typeface="HG丸ｺﾞｼｯｸM-PRO" pitchFamily="50" charset="-128"/>
              </a:rPr>
              <a:t>区域面積のうち合流式管渠により整備された面積の割合</a:t>
            </a:r>
          </a:p>
          <a:p>
            <a:pPr algn="just">
              <a:lnSpc>
                <a:spcPct val="105000"/>
              </a:lnSpc>
              <a:spcBef>
                <a:spcPct val="10000"/>
              </a:spcBef>
            </a:pPr>
            <a:r>
              <a:rPr lang="en-US" altLang="ja-JP" sz="1000" dirty="0">
                <a:latin typeface="HG丸ｺﾞｼｯｸM-PRO" pitchFamily="50" charset="-128"/>
                <a:ea typeface="HG丸ｺﾞｼｯｸM-PRO" pitchFamily="50" charset="-128"/>
              </a:rPr>
              <a:t>※</a:t>
            </a:r>
            <a:r>
              <a:rPr lang="en-US" altLang="ja-JP" sz="1000" baseline="0" dirty="0" smtClean="0">
                <a:solidFill>
                  <a:schemeClr val="tx1"/>
                </a:solidFill>
                <a:latin typeface="HG丸ｺﾞｼｯｸM-PRO" pitchFamily="50" charset="-128"/>
                <a:ea typeface="HG丸ｺﾞｼｯｸM-PRO" pitchFamily="50" charset="-128"/>
              </a:rPr>
              <a:t>2</a:t>
            </a:r>
            <a:r>
              <a:rPr lang="ja-JP" altLang="en-US" sz="1000" dirty="0">
                <a:latin typeface="HG丸ｺﾞｼｯｸM-PRO" pitchFamily="50" charset="-128"/>
                <a:ea typeface="HG丸ｺﾞｼｯｸM-PRO" pitchFamily="50" charset="-128"/>
              </a:rPr>
              <a:t>　</a:t>
            </a:r>
            <a:r>
              <a:rPr lang="ja-JP" altLang="en-US" sz="1000" baseline="0" dirty="0" smtClean="0">
                <a:solidFill>
                  <a:schemeClr val="tx1"/>
                </a:solidFill>
                <a:latin typeface="HG丸ｺﾞｼｯｸM-PRO" pitchFamily="50" charset="-128"/>
                <a:ea typeface="HG丸ｺﾞｼｯｸM-PRO" pitchFamily="50" charset="-128"/>
              </a:rPr>
              <a:t>直接放流が行なわれる雨量を</a:t>
            </a:r>
            <a:r>
              <a:rPr lang="en-US" altLang="ja-JP" sz="1000" baseline="0" dirty="0" smtClean="0">
                <a:solidFill>
                  <a:schemeClr val="tx1"/>
                </a:solidFill>
                <a:latin typeface="HG丸ｺﾞｼｯｸM-PRO" pitchFamily="50" charset="-128"/>
                <a:ea typeface="HG丸ｺﾞｼｯｸM-PRO" pitchFamily="50" charset="-128"/>
              </a:rPr>
              <a:t>1.5mm/h</a:t>
            </a:r>
            <a:r>
              <a:rPr lang="ja-JP" altLang="en-US" sz="1000" baseline="0" dirty="0" smtClean="0">
                <a:solidFill>
                  <a:schemeClr val="tx1"/>
                </a:solidFill>
                <a:latin typeface="HG丸ｺﾞｼｯｸM-PRO" pitchFamily="50" charset="-128"/>
                <a:ea typeface="HG丸ｺﾞｼｯｸM-PRO" pitchFamily="50" charset="-128"/>
              </a:rPr>
              <a:t>と推定して、当該日の最大時間雨量が</a:t>
            </a:r>
            <a:r>
              <a:rPr lang="en-US" altLang="ja-JP" sz="1000" baseline="0" dirty="0" smtClean="0">
                <a:solidFill>
                  <a:schemeClr val="tx1"/>
                </a:solidFill>
                <a:latin typeface="HG丸ｺﾞｼｯｸM-PRO" pitchFamily="50" charset="-128"/>
                <a:ea typeface="HG丸ｺﾞｼｯｸM-PRO" pitchFamily="50" charset="-128"/>
              </a:rPr>
              <a:t>1.5mm/h</a:t>
            </a:r>
            <a:r>
              <a:rPr lang="ja-JP" altLang="en-US" sz="1000" baseline="0" dirty="0" smtClean="0">
                <a:solidFill>
                  <a:schemeClr val="tx1"/>
                </a:solidFill>
                <a:latin typeface="HG丸ｺﾞｼｯｸM-PRO" pitchFamily="50" charset="-128"/>
                <a:ea typeface="HG丸ｺﾞｼｯｸM-PRO" pitchFamily="50" charset="-128"/>
              </a:rPr>
              <a:t>以下の</a:t>
            </a:r>
            <a:endParaRPr lang="en-US" altLang="ja-JP" sz="1000" baseline="0" dirty="0" smtClean="0">
              <a:solidFill>
                <a:schemeClr val="tx1"/>
              </a:solidFill>
              <a:latin typeface="HG丸ｺﾞｼｯｸM-PRO" pitchFamily="50" charset="-128"/>
              <a:ea typeface="HG丸ｺﾞｼｯｸM-PRO" pitchFamily="50" charset="-128"/>
            </a:endParaRPr>
          </a:p>
          <a:p>
            <a:pPr algn="just">
              <a:lnSpc>
                <a:spcPct val="105000"/>
              </a:lnSpc>
              <a:spcBef>
                <a:spcPct val="10000"/>
              </a:spcBef>
            </a:pPr>
            <a:r>
              <a:rPr lang="ja-JP" altLang="en-US" sz="1000" dirty="0" smtClean="0">
                <a:solidFill>
                  <a:schemeClr val="bg1"/>
                </a:solidFill>
                <a:latin typeface="HG丸ｺﾞｼｯｸM-PRO" pitchFamily="50" charset="-128"/>
                <a:ea typeface="HG丸ｺﾞｼｯｸM-PRO" pitchFamily="50" charset="-128"/>
              </a:rPr>
              <a:t>＊</a:t>
            </a:r>
            <a:r>
              <a:rPr lang="en-US" altLang="ja-JP" sz="1000" dirty="0" smtClean="0">
                <a:solidFill>
                  <a:schemeClr val="bg1"/>
                </a:solidFill>
                <a:latin typeface="HG丸ｺﾞｼｯｸM-PRO" pitchFamily="50" charset="-128"/>
                <a:ea typeface="HG丸ｺﾞｼｯｸM-PRO" pitchFamily="50" charset="-128"/>
              </a:rPr>
              <a:t>2</a:t>
            </a:r>
            <a:r>
              <a:rPr lang="ja-JP" altLang="en-US" sz="1000" dirty="0" smtClean="0">
                <a:solidFill>
                  <a:schemeClr val="bg1"/>
                </a:solidFill>
                <a:latin typeface="HG丸ｺﾞｼｯｸM-PRO" pitchFamily="50" charset="-128"/>
                <a:ea typeface="HG丸ｺﾞｼｯｸM-PRO" pitchFamily="50" charset="-128"/>
              </a:rPr>
              <a:t>：</a:t>
            </a:r>
            <a:r>
              <a:rPr lang="ja-JP" altLang="en-US" sz="1000" dirty="0" smtClean="0">
                <a:latin typeface="HG丸ｺﾞｼｯｸM-PRO" pitchFamily="50" charset="-128"/>
                <a:ea typeface="HG丸ｺﾞｼｯｸM-PRO" pitchFamily="50" charset="-128"/>
              </a:rPr>
              <a:t>降雨</a:t>
            </a:r>
            <a:r>
              <a:rPr lang="ja-JP" altLang="en-US" sz="1000" baseline="0" dirty="0" smtClean="0">
                <a:solidFill>
                  <a:schemeClr val="tx1"/>
                </a:solidFill>
                <a:latin typeface="HG丸ｺﾞｼｯｸM-PRO" pitchFamily="50" charset="-128"/>
                <a:ea typeface="HG丸ｺﾞｼｯｸM-PRO" pitchFamily="50" charset="-128"/>
              </a:rPr>
              <a:t>時間を晴天、</a:t>
            </a:r>
            <a:r>
              <a:rPr lang="en-US" altLang="ja-JP" sz="1000" baseline="0" dirty="0" smtClean="0">
                <a:solidFill>
                  <a:schemeClr val="tx1"/>
                </a:solidFill>
                <a:latin typeface="HG丸ｺﾞｼｯｸM-PRO" pitchFamily="50" charset="-128"/>
                <a:ea typeface="HG丸ｺﾞｼｯｸM-PRO" pitchFamily="50" charset="-128"/>
              </a:rPr>
              <a:t>1.6mm/h</a:t>
            </a:r>
            <a:r>
              <a:rPr lang="ja-JP" altLang="en-US" sz="1000" baseline="0" dirty="0" smtClean="0">
                <a:solidFill>
                  <a:schemeClr val="tx1"/>
                </a:solidFill>
                <a:latin typeface="HG丸ｺﾞｼｯｸM-PRO" pitchFamily="50" charset="-128"/>
                <a:ea typeface="HG丸ｺﾞｼｯｸM-PRO" pitchFamily="50" charset="-128"/>
              </a:rPr>
              <a:t>以上の降雨時間を雨天として、それぞれの年間占有率を表記</a:t>
            </a:r>
            <a:endParaRPr lang="en-US" altLang="ja-JP" sz="1000" baseline="0" dirty="0" smtClean="0">
              <a:solidFill>
                <a:schemeClr val="tx1"/>
              </a:solidFill>
              <a:latin typeface="HG丸ｺﾞｼｯｸM-PRO" pitchFamily="50" charset="-128"/>
              <a:ea typeface="HG丸ｺﾞｼｯｸM-PRO" pitchFamily="50" charset="-128"/>
            </a:endParaRPr>
          </a:p>
          <a:p>
            <a:pPr algn="just">
              <a:lnSpc>
                <a:spcPct val="105000"/>
              </a:lnSpc>
              <a:spcBef>
                <a:spcPct val="10000"/>
              </a:spcBef>
            </a:pPr>
            <a:r>
              <a:rPr lang="en-US" altLang="ja-JP" sz="1000" dirty="0">
                <a:latin typeface="HG丸ｺﾞｼｯｸM-PRO" pitchFamily="50" charset="-128"/>
                <a:ea typeface="HG丸ｺﾞｼｯｸM-PRO" pitchFamily="50" charset="-128"/>
              </a:rPr>
              <a:t>※</a:t>
            </a:r>
            <a:r>
              <a:rPr lang="en-US" altLang="ja-JP" sz="1000" baseline="0" dirty="0" smtClean="0">
                <a:solidFill>
                  <a:schemeClr val="tx1"/>
                </a:solidFill>
                <a:latin typeface="HG丸ｺﾞｼｯｸM-PRO" pitchFamily="50" charset="-128"/>
                <a:ea typeface="HG丸ｺﾞｼｯｸM-PRO" pitchFamily="50" charset="-128"/>
              </a:rPr>
              <a:t>3</a:t>
            </a:r>
            <a:r>
              <a:rPr lang="ja-JP" altLang="en-US" sz="1000" dirty="0">
                <a:latin typeface="HG丸ｺﾞｼｯｸM-PRO" pitchFamily="50" charset="-128"/>
                <a:ea typeface="HG丸ｺﾞｼｯｸM-PRO" pitchFamily="50" charset="-128"/>
              </a:rPr>
              <a:t>　</a:t>
            </a:r>
            <a:r>
              <a:rPr lang="ja-JP" altLang="en-US" sz="1000" baseline="0" dirty="0" smtClean="0">
                <a:solidFill>
                  <a:schemeClr val="tx1"/>
                </a:solidFill>
                <a:latin typeface="HG丸ｺﾞｼｯｸM-PRO" pitchFamily="50" charset="-128"/>
                <a:ea typeface="HG丸ｺﾞｼｯｸM-PRO" pitchFamily="50" charset="-128"/>
              </a:rPr>
              <a:t>雨天時に一次貯留した下水で晴天時に処理した水量はすべて算入</a:t>
            </a:r>
          </a:p>
        </p:txBody>
      </p:sp>
      <p:sp>
        <p:nvSpPr>
          <p:cNvPr id="73" name="Oval 105"/>
          <p:cNvSpPr>
            <a:spLocks noChangeArrowheads="1"/>
          </p:cNvSpPr>
          <p:nvPr/>
        </p:nvSpPr>
        <p:spPr bwMode="auto">
          <a:xfrm>
            <a:off x="4664970" y="2357732"/>
            <a:ext cx="1324751" cy="1163869"/>
          </a:xfrm>
          <a:prstGeom prst="ellipse">
            <a:avLst/>
          </a:prstGeom>
          <a:solidFill>
            <a:schemeClr val="accent5">
              <a:lumMod val="40000"/>
              <a:lumOff val="60000"/>
              <a:alpha val="36000"/>
            </a:schemeClr>
          </a:solidFill>
          <a:ln w="9525">
            <a:solidFill>
              <a:srgbClr val="000000"/>
            </a:solidFill>
            <a:round/>
            <a:headEnd/>
            <a:tailEnd/>
          </a:ln>
        </p:spPr>
        <p:txBody>
          <a:bodyPr wrap="none" anchor="ctr"/>
          <a:lstStyle/>
          <a:p>
            <a:endParaRPr lang="ja-JP" altLang="en-US"/>
          </a:p>
        </p:txBody>
      </p:sp>
      <p:sp>
        <p:nvSpPr>
          <p:cNvPr id="79" name="AutoShape 60"/>
          <p:cNvSpPr>
            <a:spLocks noChangeAspect="1" noChangeArrowheads="1"/>
          </p:cNvSpPr>
          <p:nvPr/>
        </p:nvSpPr>
        <p:spPr bwMode="auto">
          <a:xfrm rot="5400000">
            <a:off x="7302117" y="4800297"/>
            <a:ext cx="450338" cy="156017"/>
          </a:xfrm>
          <a:prstGeom prst="triangle">
            <a:avLst>
              <a:gd name="adj" fmla="val 47435"/>
            </a:avLst>
          </a:prstGeom>
          <a:solidFill>
            <a:srgbClr val="FFFF99">
              <a:alpha val="50195"/>
            </a:srgbClr>
          </a:solidFill>
          <a:ln w="9525">
            <a:solidFill>
              <a:srgbClr val="000000"/>
            </a:solidFill>
            <a:miter lim="800000"/>
            <a:headEnd/>
            <a:tailEnd/>
          </a:ln>
        </p:spPr>
        <p:txBody>
          <a:bodyPr wrap="none" lIns="60378" tIns="30189" rIns="60378" bIns="30189" anchor="ctr"/>
          <a:lstStyle/>
          <a:p>
            <a:endParaRPr lang="ja-JP" altLang="en-US"/>
          </a:p>
        </p:txBody>
      </p:sp>
      <p:sp>
        <p:nvSpPr>
          <p:cNvPr id="81" name="Text Box 90"/>
          <p:cNvSpPr txBox="1">
            <a:spLocks noChangeAspect="1" noChangeArrowheads="1"/>
          </p:cNvSpPr>
          <p:nvPr/>
        </p:nvSpPr>
        <p:spPr bwMode="auto">
          <a:xfrm>
            <a:off x="8949447" y="5915041"/>
            <a:ext cx="1077441" cy="583151"/>
          </a:xfrm>
          <a:prstGeom prst="rect">
            <a:avLst/>
          </a:prstGeom>
          <a:noFill/>
          <a:ln w="9525">
            <a:noFill/>
            <a:miter lim="800000"/>
            <a:headEnd/>
            <a:tailEnd/>
          </a:ln>
        </p:spPr>
        <p:txBody>
          <a:bodyPr lIns="60374" tIns="30187" rIns="60374" bIns="30187"/>
          <a:lstStyle/>
          <a:p>
            <a:pPr defTabSz="914053"/>
            <a:r>
              <a:rPr lang="ja-JP" altLang="en-US" sz="900" dirty="0" smtClean="0">
                <a:latin typeface="HG丸ｺﾞｼｯｸM-PRO" pitchFamily="50" charset="-128"/>
                <a:ea typeface="HG丸ｺﾞｼｯｸM-PRO" pitchFamily="50" charset="-128"/>
              </a:rPr>
              <a:t>放流された油分</a:t>
            </a:r>
            <a:endParaRPr lang="en-US" altLang="ja-JP" sz="900" dirty="0" smtClean="0">
              <a:latin typeface="HG丸ｺﾞｼｯｸM-PRO" pitchFamily="50" charset="-128"/>
              <a:ea typeface="HG丸ｺﾞｼｯｸM-PRO" pitchFamily="50" charset="-128"/>
            </a:endParaRPr>
          </a:p>
          <a:p>
            <a:pPr defTabSz="914053"/>
            <a:r>
              <a:rPr lang="ja-JP" altLang="en-US" sz="900" dirty="0" smtClean="0">
                <a:latin typeface="HG丸ｺﾞｼｯｸM-PRO" pitchFamily="50" charset="-128"/>
                <a:ea typeface="HG丸ｺﾞｼｯｸM-PRO" pitchFamily="50" charset="-128"/>
              </a:rPr>
              <a:t>（オイルボール）</a:t>
            </a:r>
            <a:endParaRPr lang="ja-JP" altLang="en-US" sz="900" dirty="0">
              <a:latin typeface="HG丸ｺﾞｼｯｸM-PRO" pitchFamily="50" charset="-128"/>
              <a:ea typeface="HG丸ｺﾞｼｯｸM-PRO" pitchFamily="50" charset="-128"/>
            </a:endParaRPr>
          </a:p>
        </p:txBody>
      </p:sp>
      <p:sp>
        <p:nvSpPr>
          <p:cNvPr id="82" name="Text Box 56"/>
          <p:cNvSpPr txBox="1">
            <a:spLocks noChangeAspect="1" noChangeArrowheads="1"/>
          </p:cNvSpPr>
          <p:nvPr/>
        </p:nvSpPr>
        <p:spPr bwMode="auto">
          <a:xfrm>
            <a:off x="5889107" y="5271394"/>
            <a:ext cx="1335095" cy="266831"/>
          </a:xfrm>
          <a:prstGeom prst="rect">
            <a:avLst/>
          </a:prstGeom>
          <a:noFill/>
          <a:ln w="9525">
            <a:noFill/>
            <a:miter lim="800000"/>
            <a:headEnd/>
            <a:tailEnd/>
          </a:ln>
        </p:spPr>
        <p:txBody>
          <a:bodyPr lIns="60374" tIns="30187" rIns="60374" bIns="30187"/>
          <a:lstStyle/>
          <a:p>
            <a:pPr algn="ctr" defTabSz="914053"/>
            <a:r>
              <a:rPr lang="ja-JP" altLang="en-US" sz="1050" dirty="0">
                <a:latin typeface="HG丸ｺﾞｼｯｸM-PRO" pitchFamily="50" charset="-128"/>
                <a:ea typeface="HG丸ｺﾞｼｯｸM-PRO" pitchFamily="50" charset="-128"/>
              </a:rPr>
              <a:t>晴天</a:t>
            </a:r>
            <a:r>
              <a:rPr lang="ja-JP" altLang="en-US" sz="1050" dirty="0" smtClean="0">
                <a:latin typeface="HG丸ｺﾞｼｯｸM-PRO" pitchFamily="50" charset="-128"/>
                <a:ea typeface="HG丸ｺﾞｼｯｸM-PRO" pitchFamily="50" charset="-128"/>
              </a:rPr>
              <a:t>時の吐き口</a:t>
            </a:r>
            <a:endParaRPr lang="ja-JP" altLang="en-US" sz="1050" dirty="0">
              <a:latin typeface="HG丸ｺﾞｼｯｸM-PRO" pitchFamily="50" charset="-128"/>
              <a:ea typeface="HG丸ｺﾞｼｯｸM-PRO" pitchFamily="50" charset="-128"/>
            </a:endParaRPr>
          </a:p>
        </p:txBody>
      </p:sp>
      <p:sp>
        <p:nvSpPr>
          <p:cNvPr id="83" name="Text Box 57"/>
          <p:cNvSpPr txBox="1">
            <a:spLocks noChangeAspect="1" noChangeArrowheads="1"/>
          </p:cNvSpPr>
          <p:nvPr/>
        </p:nvSpPr>
        <p:spPr bwMode="auto">
          <a:xfrm>
            <a:off x="7725308" y="5274052"/>
            <a:ext cx="1301746" cy="288032"/>
          </a:xfrm>
          <a:prstGeom prst="rect">
            <a:avLst/>
          </a:prstGeom>
          <a:noFill/>
          <a:ln w="9525">
            <a:noFill/>
            <a:miter lim="800000"/>
            <a:headEnd/>
            <a:tailEnd/>
          </a:ln>
        </p:spPr>
        <p:txBody>
          <a:bodyPr lIns="60374" tIns="30187" rIns="60374" bIns="30187"/>
          <a:lstStyle/>
          <a:p>
            <a:pPr algn="ctr" defTabSz="914053"/>
            <a:r>
              <a:rPr lang="ja-JP" altLang="en-US" sz="1050" dirty="0">
                <a:latin typeface="HG丸ｺﾞｼｯｸM-PRO" pitchFamily="50" charset="-128"/>
                <a:ea typeface="HG丸ｺﾞｼｯｸM-PRO" pitchFamily="50" charset="-128"/>
              </a:rPr>
              <a:t>雨天</a:t>
            </a:r>
            <a:r>
              <a:rPr lang="ja-JP" altLang="en-US" sz="1050" dirty="0" smtClean="0">
                <a:latin typeface="HG丸ｺﾞｼｯｸM-PRO" pitchFamily="50" charset="-128"/>
                <a:ea typeface="HG丸ｺﾞｼｯｸM-PRO" pitchFamily="50" charset="-128"/>
              </a:rPr>
              <a:t>時の吐き口</a:t>
            </a:r>
            <a:endParaRPr lang="ja-JP" altLang="en-US" sz="1050" dirty="0">
              <a:latin typeface="HG丸ｺﾞｼｯｸM-PRO" pitchFamily="50" charset="-128"/>
              <a:ea typeface="HG丸ｺﾞｼｯｸM-PRO" pitchFamily="50" charset="-128"/>
            </a:endParaRPr>
          </a:p>
        </p:txBody>
      </p:sp>
      <p:sp>
        <p:nvSpPr>
          <p:cNvPr id="85" name="Text Box 90"/>
          <p:cNvSpPr txBox="1">
            <a:spLocks noChangeAspect="1" noChangeArrowheads="1"/>
          </p:cNvSpPr>
          <p:nvPr/>
        </p:nvSpPr>
        <p:spPr bwMode="auto">
          <a:xfrm>
            <a:off x="7137243" y="5861414"/>
            <a:ext cx="816256" cy="528767"/>
          </a:xfrm>
          <a:prstGeom prst="rect">
            <a:avLst/>
          </a:prstGeom>
          <a:noFill/>
          <a:ln w="9525">
            <a:noFill/>
            <a:miter lim="800000"/>
            <a:headEnd/>
            <a:tailEnd/>
          </a:ln>
        </p:spPr>
        <p:txBody>
          <a:bodyPr lIns="60374" tIns="30187" rIns="60374" bIns="30187"/>
          <a:lstStyle/>
          <a:p>
            <a:pPr defTabSz="914053"/>
            <a:r>
              <a:rPr lang="ja-JP" altLang="en-US" sz="900" dirty="0">
                <a:latin typeface="HG丸ｺﾞｼｯｸM-PRO" pitchFamily="50" charset="-128"/>
                <a:ea typeface="HG丸ｺﾞｼｯｸM-PRO" pitchFamily="50" charset="-128"/>
              </a:rPr>
              <a:t>下水管内に</a:t>
            </a:r>
          </a:p>
          <a:p>
            <a:pPr defTabSz="914053"/>
            <a:r>
              <a:rPr lang="ja-JP" altLang="en-US" sz="900" dirty="0">
                <a:latin typeface="HG丸ｺﾞｼｯｸM-PRO" pitchFamily="50" charset="-128"/>
                <a:ea typeface="HG丸ｺﾞｼｯｸM-PRO" pitchFamily="50" charset="-128"/>
              </a:rPr>
              <a:t>油分が付着</a:t>
            </a:r>
            <a:endParaRPr lang="en-US" altLang="ja-JP" sz="900" dirty="0">
              <a:latin typeface="HG丸ｺﾞｼｯｸM-PRO" pitchFamily="50" charset="-128"/>
              <a:ea typeface="HG丸ｺﾞｼｯｸM-PRO" pitchFamily="50" charset="-128"/>
            </a:endParaRPr>
          </a:p>
          <a:p>
            <a:pPr defTabSz="914053"/>
            <a:r>
              <a:rPr lang="ja-JP" altLang="en-US" sz="900" dirty="0">
                <a:latin typeface="HG丸ｺﾞｼｯｸM-PRO" pitchFamily="50" charset="-128"/>
                <a:ea typeface="HG丸ｺﾞｼｯｸM-PRO" pitchFamily="50" charset="-128"/>
              </a:rPr>
              <a:t>して</a:t>
            </a:r>
            <a:r>
              <a:rPr lang="ja-JP" altLang="en-US" sz="900" dirty="0" smtClean="0">
                <a:latin typeface="HG丸ｺﾞｼｯｸM-PRO" pitchFamily="50" charset="-128"/>
                <a:ea typeface="HG丸ｺﾞｼｯｸM-PRO" pitchFamily="50" charset="-128"/>
              </a:rPr>
              <a:t>いる</a:t>
            </a:r>
            <a:endParaRPr lang="ja-JP" altLang="en-US" sz="900" dirty="0">
              <a:latin typeface="HG丸ｺﾞｼｯｸM-PRO" pitchFamily="50" charset="-128"/>
              <a:ea typeface="HG丸ｺﾞｼｯｸM-PRO" pitchFamily="50" charset="-128"/>
            </a:endParaRPr>
          </a:p>
        </p:txBody>
      </p:sp>
      <p:cxnSp>
        <p:nvCxnSpPr>
          <p:cNvPr id="57" name="直線矢印コネクタ 56"/>
          <p:cNvCxnSpPr/>
          <p:nvPr/>
        </p:nvCxnSpPr>
        <p:spPr>
          <a:xfrm flipH="1">
            <a:off x="6981225" y="6318168"/>
            <a:ext cx="468052" cy="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H="1">
            <a:off x="8632362" y="6246160"/>
            <a:ext cx="468052" cy="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38454" y="2528166"/>
            <a:ext cx="740532" cy="261610"/>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大阪市</a:t>
            </a:r>
            <a:endParaRPr kumimoji="1" lang="ja-JP" altLang="en-US" sz="1100" dirty="0">
              <a:latin typeface="HG丸ｺﾞｼｯｸM-PRO" pitchFamily="50" charset="-128"/>
              <a:ea typeface="HG丸ｺﾞｼｯｸM-PRO" pitchFamily="50" charset="-128"/>
            </a:endParaRPr>
          </a:p>
        </p:txBody>
      </p:sp>
      <p:sp>
        <p:nvSpPr>
          <p:cNvPr id="88" name="テキスト ボックス 87"/>
          <p:cNvSpPr txBox="1"/>
          <p:nvPr/>
        </p:nvSpPr>
        <p:spPr>
          <a:xfrm>
            <a:off x="38454" y="2888206"/>
            <a:ext cx="740532" cy="261610"/>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東京都</a:t>
            </a:r>
            <a:endParaRPr kumimoji="1" lang="ja-JP" altLang="en-US" sz="1100" dirty="0">
              <a:latin typeface="HG丸ｺﾞｼｯｸM-PRO" pitchFamily="50" charset="-128"/>
              <a:ea typeface="HG丸ｺﾞｼｯｸM-PRO" pitchFamily="50" charset="-128"/>
            </a:endParaRPr>
          </a:p>
        </p:txBody>
      </p:sp>
      <p:sp>
        <p:nvSpPr>
          <p:cNvPr id="89" name="テキスト ボックス 88"/>
          <p:cNvSpPr txBox="1"/>
          <p:nvPr/>
        </p:nvSpPr>
        <p:spPr>
          <a:xfrm>
            <a:off x="-39555" y="3536278"/>
            <a:ext cx="974558" cy="261610"/>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名古屋市</a:t>
            </a:r>
            <a:endParaRPr kumimoji="1" lang="ja-JP" altLang="en-US" sz="1100" dirty="0">
              <a:latin typeface="HG丸ｺﾞｼｯｸM-PRO" pitchFamily="50" charset="-128"/>
              <a:ea typeface="HG丸ｺﾞｼｯｸM-PRO" pitchFamily="50" charset="-128"/>
            </a:endParaRPr>
          </a:p>
        </p:txBody>
      </p:sp>
      <p:sp>
        <p:nvSpPr>
          <p:cNvPr id="90" name="テキスト ボックス 89"/>
          <p:cNvSpPr txBox="1"/>
          <p:nvPr/>
        </p:nvSpPr>
        <p:spPr>
          <a:xfrm>
            <a:off x="38454" y="3896318"/>
            <a:ext cx="740532" cy="261610"/>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京都市</a:t>
            </a:r>
            <a:endParaRPr kumimoji="1" lang="ja-JP" altLang="en-US" sz="1100" dirty="0">
              <a:latin typeface="HG丸ｺﾞｼｯｸM-PRO" pitchFamily="50" charset="-128"/>
              <a:ea typeface="HG丸ｺﾞｼｯｸM-PRO" pitchFamily="50" charset="-128"/>
            </a:endParaRPr>
          </a:p>
        </p:txBody>
      </p:sp>
      <p:sp>
        <p:nvSpPr>
          <p:cNvPr id="91" name="テキスト ボックス 90"/>
          <p:cNvSpPr txBox="1"/>
          <p:nvPr/>
        </p:nvSpPr>
        <p:spPr>
          <a:xfrm>
            <a:off x="38454" y="4229936"/>
            <a:ext cx="740532" cy="261610"/>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神戸市</a:t>
            </a:r>
            <a:endParaRPr kumimoji="1" lang="ja-JP" altLang="en-US" sz="1100" dirty="0">
              <a:latin typeface="HG丸ｺﾞｼｯｸM-PRO" pitchFamily="50" charset="-128"/>
              <a:ea typeface="HG丸ｺﾞｼｯｸM-PRO" pitchFamily="50" charset="-128"/>
            </a:endParaRPr>
          </a:p>
        </p:txBody>
      </p:sp>
      <p:sp>
        <p:nvSpPr>
          <p:cNvPr id="92" name="テキスト ボックス 91"/>
          <p:cNvSpPr txBox="1"/>
          <p:nvPr/>
        </p:nvSpPr>
        <p:spPr>
          <a:xfrm>
            <a:off x="38454" y="4589976"/>
            <a:ext cx="740532" cy="261610"/>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福岡市</a:t>
            </a:r>
            <a:endParaRPr kumimoji="1" lang="ja-JP" altLang="en-US" sz="1100" dirty="0">
              <a:latin typeface="HG丸ｺﾞｼｯｸM-PRO" pitchFamily="50" charset="-128"/>
              <a:ea typeface="HG丸ｺﾞｼｯｸM-PRO" pitchFamily="50" charset="-128"/>
            </a:endParaRPr>
          </a:p>
        </p:txBody>
      </p:sp>
      <p:sp>
        <p:nvSpPr>
          <p:cNvPr id="93" name="テキスト ボックス 92"/>
          <p:cNvSpPr txBox="1"/>
          <p:nvPr/>
        </p:nvSpPr>
        <p:spPr>
          <a:xfrm>
            <a:off x="38454" y="3221824"/>
            <a:ext cx="740532" cy="261610"/>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横浜市</a:t>
            </a:r>
            <a:endParaRPr kumimoji="1" lang="ja-JP" altLang="en-US" sz="1100" dirty="0">
              <a:latin typeface="HG丸ｺﾞｼｯｸM-PRO" pitchFamily="50" charset="-128"/>
              <a:ea typeface="HG丸ｺﾞｼｯｸM-PRO" pitchFamily="50" charset="-128"/>
            </a:endParaRPr>
          </a:p>
        </p:txBody>
      </p:sp>
      <p:sp>
        <p:nvSpPr>
          <p:cNvPr id="65"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17</a:t>
            </a:fld>
            <a:endParaRPr lang="ja-JP" altLang="en-US" sz="2000" b="1" dirty="0">
              <a:solidFill>
                <a:srgbClr val="000000"/>
              </a:solidFill>
              <a:latin typeface="Times New Roman" pitchFamily="18" charset="0"/>
              <a:cs typeface="Times New Roman" pitchFamily="18" charset="0"/>
            </a:endParaRPr>
          </a:p>
        </p:txBody>
      </p:sp>
      <p:cxnSp>
        <p:nvCxnSpPr>
          <p:cNvPr id="75" name="カギ線コネクタ 74"/>
          <p:cNvCxnSpPr>
            <a:stCxn id="37" idx="6"/>
            <a:endCxn id="73" idx="2"/>
          </p:cNvCxnSpPr>
          <p:nvPr/>
        </p:nvCxnSpPr>
        <p:spPr>
          <a:xfrm flipV="1">
            <a:off x="4290022" y="2939667"/>
            <a:ext cx="374946" cy="30133"/>
          </a:xfrm>
          <a:prstGeom prst="bentConnector3">
            <a:avLst>
              <a:gd name="adj1" fmla="val 50000"/>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94" name="カギ線コネクタ 93"/>
          <p:cNvCxnSpPr>
            <a:stCxn id="67" idx="6"/>
            <a:endCxn id="69" idx="2"/>
          </p:cNvCxnSpPr>
          <p:nvPr/>
        </p:nvCxnSpPr>
        <p:spPr>
          <a:xfrm flipV="1">
            <a:off x="4290023" y="3826561"/>
            <a:ext cx="387780" cy="235362"/>
          </a:xfrm>
          <a:prstGeom prst="bentConnector3">
            <a:avLst>
              <a:gd name="adj1" fmla="val 50000"/>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95" name="カギ線コネクタ 94"/>
          <p:cNvCxnSpPr>
            <a:stCxn id="67" idx="6"/>
            <a:endCxn id="59" idx="2"/>
          </p:cNvCxnSpPr>
          <p:nvPr/>
        </p:nvCxnSpPr>
        <p:spPr>
          <a:xfrm>
            <a:off x="4290023" y="4061927"/>
            <a:ext cx="384817" cy="258023"/>
          </a:xfrm>
          <a:prstGeom prst="bentConnector3">
            <a:avLst>
              <a:gd name="adj1" fmla="val 50000"/>
            </a:avLst>
          </a:prstGeom>
          <a:ln w="12700">
            <a:tailEnd type="stealth" w="lg" len="lg"/>
          </a:ln>
        </p:spPr>
        <p:style>
          <a:lnRef idx="1">
            <a:schemeClr val="accent1"/>
          </a:lnRef>
          <a:fillRef idx="0">
            <a:schemeClr val="accent1"/>
          </a:fillRef>
          <a:effectRef idx="0">
            <a:schemeClr val="accent1"/>
          </a:effectRef>
          <a:fontRef idx="minor">
            <a:schemeClr val="tx1"/>
          </a:fontRef>
        </p:style>
      </p:cxn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１</a:t>
            </a:r>
            <a:r>
              <a:rPr lang="ja-JP" altLang="en-US" dirty="0">
                <a:solidFill>
                  <a:srgbClr val="623104"/>
                </a:solidFill>
                <a:latin typeface="HGS創英角ｺﾞｼｯｸUB" pitchFamily="50" charset="-128"/>
                <a:ea typeface="HGS創英角ｺﾞｼｯｸUB" pitchFamily="50" charset="-128"/>
              </a:rPr>
              <a:t>．</a:t>
            </a:r>
            <a:r>
              <a:rPr lang="ja-JP" altLang="en-US" dirty="0"/>
              <a:t>新設事業（２）合流式下水道の改善</a:t>
            </a:r>
            <a:r>
              <a:rPr lang="en-US" altLang="ja-JP" dirty="0"/>
              <a:t>【</a:t>
            </a:r>
            <a:r>
              <a:rPr lang="ja-JP" altLang="en-US" dirty="0"/>
              <a:t>背景</a:t>
            </a:r>
            <a:r>
              <a:rPr lang="en-US" altLang="ja-JP" dirty="0"/>
              <a:t>】</a:t>
            </a:r>
            <a:r>
              <a:rPr lang="ja-JP" altLang="en-US" dirty="0" smtClean="0"/>
              <a:t>②</a:t>
            </a:r>
            <a:endParaRPr kumimoji="1" lang="ja-JP" altLang="en-US" dirty="0"/>
          </a:p>
        </p:txBody>
      </p:sp>
    </p:spTree>
    <p:extLst>
      <p:ext uri="{BB962C8B-B14F-4D97-AF65-F5344CB8AC3E}">
        <p14:creationId xmlns:p14="http://schemas.microsoft.com/office/powerpoint/2010/main" val="3056814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98"/>
          <p:cNvSpPr txBox="1">
            <a:spLocks noChangeArrowheads="1"/>
          </p:cNvSpPr>
          <p:nvPr/>
        </p:nvSpPr>
        <p:spPr bwMode="auto">
          <a:xfrm>
            <a:off x="247650" y="1921442"/>
            <a:ext cx="9385870" cy="377669"/>
          </a:xfrm>
          <a:prstGeom prst="rect">
            <a:avLst/>
          </a:prstGeom>
          <a:noFill/>
          <a:ln w="9525">
            <a:noFill/>
            <a:miter lim="800000"/>
            <a:headEnd/>
            <a:tailEnd/>
          </a:ln>
        </p:spPr>
        <p:txBody>
          <a:bodyPr wrap="square" lIns="90000" tIns="46800" rIns="90000" bIns="46800">
            <a:spAutoFit/>
          </a:bodyPr>
          <a:lstStyle/>
          <a:p>
            <a:pPr algn="just" eaLnBrk="0" hangingPunct="0">
              <a:lnSpc>
                <a:spcPct val="115000"/>
              </a:lnSpc>
            </a:pPr>
            <a:r>
              <a:rPr lang="ja-JP" altLang="en-US" sz="1600" b="1" baseline="0" dirty="0" smtClean="0">
                <a:solidFill>
                  <a:schemeClr val="tx1"/>
                </a:solidFill>
                <a:latin typeface="HG丸ｺﾞｼｯｸM-PRO" pitchFamily="50" charset="-128"/>
                <a:ea typeface="HG丸ｺﾞｼｯｸM-PRO" pitchFamily="50" charset="-128"/>
              </a:rPr>
              <a:t>本市の合流式下水道の改善対策におけるサービスレベルの設定根拠</a:t>
            </a:r>
          </a:p>
        </p:txBody>
      </p:sp>
      <p:sp>
        <p:nvSpPr>
          <p:cNvPr id="51226" name="Text Box 123"/>
          <p:cNvSpPr txBox="1">
            <a:spLocks noChangeArrowheads="1"/>
          </p:cNvSpPr>
          <p:nvPr/>
        </p:nvSpPr>
        <p:spPr bwMode="auto">
          <a:xfrm>
            <a:off x="428497" y="2299111"/>
            <a:ext cx="9127014" cy="4154225"/>
          </a:xfrm>
          <a:prstGeom prst="rect">
            <a:avLst/>
          </a:prstGeom>
          <a:noFill/>
          <a:ln w="9525">
            <a:solidFill>
              <a:schemeClr val="tx1"/>
            </a:solidFill>
            <a:prstDash val="sysDot"/>
            <a:miter lim="800000"/>
            <a:headEnd/>
            <a:tailEnd/>
          </a:ln>
        </p:spPr>
        <p:txBody>
          <a:bodyPr wrap="square" anchor="ctr" anchorCtr="0">
            <a:noAutofit/>
          </a:bodyPr>
          <a:lstStyle/>
          <a:p>
            <a:pPr algn="just" eaLnBrk="0" hangingPunct="0">
              <a:lnSpc>
                <a:spcPct val="150000"/>
              </a:lnSpc>
            </a:pPr>
            <a:r>
              <a:rPr kumimoji="0" lang="en-US" altLang="ja-JP" sz="1400" b="1" baseline="0" dirty="0" smtClean="0">
                <a:solidFill>
                  <a:schemeClr val="tx1"/>
                </a:solidFill>
                <a:latin typeface="HG丸ｺﾞｼｯｸM-PRO" pitchFamily="50" charset="-128"/>
                <a:ea typeface="HG丸ｺﾞｼｯｸM-PRO" pitchFamily="50" charset="-128"/>
              </a:rPr>
              <a:t>○</a:t>
            </a:r>
            <a:r>
              <a:rPr kumimoji="0" lang="ja-JP" altLang="en-US" sz="1400" b="1" baseline="0" dirty="0" smtClean="0">
                <a:solidFill>
                  <a:schemeClr val="tx1"/>
                </a:solidFill>
                <a:latin typeface="HG丸ｺﾞｼｯｸM-PRO" pitchFamily="50" charset="-128"/>
                <a:ea typeface="HG丸ｺﾞｼｯｸM-PRO" pitchFamily="50" charset="-128"/>
              </a:rPr>
              <a:t>「分流式下水道並み」</a:t>
            </a:r>
            <a:endParaRPr kumimoji="0" lang="ja-JP" altLang="en-US" sz="1400" b="1" baseline="0" dirty="0">
              <a:solidFill>
                <a:schemeClr val="tx1"/>
              </a:solidFill>
              <a:latin typeface="HG丸ｺﾞｼｯｸM-PRO" pitchFamily="50" charset="-128"/>
              <a:ea typeface="HG丸ｺﾞｼｯｸM-PRO" pitchFamily="50" charset="-128"/>
            </a:endParaRPr>
          </a:p>
          <a:p>
            <a:pPr algn="just" eaLnBrk="0" hangingPunct="0">
              <a:lnSpc>
                <a:spcPct val="150000"/>
              </a:lnSpc>
              <a:buFont typeface="ＭＳ 明朝" pitchFamily="17" charset="-128"/>
              <a:buNone/>
            </a:pPr>
            <a:r>
              <a:rPr kumimoji="0" lang="ja-JP" altLang="en-US" sz="1400" baseline="0" dirty="0">
                <a:solidFill>
                  <a:schemeClr val="tx1"/>
                </a:solidFill>
                <a:latin typeface="HG丸ｺﾞｼｯｸM-PRO" pitchFamily="50" charset="-128"/>
                <a:ea typeface="HG丸ｺﾞｼｯｸM-PRO" pitchFamily="50" charset="-128"/>
              </a:rPr>
              <a:t>　</a:t>
            </a:r>
            <a:r>
              <a:rPr kumimoji="0" lang="ja-JP" altLang="en-US" sz="1400" baseline="0" dirty="0" smtClean="0">
                <a:solidFill>
                  <a:schemeClr val="tx1"/>
                </a:solidFill>
                <a:latin typeface="HG丸ｺﾞｼｯｸM-PRO" pitchFamily="50" charset="-128"/>
                <a:ea typeface="HG丸ｺﾞｼｯｸM-PRO" pitchFamily="50" charset="-128"/>
              </a:rPr>
              <a:t>・</a:t>
            </a:r>
            <a:r>
              <a:rPr kumimoji="0" lang="en-US" altLang="ja-JP" sz="1400" baseline="0" dirty="0" smtClean="0">
                <a:solidFill>
                  <a:schemeClr val="tx1"/>
                </a:solidFill>
                <a:latin typeface="HG丸ｺﾞｼｯｸM-PRO" pitchFamily="50" charset="-128"/>
                <a:ea typeface="HG丸ｺﾞｼｯｸM-PRO" pitchFamily="50" charset="-128"/>
              </a:rPr>
              <a:t>S45</a:t>
            </a:r>
            <a:r>
              <a:rPr kumimoji="0" lang="ja-JP" altLang="en-US" sz="1400" baseline="0" dirty="0" smtClean="0">
                <a:solidFill>
                  <a:schemeClr val="tx1"/>
                </a:solidFill>
                <a:latin typeface="HG丸ｺﾞｼｯｸM-PRO" pitchFamily="50" charset="-128"/>
                <a:ea typeface="HG丸ｺﾞｼｯｸM-PRO" pitchFamily="50" charset="-128"/>
              </a:rPr>
              <a:t>年</a:t>
            </a:r>
            <a:r>
              <a:rPr kumimoji="0" lang="ja-JP" altLang="en-US" sz="1400" baseline="0" dirty="0">
                <a:solidFill>
                  <a:schemeClr val="tx1"/>
                </a:solidFill>
                <a:latin typeface="HG丸ｺﾞｼｯｸM-PRO" pitchFamily="50" charset="-128"/>
                <a:ea typeface="HG丸ｺﾞｼｯｸM-PRO" pitchFamily="50" charset="-128"/>
              </a:rPr>
              <a:t>の下水道法改正で、下水道の目的に「公共用水域の水質の保全に資すること」が加えられ、その後</a:t>
            </a:r>
            <a:r>
              <a:rPr kumimoji="0" lang="ja-JP" altLang="en-US" sz="1400" baseline="0" dirty="0" smtClean="0">
                <a:solidFill>
                  <a:schemeClr val="tx1"/>
                </a:solidFill>
                <a:latin typeface="HG丸ｺﾞｼｯｸM-PRO" pitchFamily="50" charset="-128"/>
                <a:ea typeface="HG丸ｺﾞｼｯｸM-PRO" pitchFamily="50" charset="-128"/>
              </a:rPr>
              <a:t>に</a:t>
            </a:r>
            <a:endParaRPr kumimoji="0" lang="en-US" altLang="ja-JP" sz="1400" baseline="0" dirty="0" smtClean="0">
              <a:solidFill>
                <a:schemeClr val="tx1"/>
              </a:solidFill>
              <a:latin typeface="HG丸ｺﾞｼｯｸM-PRO" pitchFamily="50" charset="-128"/>
              <a:ea typeface="HG丸ｺﾞｼｯｸM-PRO" pitchFamily="50" charset="-128"/>
            </a:endParaRPr>
          </a:p>
          <a:p>
            <a:pPr algn="just" eaLnBrk="0" hangingPunct="0">
              <a:lnSpc>
                <a:spcPct val="150000"/>
              </a:lnSpc>
              <a:buFont typeface="ＭＳ 明朝" pitchFamily="17" charset="-128"/>
              <a:buNone/>
            </a:pPr>
            <a:r>
              <a:rPr kumimoji="0" lang="ja-JP" altLang="en-US" sz="1400" baseline="0" dirty="0" smtClean="0">
                <a:solidFill>
                  <a:schemeClr val="tx1"/>
                </a:solidFill>
                <a:latin typeface="HG丸ｺﾞｼｯｸM-PRO" pitchFamily="50" charset="-128"/>
                <a:ea typeface="HG丸ｺﾞｼｯｸM-PRO" pitchFamily="50" charset="-128"/>
              </a:rPr>
              <a:t>　　下水道</a:t>
            </a:r>
            <a:r>
              <a:rPr kumimoji="0" lang="ja-JP" altLang="en-US" sz="1400" baseline="0" dirty="0">
                <a:solidFill>
                  <a:schemeClr val="tx1"/>
                </a:solidFill>
                <a:latin typeface="HG丸ｺﾞｼｯｸM-PRO" pitchFamily="50" charset="-128"/>
                <a:ea typeface="HG丸ｺﾞｼｯｸM-PRO" pitchFamily="50" charset="-128"/>
              </a:rPr>
              <a:t>整備</a:t>
            </a:r>
            <a:r>
              <a:rPr kumimoji="0" lang="ja-JP" altLang="en-US" sz="1400" baseline="0" dirty="0" smtClean="0">
                <a:solidFill>
                  <a:schemeClr val="tx1"/>
                </a:solidFill>
                <a:latin typeface="HG丸ｺﾞｼｯｸM-PRO" pitchFamily="50" charset="-128"/>
                <a:ea typeface="HG丸ｺﾞｼｯｸM-PRO" pitchFamily="50" charset="-128"/>
              </a:rPr>
              <a:t>に着手</a:t>
            </a:r>
            <a:r>
              <a:rPr kumimoji="0" lang="ja-JP" altLang="en-US" sz="1400" baseline="0" dirty="0">
                <a:solidFill>
                  <a:schemeClr val="tx1"/>
                </a:solidFill>
                <a:latin typeface="HG丸ｺﾞｼｯｸM-PRO" pitchFamily="50" charset="-128"/>
                <a:ea typeface="HG丸ｺﾞｼｯｸM-PRO" pitchFamily="50" charset="-128"/>
              </a:rPr>
              <a:t>した都市は、</a:t>
            </a:r>
            <a:r>
              <a:rPr kumimoji="0" lang="ja-JP" altLang="en-US" sz="1400" u="sng" baseline="0" dirty="0">
                <a:solidFill>
                  <a:schemeClr val="tx1"/>
                </a:solidFill>
                <a:latin typeface="HG丸ｺﾞｼｯｸM-PRO" pitchFamily="50" charset="-128"/>
                <a:ea typeface="HG丸ｺﾞｼｯｸM-PRO" pitchFamily="50" charset="-128"/>
              </a:rPr>
              <a:t>原則</a:t>
            </a:r>
            <a:r>
              <a:rPr kumimoji="0" lang="ja-JP" altLang="en-US" sz="1400" u="sng" baseline="0" dirty="0" smtClean="0">
                <a:solidFill>
                  <a:schemeClr val="tx1"/>
                </a:solidFill>
                <a:latin typeface="HG丸ｺﾞｼｯｸM-PRO" pitchFamily="50" charset="-128"/>
                <a:ea typeface="HG丸ｺﾞｼｯｸM-PRO" pitchFamily="50" charset="-128"/>
              </a:rPr>
              <a:t>、分流式下</a:t>
            </a:r>
            <a:r>
              <a:rPr kumimoji="0" lang="ja-JP" altLang="en-US" sz="1400" u="sng" baseline="0" dirty="0">
                <a:solidFill>
                  <a:schemeClr val="tx1"/>
                </a:solidFill>
                <a:latin typeface="HG丸ｺﾞｼｯｸM-PRO" pitchFamily="50" charset="-128"/>
                <a:ea typeface="HG丸ｺﾞｼｯｸM-PRO" pitchFamily="50" charset="-128"/>
              </a:rPr>
              <a:t>水道</a:t>
            </a:r>
            <a:r>
              <a:rPr kumimoji="0" lang="ja-JP" altLang="en-US" sz="1400" baseline="0" dirty="0">
                <a:solidFill>
                  <a:schemeClr val="tx1"/>
                </a:solidFill>
                <a:latin typeface="HG丸ｺﾞｼｯｸM-PRO" pitchFamily="50" charset="-128"/>
                <a:ea typeface="HG丸ｺﾞｼｯｸM-PRO" pitchFamily="50" charset="-128"/>
              </a:rPr>
              <a:t>により実施している。</a:t>
            </a:r>
          </a:p>
          <a:p>
            <a:pPr algn="l" eaLnBrk="0" hangingPunct="0">
              <a:lnSpc>
                <a:spcPct val="150000"/>
              </a:lnSpc>
              <a:buFont typeface="ＭＳ 明朝" pitchFamily="17" charset="-128"/>
              <a:buNone/>
            </a:pPr>
            <a:r>
              <a:rPr kumimoji="0" lang="ja-JP" altLang="en-US" sz="1400" baseline="0" dirty="0">
                <a:solidFill>
                  <a:schemeClr val="tx1"/>
                </a:solidFill>
                <a:latin typeface="HG丸ｺﾞｼｯｸM-PRO" pitchFamily="50" charset="-128"/>
                <a:ea typeface="HG丸ｺﾞｼｯｸM-PRO" pitchFamily="50" charset="-128"/>
              </a:rPr>
              <a:t>　・合流式下水道の雨天時放流水質には、少なくとも、</a:t>
            </a:r>
            <a:r>
              <a:rPr kumimoji="0" lang="ja-JP" altLang="en-US" sz="1400" u="sng" baseline="0" dirty="0">
                <a:solidFill>
                  <a:schemeClr val="tx1"/>
                </a:solidFill>
                <a:latin typeface="HG丸ｺﾞｼｯｸM-PRO" pitchFamily="50" charset="-128"/>
                <a:ea typeface="HG丸ｺﾞｼｯｸM-PRO" pitchFamily="50" charset="-128"/>
              </a:rPr>
              <a:t>分流式で整備したと仮定した場合に環境へ与える影響</a:t>
            </a:r>
            <a:r>
              <a:rPr kumimoji="0" lang="ja-JP" altLang="en-US" sz="1400" u="sng" baseline="0" dirty="0" smtClean="0">
                <a:solidFill>
                  <a:schemeClr val="tx1"/>
                </a:solidFill>
                <a:latin typeface="HG丸ｺﾞｼｯｸM-PRO" pitchFamily="50" charset="-128"/>
                <a:ea typeface="HG丸ｺﾞｼｯｸM-PRO" pitchFamily="50" charset="-128"/>
              </a:rPr>
              <a:t>と</a:t>
            </a:r>
            <a:endParaRPr kumimoji="0" lang="en-US" altLang="ja-JP" sz="1400" u="sng" baseline="0" dirty="0" smtClean="0">
              <a:solidFill>
                <a:schemeClr val="tx1"/>
              </a:solidFill>
              <a:latin typeface="HG丸ｺﾞｼｯｸM-PRO" pitchFamily="50" charset="-128"/>
              <a:ea typeface="HG丸ｺﾞｼｯｸM-PRO" pitchFamily="50" charset="-128"/>
            </a:endParaRPr>
          </a:p>
          <a:p>
            <a:pPr algn="l" eaLnBrk="0" hangingPunct="0">
              <a:lnSpc>
                <a:spcPct val="150000"/>
              </a:lnSpc>
              <a:buFont typeface="ＭＳ 明朝" pitchFamily="17" charset="-128"/>
              <a:buNone/>
            </a:pPr>
            <a:r>
              <a:rPr kumimoji="0" lang="ja-JP" altLang="en-US" sz="1400" dirty="0">
                <a:latin typeface="HG丸ｺﾞｼｯｸM-PRO" pitchFamily="50" charset="-128"/>
                <a:ea typeface="HG丸ｺﾞｼｯｸM-PRO" pitchFamily="50" charset="-128"/>
              </a:rPr>
              <a:t>　</a:t>
            </a:r>
            <a:r>
              <a:rPr kumimoji="0" lang="ja-JP" altLang="en-US" sz="1400" dirty="0" smtClean="0">
                <a:latin typeface="HG丸ｺﾞｼｯｸM-PRO" pitchFamily="50" charset="-128"/>
                <a:ea typeface="HG丸ｺﾞｼｯｸM-PRO" pitchFamily="50" charset="-128"/>
              </a:rPr>
              <a:t>　</a:t>
            </a:r>
            <a:r>
              <a:rPr kumimoji="0" lang="ja-JP" altLang="en-US" sz="1400" u="sng" baseline="0" dirty="0" smtClean="0">
                <a:solidFill>
                  <a:schemeClr val="tx1"/>
                </a:solidFill>
                <a:latin typeface="HG丸ｺﾞｼｯｸM-PRO" pitchFamily="50" charset="-128"/>
                <a:ea typeface="HG丸ｺﾞｼｯｸM-PRO" pitchFamily="50" charset="-128"/>
              </a:rPr>
              <a:t>同程度</a:t>
            </a:r>
            <a:r>
              <a:rPr kumimoji="0" lang="ja-JP" altLang="en-US" sz="1400" baseline="0" dirty="0">
                <a:solidFill>
                  <a:schemeClr val="tx1"/>
                </a:solidFill>
                <a:latin typeface="HG丸ｺﾞｼｯｸM-PRO" pitchFamily="50" charset="-128"/>
                <a:ea typeface="HG丸ｺﾞｼｯｸM-PRO" pitchFamily="50" charset="-128"/>
              </a:rPr>
              <a:t>とする</a:t>
            </a:r>
            <a:r>
              <a:rPr kumimoji="0" lang="ja-JP" altLang="en-US" sz="1400" baseline="0" dirty="0" smtClean="0">
                <a:solidFill>
                  <a:schemeClr val="tx1"/>
                </a:solidFill>
                <a:latin typeface="HG丸ｺﾞｼｯｸM-PRO" pitchFamily="50" charset="-128"/>
                <a:ea typeface="HG丸ｺﾞｼｯｸM-PRO" pitchFamily="50" charset="-128"/>
              </a:rPr>
              <a:t>ことが</a:t>
            </a:r>
            <a:r>
              <a:rPr kumimoji="0" lang="ja-JP" altLang="en-US" sz="1400" baseline="0" dirty="0">
                <a:solidFill>
                  <a:schemeClr val="tx1"/>
                </a:solidFill>
                <a:latin typeface="HG丸ｺﾞｼｯｸM-PRO" pitchFamily="50" charset="-128"/>
                <a:ea typeface="HG丸ｺﾞｼｯｸM-PRO" pitchFamily="50" charset="-128"/>
              </a:rPr>
              <a:t>求められている。</a:t>
            </a:r>
          </a:p>
          <a:p>
            <a:pPr algn="l" eaLnBrk="0" hangingPunct="0">
              <a:lnSpc>
                <a:spcPct val="115000"/>
              </a:lnSpc>
              <a:buFont typeface="ＭＳ 明朝" pitchFamily="17" charset="-128"/>
              <a:buNone/>
            </a:pPr>
            <a:endParaRPr kumimoji="0" lang="ja-JP" altLang="en-US" sz="1200" baseline="0" dirty="0">
              <a:solidFill>
                <a:schemeClr val="tx1"/>
              </a:solidFill>
              <a:latin typeface="HG丸ｺﾞｼｯｸM-PRO" pitchFamily="50" charset="-128"/>
              <a:ea typeface="HG丸ｺﾞｼｯｸM-PRO" pitchFamily="50" charset="-128"/>
            </a:endParaRPr>
          </a:p>
          <a:p>
            <a:pPr algn="just" eaLnBrk="0" hangingPunct="0">
              <a:lnSpc>
                <a:spcPct val="150000"/>
              </a:lnSpc>
            </a:pPr>
            <a:r>
              <a:rPr kumimoji="0" lang="ja-JP" altLang="en-US" sz="1200" baseline="0" dirty="0" smtClean="0">
                <a:solidFill>
                  <a:schemeClr val="tx1"/>
                </a:solidFill>
                <a:latin typeface="HG丸ｺﾞｼｯｸM-PRO" pitchFamily="50" charset="-128"/>
                <a:ea typeface="HG丸ｺﾞｼｯｸM-PRO" pitchFamily="50" charset="-128"/>
              </a:rPr>
              <a:t>　　　（根拠法令）　下水道法施行令</a:t>
            </a:r>
            <a:endParaRPr kumimoji="0" lang="en-US" altLang="ja-JP" sz="1200" baseline="0" dirty="0" smtClean="0">
              <a:solidFill>
                <a:schemeClr val="tx1"/>
              </a:solidFill>
              <a:latin typeface="HG丸ｺﾞｼｯｸM-PRO" pitchFamily="50" charset="-128"/>
              <a:ea typeface="HG丸ｺﾞｼｯｸM-PRO" pitchFamily="50" charset="-128"/>
            </a:endParaRPr>
          </a:p>
          <a:p>
            <a:pPr algn="just" eaLnBrk="0" hangingPunct="0">
              <a:lnSpc>
                <a:spcPct val="150000"/>
              </a:lnSpc>
            </a:pPr>
            <a:r>
              <a:rPr kumimoji="0" lang="ja-JP" altLang="en-US" sz="1200" baseline="0" dirty="0" smtClean="0">
                <a:solidFill>
                  <a:schemeClr val="tx1"/>
                </a:solidFill>
                <a:latin typeface="HG丸ｺﾞｼｯｸM-PRO" pitchFamily="50" charset="-128"/>
                <a:ea typeface="HG丸ｺﾞｼｯｸM-PRO" pitchFamily="50" charset="-128"/>
              </a:rPr>
              <a:t>　　　　　　</a:t>
            </a:r>
            <a:r>
              <a:rPr kumimoji="0" lang="en-US" altLang="ja-JP" sz="1200" baseline="0" dirty="0" smtClean="0">
                <a:solidFill>
                  <a:schemeClr val="tx1"/>
                </a:solidFill>
                <a:latin typeface="HG丸ｺﾞｼｯｸM-PRO" pitchFamily="50" charset="-128"/>
                <a:ea typeface="HG丸ｺﾞｼｯｸM-PRO" pitchFamily="50" charset="-128"/>
              </a:rPr>
              <a:t>H16</a:t>
            </a:r>
            <a:r>
              <a:rPr kumimoji="0" lang="ja-JP" altLang="en-US" sz="1200" dirty="0" smtClean="0">
                <a:latin typeface="HG丸ｺﾞｼｯｸM-PRO" pitchFamily="50" charset="-128"/>
                <a:ea typeface="HG丸ｺﾞｼｯｸM-PRO" pitchFamily="50" charset="-128"/>
              </a:rPr>
              <a:t>年度の下水道法施行令の</a:t>
            </a:r>
            <a:r>
              <a:rPr kumimoji="0" lang="ja-JP" altLang="en-US" sz="1200" baseline="0" dirty="0" smtClean="0">
                <a:solidFill>
                  <a:schemeClr val="tx1"/>
                </a:solidFill>
                <a:latin typeface="HG丸ｺﾞｼｯｸM-PRO" pitchFamily="50" charset="-128"/>
                <a:ea typeface="HG丸ｺﾞｼｯｸM-PRO" pitchFamily="50" charset="-128"/>
              </a:rPr>
              <a:t>改正により、合流式下水道における</a:t>
            </a:r>
            <a:r>
              <a:rPr kumimoji="0" lang="ja-JP" altLang="en-US" sz="1200" u="sng" baseline="0" dirty="0" smtClean="0">
                <a:solidFill>
                  <a:schemeClr val="tx1"/>
                </a:solidFill>
                <a:latin typeface="HG丸ｺﾞｼｯｸM-PRO" pitchFamily="50" charset="-128"/>
                <a:ea typeface="HG丸ｺﾞｼｯｸM-PRO" pitchFamily="50" charset="-128"/>
              </a:rPr>
              <a:t>雨天時放流水質基準と達成期限</a:t>
            </a:r>
            <a:r>
              <a:rPr kumimoji="0" lang="ja-JP" altLang="en-US" sz="1200" baseline="0" dirty="0" smtClean="0">
                <a:solidFill>
                  <a:schemeClr val="tx1"/>
                </a:solidFill>
                <a:latin typeface="HG丸ｺﾞｼｯｸM-PRO" pitchFamily="50" charset="-128"/>
                <a:ea typeface="HG丸ｺﾞｼｯｸM-PRO" pitchFamily="50" charset="-128"/>
              </a:rPr>
              <a:t>が規定</a:t>
            </a:r>
          </a:p>
          <a:p>
            <a:pPr defTabSz="914053">
              <a:lnSpc>
                <a:spcPct val="150000"/>
              </a:lnSpc>
            </a:pPr>
            <a:r>
              <a:rPr lang="ja-JP" altLang="en-US" sz="1200" dirty="0" smtClean="0">
                <a:latin typeface="HG丸ｺﾞｼｯｸM-PRO" pitchFamily="50" charset="-128"/>
                <a:ea typeface="HG丸ｺﾞｼｯｸM-PRO" pitchFamily="50" charset="-128"/>
              </a:rPr>
              <a:t>　　　　　　　　　　　○法定水質基準は、総降雨量</a:t>
            </a:r>
            <a:r>
              <a:rPr lang="en-US" altLang="ja-JP" sz="1200" dirty="0" smtClean="0">
                <a:latin typeface="HG丸ｺﾞｼｯｸM-PRO" pitchFamily="50" charset="-128"/>
                <a:ea typeface="HG丸ｺﾞｼｯｸM-PRO" pitchFamily="50" charset="-128"/>
              </a:rPr>
              <a:t>10</a:t>
            </a:r>
            <a:r>
              <a:rPr lang="ja-JP" altLang="en-US" sz="1200" dirty="0" smtClean="0">
                <a:latin typeface="HG丸ｺﾞｼｯｸM-PRO" pitchFamily="50" charset="-128"/>
                <a:ea typeface="HG丸ｺﾞｼｯｸM-PRO" pitchFamily="50" charset="-128"/>
              </a:rPr>
              <a:t>～</a:t>
            </a:r>
            <a:r>
              <a:rPr lang="en-US" altLang="ja-JP" sz="1200" dirty="0" smtClean="0">
                <a:latin typeface="HG丸ｺﾞｼｯｸM-PRO" pitchFamily="50" charset="-128"/>
                <a:ea typeface="HG丸ｺﾞｼｯｸM-PRO" pitchFamily="50" charset="-128"/>
              </a:rPr>
              <a:t>30㎜</a:t>
            </a:r>
            <a:r>
              <a:rPr lang="ja-JP" altLang="en-US" sz="1200" dirty="0" smtClean="0">
                <a:latin typeface="HG丸ｺﾞｼｯｸM-PRO" pitchFamily="50" charset="-128"/>
                <a:ea typeface="HG丸ｺﾞｼｯｸM-PRO" pitchFamily="50" charset="-128"/>
              </a:rPr>
              <a:t>の降雨に対し、</a:t>
            </a:r>
            <a:r>
              <a:rPr lang="en-US" altLang="ja-JP" sz="1200" dirty="0" smtClean="0">
                <a:latin typeface="HG丸ｺﾞｼｯｸM-PRO" pitchFamily="50" charset="-128"/>
                <a:ea typeface="HG丸ｺﾞｼｯｸM-PRO" pitchFamily="50" charset="-128"/>
              </a:rPr>
              <a:t>1</a:t>
            </a:r>
            <a:r>
              <a:rPr lang="ja-JP" altLang="en-US" sz="1200" dirty="0" smtClean="0">
                <a:latin typeface="HG丸ｺﾞｼｯｸM-PRO" pitchFamily="50" charset="-128"/>
                <a:ea typeface="HG丸ｺﾞｼｯｸM-PRO" pitchFamily="50" charset="-128"/>
              </a:rPr>
              <a:t>降雨平均</a:t>
            </a:r>
            <a:r>
              <a:rPr lang="en-US" altLang="ja-JP" sz="1200" dirty="0" smtClean="0">
                <a:latin typeface="HG丸ｺﾞｼｯｸM-PRO" pitchFamily="50" charset="-128"/>
                <a:ea typeface="HG丸ｺﾞｼｯｸM-PRO" pitchFamily="50" charset="-128"/>
              </a:rPr>
              <a:t>BOD</a:t>
            </a:r>
            <a:r>
              <a:rPr lang="en-US" altLang="ja-JP" sz="1200" baseline="30000" dirty="0" smtClean="0">
                <a:latin typeface="HG丸ｺﾞｼｯｸM-PRO" pitchFamily="50" charset="-128"/>
                <a:ea typeface="HG丸ｺﾞｼｯｸM-PRO" pitchFamily="50" charset="-128"/>
              </a:rPr>
              <a:t>※</a:t>
            </a:r>
            <a:r>
              <a:rPr lang="en-US" altLang="ja-JP" sz="1200" dirty="0" smtClean="0">
                <a:latin typeface="HG丸ｺﾞｼｯｸM-PRO" pitchFamily="50" charset="-128"/>
                <a:ea typeface="HG丸ｺﾞｼｯｸM-PRO" pitchFamily="50" charset="-128"/>
              </a:rPr>
              <a:t>40mg/L</a:t>
            </a:r>
          </a:p>
          <a:p>
            <a:pPr defTabSz="914053">
              <a:lnSpc>
                <a:spcPct val="150000"/>
              </a:lnSpc>
            </a:pPr>
            <a:r>
              <a:rPr lang="ja-JP" altLang="en-US" sz="1200" dirty="0" smtClean="0">
                <a:latin typeface="HG丸ｺﾞｼｯｸM-PRO" pitchFamily="50" charset="-128"/>
                <a:ea typeface="HG丸ｺﾞｼｯｸM-PRO" pitchFamily="50" charset="-128"/>
              </a:rPr>
              <a:t>　　　　　　　　　　　　（</a:t>
            </a:r>
            <a:r>
              <a:rPr lang="en-US" altLang="ja-JP" sz="1200" dirty="0" smtClean="0">
                <a:latin typeface="HG丸ｺﾞｼｯｸM-PRO" pitchFamily="50" charset="-128"/>
                <a:ea typeface="HG丸ｺﾞｼｯｸM-PRO" pitchFamily="50" charset="-128"/>
              </a:rPr>
              <a:t>1</a:t>
            </a:r>
            <a:r>
              <a:rPr lang="ja-JP" altLang="en-US" sz="1200" dirty="0" smtClean="0">
                <a:latin typeface="HG丸ｺﾞｼｯｸM-PRO" pitchFamily="50" charset="-128"/>
                <a:ea typeface="HG丸ｺﾞｼｯｸM-PRO" pitchFamily="50" charset="-128"/>
              </a:rPr>
              <a:t>回</a:t>
            </a:r>
            <a:r>
              <a:rPr lang="en-US" altLang="ja-JP" sz="1200" dirty="0" smtClean="0">
                <a:latin typeface="HG丸ｺﾞｼｯｸM-PRO" pitchFamily="50" charset="-128"/>
                <a:ea typeface="HG丸ｺﾞｼｯｸM-PRO" pitchFamily="50" charset="-128"/>
              </a:rPr>
              <a:t>/</a:t>
            </a:r>
            <a:r>
              <a:rPr lang="ja-JP" altLang="en-US" sz="1200" dirty="0" smtClean="0">
                <a:latin typeface="HG丸ｺﾞｼｯｸM-PRO" pitchFamily="50" charset="-128"/>
                <a:ea typeface="HG丸ｺﾞｼｯｸM-PRO" pitchFamily="50" charset="-128"/>
              </a:rPr>
              <a:t>年の水質検査が義務付け、達成期限までは</a:t>
            </a:r>
            <a:r>
              <a:rPr lang="en-US" altLang="ja-JP" sz="1200" dirty="0" smtClean="0">
                <a:latin typeface="HG丸ｺﾞｼｯｸM-PRO" pitchFamily="50" charset="-128"/>
                <a:ea typeface="HG丸ｺﾞｼｯｸM-PRO" pitchFamily="50" charset="-128"/>
              </a:rPr>
              <a:t>70mg/L</a:t>
            </a:r>
            <a:r>
              <a:rPr lang="ja-JP" altLang="en-US" sz="1200" dirty="0" smtClean="0">
                <a:latin typeface="HG丸ｺﾞｼｯｸM-PRO" pitchFamily="50" charset="-128"/>
                <a:ea typeface="HG丸ｺﾞｼｯｸM-PRO" pitchFamily="50" charset="-128"/>
              </a:rPr>
              <a:t>が暫定基準が適用）　</a:t>
            </a:r>
            <a:endParaRPr lang="en-US" altLang="ja-JP" sz="1200" dirty="0" smtClean="0">
              <a:latin typeface="HG丸ｺﾞｼｯｸM-PRO" pitchFamily="50" charset="-128"/>
              <a:ea typeface="HG丸ｺﾞｼｯｸM-PRO" pitchFamily="50" charset="-128"/>
            </a:endParaRPr>
          </a:p>
          <a:p>
            <a:pPr defTabSz="914053">
              <a:lnSpc>
                <a:spcPct val="150000"/>
              </a:lnSpc>
            </a:pPr>
            <a:r>
              <a:rPr lang="ja-JP" altLang="en-US" sz="1200" dirty="0" smtClean="0">
                <a:latin typeface="HG丸ｺﾞｼｯｸM-PRO" pitchFamily="50" charset="-128"/>
                <a:ea typeface="HG丸ｺﾞｼｯｸM-PRO" pitchFamily="50" charset="-128"/>
              </a:rPr>
              <a:t>　　　　　　　　　　　○大阪市の達成年限は、施行後</a:t>
            </a:r>
            <a:r>
              <a:rPr lang="en-US" altLang="ja-JP" sz="1200" dirty="0" smtClean="0">
                <a:latin typeface="HG丸ｺﾞｼｯｸM-PRO" pitchFamily="50" charset="-128"/>
                <a:ea typeface="HG丸ｺﾞｼｯｸM-PRO" pitchFamily="50" charset="-128"/>
              </a:rPr>
              <a:t>20</a:t>
            </a:r>
            <a:r>
              <a:rPr lang="ja-JP" altLang="en-US" sz="1200" dirty="0" smtClean="0">
                <a:latin typeface="HG丸ｺﾞｼｯｸM-PRO" pitchFamily="50" charset="-128"/>
                <a:ea typeface="HG丸ｺﾞｼｯｸM-PRO" pitchFamily="50" charset="-128"/>
              </a:rPr>
              <a:t>年（平成</a:t>
            </a:r>
            <a:r>
              <a:rPr lang="en-US" altLang="ja-JP" sz="1200" dirty="0" smtClean="0">
                <a:latin typeface="HG丸ｺﾞｼｯｸM-PRO" pitchFamily="50" charset="-128"/>
                <a:ea typeface="HG丸ｺﾞｼｯｸM-PRO" pitchFamily="50" charset="-128"/>
              </a:rPr>
              <a:t>35</a:t>
            </a:r>
            <a:r>
              <a:rPr lang="ja-JP" altLang="en-US" sz="1200" dirty="0" smtClean="0">
                <a:latin typeface="HG丸ｺﾞｼｯｸM-PRO" pitchFamily="50" charset="-128"/>
                <a:ea typeface="HG丸ｺﾞｼｯｸM-PRO" pitchFamily="50" charset="-128"/>
              </a:rPr>
              <a:t>年度末）</a:t>
            </a:r>
            <a:endParaRPr lang="en-US" altLang="ja-JP" sz="1200" dirty="0" smtClean="0">
              <a:latin typeface="HG丸ｺﾞｼｯｸM-PRO" pitchFamily="50" charset="-128"/>
              <a:ea typeface="HG丸ｺﾞｼｯｸM-PRO" pitchFamily="50" charset="-128"/>
            </a:endParaRPr>
          </a:p>
          <a:p>
            <a:pPr defTabSz="914053"/>
            <a:endParaRPr lang="en-US" altLang="ja-JP" sz="1200" dirty="0" smtClean="0">
              <a:latin typeface="HG丸ｺﾞｼｯｸM-PRO" pitchFamily="50" charset="-128"/>
              <a:ea typeface="HG丸ｺﾞｼｯｸM-PRO" pitchFamily="50" charset="-128"/>
            </a:endParaRPr>
          </a:p>
          <a:p>
            <a:pPr defTabSz="914053"/>
            <a:endParaRPr lang="ja-JP" altLang="en-US" sz="1200" dirty="0">
              <a:latin typeface="+mj-ea"/>
              <a:ea typeface="+mj-ea"/>
            </a:endParaRPr>
          </a:p>
        </p:txBody>
      </p:sp>
      <p:sp>
        <p:nvSpPr>
          <p:cNvPr id="36" name="角丸四角形 35"/>
          <p:cNvSpPr/>
          <p:nvPr/>
        </p:nvSpPr>
        <p:spPr>
          <a:xfrm>
            <a:off x="468000" y="608400"/>
            <a:ext cx="9000000" cy="111600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80000" indent="-180000">
              <a:lnSpc>
                <a:spcPts val="2500"/>
              </a:lnSpc>
            </a:pPr>
            <a:r>
              <a:rPr lang="ja-JP" altLang="en-US" sz="1600" dirty="0" smtClean="0">
                <a:solidFill>
                  <a:schemeClr val="tx1"/>
                </a:solidFill>
                <a:latin typeface="HG丸ｺﾞｼｯｸM-PRO" pitchFamily="50" charset="-128"/>
                <a:ea typeface="HG丸ｺﾞｼｯｸM-PRO" pitchFamily="50" charset="-128"/>
              </a:rPr>
              <a:t>・合流式下水道改善対策の当面の目標を</a:t>
            </a:r>
            <a:r>
              <a:rPr lang="ja-JP" altLang="en-US" sz="1600" u="sng" dirty="0" smtClean="0">
                <a:solidFill>
                  <a:schemeClr val="tx1"/>
                </a:solidFill>
                <a:latin typeface="HG丸ｺﾞｼｯｸM-PRO" pitchFamily="50" charset="-128"/>
                <a:ea typeface="HG丸ｺﾞｼｯｸM-PRO" pitchFamily="50" charset="-128"/>
              </a:rPr>
              <a:t>「分流式下水道並みに汚濁負荷量の削減」</a:t>
            </a:r>
            <a:r>
              <a:rPr lang="ja-JP" altLang="en-US" sz="1600" dirty="0" smtClean="0">
                <a:solidFill>
                  <a:schemeClr val="tx1"/>
                </a:solidFill>
                <a:latin typeface="HG丸ｺﾞｼｯｸM-PRO" pitchFamily="50" charset="-128"/>
                <a:ea typeface="HG丸ｺﾞｼｯｸM-PRO" pitchFamily="50" charset="-128"/>
              </a:rPr>
              <a:t>とし、</a:t>
            </a:r>
            <a:r>
              <a:rPr lang="ja-JP" altLang="en-US" sz="1600" u="sng" dirty="0" smtClean="0">
                <a:solidFill>
                  <a:schemeClr val="tx1"/>
                </a:solidFill>
                <a:latin typeface="HG丸ｺﾞｼｯｸM-PRO" pitchFamily="50" charset="-128"/>
                <a:ea typeface="HG丸ｺﾞｼｯｸM-PRO" pitchFamily="50" charset="-128"/>
              </a:rPr>
              <a:t>概ね</a:t>
            </a:r>
            <a:r>
              <a:rPr lang="en-US" altLang="ja-JP" sz="1600" u="sng" dirty="0" smtClean="0">
                <a:solidFill>
                  <a:schemeClr val="tx1"/>
                </a:solidFill>
                <a:latin typeface="HG丸ｺﾞｼｯｸM-PRO" pitchFamily="50" charset="-128"/>
                <a:ea typeface="HG丸ｺﾞｼｯｸM-PRO" pitchFamily="50" charset="-128"/>
              </a:rPr>
              <a:t>10</a:t>
            </a:r>
            <a:r>
              <a:rPr lang="ja-JP" altLang="en-US" sz="1600" u="sng" dirty="0" smtClean="0">
                <a:solidFill>
                  <a:schemeClr val="tx1"/>
                </a:solidFill>
                <a:latin typeface="HG丸ｺﾞｼｯｸM-PRO" pitchFamily="50" charset="-128"/>
                <a:ea typeface="HG丸ｺﾞｼｯｸM-PRO" pitchFamily="50" charset="-128"/>
              </a:rPr>
              <a:t>年程度</a:t>
            </a:r>
            <a:r>
              <a:rPr lang="ja-JP" altLang="en-US" sz="1600" dirty="0" smtClean="0">
                <a:solidFill>
                  <a:schemeClr val="tx1"/>
                </a:solidFill>
                <a:latin typeface="HG丸ｺﾞｼｯｸM-PRO" pitchFamily="50" charset="-128"/>
                <a:ea typeface="HG丸ｺﾞｼｯｸM-PRO" pitchFamily="50" charset="-128"/>
              </a:rPr>
              <a:t>での達成を目指す。</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1" name="正方形/長方形 10"/>
          <p:cNvSpPr/>
          <p:nvPr/>
        </p:nvSpPr>
        <p:spPr>
          <a:xfrm>
            <a:off x="5378410" y="5956702"/>
            <a:ext cx="4068452" cy="253916"/>
          </a:xfrm>
          <a:prstGeom prst="rect">
            <a:avLst/>
          </a:prstGeom>
        </p:spPr>
        <p:txBody>
          <a:bodyPr wrap="square">
            <a:spAutoFit/>
          </a:bodyPr>
          <a:lstStyle/>
          <a:p>
            <a:pPr algn="just">
              <a:lnSpc>
                <a:spcPct val="105000"/>
              </a:lnSpc>
              <a:spcBef>
                <a:spcPct val="15000"/>
              </a:spcBef>
            </a:pPr>
            <a:r>
              <a:rPr lang="en-US" altLang="ja-JP" sz="1000" dirty="0" smtClean="0">
                <a:latin typeface="HG丸ｺﾞｼｯｸM-PRO" pitchFamily="50" charset="-128"/>
                <a:ea typeface="HG丸ｺﾞｼｯｸM-PRO" pitchFamily="50" charset="-128"/>
              </a:rPr>
              <a:t>※</a:t>
            </a:r>
            <a:r>
              <a:rPr lang="ja-JP" altLang="en-US" sz="1000" dirty="0" smtClean="0">
                <a:latin typeface="HG丸ｺﾞｼｯｸM-PRO" pitchFamily="50" charset="-128"/>
                <a:ea typeface="HG丸ｺﾞｼｯｸM-PRO" pitchFamily="50" charset="-128"/>
              </a:rPr>
              <a:t>水質汚濁の指標（大きい値の方が汚れ度合いが大きい。）</a:t>
            </a:r>
            <a:endParaRPr lang="ja-JP" altLang="en-US" sz="1000" dirty="0">
              <a:latin typeface="HG丸ｺﾞｼｯｸM-PRO" pitchFamily="50" charset="-128"/>
              <a:ea typeface="HG丸ｺﾞｼｯｸM-PRO" pitchFamily="50" charset="-128"/>
            </a:endParaRPr>
          </a:p>
        </p:txBody>
      </p:sp>
      <p:sp>
        <p:nvSpPr>
          <p:cNvPr id="12"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18</a:t>
            </a:fld>
            <a:endParaRPr lang="ja-JP" altLang="en-US" sz="2000" b="1" dirty="0">
              <a:solidFill>
                <a:srgbClr val="000000"/>
              </a:solidFill>
              <a:latin typeface="Times New Roman" pitchFamily="18" charset="0"/>
              <a:cs typeface="Times New Roman" pitchFamily="18" charset="0"/>
            </a:endParaRPr>
          </a:p>
        </p:txBody>
      </p: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１</a:t>
            </a:r>
            <a:r>
              <a:rPr lang="ja-JP" altLang="en-US" dirty="0">
                <a:solidFill>
                  <a:srgbClr val="623104"/>
                </a:solidFill>
                <a:latin typeface="HGS創英角ｺﾞｼｯｸUB" pitchFamily="50" charset="-128"/>
                <a:ea typeface="HGS創英角ｺﾞｼｯｸUB" pitchFamily="50" charset="-128"/>
              </a:rPr>
              <a:t>．</a:t>
            </a:r>
            <a:r>
              <a:rPr lang="ja-JP" altLang="en-US" dirty="0"/>
              <a:t>新設事業（２）合流式下水道の改善</a:t>
            </a:r>
            <a:r>
              <a:rPr lang="en-US" altLang="ja-JP" dirty="0"/>
              <a:t>【</a:t>
            </a:r>
            <a:r>
              <a:rPr lang="ja-JP" altLang="en-US" dirty="0"/>
              <a:t>整備目標</a:t>
            </a:r>
            <a:r>
              <a:rPr lang="en-US" altLang="ja-JP" dirty="0" smtClean="0"/>
              <a:t>】</a:t>
            </a:r>
            <a:endParaRPr kumimoji="1" lang="ja-JP" altLang="en-US" dirty="0"/>
          </a:p>
        </p:txBody>
      </p:sp>
    </p:spTree>
    <p:extLst>
      <p:ext uri="{BB962C8B-B14F-4D97-AF65-F5344CB8AC3E}">
        <p14:creationId xmlns:p14="http://schemas.microsoft.com/office/powerpoint/2010/main" val="1423907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 1"/>
          <p:cNvSpPr>
            <a:spLocks noGrp="1"/>
          </p:cNvSpPr>
          <p:nvPr>
            <p:ph type="sldNum" sz="quarter" idx="12"/>
          </p:nvPr>
        </p:nvSpPr>
        <p:spPr>
          <a:xfrm>
            <a:off x="9360000" y="6300000"/>
            <a:ext cx="648000" cy="360000"/>
          </a:xfrm>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1</a:t>
            </a:fld>
            <a:endParaRPr lang="ja-JP" altLang="en-US" sz="2000" b="1" dirty="0">
              <a:solidFill>
                <a:schemeClr val="tx1"/>
              </a:solidFill>
              <a:latin typeface="Times New Roman" pitchFamily="18" charset="0"/>
              <a:cs typeface="Times New Roman" pitchFamily="18" charset="0"/>
            </a:endParaRPr>
          </a:p>
        </p:txBody>
      </p:sp>
      <p:sp>
        <p:nvSpPr>
          <p:cNvPr id="4" name="タイトル 3"/>
          <p:cNvSpPr>
            <a:spLocks noGrp="1"/>
          </p:cNvSpPr>
          <p:nvPr>
            <p:ph type="title"/>
          </p:nvPr>
        </p:nvSpPr>
        <p:spPr/>
        <p:txBody>
          <a:bodyPr/>
          <a:lstStyle/>
          <a:p>
            <a:r>
              <a:rPr lang="ja-JP" altLang="en-US" dirty="0" smtClean="0"/>
              <a:t>　　 はじめに</a:t>
            </a:r>
            <a:endParaRPr kumimoji="1" lang="ja-JP" altLang="en-US" dirty="0"/>
          </a:p>
        </p:txBody>
      </p:sp>
      <p:sp>
        <p:nvSpPr>
          <p:cNvPr id="3" name="コンテンツ プレースホルダ 2"/>
          <p:cNvSpPr>
            <a:spLocks noGrp="1"/>
          </p:cNvSpPr>
          <p:nvPr>
            <p:ph idx="4294967295"/>
          </p:nvPr>
        </p:nvSpPr>
        <p:spPr>
          <a:xfrm>
            <a:off x="444600" y="552626"/>
            <a:ext cx="8915400" cy="5747374"/>
          </a:xfrm>
        </p:spPr>
        <p:txBody>
          <a:bodyPr anchor="ctr" anchorCtr="0">
            <a:normAutofit fontScale="40000" lnSpcReduction="20000"/>
          </a:bodyPr>
          <a:lstStyle/>
          <a:p>
            <a:pPr marL="216000" indent="-216000">
              <a:lnSpc>
                <a:spcPts val="1900"/>
              </a:lnSpc>
              <a:spcBef>
                <a:spcPts val="1200"/>
              </a:spcBef>
            </a:pPr>
            <a:r>
              <a:rPr lang="ja-JP" altLang="en-US" sz="3500" dirty="0" smtClean="0">
                <a:solidFill>
                  <a:srgbClr val="003366"/>
                </a:solidFill>
                <a:latin typeface="HG丸ｺﾞｼｯｸM-PRO" pitchFamily="50" charset="-128"/>
                <a:ea typeface="HG丸ｺﾞｼｯｸM-PRO" pitchFamily="50" charset="-128"/>
              </a:rPr>
              <a:t>大阪市建設局は、本市下水道事業の持続性確保と大阪の都市成長戦略に資するため、「大阪市下水道事業の経営改革～基本方針と実施計画～」</a:t>
            </a:r>
            <a:r>
              <a:rPr lang="en-US" altLang="ja-JP" sz="3500" dirty="0" smtClean="0">
                <a:solidFill>
                  <a:srgbClr val="003366"/>
                </a:solidFill>
                <a:latin typeface="HG丸ｺﾞｼｯｸM-PRO" pitchFamily="50" charset="-128"/>
                <a:ea typeface="HG丸ｺﾞｼｯｸM-PRO" pitchFamily="50" charset="-128"/>
              </a:rPr>
              <a:t>(</a:t>
            </a:r>
            <a:r>
              <a:rPr lang="ja-JP" altLang="en-US" sz="3500" dirty="0" smtClean="0">
                <a:solidFill>
                  <a:srgbClr val="003366"/>
                </a:solidFill>
                <a:latin typeface="HG丸ｺﾞｼｯｸM-PRO" pitchFamily="50" charset="-128"/>
                <a:ea typeface="HG丸ｺﾞｼｯｸM-PRO" pitchFamily="50" charset="-128"/>
              </a:rPr>
              <a:t>案</a:t>
            </a:r>
            <a:r>
              <a:rPr lang="en-US" altLang="ja-JP" sz="3500" dirty="0" smtClean="0">
                <a:solidFill>
                  <a:srgbClr val="003366"/>
                </a:solidFill>
                <a:latin typeface="HG丸ｺﾞｼｯｸM-PRO" pitchFamily="50" charset="-128"/>
                <a:ea typeface="HG丸ｺﾞｼｯｸM-PRO" pitchFamily="50" charset="-128"/>
              </a:rPr>
              <a:t>)</a:t>
            </a:r>
            <a:r>
              <a:rPr lang="ja-JP" altLang="en-US" sz="3500" dirty="0" smtClean="0">
                <a:solidFill>
                  <a:srgbClr val="003366"/>
                </a:solidFill>
                <a:latin typeface="HG丸ｺﾞｼｯｸM-PRO" pitchFamily="50" charset="-128"/>
                <a:ea typeface="HG丸ｺﾞｼｯｸM-PRO" pitchFamily="50" charset="-128"/>
              </a:rPr>
              <a:t>を平成</a:t>
            </a:r>
            <a:r>
              <a:rPr lang="en-US" altLang="ja-JP" sz="3500" dirty="0" smtClean="0">
                <a:solidFill>
                  <a:srgbClr val="003366"/>
                </a:solidFill>
                <a:latin typeface="HG丸ｺﾞｼｯｸM-PRO" pitchFamily="50" charset="-128"/>
                <a:ea typeface="HG丸ｺﾞｼｯｸM-PRO" pitchFamily="50" charset="-128"/>
              </a:rPr>
              <a:t>24</a:t>
            </a:r>
            <a:r>
              <a:rPr lang="ja-JP" altLang="en-US" sz="3500" dirty="0" smtClean="0">
                <a:solidFill>
                  <a:srgbClr val="003366"/>
                </a:solidFill>
                <a:latin typeface="HG丸ｺﾞｼｯｸM-PRO" pitchFamily="50" charset="-128"/>
                <a:ea typeface="HG丸ｺﾞｼｯｸM-PRO" pitchFamily="50" charset="-128"/>
              </a:rPr>
              <a:t>年</a:t>
            </a:r>
            <a:r>
              <a:rPr lang="en-US" altLang="ja-JP" sz="3500" dirty="0" smtClean="0">
                <a:solidFill>
                  <a:srgbClr val="003366"/>
                </a:solidFill>
                <a:latin typeface="HG丸ｺﾞｼｯｸM-PRO" pitchFamily="50" charset="-128"/>
                <a:ea typeface="HG丸ｺﾞｼｯｸM-PRO" pitchFamily="50" charset="-128"/>
              </a:rPr>
              <a:t>11</a:t>
            </a:r>
            <a:r>
              <a:rPr lang="ja-JP" altLang="en-US" sz="3500" dirty="0" smtClean="0">
                <a:solidFill>
                  <a:srgbClr val="003366"/>
                </a:solidFill>
                <a:latin typeface="HG丸ｺﾞｼｯｸM-PRO" pitchFamily="50" charset="-128"/>
                <a:ea typeface="HG丸ｺﾞｼｯｸM-PRO" pitchFamily="50" charset="-128"/>
              </a:rPr>
              <a:t>月に策定し、事業運営に民間原理を取り込む「上下分離方式の導入」による経営形態の見直しを進めている。</a:t>
            </a:r>
          </a:p>
          <a:p>
            <a:pPr marL="216000" indent="-216000">
              <a:lnSpc>
                <a:spcPts val="1900"/>
              </a:lnSpc>
              <a:spcBef>
                <a:spcPts val="1200"/>
              </a:spcBef>
            </a:pPr>
            <a:r>
              <a:rPr lang="ja-JP" altLang="en-US" sz="3500" dirty="0" smtClean="0">
                <a:solidFill>
                  <a:srgbClr val="003366"/>
                </a:solidFill>
                <a:latin typeface="HG丸ｺﾞｼｯｸM-PRO" pitchFamily="50" charset="-128"/>
                <a:ea typeface="HG丸ｺﾞｼｯｸM-PRO" pitchFamily="50" charset="-128"/>
              </a:rPr>
              <a:t>この計画では、新たな経営形態に安定的かつ迅速に移行するため、一般財団法人 都市技術センター（下水道部門）に職員を派遣して運転維持管理業務を包括委託した後、新会社を立ち上げ実施することとしており、平成</a:t>
            </a:r>
            <a:r>
              <a:rPr lang="en-US" altLang="ja-JP" sz="3500" dirty="0" smtClean="0">
                <a:solidFill>
                  <a:srgbClr val="003366"/>
                </a:solidFill>
                <a:latin typeface="HG丸ｺﾞｼｯｸM-PRO" pitchFamily="50" charset="-128"/>
                <a:ea typeface="HG丸ｺﾞｼｯｸM-PRO" pitchFamily="50" charset="-128"/>
              </a:rPr>
              <a:t>25</a:t>
            </a:r>
            <a:r>
              <a:rPr lang="ja-JP" altLang="en-US" sz="3500" dirty="0" smtClean="0">
                <a:solidFill>
                  <a:srgbClr val="003366"/>
                </a:solidFill>
                <a:latin typeface="HG丸ｺﾞｼｯｸM-PRO" pitchFamily="50" charset="-128"/>
                <a:ea typeface="HG丸ｺﾞｼｯｸM-PRO" pitchFamily="50" charset="-128"/>
              </a:rPr>
              <a:t>年</a:t>
            </a:r>
            <a:r>
              <a:rPr lang="en-US" altLang="ja-JP" sz="3500" dirty="0" smtClean="0">
                <a:solidFill>
                  <a:srgbClr val="003366"/>
                </a:solidFill>
                <a:latin typeface="HG丸ｺﾞｼｯｸM-PRO" pitchFamily="50" charset="-128"/>
                <a:ea typeface="HG丸ｺﾞｼｯｸM-PRO" pitchFamily="50" charset="-128"/>
              </a:rPr>
              <a:t>4</a:t>
            </a:r>
            <a:r>
              <a:rPr lang="ja-JP" altLang="en-US" sz="3500" dirty="0" smtClean="0">
                <a:solidFill>
                  <a:srgbClr val="003366"/>
                </a:solidFill>
                <a:latin typeface="HG丸ｺﾞｼｯｸM-PRO" pitchFamily="50" charset="-128"/>
                <a:ea typeface="HG丸ｺﾞｼｯｸM-PRO" pitchFamily="50" charset="-128"/>
              </a:rPr>
              <a:t>月より、東・西・南・北の</a:t>
            </a:r>
            <a:r>
              <a:rPr lang="en-US" altLang="ja-JP" sz="3500" dirty="0" smtClean="0">
                <a:solidFill>
                  <a:srgbClr val="003366"/>
                </a:solidFill>
                <a:latin typeface="HG丸ｺﾞｼｯｸM-PRO" pitchFamily="50" charset="-128"/>
                <a:ea typeface="HG丸ｺﾞｼｯｸM-PRO" pitchFamily="50" charset="-128"/>
              </a:rPr>
              <a:t>4</a:t>
            </a:r>
            <a:r>
              <a:rPr lang="ja-JP" altLang="en-US" sz="3500" dirty="0" smtClean="0">
                <a:solidFill>
                  <a:srgbClr val="003366"/>
                </a:solidFill>
                <a:latin typeface="HG丸ｺﾞｼｯｸM-PRO" pitchFamily="50" charset="-128"/>
                <a:ea typeface="HG丸ｺﾞｼｯｸM-PRO" pitchFamily="50" charset="-128"/>
              </a:rPr>
              <a:t>方面事務所のうち、西部方面が所管する下水道施設の運転維持管理業務を同センターに包括委託し、平成</a:t>
            </a:r>
            <a:r>
              <a:rPr lang="en-US" altLang="ja-JP" sz="3500" dirty="0" smtClean="0">
                <a:solidFill>
                  <a:srgbClr val="003366"/>
                </a:solidFill>
                <a:latin typeface="HG丸ｺﾞｼｯｸM-PRO" pitchFamily="50" charset="-128"/>
                <a:ea typeface="HG丸ｺﾞｼｯｸM-PRO" pitchFamily="50" charset="-128"/>
              </a:rPr>
              <a:t>26</a:t>
            </a:r>
            <a:r>
              <a:rPr lang="ja-JP" altLang="en-US" sz="3500" dirty="0" smtClean="0">
                <a:solidFill>
                  <a:srgbClr val="003366"/>
                </a:solidFill>
                <a:latin typeface="HG丸ｺﾞｼｯｸM-PRO" pitchFamily="50" charset="-128"/>
                <a:ea typeface="HG丸ｺﾞｼｯｸM-PRO" pitchFamily="50" charset="-128"/>
              </a:rPr>
              <a:t>年度からは対象を市域全域へと拡大している。</a:t>
            </a:r>
            <a:endParaRPr lang="en-US" altLang="ja-JP" sz="3500" dirty="0" smtClean="0">
              <a:solidFill>
                <a:srgbClr val="003366"/>
              </a:solidFill>
              <a:latin typeface="HG丸ｺﾞｼｯｸM-PRO" pitchFamily="50" charset="-128"/>
              <a:ea typeface="HG丸ｺﾞｼｯｸM-PRO" pitchFamily="50" charset="-128"/>
            </a:endParaRPr>
          </a:p>
          <a:p>
            <a:pPr marL="216000" indent="-216000">
              <a:lnSpc>
                <a:spcPts val="1900"/>
              </a:lnSpc>
              <a:spcBef>
                <a:spcPts val="1200"/>
              </a:spcBef>
            </a:pPr>
            <a:r>
              <a:rPr lang="ja-JP" altLang="en-US" sz="3500" dirty="0" smtClean="0">
                <a:solidFill>
                  <a:srgbClr val="003366"/>
                </a:solidFill>
                <a:latin typeface="HG丸ｺﾞｼｯｸM-PRO" pitchFamily="50" charset="-128"/>
                <a:ea typeface="HG丸ｺﾞｼｯｸM-PRO" pitchFamily="50" charset="-128"/>
              </a:rPr>
              <a:t>この間、建設局では、モニタリングによる包括委託業務の分析・評価を行うとともに、都市技術センターに「経営マネジメントチーム」を設置し、新会社の制度設計等について、外部有識者からの助言をいただきながら</a:t>
            </a:r>
            <a:r>
              <a:rPr lang="ja-JP" altLang="en-US" sz="3500" dirty="0">
                <a:solidFill>
                  <a:srgbClr val="003366"/>
                </a:solidFill>
                <a:latin typeface="HG丸ｺﾞｼｯｸM-PRO" pitchFamily="50" charset="-128"/>
                <a:ea typeface="HG丸ｺﾞｼｯｸM-PRO" pitchFamily="50" charset="-128"/>
              </a:rPr>
              <a:t>検討</a:t>
            </a:r>
            <a:r>
              <a:rPr lang="ja-JP" altLang="en-US" sz="3500" dirty="0" smtClean="0">
                <a:solidFill>
                  <a:srgbClr val="003366"/>
                </a:solidFill>
                <a:latin typeface="HG丸ｺﾞｼｯｸM-PRO" pitchFamily="50" charset="-128"/>
                <a:ea typeface="HG丸ｺﾞｼｯｸM-PRO" pitchFamily="50" charset="-128"/>
              </a:rPr>
              <a:t>を進めてきた。そのうえで、本市下水道が抱える課題を解決するための方法等について、本市特別顧問及び特別参与の意見等を踏まえつつ検討を進め、このたび大阪市下水道事業経営形態見直し基本方針（案）を取りまとめた。</a:t>
            </a:r>
            <a:endParaRPr lang="en-US" altLang="ja-JP" sz="3500" dirty="0" smtClean="0">
              <a:solidFill>
                <a:srgbClr val="003366"/>
              </a:solidFill>
              <a:latin typeface="HG丸ｺﾞｼｯｸM-PRO" pitchFamily="50" charset="-128"/>
              <a:ea typeface="HG丸ｺﾞｼｯｸM-PRO" pitchFamily="50" charset="-128"/>
            </a:endParaRPr>
          </a:p>
          <a:p>
            <a:pPr marL="216000" indent="-216000">
              <a:lnSpc>
                <a:spcPts val="1900"/>
              </a:lnSpc>
              <a:spcBef>
                <a:spcPts val="1200"/>
              </a:spcBef>
            </a:pPr>
            <a:r>
              <a:rPr lang="ja-JP" altLang="en-US" sz="3500" dirty="0" smtClean="0">
                <a:solidFill>
                  <a:srgbClr val="003366"/>
                </a:solidFill>
                <a:latin typeface="HG丸ｺﾞｼｯｸM-PRO" pitchFamily="50" charset="-128"/>
                <a:ea typeface="HG丸ｺﾞｼｯｸM-PRO" pitchFamily="50" charset="-128"/>
              </a:rPr>
              <a:t>今回の見直し基本方針（案）の策定に当たっては、市会の附帯決議である 「下水道事業の経営形態の変更については、市民に対する影響を十分に勘案すること。そのために、効率化の観点のみならず、職員の持つ知識や技術をしっかりと継承し、現行の市民サービスを維持すること」との趣旨を前提とし、まちと水</a:t>
            </a:r>
            <a:r>
              <a:rPr lang="ja-JP" altLang="en-US" sz="3500" dirty="0">
                <a:solidFill>
                  <a:srgbClr val="003366"/>
                </a:solidFill>
                <a:latin typeface="HG丸ｺﾞｼｯｸM-PRO" pitchFamily="50" charset="-128"/>
                <a:ea typeface="HG丸ｺﾞｼｯｸM-PRO" pitchFamily="50" charset="-128"/>
              </a:rPr>
              <a:t>の</a:t>
            </a:r>
            <a:r>
              <a:rPr lang="ja-JP" altLang="en-US" sz="3500" dirty="0" smtClean="0">
                <a:solidFill>
                  <a:srgbClr val="003366"/>
                </a:solidFill>
                <a:latin typeface="HG丸ｺﾞｼｯｸM-PRO" pitchFamily="50" charset="-128"/>
                <a:ea typeface="HG丸ｺﾞｼｯｸM-PRO" pitchFamily="50" charset="-128"/>
              </a:rPr>
              <a:t>安全</a:t>
            </a:r>
            <a:r>
              <a:rPr lang="ja-JP" altLang="en-US" sz="3500" dirty="0">
                <a:solidFill>
                  <a:srgbClr val="003366"/>
                </a:solidFill>
                <a:latin typeface="HG丸ｺﾞｼｯｸM-PRO" pitchFamily="50" charset="-128"/>
                <a:ea typeface="HG丸ｺﾞｼｯｸM-PRO" pitchFamily="50" charset="-128"/>
              </a:rPr>
              <a:t>・</a:t>
            </a:r>
            <a:r>
              <a:rPr lang="ja-JP" altLang="en-US" sz="3500" dirty="0" smtClean="0">
                <a:solidFill>
                  <a:srgbClr val="003366"/>
                </a:solidFill>
                <a:latin typeface="HG丸ｺﾞｼｯｸM-PRO" pitchFamily="50" charset="-128"/>
                <a:ea typeface="HG丸ｺﾞｼｯｸM-PRO" pitchFamily="50" charset="-128"/>
              </a:rPr>
              <a:t>安心な関係を良好にマネジメントし、豊かで快適な水環境をくらしにお届けできるよう、引き続き、高品質で信頼性と持続性の高い下水道事業を構築していく。</a:t>
            </a:r>
            <a:endParaRPr lang="en-US" altLang="ja-JP" sz="3500" dirty="0" smtClean="0">
              <a:solidFill>
                <a:srgbClr val="003366"/>
              </a:solidFill>
              <a:latin typeface="HG丸ｺﾞｼｯｸM-PRO" pitchFamily="50" charset="-128"/>
              <a:ea typeface="HG丸ｺﾞｼｯｸM-PRO" pitchFamily="50" charset="-128"/>
            </a:endParaRPr>
          </a:p>
          <a:p>
            <a:pPr marL="216000" indent="-216000">
              <a:lnSpc>
                <a:spcPts val="1900"/>
              </a:lnSpc>
              <a:spcBef>
                <a:spcPts val="1200"/>
              </a:spcBef>
            </a:pPr>
            <a:r>
              <a:rPr lang="ja-JP" altLang="en-US" sz="3500" dirty="0" smtClean="0">
                <a:solidFill>
                  <a:srgbClr val="003366"/>
                </a:solidFill>
                <a:latin typeface="HG丸ｺﾞｼｯｸM-PRO" pitchFamily="50" charset="-128"/>
                <a:ea typeface="HG丸ｺﾞｼｯｸM-PRO" pitchFamily="50" charset="-128"/>
              </a:rPr>
              <a:t>この見直し基本</a:t>
            </a:r>
            <a:r>
              <a:rPr lang="ja-JP" altLang="en-US" sz="3500" dirty="0">
                <a:solidFill>
                  <a:srgbClr val="003366"/>
                </a:solidFill>
                <a:latin typeface="HG丸ｺﾞｼｯｸM-PRO" pitchFamily="50" charset="-128"/>
                <a:ea typeface="HG丸ｺﾞｼｯｸM-PRO" pitchFamily="50" charset="-128"/>
              </a:rPr>
              <a:t>方針</a:t>
            </a:r>
            <a:r>
              <a:rPr lang="ja-JP" altLang="en-US" sz="3500" dirty="0" smtClean="0">
                <a:solidFill>
                  <a:srgbClr val="003366"/>
                </a:solidFill>
                <a:latin typeface="HG丸ｺﾞｼｯｸM-PRO" pitchFamily="50" charset="-128"/>
                <a:ea typeface="HG丸ｺﾞｼｯｸM-PRO" pitchFamily="50" charset="-128"/>
              </a:rPr>
              <a:t>（案）に基づき、引き続き、市会や関係各方面でご議論いただきながら、下水道事業の経営形態の見直しに取り組んでいく。</a:t>
            </a:r>
            <a:endParaRPr lang="en-US" altLang="ja-JP" sz="3500" dirty="0" smtClean="0">
              <a:solidFill>
                <a:srgbClr val="003366"/>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181729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7059237" y="4630859"/>
            <a:ext cx="2563915" cy="1584000"/>
          </a:xfrm>
          <a:prstGeom prst="rect">
            <a:avLst/>
          </a:prstGeom>
        </p:spPr>
      </p:pic>
      <p:pic>
        <p:nvPicPr>
          <p:cNvPr id="38" name="図 3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4327369" y="4630864"/>
            <a:ext cx="2340000" cy="1790793"/>
          </a:xfrm>
          <a:prstGeom prst="rect">
            <a:avLst/>
          </a:prstGeom>
        </p:spPr>
      </p:pic>
      <p:sp>
        <p:nvSpPr>
          <p:cNvPr id="7172" name="Text Box 132"/>
          <p:cNvSpPr txBox="1">
            <a:spLocks noChangeArrowheads="1"/>
          </p:cNvSpPr>
          <p:nvPr/>
        </p:nvSpPr>
        <p:spPr bwMode="auto">
          <a:xfrm>
            <a:off x="428499" y="2168860"/>
            <a:ext cx="4488498" cy="1276376"/>
          </a:xfrm>
          <a:prstGeom prst="rect">
            <a:avLst/>
          </a:prstGeom>
          <a:noFill/>
          <a:ln w="9525">
            <a:solidFill>
              <a:schemeClr val="accent1"/>
            </a:solidFill>
            <a:miter lim="800000"/>
            <a:headEnd/>
            <a:tailEnd/>
          </a:ln>
        </p:spPr>
        <p:txBody>
          <a:bodyPr wrap="square" lIns="90000" tIns="46800" rIns="90000" bIns="46800">
            <a:spAutoFit/>
          </a:bodyPr>
          <a:lstStyle/>
          <a:p>
            <a:pPr>
              <a:spcBef>
                <a:spcPct val="30000"/>
              </a:spcBef>
              <a:spcAft>
                <a:spcPct val="20000"/>
              </a:spcAft>
            </a:pPr>
            <a:r>
              <a:rPr lang="en-US" altLang="ja-JP" sz="1200" baseline="0" dirty="0" smtClean="0">
                <a:solidFill>
                  <a:schemeClr val="tx1"/>
                </a:solidFill>
                <a:latin typeface="HG丸ｺﾞｼｯｸM-PRO" pitchFamily="50" charset="-128"/>
                <a:ea typeface="HG丸ｺﾞｼｯｸM-PRO" pitchFamily="50" charset="-128"/>
              </a:rPr>
              <a:t>&lt;</a:t>
            </a:r>
            <a:r>
              <a:rPr lang="ja-JP" altLang="en-US" sz="1200" baseline="0" dirty="0" smtClean="0">
                <a:solidFill>
                  <a:schemeClr val="tx1"/>
                </a:solidFill>
                <a:latin typeface="HG丸ｺﾞｼｯｸM-PRO" pitchFamily="50" charset="-128"/>
                <a:ea typeface="HG丸ｺﾞｼｯｸM-PRO" pitchFamily="50" charset="-128"/>
              </a:rPr>
              <a:t>大阪市における主な合流式下水道改善事業計画</a:t>
            </a:r>
            <a:r>
              <a:rPr lang="en-US" altLang="ja-JP" sz="1200" baseline="0" dirty="0" smtClean="0">
                <a:solidFill>
                  <a:schemeClr val="tx1"/>
                </a:solidFill>
                <a:latin typeface="HG丸ｺﾞｼｯｸM-PRO" pitchFamily="50" charset="-128"/>
                <a:ea typeface="HG丸ｺﾞｼｯｸM-PRO" pitchFamily="50" charset="-128"/>
              </a:rPr>
              <a:t>&gt;</a:t>
            </a:r>
            <a:r>
              <a:rPr lang="ja-JP" altLang="en-US" sz="1200" baseline="0" dirty="0">
                <a:solidFill>
                  <a:schemeClr val="tx1"/>
                </a:solidFill>
                <a:latin typeface="HG丸ｺﾞｼｯｸM-PRO" pitchFamily="50" charset="-128"/>
                <a:ea typeface="HG丸ｺﾞｼｯｸM-PRO" pitchFamily="50" charset="-128"/>
              </a:rPr>
              <a:t>　</a:t>
            </a:r>
          </a:p>
          <a:p>
            <a:pPr>
              <a:spcBef>
                <a:spcPct val="30000"/>
              </a:spcBef>
            </a:pPr>
            <a:r>
              <a:rPr lang="ja-JP" altLang="en-US" sz="1200" baseline="0" dirty="0">
                <a:solidFill>
                  <a:schemeClr val="tx1"/>
                </a:solidFill>
                <a:latin typeface="HG丸ｺﾞｼｯｸM-PRO" pitchFamily="50" charset="-128"/>
                <a:ea typeface="HG丸ｺﾞｼｯｸM-PRO" pitchFamily="50" charset="-128"/>
              </a:rPr>
              <a:t>　　　</a:t>
            </a:r>
            <a:r>
              <a:rPr lang="ja-JP" altLang="en-US" sz="1200" baseline="0" dirty="0" smtClean="0">
                <a:solidFill>
                  <a:schemeClr val="tx1"/>
                </a:solidFill>
                <a:latin typeface="HG丸ｺﾞｼｯｸM-PRO" pitchFamily="50" charset="-128"/>
                <a:ea typeface="HG丸ｺﾞｼｯｸM-PRO" pitchFamily="50" charset="-128"/>
              </a:rPr>
              <a:t>・</a:t>
            </a:r>
            <a:r>
              <a:rPr lang="ja-JP" altLang="en-US" sz="1200" baseline="0" dirty="0">
                <a:solidFill>
                  <a:schemeClr val="tx1"/>
                </a:solidFill>
                <a:latin typeface="HG丸ｺﾞｼｯｸM-PRO" pitchFamily="50" charset="-128"/>
                <a:ea typeface="HG丸ｺﾞｼｯｸM-PRO" pitchFamily="50" charset="-128"/>
              </a:rPr>
              <a:t>凝集傾斜板沈殿処理法の導入</a:t>
            </a:r>
          </a:p>
          <a:p>
            <a:pPr>
              <a:spcBef>
                <a:spcPct val="30000"/>
              </a:spcBef>
            </a:pPr>
            <a:r>
              <a:rPr lang="ja-JP" altLang="en-US" sz="1200" baseline="0" dirty="0">
                <a:solidFill>
                  <a:schemeClr val="tx1"/>
                </a:solidFill>
                <a:latin typeface="HG丸ｺﾞｼｯｸM-PRO" pitchFamily="50" charset="-128"/>
                <a:ea typeface="HG丸ｺﾞｼｯｸM-PRO" pitchFamily="50" charset="-128"/>
              </a:rPr>
              <a:t>　　　　（雨天時下水の連続処理の拡大）</a:t>
            </a:r>
          </a:p>
          <a:p>
            <a:pPr>
              <a:spcBef>
                <a:spcPct val="30000"/>
              </a:spcBef>
            </a:pPr>
            <a:r>
              <a:rPr lang="ja-JP" altLang="en-US" sz="1200" baseline="0" dirty="0">
                <a:solidFill>
                  <a:schemeClr val="tx1"/>
                </a:solidFill>
                <a:latin typeface="HG丸ｺﾞｼｯｸM-PRO" pitchFamily="50" charset="-128"/>
                <a:ea typeface="HG丸ｺﾞｼｯｸM-PRO" pitchFamily="50" charset="-128"/>
              </a:rPr>
              <a:t>　　　</a:t>
            </a:r>
            <a:r>
              <a:rPr lang="ja-JP" altLang="en-US" sz="1200" baseline="0" dirty="0" smtClean="0">
                <a:solidFill>
                  <a:schemeClr val="tx1"/>
                </a:solidFill>
                <a:latin typeface="HG丸ｺﾞｼｯｸM-PRO" pitchFamily="50" charset="-128"/>
                <a:ea typeface="HG丸ｺﾞｼｯｸM-PRO" pitchFamily="50" charset="-128"/>
              </a:rPr>
              <a:t>・</a:t>
            </a:r>
            <a:r>
              <a:rPr lang="ja-JP" altLang="en-US" sz="1200" baseline="0" dirty="0">
                <a:solidFill>
                  <a:schemeClr val="tx1"/>
                </a:solidFill>
                <a:latin typeface="HG丸ｺﾞｼｯｸM-PRO" pitchFamily="50" charset="-128"/>
                <a:ea typeface="HG丸ｺﾞｼｯｸM-PRO" pitchFamily="50" charset="-128"/>
              </a:rPr>
              <a:t>雨水滞水池の建設</a:t>
            </a:r>
          </a:p>
          <a:p>
            <a:pPr>
              <a:spcBef>
                <a:spcPct val="30000"/>
              </a:spcBef>
            </a:pPr>
            <a:r>
              <a:rPr lang="ja-JP" altLang="en-US" sz="1200" baseline="0" dirty="0">
                <a:solidFill>
                  <a:schemeClr val="tx1"/>
                </a:solidFill>
                <a:latin typeface="HG丸ｺﾞｼｯｸM-PRO" pitchFamily="50" charset="-128"/>
                <a:ea typeface="HG丸ｺﾞｼｯｸM-PRO" pitchFamily="50" charset="-128"/>
              </a:rPr>
              <a:t>　　　</a:t>
            </a:r>
            <a:r>
              <a:rPr lang="ja-JP" altLang="en-US" sz="1200" baseline="0" dirty="0" smtClean="0">
                <a:solidFill>
                  <a:schemeClr val="tx1"/>
                </a:solidFill>
                <a:latin typeface="HG丸ｺﾞｼｯｸM-PRO" pitchFamily="50" charset="-128"/>
                <a:ea typeface="HG丸ｺﾞｼｯｸM-PRO" pitchFamily="50" charset="-128"/>
              </a:rPr>
              <a:t>　（</a:t>
            </a:r>
            <a:r>
              <a:rPr lang="ja-JP" altLang="en-US" sz="1200" baseline="0" dirty="0">
                <a:solidFill>
                  <a:schemeClr val="tx1"/>
                </a:solidFill>
                <a:latin typeface="HG丸ｺﾞｼｯｸM-PRO" pitchFamily="50" charset="-128"/>
                <a:ea typeface="HG丸ｺﾞｼｯｸM-PRO" pitchFamily="50" charset="-128"/>
              </a:rPr>
              <a:t>降雨初期の汚れた</a:t>
            </a:r>
            <a:r>
              <a:rPr lang="ja-JP" altLang="en-US" sz="1200" baseline="0" dirty="0" smtClean="0">
                <a:solidFill>
                  <a:schemeClr val="tx1"/>
                </a:solidFill>
                <a:latin typeface="HG丸ｺﾞｼｯｸM-PRO" pitchFamily="50" charset="-128"/>
                <a:ea typeface="HG丸ｺﾞｼｯｸM-PRO" pitchFamily="50" charset="-128"/>
              </a:rPr>
              <a:t>雨水を一時的に貯める池</a:t>
            </a:r>
            <a:r>
              <a:rPr lang="ja-JP" altLang="en-US" sz="1200" baseline="0" dirty="0">
                <a:solidFill>
                  <a:schemeClr val="tx1"/>
                </a:solidFill>
                <a:latin typeface="HG丸ｺﾞｼｯｸM-PRO" pitchFamily="50" charset="-128"/>
                <a:ea typeface="HG丸ｺﾞｼｯｸM-PRO" pitchFamily="50" charset="-128"/>
              </a:rPr>
              <a:t>の整備</a:t>
            </a:r>
            <a:r>
              <a:rPr lang="ja-JP" altLang="en-US" sz="1200" baseline="0" dirty="0" smtClean="0">
                <a:solidFill>
                  <a:schemeClr val="tx1"/>
                </a:solidFill>
                <a:latin typeface="HG丸ｺﾞｼｯｸM-PRO" pitchFamily="50" charset="-128"/>
                <a:ea typeface="HG丸ｺﾞｼｯｸM-PRO" pitchFamily="50" charset="-128"/>
              </a:rPr>
              <a:t>）</a:t>
            </a:r>
            <a:endParaRPr lang="ja-JP" altLang="en-US" sz="1200" baseline="0" dirty="0">
              <a:solidFill>
                <a:schemeClr val="tx1"/>
              </a:solidFill>
              <a:latin typeface="HG丸ｺﾞｼｯｸM-PRO" pitchFamily="50" charset="-128"/>
              <a:ea typeface="HG丸ｺﾞｼｯｸM-PRO" pitchFamily="50" charset="-128"/>
            </a:endParaRPr>
          </a:p>
        </p:txBody>
      </p:sp>
      <p:sp>
        <p:nvSpPr>
          <p:cNvPr id="7173" name="Rectangle 133"/>
          <p:cNvSpPr>
            <a:spLocks noChangeArrowheads="1"/>
          </p:cNvSpPr>
          <p:nvPr/>
        </p:nvSpPr>
        <p:spPr bwMode="auto">
          <a:xfrm>
            <a:off x="412750" y="576266"/>
            <a:ext cx="9314392" cy="2852737"/>
          </a:xfrm>
          <a:prstGeom prst="rect">
            <a:avLst/>
          </a:prstGeom>
          <a:noFill/>
          <a:ln w="9525">
            <a:noFill/>
            <a:miter lim="800000"/>
            <a:headEnd/>
            <a:tailEnd/>
          </a:ln>
        </p:spPr>
        <p:txBody>
          <a:bodyPr wrap="none" anchor="ctr"/>
          <a:lstStyle/>
          <a:p>
            <a:pPr algn="just">
              <a:lnSpc>
                <a:spcPct val="90000"/>
              </a:lnSpc>
              <a:spcBef>
                <a:spcPct val="20000"/>
              </a:spcBef>
            </a:pPr>
            <a:endParaRPr lang="ja-JP" altLang="en-US"/>
          </a:p>
        </p:txBody>
      </p:sp>
      <p:sp>
        <p:nvSpPr>
          <p:cNvPr id="7174" name="AutoShape 134"/>
          <p:cNvSpPr>
            <a:spLocks noChangeArrowheads="1"/>
          </p:cNvSpPr>
          <p:nvPr/>
        </p:nvSpPr>
        <p:spPr bwMode="auto">
          <a:xfrm rot="5400000">
            <a:off x="4643361" y="2759318"/>
            <a:ext cx="1116013" cy="151342"/>
          </a:xfrm>
          <a:prstGeom prst="triangle">
            <a:avLst>
              <a:gd name="adj" fmla="val 50000"/>
            </a:avLst>
          </a:prstGeom>
          <a:solidFill>
            <a:srgbClr val="C0C0C0"/>
          </a:solidFill>
          <a:ln w="9525">
            <a:noFill/>
            <a:miter lim="800000"/>
            <a:headEnd/>
            <a:tailEnd/>
          </a:ln>
        </p:spPr>
        <p:txBody>
          <a:bodyPr wrap="none" anchor="ctr"/>
          <a:lstStyle/>
          <a:p>
            <a:pPr algn="just">
              <a:lnSpc>
                <a:spcPct val="90000"/>
              </a:lnSpc>
              <a:spcBef>
                <a:spcPct val="20000"/>
              </a:spcBef>
            </a:pPr>
            <a:endParaRPr lang="ja-JP" altLang="en-US"/>
          </a:p>
        </p:txBody>
      </p:sp>
      <p:sp>
        <p:nvSpPr>
          <p:cNvPr id="7175" name="Text Box 135"/>
          <p:cNvSpPr txBox="1">
            <a:spLocks noChangeArrowheads="1"/>
          </p:cNvSpPr>
          <p:nvPr/>
        </p:nvSpPr>
        <p:spPr bwMode="auto">
          <a:xfrm>
            <a:off x="5422853" y="2312880"/>
            <a:ext cx="4246675" cy="1061829"/>
          </a:xfrm>
          <a:prstGeom prst="rect">
            <a:avLst/>
          </a:prstGeom>
          <a:noFill/>
          <a:ln w="9525">
            <a:solidFill>
              <a:schemeClr val="accent1"/>
            </a:solidFill>
            <a:miter lim="800000"/>
            <a:headEnd/>
            <a:tailEnd/>
          </a:ln>
        </p:spPr>
        <p:txBody>
          <a:bodyPr wrap="none">
            <a:spAutoFit/>
          </a:bodyPr>
          <a:lstStyle/>
          <a:p>
            <a:pPr algn="just">
              <a:lnSpc>
                <a:spcPct val="90000"/>
              </a:lnSpc>
              <a:spcBef>
                <a:spcPct val="40000"/>
              </a:spcBef>
            </a:pPr>
            <a:r>
              <a:rPr lang="ja-JP" altLang="en-US" baseline="0" dirty="0">
                <a:solidFill>
                  <a:schemeClr val="tx1"/>
                </a:solidFill>
                <a:latin typeface="HG丸ｺﾞｼｯｸM-PRO" pitchFamily="50" charset="-128"/>
                <a:ea typeface="HG丸ｺﾞｼｯｸM-PRO" pitchFamily="50" charset="-128"/>
              </a:rPr>
              <a:t>整備率</a:t>
            </a:r>
            <a:r>
              <a:rPr lang="ja-JP" altLang="en-US" baseline="0" dirty="0" smtClean="0">
                <a:solidFill>
                  <a:schemeClr val="tx1"/>
                </a:solidFill>
                <a:latin typeface="HG丸ｺﾞｼｯｸM-PRO" pitchFamily="50" charset="-128"/>
                <a:ea typeface="HG丸ｺﾞｼｯｸM-PRO" pitchFamily="50" charset="-128"/>
              </a:rPr>
              <a:t>：</a:t>
            </a:r>
            <a:r>
              <a:rPr lang="en-US" altLang="ja-JP" baseline="0" dirty="0" smtClean="0">
                <a:solidFill>
                  <a:schemeClr val="tx1"/>
                </a:solidFill>
                <a:latin typeface="HG丸ｺﾞｼｯｸM-PRO" pitchFamily="50" charset="-128"/>
                <a:ea typeface="HG丸ｺﾞｼｯｸM-PRO" pitchFamily="50" charset="-128"/>
              </a:rPr>
              <a:t>51</a:t>
            </a:r>
            <a:r>
              <a:rPr lang="ja-JP" altLang="en-US" baseline="0" dirty="0" smtClean="0">
                <a:solidFill>
                  <a:schemeClr val="tx1"/>
                </a:solidFill>
                <a:latin typeface="HG丸ｺﾞｼｯｸM-PRO" pitchFamily="50" charset="-128"/>
                <a:ea typeface="HG丸ｺﾞｼｯｸM-PRO" pitchFamily="50" charset="-128"/>
              </a:rPr>
              <a:t>％</a:t>
            </a:r>
            <a:r>
              <a:rPr lang="ja-JP" altLang="en-US" baseline="0" dirty="0">
                <a:solidFill>
                  <a:schemeClr val="tx1"/>
                </a:solidFill>
                <a:latin typeface="HG丸ｺﾞｼｯｸM-PRO" pitchFamily="50" charset="-128"/>
                <a:ea typeface="HG丸ｺﾞｼｯｸM-PRO" pitchFamily="50" charset="-128"/>
              </a:rPr>
              <a:t>→</a:t>
            </a:r>
            <a:r>
              <a:rPr lang="en-US" altLang="ja-JP" baseline="0" dirty="0">
                <a:solidFill>
                  <a:schemeClr val="tx1"/>
                </a:solidFill>
                <a:latin typeface="HG丸ｺﾞｼｯｸM-PRO" pitchFamily="50" charset="-128"/>
                <a:ea typeface="HG丸ｺﾞｼｯｸM-PRO" pitchFamily="50" charset="-128"/>
              </a:rPr>
              <a:t>100</a:t>
            </a:r>
            <a:r>
              <a:rPr lang="ja-JP" altLang="en-US" baseline="0" dirty="0">
                <a:solidFill>
                  <a:schemeClr val="tx1"/>
                </a:solidFill>
                <a:latin typeface="HG丸ｺﾞｼｯｸM-PRO" pitchFamily="50" charset="-128"/>
                <a:ea typeface="HG丸ｺﾞｼｯｸM-PRO" pitchFamily="50" charset="-128"/>
              </a:rPr>
              <a:t>％</a:t>
            </a:r>
          </a:p>
          <a:p>
            <a:pPr algn="just">
              <a:lnSpc>
                <a:spcPct val="90000"/>
              </a:lnSpc>
              <a:spcBef>
                <a:spcPct val="40000"/>
              </a:spcBef>
            </a:pPr>
            <a:r>
              <a:rPr lang="ja-JP" altLang="en-US" baseline="0" dirty="0">
                <a:solidFill>
                  <a:schemeClr val="tx1"/>
                </a:solidFill>
                <a:latin typeface="HG丸ｺﾞｼｯｸM-PRO" pitchFamily="50" charset="-128"/>
                <a:ea typeface="HG丸ｺﾞｼｯｸM-PRO" pitchFamily="50" charset="-128"/>
              </a:rPr>
              <a:t>　　</a:t>
            </a:r>
            <a:r>
              <a:rPr lang="ja-JP" altLang="en-US" baseline="0" dirty="0" smtClean="0">
                <a:solidFill>
                  <a:schemeClr val="tx1"/>
                </a:solidFill>
                <a:latin typeface="HG丸ｺﾞｼｯｸM-PRO" pitchFamily="50" charset="-128"/>
                <a:ea typeface="HG丸ｺﾞｼｯｸM-PRO" pitchFamily="50" charset="-128"/>
              </a:rPr>
              <a:t>　　（</a:t>
            </a:r>
            <a:r>
              <a:rPr lang="en-US" altLang="ja-JP" baseline="0" dirty="0" smtClean="0">
                <a:solidFill>
                  <a:schemeClr val="tx1"/>
                </a:solidFill>
                <a:latin typeface="HG丸ｺﾞｼｯｸM-PRO" pitchFamily="50" charset="-128"/>
                <a:ea typeface="HG丸ｺﾞｼｯｸM-PRO" pitchFamily="50" charset="-128"/>
              </a:rPr>
              <a:t>H25</a:t>
            </a:r>
            <a:r>
              <a:rPr lang="ja-JP" altLang="en-US" baseline="0" dirty="0" smtClean="0">
                <a:solidFill>
                  <a:schemeClr val="tx1"/>
                </a:solidFill>
                <a:latin typeface="HG丸ｺﾞｼｯｸM-PRO" pitchFamily="50" charset="-128"/>
                <a:ea typeface="HG丸ｺﾞｼｯｸM-PRO" pitchFamily="50" charset="-128"/>
              </a:rPr>
              <a:t>年度末⇒</a:t>
            </a:r>
            <a:r>
              <a:rPr lang="en-US" altLang="ja-JP" baseline="0" dirty="0" smtClean="0">
                <a:solidFill>
                  <a:schemeClr val="tx1"/>
                </a:solidFill>
                <a:latin typeface="HG丸ｺﾞｼｯｸM-PRO" pitchFamily="50" charset="-128"/>
                <a:ea typeface="HG丸ｺﾞｼｯｸM-PRO" pitchFamily="50" charset="-128"/>
              </a:rPr>
              <a:t>H35</a:t>
            </a:r>
            <a:r>
              <a:rPr lang="ja-JP" altLang="en-US" baseline="0" dirty="0" smtClean="0">
                <a:solidFill>
                  <a:schemeClr val="tx1"/>
                </a:solidFill>
                <a:latin typeface="HG丸ｺﾞｼｯｸM-PRO" pitchFamily="50" charset="-128"/>
                <a:ea typeface="HG丸ｺﾞｼｯｸM-PRO" pitchFamily="50" charset="-128"/>
              </a:rPr>
              <a:t>年度末）</a:t>
            </a:r>
            <a:endParaRPr lang="ja-JP" altLang="en-US" baseline="0" dirty="0">
              <a:solidFill>
                <a:schemeClr val="tx1"/>
              </a:solidFill>
              <a:latin typeface="HG丸ｺﾞｼｯｸM-PRO" pitchFamily="50" charset="-128"/>
              <a:ea typeface="HG丸ｺﾞｼｯｸM-PRO" pitchFamily="50" charset="-128"/>
            </a:endParaRPr>
          </a:p>
          <a:p>
            <a:pPr algn="just">
              <a:lnSpc>
                <a:spcPct val="90000"/>
              </a:lnSpc>
              <a:spcBef>
                <a:spcPct val="40000"/>
              </a:spcBef>
            </a:pPr>
            <a:r>
              <a:rPr lang="ja-JP" altLang="en-US" baseline="0" dirty="0">
                <a:solidFill>
                  <a:schemeClr val="tx1"/>
                </a:solidFill>
                <a:latin typeface="HG丸ｺﾞｼｯｸM-PRO" pitchFamily="50" charset="-128"/>
                <a:ea typeface="HG丸ｺﾞｼｯｸM-PRO" pitchFamily="50" charset="-128"/>
              </a:rPr>
              <a:t>残事業費：約</a:t>
            </a:r>
            <a:r>
              <a:rPr lang="en-US" altLang="ja-JP" baseline="0" dirty="0" smtClean="0">
                <a:solidFill>
                  <a:schemeClr val="tx1"/>
                </a:solidFill>
                <a:latin typeface="HG丸ｺﾞｼｯｸM-PRO" pitchFamily="50" charset="-128"/>
                <a:ea typeface="HG丸ｺﾞｼｯｸM-PRO" pitchFamily="50" charset="-128"/>
              </a:rPr>
              <a:t>1,000</a:t>
            </a:r>
            <a:r>
              <a:rPr lang="ja-JP" altLang="en-US" baseline="0" dirty="0">
                <a:solidFill>
                  <a:schemeClr val="tx1"/>
                </a:solidFill>
                <a:latin typeface="HG丸ｺﾞｼｯｸM-PRO" pitchFamily="50" charset="-128"/>
                <a:ea typeface="HG丸ｺﾞｼｯｸM-PRO" pitchFamily="50" charset="-128"/>
              </a:rPr>
              <a:t>億円</a:t>
            </a:r>
          </a:p>
        </p:txBody>
      </p:sp>
      <p:sp>
        <p:nvSpPr>
          <p:cNvPr id="7176" name="Text Box 136"/>
          <p:cNvSpPr txBox="1">
            <a:spLocks noChangeArrowheads="1"/>
          </p:cNvSpPr>
          <p:nvPr/>
        </p:nvSpPr>
        <p:spPr bwMode="auto">
          <a:xfrm>
            <a:off x="120952" y="6183900"/>
            <a:ext cx="4207981" cy="237757"/>
          </a:xfrm>
          <a:prstGeom prst="rect">
            <a:avLst/>
          </a:prstGeom>
          <a:noFill/>
          <a:ln w="9525">
            <a:noFill/>
            <a:miter lim="800000"/>
            <a:headEnd/>
            <a:tailEnd/>
          </a:ln>
        </p:spPr>
        <p:txBody>
          <a:bodyPr wrap="square">
            <a:spAutoFit/>
          </a:bodyPr>
          <a:lstStyle/>
          <a:p>
            <a:pPr algn="just">
              <a:lnSpc>
                <a:spcPct val="105000"/>
              </a:lnSpc>
              <a:spcBef>
                <a:spcPct val="15000"/>
              </a:spcBef>
            </a:pPr>
            <a:r>
              <a:rPr lang="en-US" altLang="ja-JP" sz="900" dirty="0">
                <a:latin typeface="HG丸ｺﾞｼｯｸM-PRO" pitchFamily="50" charset="-128"/>
                <a:ea typeface="HG丸ｺﾞｼｯｸM-PRO" pitchFamily="50" charset="-128"/>
              </a:rPr>
              <a:t>※</a:t>
            </a:r>
            <a:r>
              <a:rPr lang="en-US" altLang="ja-JP" sz="900" dirty="0" smtClean="0">
                <a:latin typeface="HG丸ｺﾞｼｯｸM-PRO" pitchFamily="50" charset="-128"/>
                <a:ea typeface="HG丸ｺﾞｼｯｸM-PRO" pitchFamily="50" charset="-128"/>
              </a:rPr>
              <a:t>1</a:t>
            </a:r>
            <a:r>
              <a:rPr lang="ja-JP" altLang="en-US" sz="900" dirty="0">
                <a:latin typeface="HG丸ｺﾞｼｯｸM-PRO" pitchFamily="50" charset="-128"/>
                <a:ea typeface="HG丸ｺﾞｼｯｸM-PRO" pitchFamily="50" charset="-128"/>
              </a:rPr>
              <a:t>　</a:t>
            </a:r>
            <a:r>
              <a:rPr lang="ja-JP" altLang="en-US" sz="900" baseline="0" dirty="0" smtClean="0">
                <a:solidFill>
                  <a:schemeClr val="tx1"/>
                </a:solidFill>
                <a:latin typeface="HG丸ｺﾞｼｯｸM-PRO" pitchFamily="50" charset="-128"/>
                <a:ea typeface="HG丸ｺﾞｼｯｸM-PRO" pitchFamily="50" charset="-128"/>
              </a:rPr>
              <a:t>水質汚濁の指標（大きい値の方が汚れ度合いが大きい。）</a:t>
            </a:r>
            <a:endParaRPr lang="ja-JP" altLang="en-US" sz="900" baseline="0" dirty="0">
              <a:solidFill>
                <a:schemeClr val="tx1"/>
              </a:solidFill>
              <a:latin typeface="HG丸ｺﾞｼｯｸM-PRO" pitchFamily="50" charset="-128"/>
              <a:ea typeface="HG丸ｺﾞｼｯｸM-PRO" pitchFamily="50" charset="-128"/>
            </a:endParaRPr>
          </a:p>
        </p:txBody>
      </p:sp>
      <p:pic>
        <p:nvPicPr>
          <p:cNvPr id="7186" name="Picture 139"/>
          <p:cNvPicPr>
            <a:picLocks noChangeAspect="1" noChangeArrowheads="1"/>
          </p:cNvPicPr>
          <p:nvPr/>
        </p:nvPicPr>
        <p:blipFill>
          <a:blip r:embed="rId4" cstate="print"/>
          <a:srcRect/>
          <a:stretch>
            <a:fillRect/>
          </a:stretch>
        </p:blipFill>
        <p:spPr bwMode="auto">
          <a:xfrm>
            <a:off x="324987" y="3481350"/>
            <a:ext cx="2861733" cy="2647950"/>
          </a:xfrm>
          <a:prstGeom prst="rect">
            <a:avLst/>
          </a:prstGeom>
          <a:noFill/>
          <a:ln w="9525">
            <a:noFill/>
            <a:miter lim="800000"/>
            <a:headEnd/>
            <a:tailEnd/>
          </a:ln>
        </p:spPr>
      </p:pic>
      <p:sp>
        <p:nvSpPr>
          <p:cNvPr id="7187" name="Text Box 140"/>
          <p:cNvSpPr txBox="1">
            <a:spLocks noChangeArrowheads="1"/>
          </p:cNvSpPr>
          <p:nvPr/>
        </p:nvSpPr>
        <p:spPr bwMode="auto">
          <a:xfrm>
            <a:off x="377692" y="3681029"/>
            <a:ext cx="3457998" cy="258532"/>
          </a:xfrm>
          <a:prstGeom prst="rect">
            <a:avLst/>
          </a:prstGeom>
          <a:noFill/>
          <a:ln w="9525">
            <a:noFill/>
            <a:miter lim="800000"/>
            <a:headEnd/>
            <a:tailEnd/>
          </a:ln>
        </p:spPr>
        <p:txBody>
          <a:bodyPr wrap="none">
            <a:spAutoFit/>
          </a:bodyPr>
          <a:lstStyle/>
          <a:p>
            <a:pPr algn="just">
              <a:lnSpc>
                <a:spcPct val="90000"/>
              </a:lnSpc>
              <a:spcBef>
                <a:spcPct val="20000"/>
              </a:spcBef>
            </a:pPr>
            <a:r>
              <a:rPr lang="en-US" altLang="ja-JP" sz="1200" baseline="0" dirty="0">
                <a:solidFill>
                  <a:schemeClr val="tx1"/>
                </a:solidFill>
                <a:latin typeface="HG丸ｺﾞｼｯｸM-PRO" pitchFamily="50" charset="-128"/>
                <a:ea typeface="HG丸ｺﾞｼｯｸM-PRO" pitchFamily="50" charset="-128"/>
              </a:rPr>
              <a:t>&lt;</a:t>
            </a:r>
            <a:r>
              <a:rPr lang="ja-JP" altLang="en-US" sz="1200" baseline="0" dirty="0">
                <a:solidFill>
                  <a:schemeClr val="tx1"/>
                </a:solidFill>
                <a:latin typeface="HG丸ｺﾞｼｯｸM-PRO" pitchFamily="50" charset="-128"/>
                <a:ea typeface="HG丸ｺﾞｼｯｸM-PRO" pitchFamily="50" charset="-128"/>
              </a:rPr>
              <a:t>河川等に放流される</a:t>
            </a:r>
            <a:r>
              <a:rPr lang="en-US" altLang="ja-JP" sz="1200" baseline="0" dirty="0" smtClean="0">
                <a:solidFill>
                  <a:schemeClr val="tx1"/>
                </a:solidFill>
                <a:latin typeface="HG丸ｺﾞｼｯｸM-PRO" pitchFamily="50" charset="-128"/>
                <a:ea typeface="HG丸ｺﾞｼｯｸM-PRO" pitchFamily="50" charset="-128"/>
              </a:rPr>
              <a:t>BOD</a:t>
            </a:r>
            <a:r>
              <a:rPr lang="en-US" altLang="ja-JP" sz="1200" baseline="30000" dirty="0">
                <a:latin typeface="HG丸ｺﾞｼｯｸM-PRO" pitchFamily="50" charset="-128"/>
                <a:ea typeface="HG丸ｺﾞｼｯｸM-PRO" pitchFamily="50" charset="-128"/>
              </a:rPr>
              <a:t>※</a:t>
            </a:r>
            <a:r>
              <a:rPr lang="ja-JP" altLang="en-US" sz="1200" baseline="30000" dirty="0" smtClean="0">
                <a:solidFill>
                  <a:schemeClr val="tx1"/>
                </a:solidFill>
                <a:latin typeface="HG丸ｺﾞｼｯｸM-PRO" pitchFamily="50" charset="-128"/>
                <a:ea typeface="HG丸ｺﾞｼｯｸM-PRO" pitchFamily="50" charset="-128"/>
              </a:rPr>
              <a:t>１</a:t>
            </a:r>
            <a:r>
              <a:rPr lang="ja-JP" altLang="en-US" sz="1200" baseline="0" dirty="0" smtClean="0">
                <a:solidFill>
                  <a:schemeClr val="tx1"/>
                </a:solidFill>
                <a:latin typeface="HG丸ｺﾞｼｯｸM-PRO" pitchFamily="50" charset="-128"/>
                <a:ea typeface="HG丸ｺﾞｼｯｸM-PRO" pitchFamily="50" charset="-128"/>
              </a:rPr>
              <a:t>量</a:t>
            </a:r>
            <a:r>
              <a:rPr lang="ja-JP" altLang="en-US" sz="1200" baseline="0" dirty="0">
                <a:solidFill>
                  <a:schemeClr val="tx1"/>
                </a:solidFill>
                <a:latin typeface="HG丸ｺﾞｼｯｸM-PRO" pitchFamily="50" charset="-128"/>
                <a:ea typeface="HG丸ｺﾞｼｯｸM-PRO" pitchFamily="50" charset="-128"/>
              </a:rPr>
              <a:t>　</a:t>
            </a:r>
            <a:r>
              <a:rPr lang="ja-JP" altLang="en-US" sz="1000" baseline="0" dirty="0">
                <a:solidFill>
                  <a:schemeClr val="tx1"/>
                </a:solidFill>
                <a:latin typeface="HG丸ｺﾞｼｯｸM-PRO" pitchFamily="50" charset="-128"/>
                <a:ea typeface="HG丸ｺﾞｼｯｸM-PRO" pitchFamily="50" charset="-128"/>
              </a:rPr>
              <a:t>（単位：</a:t>
            </a:r>
            <a:r>
              <a:rPr lang="en-US" altLang="ja-JP" sz="1000" baseline="0" dirty="0">
                <a:solidFill>
                  <a:schemeClr val="tx1"/>
                </a:solidFill>
                <a:latin typeface="HG丸ｺﾞｼｯｸM-PRO" pitchFamily="50" charset="-128"/>
                <a:ea typeface="HG丸ｺﾞｼｯｸM-PRO" pitchFamily="50" charset="-128"/>
              </a:rPr>
              <a:t>t/</a:t>
            </a:r>
            <a:r>
              <a:rPr lang="ja-JP" altLang="en-US" sz="1000" baseline="0" dirty="0">
                <a:solidFill>
                  <a:schemeClr val="tx1"/>
                </a:solidFill>
                <a:latin typeface="HG丸ｺﾞｼｯｸM-PRO" pitchFamily="50" charset="-128"/>
                <a:ea typeface="HG丸ｺﾞｼｯｸM-PRO" pitchFamily="50" charset="-128"/>
              </a:rPr>
              <a:t>年）</a:t>
            </a:r>
            <a:r>
              <a:rPr lang="en-US" altLang="ja-JP" sz="1200" baseline="0" dirty="0">
                <a:solidFill>
                  <a:schemeClr val="tx1"/>
                </a:solidFill>
                <a:latin typeface="HG丸ｺﾞｼｯｸM-PRO" pitchFamily="50" charset="-128"/>
                <a:ea typeface="HG丸ｺﾞｼｯｸM-PRO" pitchFamily="50" charset="-128"/>
              </a:rPr>
              <a:t>&gt;</a:t>
            </a:r>
          </a:p>
        </p:txBody>
      </p:sp>
      <p:sp>
        <p:nvSpPr>
          <p:cNvPr id="7188" name="Text Box 141"/>
          <p:cNvSpPr txBox="1">
            <a:spLocks noChangeArrowheads="1"/>
          </p:cNvSpPr>
          <p:nvPr/>
        </p:nvSpPr>
        <p:spPr bwMode="auto">
          <a:xfrm>
            <a:off x="812541" y="5312909"/>
            <a:ext cx="630301" cy="430887"/>
          </a:xfrm>
          <a:prstGeom prst="rect">
            <a:avLst/>
          </a:prstGeom>
          <a:noFill/>
          <a:ln w="9525">
            <a:noFill/>
            <a:miter lim="800000"/>
            <a:headEnd/>
            <a:tailEnd/>
          </a:ln>
        </p:spPr>
        <p:txBody>
          <a:bodyPr wrap="none">
            <a:spAutoFit/>
          </a:bodyPr>
          <a:lstStyle/>
          <a:p>
            <a:pPr algn="ctr">
              <a:lnSpc>
                <a:spcPct val="90000"/>
              </a:lnSpc>
              <a:spcBef>
                <a:spcPct val="20000"/>
              </a:spcBef>
            </a:pPr>
            <a:r>
              <a:rPr lang="ja-JP" altLang="en-US" sz="1100" baseline="0" dirty="0">
                <a:solidFill>
                  <a:schemeClr val="tx1"/>
                </a:solidFill>
                <a:latin typeface="HG丸ｺﾞｼｯｸM-PRO" pitchFamily="50" charset="-128"/>
                <a:ea typeface="HG丸ｺﾞｼｯｸM-PRO" pitchFamily="50" charset="-128"/>
              </a:rPr>
              <a:t>晴天時</a:t>
            </a:r>
          </a:p>
          <a:p>
            <a:pPr algn="ctr">
              <a:lnSpc>
                <a:spcPct val="90000"/>
              </a:lnSpc>
              <a:spcBef>
                <a:spcPct val="20000"/>
              </a:spcBef>
            </a:pPr>
            <a:r>
              <a:rPr lang="en-US" altLang="ja-JP" sz="1100" baseline="0" dirty="0">
                <a:solidFill>
                  <a:schemeClr val="tx1"/>
                </a:solidFill>
                <a:latin typeface="HG丸ｺﾞｼｯｸM-PRO" pitchFamily="50" charset="-128"/>
                <a:ea typeface="HG丸ｺﾞｼｯｸM-PRO" pitchFamily="50" charset="-128"/>
              </a:rPr>
              <a:t>5,700</a:t>
            </a:r>
          </a:p>
        </p:txBody>
      </p:sp>
      <p:sp>
        <p:nvSpPr>
          <p:cNvPr id="7189" name="Text Box 142"/>
          <p:cNvSpPr txBox="1">
            <a:spLocks noChangeArrowheads="1"/>
          </p:cNvSpPr>
          <p:nvPr/>
        </p:nvSpPr>
        <p:spPr bwMode="auto">
          <a:xfrm>
            <a:off x="810401" y="4208009"/>
            <a:ext cx="630301" cy="430887"/>
          </a:xfrm>
          <a:prstGeom prst="rect">
            <a:avLst/>
          </a:prstGeom>
          <a:noFill/>
          <a:ln w="9525">
            <a:noFill/>
            <a:miter lim="800000"/>
            <a:headEnd/>
            <a:tailEnd/>
          </a:ln>
        </p:spPr>
        <p:txBody>
          <a:bodyPr wrap="none">
            <a:spAutoFit/>
          </a:bodyPr>
          <a:lstStyle/>
          <a:p>
            <a:pPr algn="ctr">
              <a:lnSpc>
                <a:spcPct val="90000"/>
              </a:lnSpc>
              <a:spcBef>
                <a:spcPct val="20000"/>
              </a:spcBef>
            </a:pPr>
            <a:r>
              <a:rPr lang="ja-JP" altLang="en-US" sz="1100" baseline="0" dirty="0">
                <a:solidFill>
                  <a:schemeClr val="tx1"/>
                </a:solidFill>
                <a:latin typeface="HG丸ｺﾞｼｯｸM-PRO" pitchFamily="50" charset="-128"/>
                <a:ea typeface="HG丸ｺﾞｼｯｸM-PRO" pitchFamily="50" charset="-128"/>
              </a:rPr>
              <a:t>雨天時</a:t>
            </a:r>
          </a:p>
          <a:p>
            <a:pPr algn="ctr">
              <a:lnSpc>
                <a:spcPct val="90000"/>
              </a:lnSpc>
              <a:spcBef>
                <a:spcPct val="20000"/>
              </a:spcBef>
            </a:pPr>
            <a:r>
              <a:rPr lang="en-US" altLang="ja-JP" sz="1100" baseline="0" dirty="0">
                <a:solidFill>
                  <a:schemeClr val="tx1"/>
                </a:solidFill>
                <a:latin typeface="HG丸ｺﾞｼｯｸM-PRO" pitchFamily="50" charset="-128"/>
                <a:ea typeface="HG丸ｺﾞｼｯｸM-PRO" pitchFamily="50" charset="-128"/>
              </a:rPr>
              <a:t>8,000</a:t>
            </a:r>
          </a:p>
        </p:txBody>
      </p:sp>
      <p:sp>
        <p:nvSpPr>
          <p:cNvPr id="7190" name="Text Box 143"/>
          <p:cNvSpPr txBox="1">
            <a:spLocks noChangeArrowheads="1"/>
          </p:cNvSpPr>
          <p:nvPr/>
        </p:nvSpPr>
        <p:spPr bwMode="auto">
          <a:xfrm>
            <a:off x="2062411" y="4665209"/>
            <a:ext cx="630301" cy="430887"/>
          </a:xfrm>
          <a:prstGeom prst="rect">
            <a:avLst/>
          </a:prstGeom>
          <a:noFill/>
          <a:ln w="9525">
            <a:noFill/>
            <a:miter lim="800000"/>
            <a:headEnd/>
            <a:tailEnd/>
          </a:ln>
        </p:spPr>
        <p:txBody>
          <a:bodyPr wrap="none">
            <a:spAutoFit/>
          </a:bodyPr>
          <a:lstStyle/>
          <a:p>
            <a:pPr algn="ctr">
              <a:lnSpc>
                <a:spcPct val="90000"/>
              </a:lnSpc>
              <a:spcBef>
                <a:spcPct val="20000"/>
              </a:spcBef>
            </a:pPr>
            <a:r>
              <a:rPr lang="ja-JP" altLang="en-US" sz="1100" baseline="0" dirty="0">
                <a:solidFill>
                  <a:schemeClr val="tx1"/>
                </a:solidFill>
                <a:latin typeface="HG丸ｺﾞｼｯｸM-PRO" pitchFamily="50" charset="-128"/>
                <a:ea typeface="HG丸ｺﾞｼｯｸM-PRO" pitchFamily="50" charset="-128"/>
              </a:rPr>
              <a:t>雨天時</a:t>
            </a:r>
          </a:p>
          <a:p>
            <a:pPr algn="ctr">
              <a:lnSpc>
                <a:spcPct val="90000"/>
              </a:lnSpc>
              <a:spcBef>
                <a:spcPct val="20000"/>
              </a:spcBef>
            </a:pPr>
            <a:r>
              <a:rPr lang="en-US" altLang="ja-JP" sz="1100" baseline="0" dirty="0" smtClean="0">
                <a:solidFill>
                  <a:schemeClr val="tx1"/>
                </a:solidFill>
                <a:latin typeface="HG丸ｺﾞｼｯｸM-PRO" pitchFamily="50" charset="-128"/>
                <a:ea typeface="HG丸ｺﾞｼｯｸM-PRO" pitchFamily="50" charset="-128"/>
              </a:rPr>
              <a:t>4,000</a:t>
            </a:r>
            <a:endParaRPr lang="en-US" altLang="ja-JP" sz="1100" baseline="0" dirty="0">
              <a:solidFill>
                <a:schemeClr val="tx1"/>
              </a:solidFill>
              <a:latin typeface="HG丸ｺﾞｼｯｸM-PRO" pitchFamily="50" charset="-128"/>
              <a:ea typeface="HG丸ｺﾞｼｯｸM-PRO" pitchFamily="50" charset="-128"/>
            </a:endParaRPr>
          </a:p>
        </p:txBody>
      </p:sp>
      <p:sp>
        <p:nvSpPr>
          <p:cNvPr id="7191" name="Text Box 144"/>
          <p:cNvSpPr txBox="1">
            <a:spLocks noChangeArrowheads="1"/>
          </p:cNvSpPr>
          <p:nvPr/>
        </p:nvSpPr>
        <p:spPr bwMode="auto">
          <a:xfrm>
            <a:off x="2054447" y="5363709"/>
            <a:ext cx="630301" cy="430887"/>
          </a:xfrm>
          <a:prstGeom prst="rect">
            <a:avLst/>
          </a:prstGeom>
          <a:noFill/>
          <a:ln w="9525">
            <a:noFill/>
            <a:miter lim="800000"/>
            <a:headEnd/>
            <a:tailEnd/>
          </a:ln>
        </p:spPr>
        <p:txBody>
          <a:bodyPr wrap="none">
            <a:spAutoFit/>
          </a:bodyPr>
          <a:lstStyle/>
          <a:p>
            <a:pPr algn="ctr">
              <a:lnSpc>
                <a:spcPct val="90000"/>
              </a:lnSpc>
              <a:spcBef>
                <a:spcPct val="20000"/>
              </a:spcBef>
            </a:pPr>
            <a:r>
              <a:rPr lang="ja-JP" altLang="en-US" sz="1100" baseline="0" dirty="0">
                <a:solidFill>
                  <a:schemeClr val="tx1"/>
                </a:solidFill>
                <a:latin typeface="HG丸ｺﾞｼｯｸM-PRO" pitchFamily="50" charset="-128"/>
                <a:ea typeface="HG丸ｺﾞｼｯｸM-PRO" pitchFamily="50" charset="-128"/>
              </a:rPr>
              <a:t>晴天時</a:t>
            </a:r>
          </a:p>
          <a:p>
            <a:pPr algn="ctr">
              <a:lnSpc>
                <a:spcPct val="90000"/>
              </a:lnSpc>
              <a:spcBef>
                <a:spcPct val="20000"/>
              </a:spcBef>
            </a:pPr>
            <a:r>
              <a:rPr lang="en-US" altLang="ja-JP" sz="1100" baseline="0" dirty="0">
                <a:solidFill>
                  <a:schemeClr val="tx1"/>
                </a:solidFill>
                <a:latin typeface="HG丸ｺﾞｼｯｸM-PRO" pitchFamily="50" charset="-128"/>
                <a:ea typeface="HG丸ｺﾞｼｯｸM-PRO" pitchFamily="50" charset="-128"/>
              </a:rPr>
              <a:t>5,700</a:t>
            </a:r>
          </a:p>
        </p:txBody>
      </p:sp>
      <p:sp>
        <p:nvSpPr>
          <p:cNvPr id="7192" name="AutoShape 145"/>
          <p:cNvSpPr>
            <a:spLocks noChangeArrowheads="1"/>
          </p:cNvSpPr>
          <p:nvPr/>
        </p:nvSpPr>
        <p:spPr bwMode="auto">
          <a:xfrm rot="5400000">
            <a:off x="2419164" y="4876382"/>
            <a:ext cx="1473200" cy="168540"/>
          </a:xfrm>
          <a:prstGeom prst="triangle">
            <a:avLst>
              <a:gd name="adj" fmla="val 50000"/>
            </a:avLst>
          </a:prstGeom>
          <a:solidFill>
            <a:srgbClr val="C0C0C0"/>
          </a:solidFill>
          <a:ln w="9525">
            <a:noFill/>
            <a:miter lim="800000"/>
            <a:headEnd/>
            <a:tailEnd/>
          </a:ln>
        </p:spPr>
        <p:txBody>
          <a:bodyPr wrap="none" anchor="ctr"/>
          <a:lstStyle/>
          <a:p>
            <a:pPr algn="just">
              <a:lnSpc>
                <a:spcPct val="90000"/>
              </a:lnSpc>
              <a:spcBef>
                <a:spcPct val="20000"/>
              </a:spcBef>
            </a:pPr>
            <a:endParaRPr lang="ja-JP" altLang="en-US"/>
          </a:p>
        </p:txBody>
      </p:sp>
      <p:sp>
        <p:nvSpPr>
          <p:cNvPr id="7193" name="Text Box 146"/>
          <p:cNvSpPr txBox="1">
            <a:spLocks noChangeArrowheads="1"/>
          </p:cNvSpPr>
          <p:nvPr/>
        </p:nvSpPr>
        <p:spPr bwMode="auto">
          <a:xfrm>
            <a:off x="3306882" y="4092168"/>
            <a:ext cx="553998" cy="1785104"/>
          </a:xfrm>
          <a:prstGeom prst="rect">
            <a:avLst/>
          </a:prstGeom>
          <a:noFill/>
          <a:ln w="9525">
            <a:noFill/>
            <a:miter lim="800000"/>
            <a:headEnd/>
            <a:tailEnd/>
          </a:ln>
        </p:spPr>
        <p:txBody>
          <a:bodyPr vert="eaVert" wrap="none">
            <a:spAutoFit/>
          </a:bodyPr>
          <a:lstStyle/>
          <a:p>
            <a:pPr algn="just">
              <a:lnSpc>
                <a:spcPct val="90000"/>
              </a:lnSpc>
              <a:spcBef>
                <a:spcPct val="20000"/>
              </a:spcBef>
            </a:pPr>
            <a:r>
              <a:rPr lang="ja-JP" altLang="en-US" sz="1200" baseline="0" dirty="0">
                <a:solidFill>
                  <a:schemeClr val="tx1"/>
                </a:solidFill>
                <a:latin typeface="HG丸ｺﾞｼｯｸM-PRO" pitchFamily="50" charset="-128"/>
                <a:ea typeface="HG丸ｺﾞｼｯｸM-PRO" pitchFamily="50" charset="-128"/>
              </a:rPr>
              <a:t>改善により雨天時の環境</a:t>
            </a:r>
          </a:p>
          <a:p>
            <a:pPr algn="just">
              <a:lnSpc>
                <a:spcPct val="90000"/>
              </a:lnSpc>
              <a:spcBef>
                <a:spcPct val="20000"/>
              </a:spcBef>
            </a:pPr>
            <a:r>
              <a:rPr lang="ja-JP" altLang="en-US" sz="1200" baseline="0" dirty="0">
                <a:solidFill>
                  <a:schemeClr val="tx1"/>
                </a:solidFill>
                <a:latin typeface="HG丸ｺﾞｼｯｸM-PRO" pitchFamily="50" charset="-128"/>
                <a:ea typeface="HG丸ｺﾞｼｯｸM-PRO" pitchFamily="50" charset="-128"/>
              </a:rPr>
              <a:t>負荷は約半分になる</a:t>
            </a:r>
          </a:p>
        </p:txBody>
      </p:sp>
      <p:sp>
        <p:nvSpPr>
          <p:cNvPr id="7194" name="Text Box 147"/>
          <p:cNvSpPr txBox="1">
            <a:spLocks noChangeArrowheads="1"/>
          </p:cNvSpPr>
          <p:nvPr/>
        </p:nvSpPr>
        <p:spPr bwMode="auto">
          <a:xfrm>
            <a:off x="562041" y="5917741"/>
            <a:ext cx="2664512" cy="230832"/>
          </a:xfrm>
          <a:prstGeom prst="rect">
            <a:avLst/>
          </a:prstGeom>
          <a:noFill/>
          <a:ln w="9525">
            <a:noFill/>
            <a:miter lim="800000"/>
            <a:headEnd/>
            <a:tailEnd/>
          </a:ln>
        </p:spPr>
        <p:txBody>
          <a:bodyPr wrap="none">
            <a:spAutoFit/>
          </a:bodyPr>
          <a:lstStyle/>
          <a:p>
            <a:pPr algn="just">
              <a:lnSpc>
                <a:spcPct val="90000"/>
              </a:lnSpc>
              <a:spcBef>
                <a:spcPct val="20000"/>
              </a:spcBef>
            </a:pPr>
            <a:r>
              <a:rPr lang="ja-JP" altLang="en-US" sz="1000" baseline="0" dirty="0">
                <a:solidFill>
                  <a:schemeClr val="tx1"/>
                </a:solidFill>
                <a:latin typeface="HG丸ｺﾞｼｯｸM-PRO" pitchFamily="50" charset="-128"/>
                <a:ea typeface="HG丸ｺﾞｼｯｸM-PRO" pitchFamily="50" charset="-128"/>
              </a:rPr>
              <a:t>改善対策実施前 　改善対策実施後（見込）</a:t>
            </a:r>
          </a:p>
        </p:txBody>
      </p:sp>
      <p:sp>
        <p:nvSpPr>
          <p:cNvPr id="7196" name="Text Box 149"/>
          <p:cNvSpPr txBox="1">
            <a:spLocks noChangeArrowheads="1"/>
          </p:cNvSpPr>
          <p:nvPr/>
        </p:nvSpPr>
        <p:spPr bwMode="auto">
          <a:xfrm>
            <a:off x="2036677" y="4073071"/>
            <a:ext cx="630301" cy="430887"/>
          </a:xfrm>
          <a:prstGeom prst="rect">
            <a:avLst/>
          </a:prstGeom>
          <a:noFill/>
          <a:ln w="9525">
            <a:noFill/>
            <a:miter lim="800000"/>
            <a:headEnd/>
            <a:tailEnd/>
          </a:ln>
        </p:spPr>
        <p:txBody>
          <a:bodyPr wrap="none">
            <a:spAutoFit/>
          </a:bodyPr>
          <a:lstStyle/>
          <a:p>
            <a:pPr algn="ctr">
              <a:lnSpc>
                <a:spcPct val="90000"/>
              </a:lnSpc>
              <a:spcBef>
                <a:spcPct val="20000"/>
              </a:spcBef>
            </a:pPr>
            <a:r>
              <a:rPr lang="ja-JP" altLang="en-US" sz="1100" baseline="0" dirty="0">
                <a:solidFill>
                  <a:schemeClr val="bg1"/>
                </a:solidFill>
                <a:latin typeface="HG丸ｺﾞｼｯｸM-PRO" pitchFamily="50" charset="-128"/>
                <a:ea typeface="HG丸ｺﾞｼｯｸM-PRO" pitchFamily="50" charset="-128"/>
              </a:rPr>
              <a:t>削減量</a:t>
            </a:r>
          </a:p>
          <a:p>
            <a:pPr algn="ctr">
              <a:lnSpc>
                <a:spcPct val="90000"/>
              </a:lnSpc>
              <a:spcBef>
                <a:spcPct val="20000"/>
              </a:spcBef>
            </a:pPr>
            <a:r>
              <a:rPr lang="en-US" altLang="ja-JP" sz="1100" baseline="0" dirty="0" smtClean="0">
                <a:solidFill>
                  <a:schemeClr val="bg1"/>
                </a:solidFill>
                <a:latin typeface="HG丸ｺﾞｼｯｸM-PRO" pitchFamily="50" charset="-128"/>
                <a:ea typeface="HG丸ｺﾞｼｯｸM-PRO" pitchFamily="50" charset="-128"/>
              </a:rPr>
              <a:t>4,000</a:t>
            </a:r>
            <a:endParaRPr lang="en-US" altLang="ja-JP" sz="1100" baseline="0" dirty="0">
              <a:solidFill>
                <a:schemeClr val="bg1"/>
              </a:solidFill>
              <a:latin typeface="HG丸ｺﾞｼｯｸM-PRO" pitchFamily="50" charset="-128"/>
              <a:ea typeface="HG丸ｺﾞｼｯｸM-PRO" pitchFamily="50" charset="-128"/>
            </a:endParaRPr>
          </a:p>
        </p:txBody>
      </p:sp>
      <p:sp>
        <p:nvSpPr>
          <p:cNvPr id="7179" name="Text Box 151"/>
          <p:cNvSpPr txBox="1">
            <a:spLocks noChangeArrowheads="1"/>
          </p:cNvSpPr>
          <p:nvPr/>
        </p:nvSpPr>
        <p:spPr bwMode="auto">
          <a:xfrm>
            <a:off x="5859801" y="3639902"/>
            <a:ext cx="2002471" cy="276999"/>
          </a:xfrm>
          <a:prstGeom prst="rect">
            <a:avLst/>
          </a:prstGeom>
          <a:noFill/>
          <a:ln w="9525">
            <a:noFill/>
            <a:miter lim="800000"/>
            <a:headEnd/>
            <a:tailEnd/>
          </a:ln>
        </p:spPr>
        <p:txBody>
          <a:bodyPr wrap="none">
            <a:spAutoFit/>
          </a:bodyPr>
          <a:lstStyle/>
          <a:p>
            <a:pPr algn="just" eaLnBrk="0" hangingPunct="0"/>
            <a:r>
              <a:rPr kumimoji="0" lang="en-US" altLang="ja-JP" sz="1200" baseline="0" dirty="0" smtClean="0">
                <a:solidFill>
                  <a:schemeClr val="tx1"/>
                </a:solidFill>
                <a:latin typeface="HG丸ｺﾞｼｯｸM-PRO" pitchFamily="50" charset="-128"/>
                <a:ea typeface="HG丸ｺﾞｼｯｸM-PRO" pitchFamily="50" charset="-128"/>
              </a:rPr>
              <a:t>&lt;</a:t>
            </a:r>
            <a:r>
              <a:rPr kumimoji="0" lang="ja-JP" altLang="en-US" sz="1200" baseline="0" dirty="0" smtClean="0">
                <a:solidFill>
                  <a:schemeClr val="tx1"/>
                </a:solidFill>
                <a:latin typeface="HG丸ｺﾞｼｯｸM-PRO" pitchFamily="50" charset="-128"/>
                <a:ea typeface="HG丸ｺﾞｼｯｸM-PRO" pitchFamily="50" charset="-128"/>
              </a:rPr>
              <a:t>合流改善</a:t>
            </a:r>
            <a:r>
              <a:rPr kumimoji="0" lang="ja-JP" altLang="en-US" sz="1200" baseline="0" dirty="0">
                <a:solidFill>
                  <a:schemeClr val="tx1"/>
                </a:solidFill>
                <a:latin typeface="HG丸ｺﾞｼｯｸM-PRO" pitchFamily="50" charset="-128"/>
                <a:ea typeface="HG丸ｺﾞｼｯｸM-PRO" pitchFamily="50" charset="-128"/>
              </a:rPr>
              <a:t>対策のイメージ</a:t>
            </a:r>
            <a:r>
              <a:rPr kumimoji="0" lang="en-US" altLang="ja-JP" sz="1200" baseline="0" dirty="0">
                <a:solidFill>
                  <a:schemeClr val="tx1"/>
                </a:solidFill>
                <a:latin typeface="HG丸ｺﾞｼｯｸM-PRO" pitchFamily="50" charset="-128"/>
                <a:ea typeface="HG丸ｺﾞｼｯｸM-PRO" pitchFamily="50" charset="-128"/>
              </a:rPr>
              <a:t>&gt;</a:t>
            </a:r>
          </a:p>
        </p:txBody>
      </p:sp>
      <p:grpSp>
        <p:nvGrpSpPr>
          <p:cNvPr id="3" name="Group 153"/>
          <p:cNvGrpSpPr>
            <a:grpSpLocks/>
          </p:cNvGrpSpPr>
          <p:nvPr/>
        </p:nvGrpSpPr>
        <p:grpSpPr bwMode="auto">
          <a:xfrm>
            <a:off x="4509122" y="5336662"/>
            <a:ext cx="1889982" cy="639519"/>
            <a:chOff x="6035" y="13914"/>
            <a:chExt cx="2892" cy="741"/>
          </a:xfrm>
        </p:grpSpPr>
        <p:sp>
          <p:nvSpPr>
            <p:cNvPr id="7184" name="AutoShape 155"/>
            <p:cNvSpPr>
              <a:spLocks noChangeArrowheads="1"/>
            </p:cNvSpPr>
            <p:nvPr/>
          </p:nvSpPr>
          <p:spPr bwMode="auto">
            <a:xfrm rot="917211">
              <a:off x="6035" y="13914"/>
              <a:ext cx="571" cy="262"/>
            </a:xfrm>
            <a:prstGeom prst="rightArrow">
              <a:avLst>
                <a:gd name="adj1" fmla="val 50000"/>
                <a:gd name="adj2" fmla="val 54485"/>
              </a:avLst>
            </a:prstGeom>
            <a:solidFill>
              <a:srgbClr val="00CCFF"/>
            </a:solidFill>
            <a:ln w="9525">
              <a:solidFill>
                <a:srgbClr val="000000"/>
              </a:solidFill>
              <a:miter lim="800000"/>
              <a:headEnd/>
              <a:tailEnd/>
            </a:ln>
          </p:spPr>
          <p:txBody>
            <a:bodyPr/>
            <a:lstStyle/>
            <a:p>
              <a:pPr algn="just">
                <a:lnSpc>
                  <a:spcPct val="90000"/>
                </a:lnSpc>
                <a:spcBef>
                  <a:spcPct val="20000"/>
                </a:spcBef>
              </a:pPr>
              <a:endParaRPr lang="ja-JP" altLang="en-US"/>
            </a:p>
          </p:txBody>
        </p:sp>
        <p:sp>
          <p:nvSpPr>
            <p:cNvPr id="7185" name="AutoShape 156"/>
            <p:cNvSpPr>
              <a:spLocks noChangeArrowheads="1"/>
            </p:cNvSpPr>
            <p:nvPr/>
          </p:nvSpPr>
          <p:spPr bwMode="auto">
            <a:xfrm rot="917211">
              <a:off x="8356" y="14393"/>
              <a:ext cx="571" cy="262"/>
            </a:xfrm>
            <a:prstGeom prst="rightArrow">
              <a:avLst>
                <a:gd name="adj1" fmla="val 50000"/>
                <a:gd name="adj2" fmla="val 54485"/>
              </a:avLst>
            </a:prstGeom>
            <a:solidFill>
              <a:srgbClr val="00CCFF"/>
            </a:solidFill>
            <a:ln w="9525">
              <a:solidFill>
                <a:srgbClr val="000000"/>
              </a:solidFill>
              <a:miter lim="800000"/>
              <a:headEnd/>
              <a:tailEnd/>
            </a:ln>
          </p:spPr>
          <p:txBody>
            <a:bodyPr/>
            <a:lstStyle/>
            <a:p>
              <a:pPr algn="just">
                <a:lnSpc>
                  <a:spcPct val="90000"/>
                </a:lnSpc>
                <a:spcBef>
                  <a:spcPct val="20000"/>
                </a:spcBef>
              </a:pPr>
              <a:endParaRPr lang="ja-JP" altLang="en-US"/>
            </a:p>
          </p:txBody>
        </p:sp>
      </p:grpSp>
      <p:sp>
        <p:nvSpPr>
          <p:cNvPr id="7182" name="Text Box 157"/>
          <p:cNvSpPr txBox="1">
            <a:spLocks noChangeArrowheads="1"/>
          </p:cNvSpPr>
          <p:nvPr/>
        </p:nvSpPr>
        <p:spPr bwMode="auto">
          <a:xfrm>
            <a:off x="4622804" y="4162264"/>
            <a:ext cx="1601127" cy="261938"/>
          </a:xfrm>
          <a:prstGeom prst="rect">
            <a:avLst/>
          </a:prstGeom>
          <a:solidFill>
            <a:srgbClr val="FFFFFF"/>
          </a:solidFill>
          <a:ln w="9525">
            <a:solidFill>
              <a:srgbClr val="000000"/>
            </a:solidFill>
            <a:miter lim="800000"/>
            <a:headEnd/>
            <a:tailEnd/>
          </a:ln>
        </p:spPr>
        <p:txBody>
          <a:bodyPr/>
          <a:lstStyle/>
          <a:p>
            <a:pPr algn="ctr" eaLnBrk="0" hangingPunct="0"/>
            <a:r>
              <a:rPr kumimoji="0" lang="ja-JP" altLang="en-US" sz="1000" baseline="0" dirty="0">
                <a:solidFill>
                  <a:schemeClr val="tx1"/>
                </a:solidFill>
                <a:latin typeface="HG丸ｺﾞｼｯｸM-PRO" pitchFamily="50" charset="-128"/>
                <a:ea typeface="HG丸ｺﾞｼｯｸM-PRO" pitchFamily="50" charset="-128"/>
              </a:rPr>
              <a:t>凝集</a:t>
            </a:r>
            <a:r>
              <a:rPr kumimoji="0" lang="ja-JP" altLang="en-US" sz="1000" baseline="0" dirty="0" smtClean="0">
                <a:solidFill>
                  <a:schemeClr val="tx1"/>
                </a:solidFill>
                <a:latin typeface="HG丸ｺﾞｼｯｸM-PRO" pitchFamily="50" charset="-128"/>
                <a:ea typeface="HG丸ｺﾞｼｯｸM-PRO" pitchFamily="50" charset="-128"/>
              </a:rPr>
              <a:t>傾斜板沈殿処理法</a:t>
            </a:r>
            <a:endParaRPr kumimoji="0" lang="ja-JP" altLang="en-US" sz="1000" baseline="0" dirty="0">
              <a:solidFill>
                <a:schemeClr val="tx1"/>
              </a:solidFill>
              <a:latin typeface="HG丸ｺﾞｼｯｸM-PRO" pitchFamily="50" charset="-128"/>
              <a:ea typeface="HG丸ｺﾞｼｯｸM-PRO" pitchFamily="50" charset="-128"/>
            </a:endParaRPr>
          </a:p>
        </p:txBody>
      </p:sp>
      <p:sp>
        <p:nvSpPr>
          <p:cNvPr id="7183" name="Text Box 158"/>
          <p:cNvSpPr txBox="1">
            <a:spLocks noChangeArrowheads="1"/>
          </p:cNvSpPr>
          <p:nvPr/>
        </p:nvSpPr>
        <p:spPr bwMode="auto">
          <a:xfrm>
            <a:off x="7842251" y="4162264"/>
            <a:ext cx="901171" cy="261938"/>
          </a:xfrm>
          <a:prstGeom prst="rect">
            <a:avLst/>
          </a:prstGeom>
          <a:solidFill>
            <a:srgbClr val="FFFFFF"/>
          </a:solidFill>
          <a:ln w="9525">
            <a:solidFill>
              <a:srgbClr val="000000"/>
            </a:solidFill>
            <a:miter lim="800000"/>
            <a:headEnd/>
            <a:tailEnd/>
          </a:ln>
        </p:spPr>
        <p:txBody>
          <a:bodyPr/>
          <a:lstStyle/>
          <a:p>
            <a:pPr algn="ctr" eaLnBrk="0" hangingPunct="0"/>
            <a:r>
              <a:rPr kumimoji="0" lang="ja-JP" altLang="en-US" sz="1000" baseline="0" dirty="0">
                <a:solidFill>
                  <a:schemeClr val="tx1"/>
                </a:solidFill>
                <a:latin typeface="HG丸ｺﾞｼｯｸM-PRO" pitchFamily="50" charset="-128"/>
                <a:ea typeface="HG丸ｺﾞｼｯｸM-PRO" pitchFamily="50" charset="-128"/>
              </a:rPr>
              <a:t>雨水滞水池</a:t>
            </a:r>
          </a:p>
        </p:txBody>
      </p:sp>
      <p:sp>
        <p:nvSpPr>
          <p:cNvPr id="36" name="角丸四角形 35"/>
          <p:cNvSpPr/>
          <p:nvPr/>
        </p:nvSpPr>
        <p:spPr>
          <a:xfrm>
            <a:off x="468000" y="608400"/>
            <a:ext cx="9000000" cy="111600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marL="144000" indent="-144000">
              <a:lnSpc>
                <a:spcPts val="2500"/>
              </a:lnSpc>
            </a:pPr>
            <a:r>
              <a:rPr lang="ja-JP" altLang="en-US" sz="1600" dirty="0" smtClean="0">
                <a:solidFill>
                  <a:schemeClr val="tx1"/>
                </a:solidFill>
                <a:latin typeface="HG丸ｺﾞｼｯｸM-PRO" pitchFamily="50" charset="-128"/>
                <a:ea typeface="HG丸ｺﾞｼｯｸM-PRO" pitchFamily="50" charset="-128"/>
              </a:rPr>
              <a:t>・合流式下水道改善対策は、いまだ</a:t>
            </a:r>
            <a:r>
              <a:rPr lang="ja-JP" altLang="en-US" sz="1600" u="sng" dirty="0" smtClean="0">
                <a:solidFill>
                  <a:schemeClr val="tx1"/>
                </a:solidFill>
                <a:latin typeface="HG丸ｺﾞｼｯｸM-PRO" pitchFamily="50" charset="-128"/>
                <a:ea typeface="HG丸ｺﾞｼｯｸM-PRO" pitchFamily="50" charset="-128"/>
              </a:rPr>
              <a:t>整備途上</a:t>
            </a:r>
            <a:r>
              <a:rPr lang="ja-JP" altLang="en-US" sz="1600" dirty="0" smtClean="0">
                <a:solidFill>
                  <a:schemeClr val="tx1"/>
                </a:solidFill>
                <a:latin typeface="HG丸ｺﾞｼｯｸM-PRO" pitchFamily="50" charset="-128"/>
                <a:ea typeface="HG丸ｺﾞｼｯｸM-PRO" pitchFamily="50" charset="-128"/>
              </a:rPr>
              <a:t>で目標達成のための残事業費は</a:t>
            </a:r>
            <a:endParaRPr lang="en-US" altLang="ja-JP" sz="1600" dirty="0" smtClean="0">
              <a:solidFill>
                <a:schemeClr val="tx1"/>
              </a:solidFill>
              <a:latin typeface="HG丸ｺﾞｼｯｸM-PRO" pitchFamily="50" charset="-128"/>
              <a:ea typeface="HG丸ｺﾞｼｯｸM-PRO" pitchFamily="50" charset="-128"/>
            </a:endParaRPr>
          </a:p>
          <a:p>
            <a:pPr marL="144000" indent="-144000">
              <a:lnSpc>
                <a:spcPts val="2500"/>
              </a:lnSpc>
            </a:pPr>
            <a:r>
              <a:rPr lang="ja-JP" altLang="en-US" sz="1600" dirty="0">
                <a:solidFill>
                  <a:schemeClr val="tx1"/>
                </a:solidFill>
                <a:latin typeface="HG丸ｺﾞｼｯｸM-PRO" pitchFamily="50" charset="-128"/>
                <a:ea typeface="HG丸ｺﾞｼｯｸM-PRO" pitchFamily="50" charset="-128"/>
              </a:rPr>
              <a:t>　</a:t>
            </a:r>
            <a:r>
              <a:rPr lang="ja-JP" altLang="en-US" sz="1600" u="sng" dirty="0" smtClean="0">
                <a:solidFill>
                  <a:schemeClr val="tx1"/>
                </a:solidFill>
                <a:latin typeface="HG丸ｺﾞｼｯｸM-PRO" pitchFamily="50" charset="-128"/>
                <a:ea typeface="HG丸ｺﾞｼｯｸM-PRO" pitchFamily="50" charset="-128"/>
              </a:rPr>
              <a:t>概ね１</a:t>
            </a:r>
            <a:r>
              <a:rPr lang="en-US" altLang="ja-JP" sz="1600" u="sng" dirty="0" smtClean="0">
                <a:solidFill>
                  <a:schemeClr val="tx1"/>
                </a:solidFill>
                <a:latin typeface="HG丸ｺﾞｼｯｸM-PRO" pitchFamily="50" charset="-128"/>
                <a:ea typeface="HG丸ｺﾞｼｯｸM-PRO" pitchFamily="50" charset="-128"/>
              </a:rPr>
              <a:t>000</a:t>
            </a:r>
            <a:r>
              <a:rPr lang="ja-JP" altLang="en-US" sz="1600" u="sng" dirty="0" smtClean="0">
                <a:solidFill>
                  <a:schemeClr val="tx1"/>
                </a:solidFill>
                <a:latin typeface="HG丸ｺﾞｼｯｸM-PRO" pitchFamily="50" charset="-128"/>
                <a:ea typeface="HG丸ｺﾞｼｯｸM-PRO" pitchFamily="50" charset="-128"/>
              </a:rPr>
              <a:t>億円</a:t>
            </a:r>
            <a:r>
              <a:rPr lang="ja-JP" altLang="en-US" sz="1600" dirty="0" smtClean="0">
                <a:solidFill>
                  <a:schemeClr val="tx1"/>
                </a:solidFill>
                <a:latin typeface="HG丸ｺﾞｼｯｸM-PRO" pitchFamily="50" charset="-128"/>
                <a:ea typeface="HG丸ｺﾞｼｯｸM-PRO" pitchFamily="50" charset="-128"/>
              </a:rPr>
              <a:t>である。</a:t>
            </a:r>
            <a:endParaRPr lang="en-US" altLang="ja-JP" sz="1600" dirty="0" smtClean="0">
              <a:solidFill>
                <a:schemeClr val="tx1"/>
              </a:solidFill>
              <a:latin typeface="HG丸ｺﾞｼｯｸM-PRO" pitchFamily="50" charset="-128"/>
              <a:ea typeface="HG丸ｺﾞｼｯｸM-PRO" pitchFamily="50" charset="-128"/>
            </a:endParaRPr>
          </a:p>
          <a:p>
            <a:pPr marL="144000" indent="-144000">
              <a:lnSpc>
                <a:spcPts val="2500"/>
              </a:lnSpc>
            </a:pPr>
            <a:r>
              <a:rPr lang="ja-JP" altLang="en-US" sz="1600" dirty="0">
                <a:solidFill>
                  <a:schemeClr val="tx1"/>
                </a:solidFill>
                <a:latin typeface="HG丸ｺﾞｼｯｸM-PRO" pitchFamily="50" charset="-128"/>
                <a:ea typeface="HG丸ｺﾞｼｯｸM-PRO" pitchFamily="50" charset="-128"/>
              </a:rPr>
              <a:t>　</a:t>
            </a:r>
            <a:r>
              <a:rPr lang="ja-JP" altLang="en-US" sz="1600" dirty="0" smtClean="0">
                <a:solidFill>
                  <a:schemeClr val="tx1"/>
                </a:solidFill>
                <a:latin typeface="HG丸ｺﾞｼｯｸM-PRO" pitchFamily="50" charset="-128"/>
                <a:ea typeface="HG丸ｺﾞｼｯｸM-PRO" pitchFamily="50" charset="-128"/>
              </a:rPr>
              <a:t>（大阪市</a:t>
            </a:r>
            <a:r>
              <a:rPr lang="ja-JP" altLang="en-US" sz="1600" dirty="0">
                <a:solidFill>
                  <a:schemeClr val="tx1"/>
                </a:solidFill>
                <a:latin typeface="HG丸ｺﾞｼｯｸM-PRO" pitchFamily="50" charset="-128"/>
                <a:ea typeface="HG丸ｺﾞｼｯｸM-PRO" pitchFamily="50" charset="-128"/>
              </a:rPr>
              <a:t>独自の技術開発などによりコスト縮減を</a:t>
            </a:r>
            <a:r>
              <a:rPr lang="ja-JP" altLang="en-US" sz="1600" dirty="0" smtClean="0">
                <a:solidFill>
                  <a:schemeClr val="tx1"/>
                </a:solidFill>
                <a:latin typeface="HG丸ｺﾞｼｯｸM-PRO" pitchFamily="50" charset="-128"/>
                <a:ea typeface="HG丸ｺﾞｼｯｸM-PRO" pitchFamily="50" charset="-128"/>
              </a:rPr>
              <a:t>図りながら事業を推進する</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a:t>
            </a:r>
            <a:endParaRPr lang="en-US" altLang="ja-JP" sz="1600" dirty="0" smtClean="0">
              <a:solidFill>
                <a:schemeClr val="tx1"/>
              </a:solidFill>
              <a:latin typeface="HG丸ｺﾞｼｯｸM-PRO" pitchFamily="50" charset="-128"/>
              <a:ea typeface="HG丸ｺﾞｼｯｸM-PRO" pitchFamily="50" charset="-128"/>
            </a:endParaRPr>
          </a:p>
        </p:txBody>
      </p:sp>
      <p:sp>
        <p:nvSpPr>
          <p:cNvPr id="37" name="Text Box 136"/>
          <p:cNvSpPr txBox="1">
            <a:spLocks noChangeArrowheads="1"/>
          </p:cNvSpPr>
          <p:nvPr/>
        </p:nvSpPr>
        <p:spPr bwMode="auto">
          <a:xfrm>
            <a:off x="450986" y="6381331"/>
            <a:ext cx="3817938" cy="237757"/>
          </a:xfrm>
          <a:prstGeom prst="rect">
            <a:avLst/>
          </a:prstGeom>
          <a:noFill/>
          <a:ln w="9525">
            <a:noFill/>
            <a:miter lim="800000"/>
            <a:headEnd/>
            <a:tailEnd/>
          </a:ln>
        </p:spPr>
        <p:txBody>
          <a:bodyPr>
            <a:spAutoFit/>
          </a:bodyPr>
          <a:lstStyle/>
          <a:p>
            <a:pPr algn="just">
              <a:lnSpc>
                <a:spcPct val="105000"/>
              </a:lnSpc>
              <a:spcBef>
                <a:spcPct val="15000"/>
              </a:spcBef>
            </a:pPr>
            <a:r>
              <a:rPr lang="en-US" altLang="ja-JP" sz="900" dirty="0" smtClean="0">
                <a:latin typeface="HG丸ｺﾞｼｯｸM-PRO" pitchFamily="50" charset="-128"/>
                <a:ea typeface="HG丸ｺﾞｼｯｸM-PRO" pitchFamily="50" charset="-128"/>
              </a:rPr>
              <a:t>〈</a:t>
            </a:r>
            <a:r>
              <a:rPr lang="ja-JP" altLang="en-US" sz="900" baseline="0" dirty="0" smtClean="0">
                <a:solidFill>
                  <a:schemeClr val="tx1"/>
                </a:solidFill>
                <a:latin typeface="HG丸ｺﾞｼｯｸM-PRO" pitchFamily="50" charset="-128"/>
                <a:ea typeface="HG丸ｺﾞｼｯｸM-PRO" pitchFamily="50" charset="-128"/>
              </a:rPr>
              <a:t>数字</a:t>
            </a:r>
            <a:r>
              <a:rPr lang="ja-JP" altLang="en-US" sz="900" baseline="0" dirty="0">
                <a:solidFill>
                  <a:schemeClr val="tx1"/>
                </a:solidFill>
                <a:latin typeface="HG丸ｺﾞｼｯｸM-PRO" pitchFamily="50" charset="-128"/>
                <a:ea typeface="HG丸ｺﾞｼｯｸM-PRO" pitchFamily="50" charset="-128"/>
              </a:rPr>
              <a:t>はすべて概数、また一部推計値を</a:t>
            </a:r>
            <a:r>
              <a:rPr lang="ja-JP" altLang="en-US" sz="900" baseline="0" dirty="0" smtClean="0">
                <a:solidFill>
                  <a:schemeClr val="tx1"/>
                </a:solidFill>
                <a:latin typeface="HG丸ｺﾞｼｯｸM-PRO" pitchFamily="50" charset="-128"/>
                <a:ea typeface="HG丸ｺﾞｼｯｸM-PRO" pitchFamily="50" charset="-128"/>
              </a:rPr>
              <a:t>含む</a:t>
            </a:r>
            <a:r>
              <a:rPr lang="en-US" altLang="ja-JP" sz="900" baseline="0" dirty="0" smtClean="0">
                <a:solidFill>
                  <a:schemeClr val="tx1"/>
                </a:solidFill>
                <a:latin typeface="HG丸ｺﾞｼｯｸM-PRO" pitchFamily="50" charset="-128"/>
                <a:ea typeface="HG丸ｺﾞｼｯｸM-PRO" pitchFamily="50" charset="-128"/>
              </a:rPr>
              <a:t>〉</a:t>
            </a:r>
            <a:endParaRPr lang="ja-JP" altLang="en-US" sz="900" baseline="0" dirty="0">
              <a:solidFill>
                <a:schemeClr val="tx1"/>
              </a:solidFill>
              <a:latin typeface="HG丸ｺﾞｼｯｸM-PRO" pitchFamily="50" charset="-128"/>
              <a:ea typeface="HG丸ｺﾞｼｯｸM-PRO" pitchFamily="50" charset="-128"/>
            </a:endParaRPr>
          </a:p>
        </p:txBody>
      </p:sp>
      <p:sp>
        <p:nvSpPr>
          <p:cNvPr id="40"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19</a:t>
            </a:fld>
            <a:endParaRPr lang="ja-JP" altLang="en-US" sz="2000" b="1" dirty="0">
              <a:solidFill>
                <a:srgbClr val="000000"/>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１</a:t>
            </a:r>
            <a:r>
              <a:rPr lang="ja-JP" altLang="en-US" dirty="0">
                <a:solidFill>
                  <a:srgbClr val="623104"/>
                </a:solidFill>
                <a:latin typeface="HGS創英角ｺﾞｼｯｸUB" pitchFamily="50" charset="-128"/>
                <a:ea typeface="HGS創英角ｺﾞｼｯｸUB" pitchFamily="50" charset="-128"/>
              </a:rPr>
              <a:t>．</a:t>
            </a:r>
            <a:r>
              <a:rPr lang="ja-JP" altLang="en-US" dirty="0"/>
              <a:t>新設事業（２）合流式下水道の改善</a:t>
            </a:r>
            <a:r>
              <a:rPr lang="en-US" altLang="ja-JP" dirty="0"/>
              <a:t>【</a:t>
            </a:r>
            <a:r>
              <a:rPr lang="ja-JP" altLang="en-US" dirty="0"/>
              <a:t>事業進捗</a:t>
            </a:r>
            <a:r>
              <a:rPr lang="en-US" altLang="ja-JP" dirty="0" smtClean="0"/>
              <a:t>】</a:t>
            </a:r>
            <a:endParaRPr kumimoji="1" lang="ja-JP" altLang="en-US" dirty="0"/>
          </a:p>
        </p:txBody>
      </p:sp>
      <p:cxnSp>
        <p:nvCxnSpPr>
          <p:cNvPr id="5" name="直線コネクタ 4"/>
          <p:cNvCxnSpPr/>
          <p:nvPr/>
        </p:nvCxnSpPr>
        <p:spPr>
          <a:xfrm>
            <a:off x="1440702" y="3997396"/>
            <a:ext cx="621708" cy="542013"/>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a:off x="1436488" y="5130588"/>
            <a:ext cx="626138" cy="0"/>
          </a:xfrm>
          <a:prstGeom prst="line">
            <a:avLst/>
          </a:prstGeom>
          <a:ln>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0596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4"/>
          <p:cNvPicPr>
            <a:picLocks noChangeAspect="1" noChangeArrowheads="1"/>
          </p:cNvPicPr>
          <p:nvPr/>
        </p:nvPicPr>
        <p:blipFill>
          <a:blip r:embed="rId2" cstate="print"/>
          <a:srcRect/>
          <a:stretch>
            <a:fillRect/>
          </a:stretch>
        </p:blipFill>
        <p:spPr bwMode="auto">
          <a:xfrm>
            <a:off x="242481" y="2246253"/>
            <a:ext cx="4893526" cy="3888432"/>
          </a:xfrm>
          <a:prstGeom prst="rect">
            <a:avLst/>
          </a:prstGeom>
          <a:noFill/>
          <a:ln w="9525">
            <a:noFill/>
            <a:miter lim="800000"/>
            <a:headEnd/>
            <a:tailEnd/>
          </a:ln>
        </p:spPr>
      </p:pic>
      <p:pic>
        <p:nvPicPr>
          <p:cNvPr id="61" name="Picture 7"/>
          <p:cNvPicPr>
            <a:picLocks noChangeAspect="1" noChangeArrowheads="1"/>
          </p:cNvPicPr>
          <p:nvPr/>
        </p:nvPicPr>
        <p:blipFill>
          <a:blip r:embed="rId3" cstate="print"/>
          <a:srcRect/>
          <a:stretch>
            <a:fillRect/>
          </a:stretch>
        </p:blipFill>
        <p:spPr bwMode="auto">
          <a:xfrm>
            <a:off x="5109017" y="2248791"/>
            <a:ext cx="4796983" cy="3774110"/>
          </a:xfrm>
          <a:prstGeom prst="rect">
            <a:avLst/>
          </a:prstGeom>
          <a:noFill/>
          <a:ln w="9525">
            <a:noFill/>
            <a:miter lim="800000"/>
            <a:headEnd/>
            <a:tailEnd/>
          </a:ln>
        </p:spPr>
      </p:pic>
      <p:sp>
        <p:nvSpPr>
          <p:cNvPr id="126988" name="Text Box 28"/>
          <p:cNvSpPr txBox="1">
            <a:spLocks noChangeArrowheads="1"/>
          </p:cNvSpPr>
          <p:nvPr/>
        </p:nvSpPr>
        <p:spPr bwMode="auto">
          <a:xfrm>
            <a:off x="5118305" y="2070937"/>
            <a:ext cx="4547129" cy="316113"/>
          </a:xfrm>
          <a:prstGeom prst="rect">
            <a:avLst/>
          </a:prstGeom>
          <a:noFill/>
          <a:ln w="9525">
            <a:noFill/>
            <a:miter lim="800000"/>
            <a:headEnd/>
            <a:tailEnd/>
          </a:ln>
        </p:spPr>
        <p:txBody>
          <a:bodyPr lIns="90000" tIns="46800" rIns="90000" bIns="46800">
            <a:spAutoFit/>
          </a:bodyPr>
          <a:lstStyle/>
          <a:p>
            <a:pPr>
              <a:lnSpc>
                <a:spcPct val="120000"/>
              </a:lnSpc>
              <a:spcBef>
                <a:spcPct val="50000"/>
              </a:spcBef>
            </a:pPr>
            <a:r>
              <a:rPr lang="en-US" altLang="ja-JP" sz="1200" baseline="0" dirty="0">
                <a:solidFill>
                  <a:schemeClr val="tx1"/>
                </a:solidFill>
                <a:latin typeface="HG丸ｺﾞｼｯｸM-PRO" pitchFamily="50" charset="-128"/>
                <a:ea typeface="HG丸ｺﾞｼｯｸM-PRO" pitchFamily="50" charset="-128"/>
              </a:rPr>
              <a:t>&lt;</a:t>
            </a:r>
            <a:r>
              <a:rPr lang="ja-JP" altLang="en-US" sz="1200" baseline="0" dirty="0">
                <a:solidFill>
                  <a:schemeClr val="tx1"/>
                </a:solidFill>
                <a:latin typeface="HG丸ｺﾞｼｯｸM-PRO" pitchFamily="50" charset="-128"/>
                <a:ea typeface="HG丸ｺﾞｼｯｸM-PRO" pitchFamily="50" charset="-128"/>
              </a:rPr>
              <a:t>下水処理場・抽水所の老朽設備（機械・電気設備）の推移</a:t>
            </a:r>
            <a:r>
              <a:rPr lang="en-US" altLang="ja-JP" sz="1200" baseline="0" dirty="0">
                <a:solidFill>
                  <a:schemeClr val="tx1"/>
                </a:solidFill>
                <a:latin typeface="HG丸ｺﾞｼｯｸM-PRO" pitchFamily="50" charset="-128"/>
                <a:ea typeface="HG丸ｺﾞｼｯｸM-PRO" pitchFamily="50" charset="-128"/>
              </a:rPr>
              <a:t>&gt;</a:t>
            </a:r>
          </a:p>
        </p:txBody>
      </p:sp>
      <p:sp>
        <p:nvSpPr>
          <p:cNvPr id="126992" name="Text Box 36"/>
          <p:cNvSpPr txBox="1">
            <a:spLocks noChangeArrowheads="1"/>
          </p:cNvSpPr>
          <p:nvPr/>
        </p:nvSpPr>
        <p:spPr bwMode="auto">
          <a:xfrm>
            <a:off x="2114687" y="4694525"/>
            <a:ext cx="777121" cy="369332"/>
          </a:xfrm>
          <a:prstGeom prst="rect">
            <a:avLst/>
          </a:prstGeom>
          <a:noFill/>
          <a:ln w="9525">
            <a:noFill/>
            <a:miter lim="800000"/>
            <a:headEnd/>
            <a:tailEnd/>
          </a:ln>
        </p:spPr>
        <p:txBody>
          <a:bodyPr wrap="square">
            <a:spAutoFit/>
          </a:bodyPr>
          <a:lstStyle/>
          <a:p>
            <a:pPr algn="ctr">
              <a:lnSpc>
                <a:spcPct val="90000"/>
              </a:lnSpc>
              <a:spcBef>
                <a:spcPct val="20000"/>
              </a:spcBef>
            </a:pPr>
            <a:r>
              <a:rPr lang="en-US" altLang="ja-JP" sz="1000" baseline="0" dirty="0" smtClean="0">
                <a:solidFill>
                  <a:schemeClr val="tx1"/>
                </a:solidFill>
                <a:latin typeface="HGSｺﾞｼｯｸM" pitchFamily="50" charset="-128"/>
                <a:ea typeface="HGSｺﾞｼｯｸM" pitchFamily="50" charset="-128"/>
              </a:rPr>
              <a:t>1,380km</a:t>
            </a:r>
            <a:r>
              <a:rPr lang="ja-JP" altLang="en-US" sz="1000" baseline="0" dirty="0" smtClean="0">
                <a:solidFill>
                  <a:schemeClr val="tx1"/>
                </a:solidFill>
                <a:latin typeface="HGSｺﾞｼｯｸM" pitchFamily="50" charset="-128"/>
                <a:ea typeface="HGSｺﾞｼｯｸM" pitchFamily="50" charset="-128"/>
              </a:rPr>
              <a:t>（</a:t>
            </a:r>
            <a:r>
              <a:rPr lang="en-US" altLang="ja-JP" sz="1000" baseline="0" dirty="0" smtClean="0">
                <a:solidFill>
                  <a:schemeClr val="tx1"/>
                </a:solidFill>
                <a:latin typeface="HGSｺﾞｼｯｸM" pitchFamily="50" charset="-128"/>
                <a:ea typeface="HGSｺﾞｼｯｸM" pitchFamily="50" charset="-128"/>
              </a:rPr>
              <a:t>28%</a:t>
            </a:r>
            <a:r>
              <a:rPr lang="ja-JP" altLang="en-US" sz="1000" baseline="0" dirty="0">
                <a:solidFill>
                  <a:schemeClr val="tx1"/>
                </a:solidFill>
                <a:latin typeface="HGSｺﾞｼｯｸM" pitchFamily="50" charset="-128"/>
                <a:ea typeface="HGSｺﾞｼｯｸM" pitchFamily="50" charset="-128"/>
              </a:rPr>
              <a:t>）</a:t>
            </a:r>
          </a:p>
        </p:txBody>
      </p:sp>
      <p:sp>
        <p:nvSpPr>
          <p:cNvPr id="126993" name="Text Box 37"/>
          <p:cNvSpPr txBox="1">
            <a:spLocks noChangeArrowheads="1"/>
          </p:cNvSpPr>
          <p:nvPr/>
        </p:nvSpPr>
        <p:spPr bwMode="auto">
          <a:xfrm>
            <a:off x="8131656" y="3857552"/>
            <a:ext cx="768159" cy="369332"/>
          </a:xfrm>
          <a:prstGeom prst="rect">
            <a:avLst/>
          </a:prstGeom>
          <a:noFill/>
          <a:ln w="9525">
            <a:noFill/>
            <a:miter lim="800000"/>
            <a:headEnd/>
            <a:tailEnd/>
          </a:ln>
        </p:spPr>
        <p:txBody>
          <a:bodyPr wrap="none">
            <a:spAutoFit/>
          </a:bodyPr>
          <a:lstStyle/>
          <a:p>
            <a:pPr algn="ctr">
              <a:lnSpc>
                <a:spcPct val="90000"/>
              </a:lnSpc>
            </a:pPr>
            <a:r>
              <a:rPr lang="en-US" altLang="ja-JP" sz="1000" baseline="0" dirty="0" smtClean="0">
                <a:solidFill>
                  <a:schemeClr val="tx1"/>
                </a:solidFill>
                <a:latin typeface="HGSｺﾞｼｯｸM" pitchFamily="50" charset="-128"/>
                <a:ea typeface="HGSｺﾞｼｯｸM" pitchFamily="50" charset="-128"/>
              </a:rPr>
              <a:t>2,577</a:t>
            </a:r>
            <a:r>
              <a:rPr lang="ja-JP" altLang="en-US" sz="1000" baseline="0" dirty="0" smtClean="0">
                <a:solidFill>
                  <a:schemeClr val="tx1"/>
                </a:solidFill>
                <a:latin typeface="HGSｺﾞｼｯｸM" pitchFamily="50" charset="-128"/>
                <a:ea typeface="HGSｺﾞｼｯｸM" pitchFamily="50" charset="-128"/>
              </a:rPr>
              <a:t>装置</a:t>
            </a:r>
            <a:endParaRPr lang="en-US" altLang="ja-JP" sz="1000" baseline="0" dirty="0" smtClean="0">
              <a:solidFill>
                <a:schemeClr val="tx1"/>
              </a:solidFill>
              <a:latin typeface="HGSｺﾞｼｯｸM" pitchFamily="50" charset="-128"/>
              <a:ea typeface="HGSｺﾞｼｯｸM" pitchFamily="50" charset="-128"/>
            </a:endParaRPr>
          </a:p>
          <a:p>
            <a:pPr algn="ctr">
              <a:lnSpc>
                <a:spcPct val="90000"/>
              </a:lnSpc>
            </a:pPr>
            <a:r>
              <a:rPr lang="ja-JP" altLang="en-US" sz="1000" baseline="0" dirty="0" smtClean="0">
                <a:solidFill>
                  <a:schemeClr val="tx1"/>
                </a:solidFill>
                <a:latin typeface="HGSｺﾞｼｯｸM" pitchFamily="50" charset="-128"/>
                <a:ea typeface="HGSｺﾞｼｯｸM" pitchFamily="50" charset="-128"/>
              </a:rPr>
              <a:t>（</a:t>
            </a:r>
            <a:r>
              <a:rPr lang="en-US" altLang="ja-JP" sz="1000" baseline="0" dirty="0" smtClean="0">
                <a:solidFill>
                  <a:schemeClr val="tx1"/>
                </a:solidFill>
                <a:latin typeface="HGSｺﾞｼｯｸM" pitchFamily="50" charset="-128"/>
                <a:ea typeface="HGSｺﾞｼｯｸM" pitchFamily="50" charset="-128"/>
              </a:rPr>
              <a:t>56%</a:t>
            </a:r>
            <a:r>
              <a:rPr lang="ja-JP" altLang="en-US" sz="1000" baseline="0" dirty="0">
                <a:solidFill>
                  <a:schemeClr val="tx1"/>
                </a:solidFill>
                <a:latin typeface="HGSｺﾞｼｯｸM" pitchFamily="50" charset="-128"/>
                <a:ea typeface="HGSｺﾞｼｯｸM" pitchFamily="50" charset="-128"/>
              </a:rPr>
              <a:t>）</a:t>
            </a:r>
          </a:p>
        </p:txBody>
      </p:sp>
      <p:sp>
        <p:nvSpPr>
          <p:cNvPr id="126995" name="Text Box 39"/>
          <p:cNvSpPr txBox="1">
            <a:spLocks noChangeArrowheads="1"/>
          </p:cNvSpPr>
          <p:nvPr/>
        </p:nvSpPr>
        <p:spPr bwMode="auto">
          <a:xfrm>
            <a:off x="2920876" y="2606293"/>
            <a:ext cx="697627" cy="230832"/>
          </a:xfrm>
          <a:prstGeom prst="rect">
            <a:avLst/>
          </a:prstGeom>
          <a:noFill/>
          <a:ln w="9525">
            <a:noFill/>
            <a:miter lim="800000"/>
            <a:headEnd/>
            <a:tailEnd/>
          </a:ln>
        </p:spPr>
        <p:txBody>
          <a:bodyPr wrap="none">
            <a:spAutoFit/>
          </a:bodyPr>
          <a:lstStyle/>
          <a:p>
            <a:pPr algn="just">
              <a:lnSpc>
                <a:spcPct val="90000"/>
              </a:lnSpc>
              <a:spcBef>
                <a:spcPct val="20000"/>
              </a:spcBef>
            </a:pPr>
            <a:r>
              <a:rPr lang="ja-JP" altLang="en-US" sz="1000" baseline="0" dirty="0">
                <a:solidFill>
                  <a:schemeClr val="tx1"/>
                </a:solidFill>
                <a:latin typeface="HG丸ｺﾞｼｯｸM-PRO" pitchFamily="50" charset="-128"/>
                <a:ea typeface="HG丸ｺﾞｼｯｸM-PRO" pitchFamily="50" charset="-128"/>
              </a:rPr>
              <a:t>管渠延長</a:t>
            </a:r>
          </a:p>
        </p:txBody>
      </p:sp>
      <p:sp>
        <p:nvSpPr>
          <p:cNvPr id="126996" name="Text Box 40"/>
          <p:cNvSpPr txBox="1">
            <a:spLocks noChangeArrowheads="1"/>
          </p:cNvSpPr>
          <p:nvPr/>
        </p:nvSpPr>
        <p:spPr bwMode="auto">
          <a:xfrm>
            <a:off x="6032132" y="3009766"/>
            <a:ext cx="2169184" cy="400110"/>
          </a:xfrm>
          <a:prstGeom prst="rect">
            <a:avLst/>
          </a:prstGeom>
          <a:noFill/>
          <a:ln w="9525">
            <a:noFill/>
            <a:miter lim="800000"/>
            <a:headEnd/>
            <a:tailEnd/>
          </a:ln>
        </p:spPr>
        <p:txBody>
          <a:bodyPr wrap="none">
            <a:spAutoFit/>
          </a:bodyPr>
          <a:lstStyle/>
          <a:p>
            <a:pPr>
              <a:lnSpc>
                <a:spcPct val="90000"/>
              </a:lnSpc>
              <a:spcBef>
                <a:spcPct val="20000"/>
              </a:spcBef>
            </a:pPr>
            <a:r>
              <a:rPr lang="ja-JP" altLang="en-US" sz="1000" baseline="0" dirty="0" smtClean="0">
                <a:solidFill>
                  <a:schemeClr val="tx1"/>
                </a:solidFill>
                <a:latin typeface="HG丸ｺﾞｼｯｸM-PRO" pitchFamily="50" charset="-128"/>
                <a:ea typeface="HG丸ｺﾞｼｯｸM-PRO" pitchFamily="50" charset="-128"/>
              </a:rPr>
              <a:t>標準耐用年数（</a:t>
            </a:r>
            <a:r>
              <a:rPr lang="en-US" altLang="ja-JP" sz="1000" baseline="0" dirty="0" smtClean="0">
                <a:solidFill>
                  <a:schemeClr val="tx1"/>
                </a:solidFill>
                <a:latin typeface="HG丸ｺﾞｼｯｸM-PRO" pitchFamily="50" charset="-128"/>
                <a:ea typeface="HG丸ｺﾞｼｯｸM-PRO" pitchFamily="50" charset="-128"/>
              </a:rPr>
              <a:t>20</a:t>
            </a:r>
            <a:r>
              <a:rPr lang="ja-JP" altLang="en-US" sz="1000" baseline="0" dirty="0" smtClean="0">
                <a:solidFill>
                  <a:schemeClr val="tx1"/>
                </a:solidFill>
                <a:latin typeface="HG丸ｺﾞｼｯｸM-PRO" pitchFamily="50" charset="-128"/>
                <a:ea typeface="HG丸ｺﾞｼｯｸM-PRO" pitchFamily="50" charset="-128"/>
              </a:rPr>
              <a:t>年）を超過した</a:t>
            </a:r>
            <a:endParaRPr lang="en-US" altLang="ja-JP" sz="1000" baseline="0" dirty="0" smtClean="0">
              <a:solidFill>
                <a:schemeClr val="tx1"/>
              </a:solidFill>
              <a:latin typeface="HG丸ｺﾞｼｯｸM-PRO" pitchFamily="50" charset="-128"/>
              <a:ea typeface="HG丸ｺﾞｼｯｸM-PRO" pitchFamily="50" charset="-128"/>
            </a:endParaRPr>
          </a:p>
          <a:p>
            <a:pPr>
              <a:lnSpc>
                <a:spcPct val="90000"/>
              </a:lnSpc>
              <a:spcBef>
                <a:spcPct val="20000"/>
              </a:spcBef>
            </a:pPr>
            <a:r>
              <a:rPr lang="ja-JP" altLang="en-US" sz="1000" baseline="0" dirty="0" smtClean="0">
                <a:solidFill>
                  <a:schemeClr val="tx1"/>
                </a:solidFill>
                <a:latin typeface="HG丸ｺﾞｼｯｸM-PRO" pitchFamily="50" charset="-128"/>
                <a:ea typeface="HG丸ｺﾞｼｯｸM-PRO" pitchFamily="50" charset="-128"/>
              </a:rPr>
              <a:t>老朽設備の装置数</a:t>
            </a:r>
            <a:endParaRPr lang="ja-JP" altLang="en-US" sz="1000" baseline="30000" dirty="0">
              <a:solidFill>
                <a:schemeClr val="tx1"/>
              </a:solidFill>
              <a:latin typeface="HG丸ｺﾞｼｯｸM-PRO" pitchFamily="50" charset="-128"/>
              <a:ea typeface="HG丸ｺﾞｼｯｸM-PRO" pitchFamily="50" charset="-128"/>
            </a:endParaRPr>
          </a:p>
        </p:txBody>
      </p:sp>
      <p:sp>
        <p:nvSpPr>
          <p:cNvPr id="127011" name="AutoShape 68"/>
          <p:cNvSpPr>
            <a:spLocks noChangeArrowheads="1"/>
          </p:cNvSpPr>
          <p:nvPr/>
        </p:nvSpPr>
        <p:spPr bwMode="auto">
          <a:xfrm rot="10800000">
            <a:off x="1022564" y="6134685"/>
            <a:ext cx="3467100" cy="152400"/>
          </a:xfrm>
          <a:prstGeom prst="triangle">
            <a:avLst>
              <a:gd name="adj" fmla="val 50000"/>
            </a:avLst>
          </a:prstGeom>
          <a:solidFill>
            <a:srgbClr val="C0C0C0"/>
          </a:solidFill>
          <a:ln w="9525">
            <a:noFill/>
            <a:miter lim="800000"/>
            <a:headEnd/>
            <a:tailEnd/>
          </a:ln>
        </p:spPr>
        <p:txBody>
          <a:bodyPr wrap="none" anchor="ctr"/>
          <a:lstStyle/>
          <a:p>
            <a:pPr algn="just">
              <a:lnSpc>
                <a:spcPct val="90000"/>
              </a:lnSpc>
              <a:spcBef>
                <a:spcPct val="20000"/>
              </a:spcBef>
            </a:pPr>
            <a:endParaRPr lang="ja-JP" altLang="en-US"/>
          </a:p>
        </p:txBody>
      </p:sp>
      <p:sp>
        <p:nvSpPr>
          <p:cNvPr id="127012" name="AutoShape 69"/>
          <p:cNvSpPr>
            <a:spLocks noChangeArrowheads="1"/>
          </p:cNvSpPr>
          <p:nvPr/>
        </p:nvSpPr>
        <p:spPr bwMode="auto">
          <a:xfrm rot="10800000">
            <a:off x="5781092" y="6134685"/>
            <a:ext cx="3467100" cy="152400"/>
          </a:xfrm>
          <a:prstGeom prst="triangle">
            <a:avLst>
              <a:gd name="adj" fmla="val 50000"/>
            </a:avLst>
          </a:prstGeom>
          <a:solidFill>
            <a:srgbClr val="C0C0C0"/>
          </a:solidFill>
          <a:ln w="9525">
            <a:noFill/>
            <a:miter lim="800000"/>
            <a:headEnd/>
            <a:tailEnd/>
          </a:ln>
        </p:spPr>
        <p:txBody>
          <a:bodyPr wrap="none" anchor="ctr"/>
          <a:lstStyle/>
          <a:p>
            <a:pPr algn="just">
              <a:lnSpc>
                <a:spcPct val="90000"/>
              </a:lnSpc>
              <a:spcBef>
                <a:spcPct val="20000"/>
              </a:spcBef>
            </a:pPr>
            <a:endParaRPr lang="ja-JP" altLang="en-US"/>
          </a:p>
        </p:txBody>
      </p:sp>
      <p:sp>
        <p:nvSpPr>
          <p:cNvPr id="127013" name="Text Box 70"/>
          <p:cNvSpPr txBox="1">
            <a:spLocks noChangeArrowheads="1"/>
          </p:cNvSpPr>
          <p:nvPr/>
        </p:nvSpPr>
        <p:spPr bwMode="auto">
          <a:xfrm>
            <a:off x="710529" y="6317243"/>
            <a:ext cx="4056988" cy="316113"/>
          </a:xfrm>
          <a:prstGeom prst="rect">
            <a:avLst/>
          </a:prstGeom>
          <a:noFill/>
          <a:ln w="9525">
            <a:noFill/>
            <a:miter lim="800000"/>
            <a:headEnd/>
            <a:tailEnd/>
          </a:ln>
        </p:spPr>
        <p:txBody>
          <a:bodyPr lIns="90000" tIns="46800" rIns="90000" bIns="46800">
            <a:spAutoFit/>
          </a:bodyPr>
          <a:lstStyle/>
          <a:p>
            <a:pPr algn="ctr">
              <a:lnSpc>
                <a:spcPct val="120000"/>
              </a:lnSpc>
              <a:spcBef>
                <a:spcPct val="30000"/>
              </a:spcBef>
            </a:pPr>
            <a:r>
              <a:rPr lang="ja-JP" altLang="en-US" sz="1200" baseline="0" dirty="0">
                <a:solidFill>
                  <a:schemeClr val="tx1"/>
                </a:solidFill>
                <a:latin typeface="HG丸ｺﾞｼｯｸM-PRO" pitchFamily="50" charset="-128"/>
                <a:ea typeface="HG丸ｺﾞｼｯｸM-PRO" pitchFamily="50" charset="-128"/>
              </a:rPr>
              <a:t>老朽管渠は全体の</a:t>
            </a:r>
            <a:r>
              <a:rPr lang="en-US" altLang="ja-JP" sz="1200" baseline="0" dirty="0" smtClean="0">
                <a:solidFill>
                  <a:schemeClr val="tx1"/>
                </a:solidFill>
                <a:latin typeface="HG丸ｺﾞｼｯｸM-PRO" pitchFamily="50" charset="-128"/>
                <a:ea typeface="HG丸ｺﾞｼｯｸM-PRO" pitchFamily="50" charset="-128"/>
              </a:rPr>
              <a:t>28</a:t>
            </a:r>
            <a:r>
              <a:rPr lang="ja-JP" altLang="en-US" sz="1200" baseline="0" dirty="0" smtClean="0">
                <a:solidFill>
                  <a:schemeClr val="tx1"/>
                </a:solidFill>
                <a:latin typeface="HG丸ｺﾞｼｯｸM-PRO" pitchFamily="50" charset="-128"/>
                <a:ea typeface="HG丸ｺﾞｼｯｸM-PRO" pitchFamily="50" charset="-128"/>
              </a:rPr>
              <a:t>％</a:t>
            </a:r>
            <a:r>
              <a:rPr lang="ja-JP" altLang="en-US" sz="1200" baseline="0" dirty="0">
                <a:solidFill>
                  <a:schemeClr val="tx1"/>
                </a:solidFill>
                <a:latin typeface="HG丸ｺﾞｼｯｸM-PRO" pitchFamily="50" charset="-128"/>
                <a:ea typeface="HG丸ｺﾞｼｯｸM-PRO" pitchFamily="50" charset="-128"/>
              </a:rPr>
              <a:t>、今後急増が</a:t>
            </a:r>
            <a:r>
              <a:rPr lang="ja-JP" altLang="en-US" sz="1200" baseline="0" dirty="0" smtClean="0">
                <a:solidFill>
                  <a:schemeClr val="tx1"/>
                </a:solidFill>
                <a:latin typeface="HG丸ｺﾞｼｯｸM-PRO" pitchFamily="50" charset="-128"/>
                <a:ea typeface="HG丸ｺﾞｼｯｸM-PRO" pitchFamily="50" charset="-128"/>
              </a:rPr>
              <a:t>見込まれる</a:t>
            </a:r>
            <a:endParaRPr lang="ja-JP" altLang="en-US" sz="1200" baseline="0" dirty="0">
              <a:solidFill>
                <a:schemeClr val="tx1"/>
              </a:solidFill>
              <a:latin typeface="HG丸ｺﾞｼｯｸM-PRO" pitchFamily="50" charset="-128"/>
              <a:ea typeface="HG丸ｺﾞｼｯｸM-PRO" pitchFamily="50" charset="-128"/>
            </a:endParaRPr>
          </a:p>
        </p:txBody>
      </p:sp>
      <p:sp>
        <p:nvSpPr>
          <p:cNvPr id="127014" name="Text Box 71"/>
          <p:cNvSpPr txBox="1">
            <a:spLocks noChangeArrowheads="1"/>
          </p:cNvSpPr>
          <p:nvPr/>
        </p:nvSpPr>
        <p:spPr bwMode="auto">
          <a:xfrm>
            <a:off x="5679081" y="6317241"/>
            <a:ext cx="3721629" cy="316113"/>
          </a:xfrm>
          <a:prstGeom prst="rect">
            <a:avLst/>
          </a:prstGeom>
          <a:noFill/>
          <a:ln w="9525">
            <a:noFill/>
            <a:miter lim="800000"/>
            <a:headEnd/>
            <a:tailEnd/>
          </a:ln>
        </p:spPr>
        <p:txBody>
          <a:bodyPr lIns="90000" tIns="46800" rIns="90000" bIns="46800">
            <a:spAutoFit/>
          </a:bodyPr>
          <a:lstStyle/>
          <a:p>
            <a:pPr algn="ctr">
              <a:lnSpc>
                <a:spcPct val="120000"/>
              </a:lnSpc>
              <a:spcBef>
                <a:spcPct val="30000"/>
              </a:spcBef>
            </a:pPr>
            <a:r>
              <a:rPr lang="ja-JP" altLang="en-US" sz="1200" baseline="0" dirty="0">
                <a:solidFill>
                  <a:schemeClr val="tx1"/>
                </a:solidFill>
                <a:latin typeface="HG丸ｺﾞｼｯｸM-PRO" pitchFamily="50" charset="-128"/>
                <a:ea typeface="HG丸ｺﾞｼｯｸM-PRO" pitchFamily="50" charset="-128"/>
              </a:rPr>
              <a:t>老朽設備は全体</a:t>
            </a:r>
            <a:r>
              <a:rPr lang="ja-JP" altLang="en-US" sz="1200" baseline="0" dirty="0" smtClean="0">
                <a:solidFill>
                  <a:schemeClr val="tx1"/>
                </a:solidFill>
                <a:latin typeface="HG丸ｺﾞｼｯｸM-PRO" pitchFamily="50" charset="-128"/>
                <a:ea typeface="HG丸ｺﾞｼｯｸM-PRO" pitchFamily="50" charset="-128"/>
              </a:rPr>
              <a:t>の</a:t>
            </a:r>
            <a:r>
              <a:rPr lang="en-US" altLang="ja-JP" sz="1200" baseline="0" dirty="0" smtClean="0">
                <a:solidFill>
                  <a:schemeClr val="tx1"/>
                </a:solidFill>
                <a:latin typeface="HG丸ｺﾞｼｯｸM-PRO" pitchFamily="50" charset="-128"/>
                <a:ea typeface="HG丸ｺﾞｼｯｸM-PRO" pitchFamily="50" charset="-128"/>
              </a:rPr>
              <a:t>56</a:t>
            </a:r>
            <a:r>
              <a:rPr lang="ja-JP" altLang="en-US" sz="1200" baseline="0" dirty="0" smtClean="0">
                <a:solidFill>
                  <a:schemeClr val="tx1"/>
                </a:solidFill>
                <a:latin typeface="HG丸ｺﾞｼｯｸM-PRO" pitchFamily="50" charset="-128"/>
                <a:ea typeface="HG丸ｺﾞｼｯｸM-PRO" pitchFamily="50" charset="-128"/>
              </a:rPr>
              <a:t>％</a:t>
            </a:r>
            <a:r>
              <a:rPr lang="ja-JP" altLang="en-US" sz="1200" baseline="0" dirty="0">
                <a:solidFill>
                  <a:schemeClr val="tx1"/>
                </a:solidFill>
                <a:latin typeface="HG丸ｺﾞｼｯｸM-PRO" pitchFamily="50" charset="-128"/>
                <a:ea typeface="HG丸ｺﾞｼｯｸM-PRO" pitchFamily="50" charset="-128"/>
              </a:rPr>
              <a:t>、今後急増が</a:t>
            </a:r>
            <a:r>
              <a:rPr lang="ja-JP" altLang="en-US" sz="1200" baseline="0" dirty="0" smtClean="0">
                <a:solidFill>
                  <a:schemeClr val="tx1"/>
                </a:solidFill>
                <a:latin typeface="HG丸ｺﾞｼｯｸM-PRO" pitchFamily="50" charset="-128"/>
                <a:ea typeface="HG丸ｺﾞｼｯｸM-PRO" pitchFamily="50" charset="-128"/>
              </a:rPr>
              <a:t>見込まれる</a:t>
            </a:r>
            <a:endParaRPr lang="ja-JP" altLang="en-US" sz="1200" baseline="0" dirty="0">
              <a:solidFill>
                <a:schemeClr val="tx1"/>
              </a:solidFill>
              <a:latin typeface="HG丸ｺﾞｼｯｸM-PRO" pitchFamily="50" charset="-128"/>
              <a:ea typeface="HG丸ｺﾞｼｯｸM-PRO" pitchFamily="50" charset="-128"/>
            </a:endParaRPr>
          </a:p>
        </p:txBody>
      </p:sp>
      <p:sp>
        <p:nvSpPr>
          <p:cNvPr id="51" name="Text Box 65"/>
          <p:cNvSpPr txBox="1">
            <a:spLocks noChangeArrowheads="1"/>
          </p:cNvSpPr>
          <p:nvPr/>
        </p:nvSpPr>
        <p:spPr bwMode="auto">
          <a:xfrm>
            <a:off x="2894773" y="5073356"/>
            <a:ext cx="1560173" cy="369332"/>
          </a:xfrm>
          <a:prstGeom prst="rect">
            <a:avLst/>
          </a:prstGeom>
          <a:solidFill>
            <a:schemeClr val="bg1"/>
          </a:solidFill>
          <a:ln w="9525">
            <a:noFill/>
            <a:miter lim="800000"/>
            <a:headEnd/>
            <a:tailEnd/>
          </a:ln>
        </p:spPr>
        <p:txBody>
          <a:bodyPr wrap="square">
            <a:spAutoFit/>
          </a:bodyPr>
          <a:lstStyle/>
          <a:p>
            <a:pPr algn="just">
              <a:lnSpc>
                <a:spcPct val="90000"/>
              </a:lnSpc>
              <a:spcBef>
                <a:spcPct val="20000"/>
              </a:spcBef>
            </a:pPr>
            <a:r>
              <a:rPr lang="ja-JP" altLang="en-US" sz="1000" baseline="0" dirty="0" smtClean="0">
                <a:solidFill>
                  <a:schemeClr val="tx1"/>
                </a:solidFill>
                <a:latin typeface="HGSｺﾞｼｯｸM" pitchFamily="50" charset="-128"/>
                <a:ea typeface="HGSｺﾞｼｯｸM" pitchFamily="50" charset="-128"/>
              </a:rPr>
              <a:t>内、緊急に対処が必要な管渠延長</a:t>
            </a:r>
            <a:r>
              <a:rPr lang="en-US" altLang="ja-JP" sz="1000" baseline="0" dirty="0" smtClean="0">
                <a:solidFill>
                  <a:schemeClr val="tx1"/>
                </a:solidFill>
                <a:latin typeface="HGSｺﾞｼｯｸM" pitchFamily="50" charset="-128"/>
                <a:ea typeface="HGSｺﾞｼｯｸM" pitchFamily="50" charset="-128"/>
              </a:rPr>
              <a:t>150km (3%)</a:t>
            </a:r>
          </a:p>
        </p:txBody>
      </p:sp>
      <p:sp>
        <p:nvSpPr>
          <p:cNvPr id="126987" name="Text Box 27"/>
          <p:cNvSpPr txBox="1">
            <a:spLocks noChangeArrowheads="1"/>
          </p:cNvSpPr>
          <p:nvPr/>
        </p:nvSpPr>
        <p:spPr bwMode="auto">
          <a:xfrm>
            <a:off x="164468" y="2007114"/>
            <a:ext cx="2806700" cy="316113"/>
          </a:xfrm>
          <a:prstGeom prst="rect">
            <a:avLst/>
          </a:prstGeom>
          <a:noFill/>
          <a:ln w="9525">
            <a:noFill/>
            <a:miter lim="800000"/>
            <a:headEnd/>
            <a:tailEnd/>
          </a:ln>
        </p:spPr>
        <p:txBody>
          <a:bodyPr lIns="90000" tIns="46800" rIns="90000" bIns="46800">
            <a:spAutoFit/>
          </a:bodyPr>
          <a:lstStyle/>
          <a:p>
            <a:pPr>
              <a:lnSpc>
                <a:spcPct val="120000"/>
              </a:lnSpc>
              <a:spcBef>
                <a:spcPct val="50000"/>
              </a:spcBef>
            </a:pPr>
            <a:r>
              <a:rPr lang="en-US" altLang="ja-JP" sz="1200" baseline="0" dirty="0">
                <a:solidFill>
                  <a:schemeClr val="tx1"/>
                </a:solidFill>
                <a:latin typeface="HG丸ｺﾞｼｯｸM-PRO" pitchFamily="50" charset="-128"/>
                <a:ea typeface="HG丸ｺﾞｼｯｸM-PRO" pitchFamily="50" charset="-128"/>
              </a:rPr>
              <a:t>&lt;</a:t>
            </a:r>
            <a:r>
              <a:rPr lang="ja-JP" altLang="en-US" sz="1200" baseline="0" dirty="0">
                <a:solidFill>
                  <a:schemeClr val="tx1"/>
                </a:solidFill>
                <a:latin typeface="HG丸ｺﾞｼｯｸM-PRO" pitchFamily="50" charset="-128"/>
                <a:ea typeface="HG丸ｺﾞｼｯｸM-PRO" pitchFamily="50" charset="-128"/>
              </a:rPr>
              <a:t>管渠延長と老朽管渠延長の推移</a:t>
            </a:r>
            <a:r>
              <a:rPr lang="en-US" altLang="ja-JP" sz="1200" baseline="0" dirty="0">
                <a:solidFill>
                  <a:schemeClr val="tx1"/>
                </a:solidFill>
                <a:latin typeface="HG丸ｺﾞｼｯｸM-PRO" pitchFamily="50" charset="-128"/>
                <a:ea typeface="HG丸ｺﾞｼｯｸM-PRO" pitchFamily="50" charset="-128"/>
              </a:rPr>
              <a:t>&gt;</a:t>
            </a:r>
          </a:p>
        </p:txBody>
      </p:sp>
      <p:cxnSp>
        <p:nvCxnSpPr>
          <p:cNvPr id="59" name="直線コネクタ 58"/>
          <p:cNvCxnSpPr/>
          <p:nvPr/>
        </p:nvCxnSpPr>
        <p:spPr bwMode="auto">
          <a:xfrm flipH="1">
            <a:off x="3612516" y="2674545"/>
            <a:ext cx="491622" cy="32313"/>
          </a:xfrm>
          <a:prstGeom prst="line">
            <a:avLst/>
          </a:prstGeom>
          <a:noFill/>
          <a:ln w="9525" cap="flat" cmpd="sng" algn="ctr">
            <a:solidFill>
              <a:schemeClr val="tx1"/>
            </a:solidFill>
            <a:prstDash val="solid"/>
            <a:round/>
            <a:headEnd type="none" w="med" len="med"/>
            <a:tailEnd type="none" w="med" len="med"/>
          </a:ln>
          <a:effectLst/>
        </p:spPr>
      </p:cxnSp>
      <p:sp>
        <p:nvSpPr>
          <p:cNvPr id="64" name="円/楕円 63"/>
          <p:cNvSpPr/>
          <p:nvPr/>
        </p:nvSpPr>
        <p:spPr bwMode="auto">
          <a:xfrm>
            <a:off x="2120838" y="4713451"/>
            <a:ext cx="78009" cy="72008"/>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just" defTabSz="914400" rtl="0" eaLnBrk="1" fontAlgn="base" latinLnBrk="0" hangingPunct="1">
              <a:lnSpc>
                <a:spcPct val="90000"/>
              </a:lnSpc>
              <a:spcBef>
                <a:spcPct val="20000"/>
              </a:spcBef>
              <a:spcAft>
                <a:spcPct val="0"/>
              </a:spcAft>
              <a:buClrTx/>
              <a:buSzTx/>
              <a:buFontTx/>
              <a:buNone/>
              <a:tabLst/>
            </a:pPr>
            <a:endParaRPr kumimoji="1" lang="ja-JP" altLang="en-US" sz="1400" b="0" i="0" u="none" strike="noStrike" cap="none" normalizeH="0" baseline="-25000" smtClean="0">
              <a:ln>
                <a:noFill/>
              </a:ln>
              <a:solidFill>
                <a:srgbClr val="3333FF"/>
              </a:solidFill>
              <a:effectLst/>
              <a:latin typeface="ＭＳ Ｐゴシック" pitchFamily="50" charset="-128"/>
              <a:ea typeface="ＭＳ Ｐゴシック" pitchFamily="50" charset="-128"/>
            </a:endParaRPr>
          </a:p>
        </p:txBody>
      </p:sp>
      <p:sp>
        <p:nvSpPr>
          <p:cNvPr id="65" name="円/楕円 64"/>
          <p:cNvSpPr/>
          <p:nvPr/>
        </p:nvSpPr>
        <p:spPr bwMode="auto">
          <a:xfrm flipH="1">
            <a:off x="8073655" y="3849851"/>
            <a:ext cx="78009" cy="72008"/>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just" defTabSz="914400" rtl="0" eaLnBrk="1" fontAlgn="base" latinLnBrk="0" hangingPunct="1">
              <a:lnSpc>
                <a:spcPct val="90000"/>
              </a:lnSpc>
              <a:spcBef>
                <a:spcPct val="20000"/>
              </a:spcBef>
              <a:spcAft>
                <a:spcPct val="0"/>
              </a:spcAft>
              <a:buClrTx/>
              <a:buSzTx/>
              <a:buFontTx/>
              <a:buNone/>
              <a:tabLst/>
            </a:pPr>
            <a:endParaRPr kumimoji="1" lang="ja-JP" altLang="en-US" sz="1400" b="0" i="0" u="none" strike="noStrike" cap="none" normalizeH="0" baseline="-25000" smtClean="0">
              <a:ln>
                <a:noFill/>
              </a:ln>
              <a:solidFill>
                <a:srgbClr val="3333FF"/>
              </a:solidFill>
              <a:effectLst/>
              <a:latin typeface="ＭＳ Ｐゴシック" pitchFamily="50" charset="-128"/>
              <a:ea typeface="ＭＳ Ｐゴシック" pitchFamily="50" charset="-128"/>
            </a:endParaRPr>
          </a:p>
        </p:txBody>
      </p:sp>
      <p:sp>
        <p:nvSpPr>
          <p:cNvPr id="127010" name="Line 66"/>
          <p:cNvSpPr>
            <a:spLocks noChangeShapeType="1"/>
          </p:cNvSpPr>
          <p:nvPr/>
        </p:nvSpPr>
        <p:spPr bwMode="auto">
          <a:xfrm flipV="1">
            <a:off x="2186696" y="5226662"/>
            <a:ext cx="708079" cy="180020"/>
          </a:xfrm>
          <a:prstGeom prst="line">
            <a:avLst/>
          </a:prstGeom>
          <a:noFill/>
          <a:ln w="9525">
            <a:solidFill>
              <a:srgbClr val="000000"/>
            </a:solidFill>
            <a:round/>
            <a:headEnd/>
            <a:tailEnd/>
          </a:ln>
        </p:spPr>
        <p:txBody>
          <a:bodyPr/>
          <a:lstStyle/>
          <a:p>
            <a:endParaRPr lang="ja-JP" altLang="en-US"/>
          </a:p>
        </p:txBody>
      </p:sp>
      <p:sp>
        <p:nvSpPr>
          <p:cNvPr id="68" name="Line 66"/>
          <p:cNvSpPr>
            <a:spLocks noChangeShapeType="1"/>
          </p:cNvSpPr>
          <p:nvPr/>
        </p:nvSpPr>
        <p:spPr bwMode="auto">
          <a:xfrm flipV="1">
            <a:off x="8121356" y="5010643"/>
            <a:ext cx="312034" cy="187943"/>
          </a:xfrm>
          <a:prstGeom prst="line">
            <a:avLst/>
          </a:prstGeom>
          <a:noFill/>
          <a:ln w="9525">
            <a:solidFill>
              <a:srgbClr val="000000"/>
            </a:solidFill>
            <a:round/>
            <a:headEnd/>
            <a:tailEnd/>
          </a:ln>
        </p:spPr>
        <p:txBody>
          <a:bodyPr/>
          <a:lstStyle/>
          <a:p>
            <a:endParaRPr lang="ja-JP" altLang="en-US"/>
          </a:p>
        </p:txBody>
      </p:sp>
      <p:sp>
        <p:nvSpPr>
          <p:cNvPr id="58" name="Rectangle 58"/>
          <p:cNvSpPr>
            <a:spLocks noChangeArrowheads="1"/>
          </p:cNvSpPr>
          <p:nvPr/>
        </p:nvSpPr>
        <p:spPr bwMode="auto">
          <a:xfrm>
            <a:off x="8745425" y="4910556"/>
            <a:ext cx="372095" cy="262899"/>
          </a:xfrm>
          <a:prstGeom prst="rect">
            <a:avLst/>
          </a:prstGeom>
          <a:solidFill>
            <a:schemeClr val="bg1"/>
          </a:solidFill>
          <a:ln w="9525">
            <a:noFill/>
            <a:miter lim="800000"/>
            <a:headEnd/>
            <a:tailEnd/>
          </a:ln>
        </p:spPr>
        <p:txBody>
          <a:bodyPr wrap="none" anchor="ctr"/>
          <a:lstStyle/>
          <a:p>
            <a:pPr algn="just">
              <a:lnSpc>
                <a:spcPct val="90000"/>
              </a:lnSpc>
              <a:spcBef>
                <a:spcPct val="20000"/>
              </a:spcBef>
            </a:pPr>
            <a:endParaRPr lang="ja-JP" altLang="en-US"/>
          </a:p>
        </p:txBody>
      </p:sp>
      <p:sp>
        <p:nvSpPr>
          <p:cNvPr id="66" name="Rectangle 58"/>
          <p:cNvSpPr>
            <a:spLocks noChangeArrowheads="1"/>
          </p:cNvSpPr>
          <p:nvPr/>
        </p:nvSpPr>
        <p:spPr bwMode="auto">
          <a:xfrm>
            <a:off x="8553342" y="5063725"/>
            <a:ext cx="312035" cy="118883"/>
          </a:xfrm>
          <a:prstGeom prst="rect">
            <a:avLst/>
          </a:prstGeom>
          <a:solidFill>
            <a:schemeClr val="bg1"/>
          </a:solidFill>
          <a:ln w="9525">
            <a:noFill/>
            <a:miter lim="800000"/>
            <a:headEnd/>
            <a:tailEnd/>
          </a:ln>
        </p:spPr>
        <p:txBody>
          <a:bodyPr wrap="none" anchor="ctr"/>
          <a:lstStyle/>
          <a:p>
            <a:pPr algn="just">
              <a:lnSpc>
                <a:spcPct val="90000"/>
              </a:lnSpc>
              <a:spcBef>
                <a:spcPct val="20000"/>
              </a:spcBef>
            </a:pPr>
            <a:endParaRPr lang="ja-JP" altLang="en-US"/>
          </a:p>
        </p:txBody>
      </p:sp>
      <p:sp>
        <p:nvSpPr>
          <p:cNvPr id="67" name="Text Box 65"/>
          <p:cNvSpPr txBox="1">
            <a:spLocks noChangeArrowheads="1"/>
          </p:cNvSpPr>
          <p:nvPr/>
        </p:nvSpPr>
        <p:spPr bwMode="auto">
          <a:xfrm>
            <a:off x="8433387" y="4794618"/>
            <a:ext cx="1284766" cy="507831"/>
          </a:xfrm>
          <a:prstGeom prst="rect">
            <a:avLst/>
          </a:prstGeom>
          <a:solidFill>
            <a:schemeClr val="bg1"/>
          </a:solidFill>
          <a:ln w="9525">
            <a:noFill/>
            <a:miter lim="800000"/>
            <a:headEnd/>
            <a:tailEnd/>
          </a:ln>
        </p:spPr>
        <p:txBody>
          <a:bodyPr wrap="square">
            <a:spAutoFit/>
          </a:bodyPr>
          <a:lstStyle/>
          <a:p>
            <a:pPr algn="just">
              <a:lnSpc>
                <a:spcPct val="90000"/>
              </a:lnSpc>
              <a:spcBef>
                <a:spcPct val="20000"/>
              </a:spcBef>
            </a:pPr>
            <a:r>
              <a:rPr lang="ja-JP" altLang="en-US" sz="1000" baseline="0" dirty="0" smtClean="0">
                <a:solidFill>
                  <a:schemeClr val="tx1"/>
                </a:solidFill>
                <a:latin typeface="HGSｺﾞｼｯｸM" pitchFamily="50" charset="-128"/>
                <a:ea typeface="HGSｺﾞｼｯｸM" pitchFamily="50" charset="-128"/>
              </a:rPr>
              <a:t>内、緊急に対処が必要な設備数 </a:t>
            </a:r>
            <a:r>
              <a:rPr lang="en-US" altLang="ja-JP" sz="1000" baseline="0" dirty="0" smtClean="0">
                <a:solidFill>
                  <a:schemeClr val="tx1"/>
                </a:solidFill>
                <a:latin typeface="HGSｺﾞｼｯｸM" pitchFamily="50" charset="-128"/>
                <a:ea typeface="HGSｺﾞｼｯｸM" pitchFamily="50" charset="-128"/>
              </a:rPr>
              <a:t>500</a:t>
            </a:r>
            <a:r>
              <a:rPr lang="ja-JP" altLang="en-US" sz="1000" baseline="0" dirty="0" smtClean="0">
                <a:solidFill>
                  <a:schemeClr val="tx1"/>
                </a:solidFill>
                <a:latin typeface="HGSｺﾞｼｯｸM" pitchFamily="50" charset="-128"/>
                <a:ea typeface="HGSｺﾞｼｯｸM" pitchFamily="50" charset="-128"/>
              </a:rPr>
              <a:t>装置（</a:t>
            </a:r>
            <a:r>
              <a:rPr lang="en-US" altLang="ja-JP" sz="1000" baseline="0" dirty="0" smtClean="0">
                <a:solidFill>
                  <a:schemeClr val="tx1"/>
                </a:solidFill>
                <a:latin typeface="HGSｺﾞｼｯｸM" pitchFamily="50" charset="-128"/>
                <a:ea typeface="HGSｺﾞｼｯｸM" pitchFamily="50" charset="-128"/>
              </a:rPr>
              <a:t>11%)</a:t>
            </a:r>
          </a:p>
        </p:txBody>
      </p:sp>
      <p:cxnSp>
        <p:nvCxnSpPr>
          <p:cNvPr id="79" name="直線コネクタ 78"/>
          <p:cNvCxnSpPr>
            <a:endCxn id="65" idx="5"/>
          </p:cNvCxnSpPr>
          <p:nvPr/>
        </p:nvCxnSpPr>
        <p:spPr bwMode="auto">
          <a:xfrm>
            <a:off x="6951226" y="3398384"/>
            <a:ext cx="1133857" cy="512933"/>
          </a:xfrm>
          <a:prstGeom prst="line">
            <a:avLst/>
          </a:prstGeom>
          <a:noFill/>
          <a:ln w="9525" cap="flat" cmpd="sng" algn="ctr">
            <a:solidFill>
              <a:srgbClr val="000000"/>
            </a:solidFill>
            <a:prstDash val="solid"/>
            <a:round/>
            <a:headEnd type="none" w="med" len="med"/>
            <a:tailEnd type="none" w="med" len="med"/>
          </a:ln>
          <a:effectLst/>
        </p:spPr>
      </p:cxnSp>
      <p:sp>
        <p:nvSpPr>
          <p:cNvPr id="63" name="Text Box 40"/>
          <p:cNvSpPr txBox="1">
            <a:spLocks noChangeArrowheads="1"/>
          </p:cNvSpPr>
          <p:nvPr/>
        </p:nvSpPr>
        <p:spPr bwMode="auto">
          <a:xfrm>
            <a:off x="747006" y="3009766"/>
            <a:ext cx="2169184" cy="369332"/>
          </a:xfrm>
          <a:prstGeom prst="rect">
            <a:avLst/>
          </a:prstGeom>
          <a:noFill/>
          <a:ln w="9525">
            <a:noFill/>
            <a:miter lim="800000"/>
            <a:headEnd/>
            <a:tailEnd/>
          </a:ln>
        </p:spPr>
        <p:txBody>
          <a:bodyPr wrap="none">
            <a:spAutoFit/>
          </a:bodyPr>
          <a:lstStyle/>
          <a:p>
            <a:pPr>
              <a:lnSpc>
                <a:spcPct val="90000"/>
              </a:lnSpc>
            </a:pPr>
            <a:r>
              <a:rPr lang="ja-JP" altLang="en-US" sz="1000" baseline="0" dirty="0" smtClean="0">
                <a:solidFill>
                  <a:schemeClr val="tx1"/>
                </a:solidFill>
                <a:latin typeface="HG丸ｺﾞｼｯｸM-PRO" pitchFamily="50" charset="-128"/>
                <a:ea typeface="HG丸ｺﾞｼｯｸM-PRO" pitchFamily="50" charset="-128"/>
              </a:rPr>
              <a:t>標準耐用年数（</a:t>
            </a:r>
            <a:r>
              <a:rPr lang="en-US" altLang="ja-JP" sz="1000" baseline="0" dirty="0" smtClean="0">
                <a:solidFill>
                  <a:schemeClr val="tx1"/>
                </a:solidFill>
                <a:latin typeface="HG丸ｺﾞｼｯｸM-PRO" pitchFamily="50" charset="-128"/>
                <a:ea typeface="HG丸ｺﾞｼｯｸM-PRO" pitchFamily="50" charset="-128"/>
              </a:rPr>
              <a:t>50</a:t>
            </a:r>
            <a:r>
              <a:rPr lang="ja-JP" altLang="en-US" sz="1000" baseline="0" dirty="0" smtClean="0">
                <a:solidFill>
                  <a:schemeClr val="tx1"/>
                </a:solidFill>
                <a:latin typeface="HG丸ｺﾞｼｯｸM-PRO" pitchFamily="50" charset="-128"/>
                <a:ea typeface="HG丸ｺﾞｼｯｸM-PRO" pitchFamily="50" charset="-128"/>
              </a:rPr>
              <a:t>年）を超過した</a:t>
            </a:r>
            <a:endParaRPr lang="en-US" altLang="ja-JP" sz="1000" baseline="0" dirty="0" smtClean="0">
              <a:solidFill>
                <a:schemeClr val="tx1"/>
              </a:solidFill>
              <a:latin typeface="HG丸ｺﾞｼｯｸM-PRO" pitchFamily="50" charset="-128"/>
              <a:ea typeface="HG丸ｺﾞｼｯｸM-PRO" pitchFamily="50" charset="-128"/>
            </a:endParaRPr>
          </a:p>
          <a:p>
            <a:pPr>
              <a:lnSpc>
                <a:spcPct val="90000"/>
              </a:lnSpc>
            </a:pPr>
            <a:r>
              <a:rPr lang="ja-JP" altLang="en-US" sz="1000" baseline="0" dirty="0" smtClean="0">
                <a:solidFill>
                  <a:schemeClr val="tx1"/>
                </a:solidFill>
                <a:latin typeface="HG丸ｺﾞｼｯｸM-PRO" pitchFamily="50" charset="-128"/>
                <a:ea typeface="HG丸ｺﾞｼｯｸM-PRO" pitchFamily="50" charset="-128"/>
              </a:rPr>
              <a:t>老朽管渠の延長</a:t>
            </a:r>
            <a:endParaRPr lang="ja-JP" altLang="en-US" sz="1000" baseline="30000" dirty="0">
              <a:solidFill>
                <a:schemeClr val="tx1"/>
              </a:solidFill>
              <a:latin typeface="HG丸ｺﾞｼｯｸM-PRO" pitchFamily="50" charset="-128"/>
              <a:ea typeface="HG丸ｺﾞｼｯｸM-PRO" pitchFamily="50" charset="-128"/>
            </a:endParaRPr>
          </a:p>
        </p:txBody>
      </p:sp>
      <p:cxnSp>
        <p:nvCxnSpPr>
          <p:cNvPr id="74" name="直線コネクタ 73"/>
          <p:cNvCxnSpPr>
            <a:stCxn id="63" idx="2"/>
          </p:cNvCxnSpPr>
          <p:nvPr/>
        </p:nvCxnSpPr>
        <p:spPr bwMode="auto">
          <a:xfrm>
            <a:off x="1831598" y="3379098"/>
            <a:ext cx="324825" cy="1324304"/>
          </a:xfrm>
          <a:prstGeom prst="line">
            <a:avLst/>
          </a:prstGeom>
          <a:noFill/>
          <a:ln w="9525" cap="flat" cmpd="sng" algn="ctr">
            <a:solidFill>
              <a:srgbClr val="000000"/>
            </a:solidFill>
            <a:prstDash val="solid"/>
            <a:round/>
            <a:headEnd type="none" w="med" len="med"/>
            <a:tailEnd type="none" w="med" len="med"/>
          </a:ln>
          <a:effectLst/>
        </p:spPr>
      </p:cxnSp>
      <p:sp>
        <p:nvSpPr>
          <p:cNvPr id="39" name="角丸四角形 38"/>
          <p:cNvSpPr/>
          <p:nvPr/>
        </p:nvSpPr>
        <p:spPr>
          <a:xfrm>
            <a:off x="468000" y="608400"/>
            <a:ext cx="9000000" cy="111600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t" anchorCtr="0">
            <a:spAutoFit/>
          </a:bodyPr>
          <a:lstStyle/>
          <a:p>
            <a:pPr marL="252000" indent="-252000" defTabSz="914053">
              <a:lnSpc>
                <a:spcPts val="2300"/>
              </a:lnSpc>
            </a:pPr>
            <a:r>
              <a:rPr lang="ja-JP" altLang="en-US" sz="1600" dirty="0">
                <a:solidFill>
                  <a:schemeClr val="tx1"/>
                </a:solidFill>
                <a:latin typeface="HG丸ｺﾞｼｯｸM-PRO" panose="020F0600000000000000" pitchFamily="50" charset="-128"/>
                <a:ea typeface="HG丸ｺﾞｼｯｸM-PRO" panose="020F0600000000000000" pitchFamily="50" charset="-128"/>
              </a:rPr>
              <a:t>・ 大阪市では、明治時代から下水道整備を進めてきており、</a:t>
            </a:r>
            <a:r>
              <a:rPr lang="ja-JP" altLang="en-US" sz="1600" u="sng" dirty="0">
                <a:solidFill>
                  <a:schemeClr val="tx1"/>
                </a:solidFill>
                <a:latin typeface="HG丸ｺﾞｼｯｸM-PRO" panose="020F0600000000000000" pitchFamily="50" charset="-128"/>
                <a:ea typeface="HG丸ｺﾞｼｯｸM-PRO" panose="020F0600000000000000" pitchFamily="50" charset="-128"/>
              </a:rPr>
              <a:t>老朽化した下水</a:t>
            </a:r>
            <a:r>
              <a:rPr lang="ja-JP" altLang="en-US" sz="1600" u="sng" dirty="0" smtClean="0">
                <a:solidFill>
                  <a:schemeClr val="tx1"/>
                </a:solidFill>
                <a:latin typeface="HG丸ｺﾞｼｯｸM-PRO" panose="020F0600000000000000" pitchFamily="50" charset="-128"/>
                <a:ea typeface="HG丸ｺﾞｼｯｸM-PRO" panose="020F0600000000000000" pitchFamily="50" charset="-128"/>
              </a:rPr>
              <a:t>道施設</a:t>
            </a:r>
            <a:r>
              <a:rPr lang="ja-JP" altLang="en-US" sz="1600" u="sng" dirty="0">
                <a:solidFill>
                  <a:schemeClr val="tx1"/>
                </a:solidFill>
                <a:latin typeface="HG丸ｺﾞｼｯｸM-PRO" panose="020F0600000000000000" pitchFamily="50" charset="-128"/>
                <a:ea typeface="HG丸ｺﾞｼｯｸM-PRO" panose="020F0600000000000000" pitchFamily="50" charset="-128"/>
              </a:rPr>
              <a:t>を多く抱えている。</a:t>
            </a:r>
          </a:p>
          <a:p>
            <a:pPr defTabSz="914053">
              <a:lnSpc>
                <a:spcPts val="2300"/>
              </a:lnSpc>
            </a:pPr>
            <a:r>
              <a:rPr lang="ja-JP" altLang="en-US" sz="1600" dirty="0">
                <a:solidFill>
                  <a:schemeClr val="tx1"/>
                </a:solidFill>
                <a:latin typeface="HG丸ｺﾞｼｯｸM-PRO" panose="020F0600000000000000" pitchFamily="50" charset="-128"/>
                <a:ea typeface="HG丸ｺﾞｼｯｸM-PRO" panose="020F0600000000000000" pitchFamily="50" charset="-128"/>
              </a:rPr>
              <a:t>・ 昭和</a:t>
            </a:r>
            <a:r>
              <a:rPr lang="en-US" altLang="ja-JP" sz="1600" dirty="0">
                <a:solidFill>
                  <a:schemeClr val="tx1"/>
                </a:solidFill>
                <a:latin typeface="HG丸ｺﾞｼｯｸM-PRO" panose="020F0600000000000000" pitchFamily="50" charset="-128"/>
                <a:ea typeface="HG丸ｺﾞｼｯｸM-PRO" panose="020F0600000000000000" pitchFamily="50" charset="-128"/>
              </a:rPr>
              <a:t>40</a:t>
            </a:r>
            <a:r>
              <a:rPr lang="ja-JP" altLang="en-US" sz="1600" dirty="0">
                <a:solidFill>
                  <a:schemeClr val="tx1"/>
                </a:solidFill>
                <a:latin typeface="HG丸ｺﾞｼｯｸM-PRO" panose="020F0600000000000000" pitchFamily="50" charset="-128"/>
                <a:ea typeface="HG丸ｺﾞｼｯｸM-PRO" panose="020F0600000000000000" pitchFamily="50" charset="-128"/>
              </a:rPr>
              <a:t>年代に急速に下水道整備を行っており、今後</a:t>
            </a:r>
            <a:r>
              <a:rPr lang="ja-JP" altLang="en-US" sz="1600" u="sng" dirty="0" smtClean="0">
                <a:solidFill>
                  <a:schemeClr val="tx1"/>
                </a:solidFill>
                <a:latin typeface="HG丸ｺﾞｼｯｸM-PRO" panose="020F0600000000000000" pitchFamily="50" charset="-128"/>
                <a:ea typeface="HG丸ｺﾞｼｯｸM-PRO" panose="020F0600000000000000" pitchFamily="50" charset="-128"/>
              </a:rPr>
              <a:t>老朽施設</a:t>
            </a:r>
            <a:r>
              <a:rPr lang="ja-JP" altLang="en-US" sz="1600" u="sng" dirty="0">
                <a:solidFill>
                  <a:schemeClr val="tx1"/>
                </a:solidFill>
                <a:latin typeface="HG丸ｺﾞｼｯｸM-PRO" panose="020F0600000000000000" pitchFamily="50" charset="-128"/>
                <a:ea typeface="HG丸ｺﾞｼｯｸM-PRO" panose="020F0600000000000000" pitchFamily="50" charset="-128"/>
              </a:rPr>
              <a:t>が急増</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する。</a:t>
            </a:r>
            <a:endParaRPr lang="en-US" altLang="ja-JP" sz="1600" dirty="0" smtClean="0">
              <a:solidFill>
                <a:schemeClr val="tx1"/>
              </a:solidFill>
              <a:latin typeface="HG丸ｺﾞｼｯｸM-PRO" pitchFamily="50" charset="-128"/>
              <a:ea typeface="HG丸ｺﾞｼｯｸM-PRO" pitchFamily="50" charset="-128"/>
            </a:endParaRPr>
          </a:p>
        </p:txBody>
      </p:sp>
      <p:sp>
        <p:nvSpPr>
          <p:cNvPr id="40" name="Text Box 39"/>
          <p:cNvSpPr txBox="1">
            <a:spLocks noChangeArrowheads="1"/>
          </p:cNvSpPr>
          <p:nvPr/>
        </p:nvSpPr>
        <p:spPr bwMode="auto">
          <a:xfrm>
            <a:off x="4032254" y="2738320"/>
            <a:ext cx="1050288" cy="400110"/>
          </a:xfrm>
          <a:prstGeom prst="rect">
            <a:avLst/>
          </a:prstGeom>
          <a:solidFill>
            <a:schemeClr val="bg1"/>
          </a:solidFill>
          <a:ln w="9525">
            <a:noFill/>
            <a:miter lim="800000"/>
            <a:headEnd/>
            <a:tailEnd/>
          </a:ln>
        </p:spPr>
        <p:txBody>
          <a:bodyPr wrap="none">
            <a:spAutoFit/>
          </a:bodyPr>
          <a:lstStyle/>
          <a:p>
            <a:pPr algn="just">
              <a:lnSpc>
                <a:spcPct val="90000"/>
              </a:lnSpc>
              <a:spcBef>
                <a:spcPct val="20000"/>
              </a:spcBef>
            </a:pPr>
            <a:r>
              <a:rPr lang="en-US" altLang="ja-JP" sz="1000" baseline="0" dirty="0" smtClean="0">
                <a:solidFill>
                  <a:schemeClr val="tx1"/>
                </a:solidFill>
                <a:latin typeface="HGSｺﾞｼｯｸM" pitchFamily="50" charset="-128"/>
                <a:ea typeface="HGSｺﾞｼｯｸM" pitchFamily="50" charset="-128"/>
              </a:rPr>
              <a:t>4,911km</a:t>
            </a:r>
          </a:p>
          <a:p>
            <a:pPr algn="just">
              <a:lnSpc>
                <a:spcPct val="90000"/>
              </a:lnSpc>
              <a:spcBef>
                <a:spcPct val="20000"/>
              </a:spcBef>
            </a:pPr>
            <a:r>
              <a:rPr lang="ja-JP" altLang="en-US" sz="1000" dirty="0" smtClean="0">
                <a:latin typeface="HGSｺﾞｼｯｸM" pitchFamily="50" charset="-128"/>
                <a:ea typeface="HGSｺﾞｼｯｸM" pitchFamily="50" charset="-128"/>
              </a:rPr>
              <a:t>（</a:t>
            </a:r>
            <a:r>
              <a:rPr lang="en-US" altLang="ja-JP" sz="1000" dirty="0" smtClean="0">
                <a:latin typeface="HGSｺﾞｼｯｸM" pitchFamily="50" charset="-128"/>
                <a:ea typeface="HGSｺﾞｼｯｸM" pitchFamily="50" charset="-128"/>
              </a:rPr>
              <a:t>H25</a:t>
            </a:r>
            <a:r>
              <a:rPr lang="ja-JP" altLang="en-US" sz="1000" dirty="0" smtClean="0">
                <a:latin typeface="HGSｺﾞｼｯｸM" pitchFamily="50" charset="-128"/>
                <a:ea typeface="HGSｺﾞｼｯｸM" pitchFamily="50" charset="-128"/>
              </a:rPr>
              <a:t>年度末）</a:t>
            </a:r>
            <a:endParaRPr lang="ja-JP" altLang="en-US" sz="1000" baseline="0" dirty="0">
              <a:solidFill>
                <a:schemeClr val="tx1"/>
              </a:solidFill>
              <a:latin typeface="HGSｺﾞｼｯｸM" pitchFamily="50" charset="-128"/>
              <a:ea typeface="HGSｺﾞｼｯｸM" pitchFamily="50" charset="-128"/>
            </a:endParaRPr>
          </a:p>
        </p:txBody>
      </p:sp>
      <p:sp>
        <p:nvSpPr>
          <p:cNvPr id="41" name="Text Box 39"/>
          <p:cNvSpPr txBox="1">
            <a:spLocks noChangeArrowheads="1"/>
          </p:cNvSpPr>
          <p:nvPr/>
        </p:nvSpPr>
        <p:spPr bwMode="auto">
          <a:xfrm>
            <a:off x="8841263" y="2990348"/>
            <a:ext cx="1050288" cy="400110"/>
          </a:xfrm>
          <a:prstGeom prst="rect">
            <a:avLst/>
          </a:prstGeom>
          <a:solidFill>
            <a:schemeClr val="bg1"/>
          </a:solidFill>
          <a:ln w="9525">
            <a:noFill/>
            <a:miter lim="800000"/>
            <a:headEnd/>
            <a:tailEnd/>
          </a:ln>
        </p:spPr>
        <p:txBody>
          <a:bodyPr wrap="none">
            <a:spAutoFit/>
          </a:bodyPr>
          <a:lstStyle/>
          <a:p>
            <a:pPr algn="just">
              <a:lnSpc>
                <a:spcPct val="90000"/>
              </a:lnSpc>
              <a:spcBef>
                <a:spcPct val="20000"/>
              </a:spcBef>
            </a:pPr>
            <a:r>
              <a:rPr lang="en-US" altLang="ja-JP" sz="1000" dirty="0" smtClean="0">
                <a:latin typeface="HGSｺﾞｼｯｸM" pitchFamily="50" charset="-128"/>
                <a:ea typeface="HGSｺﾞｼｯｸM" pitchFamily="50" charset="-128"/>
              </a:rPr>
              <a:t>4,600</a:t>
            </a:r>
            <a:r>
              <a:rPr lang="ja-JP" altLang="en-US" sz="1000" dirty="0" smtClean="0">
                <a:latin typeface="HGSｺﾞｼｯｸM" pitchFamily="50" charset="-128"/>
                <a:ea typeface="HGSｺﾞｼｯｸM" pitchFamily="50" charset="-128"/>
              </a:rPr>
              <a:t>装置</a:t>
            </a:r>
            <a:endParaRPr lang="en-US" altLang="ja-JP" sz="1000" dirty="0" smtClean="0">
              <a:latin typeface="HGSｺﾞｼｯｸM" pitchFamily="50" charset="-128"/>
              <a:ea typeface="HGSｺﾞｼｯｸM" pitchFamily="50" charset="-128"/>
            </a:endParaRPr>
          </a:p>
          <a:p>
            <a:pPr algn="just">
              <a:lnSpc>
                <a:spcPct val="90000"/>
              </a:lnSpc>
              <a:spcBef>
                <a:spcPct val="20000"/>
              </a:spcBef>
            </a:pPr>
            <a:r>
              <a:rPr lang="ja-JP" altLang="en-US" sz="1000" dirty="0" smtClean="0">
                <a:latin typeface="HGSｺﾞｼｯｸM" pitchFamily="50" charset="-128"/>
                <a:ea typeface="HGSｺﾞｼｯｸM" pitchFamily="50" charset="-128"/>
              </a:rPr>
              <a:t>（</a:t>
            </a:r>
            <a:r>
              <a:rPr lang="en-US" altLang="ja-JP" sz="1000" dirty="0" smtClean="0">
                <a:latin typeface="HGSｺﾞｼｯｸM" pitchFamily="50" charset="-128"/>
                <a:ea typeface="HGSｺﾞｼｯｸM" pitchFamily="50" charset="-128"/>
              </a:rPr>
              <a:t>H25</a:t>
            </a:r>
            <a:r>
              <a:rPr lang="ja-JP" altLang="en-US" sz="1000" dirty="0" smtClean="0">
                <a:latin typeface="HGSｺﾞｼｯｸM" pitchFamily="50" charset="-128"/>
                <a:ea typeface="HGSｺﾞｼｯｸM" pitchFamily="50" charset="-128"/>
              </a:rPr>
              <a:t>年度末）</a:t>
            </a:r>
            <a:endParaRPr lang="ja-JP" altLang="en-US" sz="1000" baseline="0" dirty="0">
              <a:solidFill>
                <a:schemeClr val="tx1"/>
              </a:solidFill>
              <a:latin typeface="HGSｺﾞｼｯｸM" pitchFamily="50" charset="-128"/>
              <a:ea typeface="HGSｺﾞｼｯｸM" pitchFamily="50" charset="-128"/>
            </a:endParaRPr>
          </a:p>
        </p:txBody>
      </p:sp>
      <p:sp>
        <p:nvSpPr>
          <p:cNvPr id="35"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20</a:t>
            </a:fld>
            <a:endParaRPr lang="ja-JP" altLang="en-US" sz="2000" b="1" dirty="0">
              <a:solidFill>
                <a:srgbClr val="000000"/>
              </a:solidFill>
              <a:latin typeface="Times New Roman" pitchFamily="18" charset="0"/>
              <a:cs typeface="Times New Roman" pitchFamily="18" charset="0"/>
            </a:endParaRPr>
          </a:p>
        </p:txBody>
      </p:sp>
      <p:sp>
        <p:nvSpPr>
          <p:cNvPr id="36" name="円/楕円 35"/>
          <p:cNvSpPr/>
          <p:nvPr/>
        </p:nvSpPr>
        <p:spPr>
          <a:xfrm rot="1938570">
            <a:off x="2444601" y="3191846"/>
            <a:ext cx="504056" cy="1515233"/>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Text Box 320"/>
          <p:cNvSpPr txBox="1">
            <a:spLocks noChangeArrowheads="1"/>
          </p:cNvSpPr>
          <p:nvPr/>
        </p:nvSpPr>
        <p:spPr bwMode="auto">
          <a:xfrm>
            <a:off x="2726754" y="3909552"/>
            <a:ext cx="1368153" cy="200986"/>
          </a:xfrm>
          <a:prstGeom prst="rect">
            <a:avLst/>
          </a:prstGeom>
          <a:solidFill>
            <a:srgbClr val="FFFF99"/>
          </a:solidFill>
          <a:ln w="9525">
            <a:noFill/>
            <a:miter lim="800000"/>
            <a:headEnd/>
            <a:tailEnd/>
          </a:ln>
        </p:spPr>
        <p:txBody>
          <a:bodyPr wrap="square" lIns="13469" tIns="8081" rIns="13469" bIns="8081">
            <a:spAutoFit/>
          </a:bodyPr>
          <a:lstStyle/>
          <a:p>
            <a:pPr algn="ctr" defTabSz="957263"/>
            <a:r>
              <a:rPr lang="ja-JP" altLang="en-US" sz="1200" b="1" u="sng" dirty="0" smtClean="0"/>
              <a:t>老朽施設が急増</a:t>
            </a:r>
            <a:endParaRPr lang="ja-JP" altLang="en-US" sz="1200" b="0" dirty="0">
              <a:solidFill>
                <a:schemeClr val="tx1"/>
              </a:solidFill>
            </a:endParaRPr>
          </a:p>
        </p:txBody>
      </p:sp>
      <p:sp>
        <p:nvSpPr>
          <p:cNvPr id="38" name="正方形/長方形 37"/>
          <p:cNvSpPr/>
          <p:nvPr/>
        </p:nvSpPr>
        <p:spPr>
          <a:xfrm>
            <a:off x="2144252" y="5380938"/>
            <a:ext cx="36000" cy="108000"/>
          </a:xfrm>
          <a:prstGeom prst="rect">
            <a:avLst/>
          </a:prstGeom>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8" name="グループ化 97"/>
          <p:cNvGrpSpPr/>
          <p:nvPr/>
        </p:nvGrpSpPr>
        <p:grpSpPr>
          <a:xfrm>
            <a:off x="530509" y="5514698"/>
            <a:ext cx="4354539" cy="590419"/>
            <a:chOff x="570760" y="5437408"/>
            <a:chExt cx="4354539" cy="590419"/>
          </a:xfrm>
        </p:grpSpPr>
        <p:sp>
          <p:nvSpPr>
            <p:cNvPr id="42" name="テキスト ボックス 41"/>
            <p:cNvSpPr txBox="1"/>
            <p:nvPr/>
          </p:nvSpPr>
          <p:spPr>
            <a:xfrm>
              <a:off x="570760" y="5442594"/>
              <a:ext cx="216024" cy="584775"/>
            </a:xfrm>
            <a:prstGeom prst="rect">
              <a:avLst/>
            </a:prstGeom>
            <a:solidFill>
              <a:schemeClr val="bg1"/>
            </a:solidFill>
          </p:spPr>
          <p:txBody>
            <a:bodyPr wrap="square" rtlCol="0">
              <a:spAutoFit/>
            </a:bodyPr>
            <a:lstStyle/>
            <a:p>
              <a:r>
                <a:rPr lang="en-US" altLang="ja-JP" sz="800" spc="-150" dirty="0" smtClean="0"/>
                <a:t>T</a:t>
              </a:r>
            </a:p>
            <a:p>
              <a:r>
                <a:rPr lang="en-US" altLang="ja-JP" sz="800" spc="-150" dirty="0" smtClean="0"/>
                <a:t>1</a:t>
              </a:r>
            </a:p>
            <a:p>
              <a:r>
                <a:rPr kumimoji="1" lang="en-US" altLang="ja-JP" sz="800" spc="-150" dirty="0" smtClean="0"/>
                <a:t>3</a:t>
              </a:r>
            </a:p>
            <a:p>
              <a:endParaRPr kumimoji="1" lang="ja-JP" altLang="en-US" sz="800" spc="-150" dirty="0"/>
            </a:p>
          </p:txBody>
        </p:sp>
        <p:sp>
          <p:nvSpPr>
            <p:cNvPr id="43" name="テキスト ボックス 42"/>
            <p:cNvSpPr txBox="1"/>
            <p:nvPr/>
          </p:nvSpPr>
          <p:spPr>
            <a:xfrm>
              <a:off x="727654" y="5440322"/>
              <a:ext cx="216024" cy="584775"/>
            </a:xfrm>
            <a:prstGeom prst="rect">
              <a:avLst/>
            </a:prstGeom>
            <a:solidFill>
              <a:schemeClr val="bg1"/>
            </a:solidFill>
          </p:spPr>
          <p:txBody>
            <a:bodyPr wrap="square" rtlCol="0">
              <a:spAutoFit/>
            </a:bodyPr>
            <a:lstStyle/>
            <a:p>
              <a:r>
                <a:rPr lang="en-US" altLang="ja-JP" sz="800" spc="-150" dirty="0" smtClean="0"/>
                <a:t>S</a:t>
              </a:r>
              <a:r>
                <a:rPr kumimoji="1" lang="en-US" altLang="ja-JP" sz="800" spc="-150" dirty="0" smtClean="0"/>
                <a:t>3</a:t>
              </a:r>
            </a:p>
            <a:p>
              <a:endParaRPr lang="en-US" altLang="ja-JP" sz="800" spc="-150" dirty="0" smtClean="0"/>
            </a:p>
            <a:p>
              <a:endParaRPr kumimoji="1" lang="ja-JP" altLang="en-US" sz="800" spc="-150" dirty="0"/>
            </a:p>
          </p:txBody>
        </p:sp>
        <p:sp>
          <p:nvSpPr>
            <p:cNvPr id="44" name="テキスト ボックス 43"/>
            <p:cNvSpPr txBox="1"/>
            <p:nvPr/>
          </p:nvSpPr>
          <p:spPr>
            <a:xfrm>
              <a:off x="881999" y="5437692"/>
              <a:ext cx="216024" cy="584775"/>
            </a:xfrm>
            <a:prstGeom prst="rect">
              <a:avLst/>
            </a:prstGeom>
            <a:solidFill>
              <a:schemeClr val="bg1"/>
            </a:solidFill>
          </p:spPr>
          <p:txBody>
            <a:bodyPr wrap="square" rtlCol="0">
              <a:spAutoFit/>
            </a:bodyPr>
            <a:lstStyle/>
            <a:p>
              <a:r>
                <a:rPr lang="en-US" altLang="ja-JP" sz="800" spc="-150" dirty="0" smtClean="0"/>
                <a:t>S7</a:t>
              </a:r>
            </a:p>
            <a:p>
              <a:endParaRPr kumimoji="1" lang="en-US" altLang="ja-JP" sz="800" spc="-150" dirty="0" smtClean="0"/>
            </a:p>
            <a:p>
              <a:endParaRPr kumimoji="1" lang="ja-JP" altLang="en-US" sz="800" spc="-150" dirty="0"/>
            </a:p>
          </p:txBody>
        </p:sp>
        <p:sp>
          <p:nvSpPr>
            <p:cNvPr id="45" name="テキスト ボックス 44"/>
            <p:cNvSpPr txBox="1"/>
            <p:nvPr/>
          </p:nvSpPr>
          <p:spPr>
            <a:xfrm>
              <a:off x="1053716" y="5441229"/>
              <a:ext cx="216024" cy="584775"/>
            </a:xfrm>
            <a:prstGeom prst="rect">
              <a:avLst/>
            </a:prstGeom>
            <a:solidFill>
              <a:schemeClr val="bg1"/>
            </a:solidFill>
          </p:spPr>
          <p:txBody>
            <a:bodyPr wrap="square" rtlCol="0">
              <a:spAutoFit/>
            </a:bodyPr>
            <a:lstStyle/>
            <a:p>
              <a:r>
                <a:rPr lang="en-US" altLang="ja-JP" sz="800" spc="-150" dirty="0" smtClean="0"/>
                <a:t>S1</a:t>
              </a:r>
            </a:p>
            <a:p>
              <a:r>
                <a:rPr lang="en-US" altLang="ja-JP" sz="800" spc="-150" dirty="0" smtClean="0"/>
                <a:t>1</a:t>
              </a:r>
              <a:endParaRPr kumimoji="1" lang="en-US" altLang="ja-JP" sz="800" spc="-150" dirty="0" smtClean="0"/>
            </a:p>
            <a:p>
              <a:endParaRPr kumimoji="1" lang="ja-JP" altLang="en-US" sz="800" spc="-150" dirty="0"/>
            </a:p>
          </p:txBody>
        </p:sp>
        <p:sp>
          <p:nvSpPr>
            <p:cNvPr id="48" name="テキスト ボックス 47"/>
            <p:cNvSpPr txBox="1"/>
            <p:nvPr/>
          </p:nvSpPr>
          <p:spPr>
            <a:xfrm>
              <a:off x="1208584" y="5437520"/>
              <a:ext cx="216024" cy="584775"/>
            </a:xfrm>
            <a:prstGeom prst="rect">
              <a:avLst/>
            </a:prstGeom>
            <a:solidFill>
              <a:schemeClr val="bg1"/>
            </a:solidFill>
          </p:spPr>
          <p:txBody>
            <a:bodyPr wrap="square" rtlCol="0">
              <a:spAutoFit/>
            </a:bodyPr>
            <a:lstStyle/>
            <a:p>
              <a:r>
                <a:rPr lang="en-US" altLang="ja-JP" sz="800" spc="-150" dirty="0" smtClean="0"/>
                <a:t>S1</a:t>
              </a:r>
            </a:p>
            <a:p>
              <a:r>
                <a:rPr kumimoji="1" lang="en-US" altLang="ja-JP" sz="800" spc="-150" dirty="0" smtClean="0"/>
                <a:t>5</a:t>
              </a:r>
            </a:p>
            <a:p>
              <a:endParaRPr kumimoji="1" lang="ja-JP" altLang="en-US" sz="800" spc="-150" dirty="0"/>
            </a:p>
          </p:txBody>
        </p:sp>
        <p:sp>
          <p:nvSpPr>
            <p:cNvPr id="49" name="テキスト ボックス 48"/>
            <p:cNvSpPr txBox="1"/>
            <p:nvPr/>
          </p:nvSpPr>
          <p:spPr>
            <a:xfrm>
              <a:off x="1365478" y="5441687"/>
              <a:ext cx="216024" cy="584775"/>
            </a:xfrm>
            <a:prstGeom prst="rect">
              <a:avLst/>
            </a:prstGeom>
            <a:solidFill>
              <a:schemeClr val="bg1"/>
            </a:solidFill>
          </p:spPr>
          <p:txBody>
            <a:bodyPr wrap="square" rtlCol="0">
              <a:spAutoFit/>
            </a:bodyPr>
            <a:lstStyle/>
            <a:p>
              <a:r>
                <a:rPr lang="en-US" altLang="ja-JP" sz="800" spc="-150" dirty="0" smtClean="0"/>
                <a:t>S19</a:t>
              </a:r>
            </a:p>
            <a:p>
              <a:endParaRPr kumimoji="1" lang="ja-JP" altLang="en-US" sz="800" spc="-150" dirty="0"/>
            </a:p>
          </p:txBody>
        </p:sp>
        <p:sp>
          <p:nvSpPr>
            <p:cNvPr id="52" name="テキスト ボックス 51"/>
            <p:cNvSpPr txBox="1"/>
            <p:nvPr/>
          </p:nvSpPr>
          <p:spPr>
            <a:xfrm>
              <a:off x="1519823" y="5439057"/>
              <a:ext cx="216024" cy="584775"/>
            </a:xfrm>
            <a:prstGeom prst="rect">
              <a:avLst/>
            </a:prstGeom>
            <a:solidFill>
              <a:schemeClr val="bg1"/>
            </a:solidFill>
          </p:spPr>
          <p:txBody>
            <a:bodyPr wrap="square" rtlCol="0">
              <a:spAutoFit/>
            </a:bodyPr>
            <a:lstStyle/>
            <a:p>
              <a:r>
                <a:rPr lang="en-US" altLang="ja-JP" sz="800" spc="-150" dirty="0" smtClean="0"/>
                <a:t>S23</a:t>
              </a:r>
            </a:p>
            <a:p>
              <a:endParaRPr kumimoji="1" lang="ja-JP" altLang="en-US" sz="800" spc="-150" dirty="0"/>
            </a:p>
          </p:txBody>
        </p:sp>
        <p:sp>
          <p:nvSpPr>
            <p:cNvPr id="53" name="テキスト ボックス 52"/>
            <p:cNvSpPr txBox="1"/>
            <p:nvPr/>
          </p:nvSpPr>
          <p:spPr>
            <a:xfrm>
              <a:off x="1685101" y="5442594"/>
              <a:ext cx="216024" cy="584775"/>
            </a:xfrm>
            <a:prstGeom prst="rect">
              <a:avLst/>
            </a:prstGeom>
            <a:solidFill>
              <a:schemeClr val="bg1"/>
            </a:solidFill>
          </p:spPr>
          <p:txBody>
            <a:bodyPr wrap="square" rtlCol="0">
              <a:spAutoFit/>
            </a:bodyPr>
            <a:lstStyle/>
            <a:p>
              <a:r>
                <a:rPr lang="en-US" altLang="ja-JP" sz="800" spc="-150" dirty="0" smtClean="0"/>
                <a:t>S27</a:t>
              </a:r>
              <a:endParaRPr kumimoji="1" lang="en-US" altLang="ja-JP" sz="800" spc="-150" dirty="0" smtClean="0"/>
            </a:p>
            <a:p>
              <a:endParaRPr kumimoji="1" lang="ja-JP" altLang="en-US" sz="800" spc="-150" dirty="0"/>
            </a:p>
          </p:txBody>
        </p:sp>
        <p:sp>
          <p:nvSpPr>
            <p:cNvPr id="56" name="テキスト ボックス 55"/>
            <p:cNvSpPr txBox="1"/>
            <p:nvPr/>
          </p:nvSpPr>
          <p:spPr>
            <a:xfrm>
              <a:off x="1852000" y="5440150"/>
              <a:ext cx="216024" cy="584775"/>
            </a:xfrm>
            <a:prstGeom prst="rect">
              <a:avLst/>
            </a:prstGeom>
            <a:solidFill>
              <a:schemeClr val="bg1"/>
            </a:solidFill>
          </p:spPr>
          <p:txBody>
            <a:bodyPr wrap="square" rtlCol="0">
              <a:spAutoFit/>
            </a:bodyPr>
            <a:lstStyle/>
            <a:p>
              <a:r>
                <a:rPr lang="en-US" altLang="ja-JP" sz="800" spc="-150" dirty="0" smtClean="0"/>
                <a:t>S31</a:t>
              </a:r>
              <a:endParaRPr kumimoji="1" lang="en-US" altLang="ja-JP" sz="800" spc="-150" dirty="0" smtClean="0"/>
            </a:p>
            <a:p>
              <a:endParaRPr kumimoji="1" lang="ja-JP" altLang="en-US" sz="800" spc="-150" dirty="0"/>
            </a:p>
          </p:txBody>
        </p:sp>
        <p:sp>
          <p:nvSpPr>
            <p:cNvPr id="60" name="テキスト ボックス 59"/>
            <p:cNvSpPr txBox="1"/>
            <p:nvPr/>
          </p:nvSpPr>
          <p:spPr>
            <a:xfrm>
              <a:off x="2008894" y="5437878"/>
              <a:ext cx="216024" cy="584775"/>
            </a:xfrm>
            <a:prstGeom prst="rect">
              <a:avLst/>
            </a:prstGeom>
            <a:solidFill>
              <a:schemeClr val="bg1"/>
            </a:solidFill>
          </p:spPr>
          <p:txBody>
            <a:bodyPr wrap="square" rtlCol="0">
              <a:spAutoFit/>
            </a:bodyPr>
            <a:lstStyle/>
            <a:p>
              <a:r>
                <a:rPr lang="en-US" altLang="ja-JP" sz="800" spc="-150" dirty="0" smtClean="0"/>
                <a:t>S</a:t>
              </a:r>
              <a:r>
                <a:rPr kumimoji="1" lang="en-US" altLang="ja-JP" sz="800" spc="-150" dirty="0" smtClean="0"/>
                <a:t>35</a:t>
              </a:r>
            </a:p>
            <a:p>
              <a:endParaRPr kumimoji="1" lang="ja-JP" altLang="en-US" sz="800" spc="-150" dirty="0"/>
            </a:p>
          </p:txBody>
        </p:sp>
        <p:sp>
          <p:nvSpPr>
            <p:cNvPr id="62" name="テキスト ボックス 61"/>
            <p:cNvSpPr txBox="1"/>
            <p:nvPr/>
          </p:nvSpPr>
          <p:spPr>
            <a:xfrm>
              <a:off x="2163239" y="5441687"/>
              <a:ext cx="216024" cy="584775"/>
            </a:xfrm>
            <a:prstGeom prst="rect">
              <a:avLst/>
            </a:prstGeom>
            <a:solidFill>
              <a:schemeClr val="bg1"/>
            </a:solidFill>
          </p:spPr>
          <p:txBody>
            <a:bodyPr wrap="square" rtlCol="0">
              <a:spAutoFit/>
            </a:bodyPr>
            <a:lstStyle/>
            <a:p>
              <a:r>
                <a:rPr lang="en-US" altLang="ja-JP" sz="800" spc="-150" dirty="0" smtClean="0"/>
                <a:t>S39</a:t>
              </a:r>
            </a:p>
            <a:p>
              <a:endParaRPr lang="en-US" altLang="ja-JP" sz="800" spc="-150" dirty="0" smtClean="0"/>
            </a:p>
          </p:txBody>
        </p:sp>
        <p:sp>
          <p:nvSpPr>
            <p:cNvPr id="72" name="テキスト ボックス 71"/>
            <p:cNvSpPr txBox="1"/>
            <p:nvPr/>
          </p:nvSpPr>
          <p:spPr>
            <a:xfrm>
              <a:off x="2328517" y="5438785"/>
              <a:ext cx="216024" cy="584775"/>
            </a:xfrm>
            <a:prstGeom prst="rect">
              <a:avLst/>
            </a:prstGeom>
            <a:solidFill>
              <a:schemeClr val="bg1"/>
            </a:solidFill>
          </p:spPr>
          <p:txBody>
            <a:bodyPr wrap="square" rtlCol="0">
              <a:spAutoFit/>
            </a:bodyPr>
            <a:lstStyle/>
            <a:p>
              <a:r>
                <a:rPr lang="en-US" altLang="ja-JP" sz="800" spc="-150" dirty="0" smtClean="0"/>
                <a:t>S43</a:t>
              </a:r>
            </a:p>
            <a:p>
              <a:endParaRPr kumimoji="1" lang="ja-JP" altLang="en-US" sz="800" spc="-150" dirty="0"/>
            </a:p>
          </p:txBody>
        </p:sp>
        <p:sp>
          <p:nvSpPr>
            <p:cNvPr id="73" name="テキスト ボックス 72"/>
            <p:cNvSpPr txBox="1"/>
            <p:nvPr/>
          </p:nvSpPr>
          <p:spPr>
            <a:xfrm>
              <a:off x="2489824" y="5441515"/>
              <a:ext cx="216024" cy="584775"/>
            </a:xfrm>
            <a:prstGeom prst="rect">
              <a:avLst/>
            </a:prstGeom>
            <a:solidFill>
              <a:schemeClr val="bg1"/>
            </a:solidFill>
          </p:spPr>
          <p:txBody>
            <a:bodyPr wrap="square" rtlCol="0">
              <a:spAutoFit/>
            </a:bodyPr>
            <a:lstStyle/>
            <a:p>
              <a:r>
                <a:rPr lang="en-US" altLang="ja-JP" sz="800" spc="-150" dirty="0" smtClean="0"/>
                <a:t>S</a:t>
              </a:r>
            </a:p>
            <a:p>
              <a:r>
                <a:rPr kumimoji="1" lang="en-US" altLang="ja-JP" sz="800" spc="-150" dirty="0" smtClean="0"/>
                <a:t>4</a:t>
              </a:r>
            </a:p>
            <a:p>
              <a:r>
                <a:rPr lang="en-US" altLang="ja-JP" sz="800" spc="-150" dirty="0" smtClean="0"/>
                <a:t>7</a:t>
              </a:r>
            </a:p>
            <a:p>
              <a:endParaRPr kumimoji="1" lang="ja-JP" altLang="en-US" sz="800" spc="-150" dirty="0"/>
            </a:p>
          </p:txBody>
        </p:sp>
        <p:sp>
          <p:nvSpPr>
            <p:cNvPr id="75" name="テキスト ボックス 74"/>
            <p:cNvSpPr txBox="1"/>
            <p:nvPr/>
          </p:nvSpPr>
          <p:spPr>
            <a:xfrm>
              <a:off x="2646718" y="5442952"/>
              <a:ext cx="216024" cy="584775"/>
            </a:xfrm>
            <a:prstGeom prst="rect">
              <a:avLst/>
            </a:prstGeom>
            <a:solidFill>
              <a:schemeClr val="bg1"/>
            </a:solidFill>
          </p:spPr>
          <p:txBody>
            <a:bodyPr wrap="square" rtlCol="0">
              <a:spAutoFit/>
            </a:bodyPr>
            <a:lstStyle/>
            <a:p>
              <a:r>
                <a:rPr lang="en-US" altLang="ja-JP" sz="800" spc="-150" dirty="0" smtClean="0"/>
                <a:t>S51</a:t>
              </a:r>
            </a:p>
            <a:p>
              <a:endParaRPr lang="en-US" altLang="ja-JP" sz="800" spc="-150" dirty="0" smtClean="0"/>
            </a:p>
          </p:txBody>
        </p:sp>
        <p:sp>
          <p:nvSpPr>
            <p:cNvPr id="76" name="テキスト ボックス 75"/>
            <p:cNvSpPr txBox="1"/>
            <p:nvPr/>
          </p:nvSpPr>
          <p:spPr>
            <a:xfrm>
              <a:off x="2799199" y="5443052"/>
              <a:ext cx="216024" cy="584775"/>
            </a:xfrm>
            <a:prstGeom prst="rect">
              <a:avLst/>
            </a:prstGeom>
            <a:solidFill>
              <a:schemeClr val="bg1"/>
            </a:solidFill>
          </p:spPr>
          <p:txBody>
            <a:bodyPr wrap="square" rtlCol="0">
              <a:spAutoFit/>
            </a:bodyPr>
            <a:lstStyle/>
            <a:p>
              <a:r>
                <a:rPr lang="en-US" altLang="ja-JP" sz="800" spc="-150" dirty="0" smtClean="0"/>
                <a:t>S55</a:t>
              </a:r>
            </a:p>
            <a:p>
              <a:endParaRPr lang="en-US" altLang="ja-JP" sz="800" spc="-150" dirty="0" smtClean="0"/>
            </a:p>
          </p:txBody>
        </p:sp>
        <p:sp>
          <p:nvSpPr>
            <p:cNvPr id="77" name="テキスト ボックス 76"/>
            <p:cNvSpPr txBox="1"/>
            <p:nvPr/>
          </p:nvSpPr>
          <p:spPr>
            <a:xfrm>
              <a:off x="2959902" y="5440150"/>
              <a:ext cx="216024" cy="584775"/>
            </a:xfrm>
            <a:prstGeom prst="rect">
              <a:avLst/>
            </a:prstGeom>
            <a:solidFill>
              <a:schemeClr val="bg1"/>
            </a:solidFill>
          </p:spPr>
          <p:txBody>
            <a:bodyPr wrap="square" rtlCol="0">
              <a:spAutoFit/>
            </a:bodyPr>
            <a:lstStyle/>
            <a:p>
              <a:r>
                <a:rPr lang="en-US" altLang="ja-JP" sz="800" spc="-150" dirty="0" smtClean="0"/>
                <a:t>S59</a:t>
              </a:r>
            </a:p>
            <a:p>
              <a:endParaRPr kumimoji="1" lang="en-US" altLang="ja-JP" sz="800" spc="-150" dirty="0" smtClean="0"/>
            </a:p>
          </p:txBody>
        </p:sp>
        <p:sp>
          <p:nvSpPr>
            <p:cNvPr id="82" name="テキスト ボックス 81"/>
            <p:cNvSpPr txBox="1"/>
            <p:nvPr/>
          </p:nvSpPr>
          <p:spPr>
            <a:xfrm>
              <a:off x="3116796" y="5438773"/>
              <a:ext cx="216024" cy="584775"/>
            </a:xfrm>
            <a:prstGeom prst="rect">
              <a:avLst/>
            </a:prstGeom>
            <a:solidFill>
              <a:schemeClr val="bg1"/>
            </a:solidFill>
          </p:spPr>
          <p:txBody>
            <a:bodyPr wrap="square" rtlCol="0">
              <a:spAutoFit/>
            </a:bodyPr>
            <a:lstStyle/>
            <a:p>
              <a:r>
                <a:rPr lang="en-US" altLang="ja-JP" sz="800" spc="-150" dirty="0" smtClean="0"/>
                <a:t>S6</a:t>
              </a:r>
            </a:p>
            <a:p>
              <a:r>
                <a:rPr kumimoji="1" lang="en-US" altLang="ja-JP" sz="800" spc="-150" dirty="0" smtClean="0"/>
                <a:t>3</a:t>
              </a:r>
            </a:p>
            <a:p>
              <a:endParaRPr kumimoji="1" lang="ja-JP" altLang="en-US" sz="800" spc="-150" dirty="0"/>
            </a:p>
          </p:txBody>
        </p:sp>
        <p:sp>
          <p:nvSpPr>
            <p:cNvPr id="83" name="テキスト ボックス 82"/>
            <p:cNvSpPr txBox="1"/>
            <p:nvPr/>
          </p:nvSpPr>
          <p:spPr>
            <a:xfrm>
              <a:off x="3273690" y="5442940"/>
              <a:ext cx="216024" cy="584775"/>
            </a:xfrm>
            <a:prstGeom prst="rect">
              <a:avLst/>
            </a:prstGeom>
            <a:solidFill>
              <a:schemeClr val="bg1"/>
            </a:solidFill>
          </p:spPr>
          <p:txBody>
            <a:bodyPr wrap="square" rtlCol="0">
              <a:spAutoFit/>
            </a:bodyPr>
            <a:lstStyle/>
            <a:p>
              <a:r>
                <a:rPr kumimoji="1" lang="en-US" altLang="ja-JP" sz="800" spc="-150" dirty="0" smtClean="0"/>
                <a:t>H4</a:t>
              </a:r>
            </a:p>
            <a:p>
              <a:endParaRPr lang="en-US" altLang="ja-JP" sz="800" spc="-150" dirty="0" smtClean="0"/>
            </a:p>
            <a:p>
              <a:endParaRPr kumimoji="1" lang="ja-JP" altLang="en-US" sz="800" spc="-150" dirty="0"/>
            </a:p>
          </p:txBody>
        </p:sp>
        <p:sp>
          <p:nvSpPr>
            <p:cNvPr id="84" name="テキスト ボックス 83"/>
            <p:cNvSpPr txBox="1"/>
            <p:nvPr/>
          </p:nvSpPr>
          <p:spPr>
            <a:xfrm>
              <a:off x="3428035" y="5440310"/>
              <a:ext cx="216024" cy="584775"/>
            </a:xfrm>
            <a:prstGeom prst="rect">
              <a:avLst/>
            </a:prstGeom>
            <a:solidFill>
              <a:schemeClr val="bg1"/>
            </a:solidFill>
          </p:spPr>
          <p:txBody>
            <a:bodyPr wrap="square" rtlCol="0">
              <a:spAutoFit/>
            </a:bodyPr>
            <a:lstStyle/>
            <a:p>
              <a:r>
                <a:rPr lang="en-US" altLang="ja-JP" sz="800" spc="-150" dirty="0" smtClean="0"/>
                <a:t>H8</a:t>
              </a:r>
            </a:p>
            <a:p>
              <a:endParaRPr kumimoji="1" lang="en-US" altLang="ja-JP" sz="800" spc="-150" dirty="0" smtClean="0"/>
            </a:p>
            <a:p>
              <a:endParaRPr kumimoji="1" lang="ja-JP" altLang="en-US" sz="800" spc="-150" dirty="0"/>
            </a:p>
          </p:txBody>
        </p:sp>
        <p:sp>
          <p:nvSpPr>
            <p:cNvPr id="85" name="テキスト ボックス 84"/>
            <p:cNvSpPr txBox="1"/>
            <p:nvPr/>
          </p:nvSpPr>
          <p:spPr>
            <a:xfrm>
              <a:off x="3599752" y="5437408"/>
              <a:ext cx="216024" cy="584775"/>
            </a:xfrm>
            <a:prstGeom prst="rect">
              <a:avLst/>
            </a:prstGeom>
            <a:solidFill>
              <a:schemeClr val="bg1"/>
            </a:solidFill>
          </p:spPr>
          <p:txBody>
            <a:bodyPr wrap="square" rtlCol="0">
              <a:spAutoFit/>
            </a:bodyPr>
            <a:lstStyle/>
            <a:p>
              <a:r>
                <a:rPr lang="en-US" altLang="ja-JP" sz="800" spc="-150" dirty="0" smtClean="0"/>
                <a:t>H1</a:t>
              </a:r>
            </a:p>
            <a:p>
              <a:r>
                <a:rPr kumimoji="1" lang="en-US" altLang="ja-JP" sz="800" spc="-150" dirty="0" smtClean="0"/>
                <a:t>2</a:t>
              </a:r>
            </a:p>
            <a:p>
              <a:endParaRPr kumimoji="1" lang="ja-JP" altLang="en-US" sz="800" spc="-150" dirty="0"/>
            </a:p>
          </p:txBody>
        </p:sp>
        <p:sp>
          <p:nvSpPr>
            <p:cNvPr id="86" name="テキスト ボックス 85"/>
            <p:cNvSpPr txBox="1"/>
            <p:nvPr/>
          </p:nvSpPr>
          <p:spPr>
            <a:xfrm>
              <a:off x="3754620" y="5440138"/>
              <a:ext cx="216024" cy="584775"/>
            </a:xfrm>
            <a:prstGeom prst="rect">
              <a:avLst/>
            </a:prstGeom>
            <a:solidFill>
              <a:schemeClr val="bg1"/>
            </a:solidFill>
          </p:spPr>
          <p:txBody>
            <a:bodyPr wrap="square" rtlCol="0">
              <a:spAutoFit/>
            </a:bodyPr>
            <a:lstStyle/>
            <a:p>
              <a:r>
                <a:rPr lang="en-US" altLang="ja-JP" sz="800" spc="-150" dirty="0" smtClean="0"/>
                <a:t>H1</a:t>
              </a:r>
            </a:p>
            <a:p>
              <a:r>
                <a:rPr kumimoji="1" lang="en-US" altLang="ja-JP" sz="800" spc="-150" dirty="0" smtClean="0"/>
                <a:t>6</a:t>
              </a:r>
            </a:p>
            <a:p>
              <a:endParaRPr kumimoji="1" lang="ja-JP" altLang="en-US" sz="800" spc="-150" dirty="0"/>
            </a:p>
          </p:txBody>
        </p:sp>
        <p:sp>
          <p:nvSpPr>
            <p:cNvPr id="87" name="テキスト ボックス 86"/>
            <p:cNvSpPr txBox="1"/>
            <p:nvPr/>
          </p:nvSpPr>
          <p:spPr>
            <a:xfrm>
              <a:off x="3911514" y="5437866"/>
              <a:ext cx="216024" cy="584775"/>
            </a:xfrm>
            <a:prstGeom prst="rect">
              <a:avLst/>
            </a:prstGeom>
            <a:solidFill>
              <a:schemeClr val="bg1"/>
            </a:solidFill>
          </p:spPr>
          <p:txBody>
            <a:bodyPr wrap="square" rtlCol="0">
              <a:spAutoFit/>
            </a:bodyPr>
            <a:lstStyle/>
            <a:p>
              <a:r>
                <a:rPr lang="en-US" altLang="ja-JP" sz="800" spc="-150" dirty="0" smtClean="0"/>
                <a:t>H20</a:t>
              </a:r>
            </a:p>
            <a:p>
              <a:endParaRPr kumimoji="1" lang="ja-JP" altLang="en-US" sz="800" spc="-150" dirty="0"/>
            </a:p>
          </p:txBody>
        </p:sp>
        <p:sp>
          <p:nvSpPr>
            <p:cNvPr id="88" name="テキスト ボックス 87"/>
            <p:cNvSpPr txBox="1"/>
            <p:nvPr/>
          </p:nvSpPr>
          <p:spPr>
            <a:xfrm>
              <a:off x="4065859" y="5441675"/>
              <a:ext cx="216024" cy="584775"/>
            </a:xfrm>
            <a:prstGeom prst="rect">
              <a:avLst/>
            </a:prstGeom>
            <a:solidFill>
              <a:schemeClr val="bg1"/>
            </a:solidFill>
          </p:spPr>
          <p:txBody>
            <a:bodyPr wrap="square" rtlCol="0">
              <a:spAutoFit/>
            </a:bodyPr>
            <a:lstStyle/>
            <a:p>
              <a:r>
                <a:rPr lang="en-US" altLang="ja-JP" sz="800" spc="-150" dirty="0" smtClean="0"/>
                <a:t>H24</a:t>
              </a:r>
            </a:p>
            <a:p>
              <a:endParaRPr kumimoji="1" lang="ja-JP" altLang="en-US" sz="800" spc="-150" dirty="0"/>
            </a:p>
          </p:txBody>
        </p:sp>
        <p:sp>
          <p:nvSpPr>
            <p:cNvPr id="89" name="テキスト ボックス 88"/>
            <p:cNvSpPr txBox="1"/>
            <p:nvPr/>
          </p:nvSpPr>
          <p:spPr>
            <a:xfrm>
              <a:off x="4231137" y="5438773"/>
              <a:ext cx="216024" cy="584775"/>
            </a:xfrm>
            <a:prstGeom prst="rect">
              <a:avLst/>
            </a:prstGeom>
            <a:solidFill>
              <a:schemeClr val="bg1"/>
            </a:solidFill>
          </p:spPr>
          <p:txBody>
            <a:bodyPr wrap="square" rtlCol="0">
              <a:spAutoFit/>
            </a:bodyPr>
            <a:lstStyle/>
            <a:p>
              <a:r>
                <a:rPr lang="en-US" altLang="ja-JP" sz="800" spc="-150" dirty="0" smtClean="0"/>
                <a:t>H28</a:t>
              </a:r>
              <a:endParaRPr kumimoji="1" lang="en-US" altLang="ja-JP" sz="800" spc="-150" dirty="0" smtClean="0"/>
            </a:p>
            <a:p>
              <a:endParaRPr kumimoji="1" lang="ja-JP" altLang="en-US" sz="800" spc="-150" dirty="0"/>
            </a:p>
          </p:txBody>
        </p:sp>
        <p:sp>
          <p:nvSpPr>
            <p:cNvPr id="90" name="テキスト ボックス 89"/>
            <p:cNvSpPr txBox="1"/>
            <p:nvPr/>
          </p:nvSpPr>
          <p:spPr>
            <a:xfrm>
              <a:off x="4398036" y="5442768"/>
              <a:ext cx="216024" cy="584775"/>
            </a:xfrm>
            <a:prstGeom prst="rect">
              <a:avLst/>
            </a:prstGeom>
            <a:solidFill>
              <a:schemeClr val="bg1"/>
            </a:solidFill>
          </p:spPr>
          <p:txBody>
            <a:bodyPr wrap="square" rtlCol="0">
              <a:spAutoFit/>
            </a:bodyPr>
            <a:lstStyle/>
            <a:p>
              <a:r>
                <a:rPr lang="en-US" altLang="ja-JP" sz="800" spc="-150" dirty="0" smtClean="0"/>
                <a:t>H32</a:t>
              </a:r>
              <a:endParaRPr kumimoji="1" lang="en-US" altLang="ja-JP" sz="800" spc="-150" dirty="0" smtClean="0"/>
            </a:p>
            <a:p>
              <a:endParaRPr kumimoji="1" lang="ja-JP" altLang="en-US" sz="800" spc="-150" dirty="0"/>
            </a:p>
          </p:txBody>
        </p:sp>
        <p:sp>
          <p:nvSpPr>
            <p:cNvPr id="91" name="テキスト ボックス 90"/>
            <p:cNvSpPr txBox="1"/>
            <p:nvPr/>
          </p:nvSpPr>
          <p:spPr>
            <a:xfrm>
              <a:off x="4554930" y="5440496"/>
              <a:ext cx="216024" cy="584775"/>
            </a:xfrm>
            <a:prstGeom prst="rect">
              <a:avLst/>
            </a:prstGeom>
            <a:solidFill>
              <a:schemeClr val="bg1"/>
            </a:solidFill>
          </p:spPr>
          <p:txBody>
            <a:bodyPr wrap="square" rtlCol="0">
              <a:spAutoFit/>
            </a:bodyPr>
            <a:lstStyle/>
            <a:p>
              <a:r>
                <a:rPr lang="en-US" altLang="ja-JP" sz="800" spc="-150" dirty="0" smtClean="0"/>
                <a:t>H</a:t>
              </a:r>
              <a:r>
                <a:rPr kumimoji="1" lang="en-US" altLang="ja-JP" sz="800" spc="-150" dirty="0" smtClean="0"/>
                <a:t>36</a:t>
              </a:r>
            </a:p>
            <a:p>
              <a:endParaRPr kumimoji="1" lang="ja-JP" altLang="en-US" sz="800" spc="-150" dirty="0"/>
            </a:p>
          </p:txBody>
        </p:sp>
        <p:sp>
          <p:nvSpPr>
            <p:cNvPr id="92" name="テキスト ボックス 91"/>
            <p:cNvSpPr txBox="1"/>
            <p:nvPr/>
          </p:nvSpPr>
          <p:spPr>
            <a:xfrm>
              <a:off x="4709275" y="5437866"/>
              <a:ext cx="216024" cy="584775"/>
            </a:xfrm>
            <a:prstGeom prst="rect">
              <a:avLst/>
            </a:prstGeom>
            <a:solidFill>
              <a:schemeClr val="bg1"/>
            </a:solidFill>
          </p:spPr>
          <p:txBody>
            <a:bodyPr wrap="square" rtlCol="0">
              <a:spAutoFit/>
            </a:bodyPr>
            <a:lstStyle/>
            <a:p>
              <a:r>
                <a:rPr lang="en-US" altLang="ja-JP" sz="800" spc="-150" dirty="0" smtClean="0"/>
                <a:t>H40</a:t>
              </a:r>
            </a:p>
            <a:p>
              <a:endParaRPr lang="en-US" altLang="ja-JP" sz="800" spc="-150" dirty="0" smtClean="0"/>
            </a:p>
          </p:txBody>
        </p:sp>
      </p:grpSp>
      <p:grpSp>
        <p:nvGrpSpPr>
          <p:cNvPr id="99" name="グループ化 98"/>
          <p:cNvGrpSpPr/>
          <p:nvPr/>
        </p:nvGrpSpPr>
        <p:grpSpPr>
          <a:xfrm>
            <a:off x="5355046" y="5478694"/>
            <a:ext cx="4248472" cy="590419"/>
            <a:chOff x="570760" y="5437408"/>
            <a:chExt cx="4354539" cy="590419"/>
          </a:xfrm>
        </p:grpSpPr>
        <p:sp>
          <p:nvSpPr>
            <p:cNvPr id="100" name="テキスト ボックス 99"/>
            <p:cNvSpPr txBox="1"/>
            <p:nvPr/>
          </p:nvSpPr>
          <p:spPr>
            <a:xfrm>
              <a:off x="570760" y="5442594"/>
              <a:ext cx="216024" cy="584775"/>
            </a:xfrm>
            <a:prstGeom prst="rect">
              <a:avLst/>
            </a:prstGeom>
            <a:solidFill>
              <a:schemeClr val="bg1"/>
            </a:solidFill>
          </p:spPr>
          <p:txBody>
            <a:bodyPr wrap="square" rtlCol="0">
              <a:spAutoFit/>
            </a:bodyPr>
            <a:lstStyle/>
            <a:p>
              <a:r>
                <a:rPr lang="en-US" altLang="ja-JP" sz="800" spc="-150" dirty="0" smtClean="0"/>
                <a:t>T</a:t>
              </a:r>
            </a:p>
            <a:p>
              <a:r>
                <a:rPr lang="en-US" altLang="ja-JP" sz="800" spc="-150" dirty="0" smtClean="0"/>
                <a:t>1</a:t>
              </a:r>
            </a:p>
            <a:p>
              <a:r>
                <a:rPr kumimoji="1" lang="en-US" altLang="ja-JP" sz="800" spc="-150" dirty="0" smtClean="0"/>
                <a:t>3</a:t>
              </a:r>
            </a:p>
            <a:p>
              <a:endParaRPr kumimoji="1" lang="ja-JP" altLang="en-US" sz="800" spc="-150" dirty="0"/>
            </a:p>
          </p:txBody>
        </p:sp>
        <p:sp>
          <p:nvSpPr>
            <p:cNvPr id="101" name="テキスト ボックス 100"/>
            <p:cNvSpPr txBox="1"/>
            <p:nvPr/>
          </p:nvSpPr>
          <p:spPr>
            <a:xfrm>
              <a:off x="727654" y="5440322"/>
              <a:ext cx="216024" cy="584775"/>
            </a:xfrm>
            <a:prstGeom prst="rect">
              <a:avLst/>
            </a:prstGeom>
            <a:solidFill>
              <a:schemeClr val="bg1"/>
            </a:solidFill>
          </p:spPr>
          <p:txBody>
            <a:bodyPr wrap="square" rtlCol="0">
              <a:spAutoFit/>
            </a:bodyPr>
            <a:lstStyle/>
            <a:p>
              <a:r>
                <a:rPr lang="en-US" altLang="ja-JP" sz="800" spc="-150" dirty="0" smtClean="0"/>
                <a:t>S</a:t>
              </a:r>
              <a:r>
                <a:rPr kumimoji="1" lang="en-US" altLang="ja-JP" sz="800" spc="-150" dirty="0" smtClean="0"/>
                <a:t>3</a:t>
              </a:r>
            </a:p>
            <a:p>
              <a:endParaRPr lang="en-US" altLang="ja-JP" sz="800" spc="-150" dirty="0" smtClean="0"/>
            </a:p>
            <a:p>
              <a:endParaRPr kumimoji="1" lang="ja-JP" altLang="en-US" sz="800" spc="-150" dirty="0"/>
            </a:p>
          </p:txBody>
        </p:sp>
        <p:sp>
          <p:nvSpPr>
            <p:cNvPr id="102" name="テキスト ボックス 101"/>
            <p:cNvSpPr txBox="1"/>
            <p:nvPr/>
          </p:nvSpPr>
          <p:spPr>
            <a:xfrm>
              <a:off x="881999" y="5437692"/>
              <a:ext cx="216024" cy="584775"/>
            </a:xfrm>
            <a:prstGeom prst="rect">
              <a:avLst/>
            </a:prstGeom>
            <a:solidFill>
              <a:schemeClr val="bg1"/>
            </a:solidFill>
          </p:spPr>
          <p:txBody>
            <a:bodyPr wrap="square" rtlCol="0">
              <a:spAutoFit/>
            </a:bodyPr>
            <a:lstStyle/>
            <a:p>
              <a:r>
                <a:rPr lang="en-US" altLang="ja-JP" sz="800" spc="-150" dirty="0" smtClean="0"/>
                <a:t>S7</a:t>
              </a:r>
            </a:p>
            <a:p>
              <a:endParaRPr kumimoji="1" lang="en-US" altLang="ja-JP" sz="800" spc="-150" dirty="0" smtClean="0"/>
            </a:p>
            <a:p>
              <a:endParaRPr kumimoji="1" lang="ja-JP" altLang="en-US" sz="800" spc="-150" dirty="0"/>
            </a:p>
          </p:txBody>
        </p:sp>
        <p:sp>
          <p:nvSpPr>
            <p:cNvPr id="103" name="テキスト ボックス 102"/>
            <p:cNvSpPr txBox="1"/>
            <p:nvPr/>
          </p:nvSpPr>
          <p:spPr>
            <a:xfrm>
              <a:off x="1053716" y="5441229"/>
              <a:ext cx="216024" cy="584775"/>
            </a:xfrm>
            <a:prstGeom prst="rect">
              <a:avLst/>
            </a:prstGeom>
            <a:solidFill>
              <a:schemeClr val="bg1"/>
            </a:solidFill>
          </p:spPr>
          <p:txBody>
            <a:bodyPr wrap="square" rtlCol="0">
              <a:spAutoFit/>
            </a:bodyPr>
            <a:lstStyle/>
            <a:p>
              <a:r>
                <a:rPr lang="en-US" altLang="ja-JP" sz="800" spc="-150" dirty="0" smtClean="0"/>
                <a:t>S1</a:t>
              </a:r>
            </a:p>
            <a:p>
              <a:r>
                <a:rPr lang="en-US" altLang="ja-JP" sz="800" spc="-150" dirty="0" smtClean="0"/>
                <a:t>1</a:t>
              </a:r>
              <a:endParaRPr kumimoji="1" lang="en-US" altLang="ja-JP" sz="800" spc="-150" dirty="0" smtClean="0"/>
            </a:p>
            <a:p>
              <a:endParaRPr kumimoji="1" lang="ja-JP" altLang="en-US" sz="800" spc="-150" dirty="0"/>
            </a:p>
          </p:txBody>
        </p:sp>
        <p:sp>
          <p:nvSpPr>
            <p:cNvPr id="104" name="テキスト ボックス 103"/>
            <p:cNvSpPr txBox="1"/>
            <p:nvPr/>
          </p:nvSpPr>
          <p:spPr>
            <a:xfrm>
              <a:off x="1208584" y="5437520"/>
              <a:ext cx="216024" cy="584775"/>
            </a:xfrm>
            <a:prstGeom prst="rect">
              <a:avLst/>
            </a:prstGeom>
            <a:solidFill>
              <a:schemeClr val="bg1"/>
            </a:solidFill>
          </p:spPr>
          <p:txBody>
            <a:bodyPr wrap="square" rtlCol="0">
              <a:spAutoFit/>
            </a:bodyPr>
            <a:lstStyle/>
            <a:p>
              <a:r>
                <a:rPr lang="en-US" altLang="ja-JP" sz="800" spc="-150" dirty="0" smtClean="0"/>
                <a:t>S1</a:t>
              </a:r>
            </a:p>
            <a:p>
              <a:r>
                <a:rPr kumimoji="1" lang="en-US" altLang="ja-JP" sz="800" spc="-150" dirty="0" smtClean="0"/>
                <a:t>5</a:t>
              </a:r>
            </a:p>
            <a:p>
              <a:endParaRPr kumimoji="1" lang="ja-JP" altLang="en-US" sz="800" spc="-150" dirty="0"/>
            </a:p>
          </p:txBody>
        </p:sp>
        <p:sp>
          <p:nvSpPr>
            <p:cNvPr id="105" name="テキスト ボックス 104"/>
            <p:cNvSpPr txBox="1"/>
            <p:nvPr/>
          </p:nvSpPr>
          <p:spPr>
            <a:xfrm>
              <a:off x="1365478" y="5441687"/>
              <a:ext cx="216024" cy="584775"/>
            </a:xfrm>
            <a:prstGeom prst="rect">
              <a:avLst/>
            </a:prstGeom>
            <a:solidFill>
              <a:schemeClr val="bg1"/>
            </a:solidFill>
          </p:spPr>
          <p:txBody>
            <a:bodyPr wrap="square" rtlCol="0">
              <a:spAutoFit/>
            </a:bodyPr>
            <a:lstStyle/>
            <a:p>
              <a:r>
                <a:rPr lang="en-US" altLang="ja-JP" sz="800" spc="-150" dirty="0" smtClean="0"/>
                <a:t>S19</a:t>
              </a:r>
            </a:p>
            <a:p>
              <a:endParaRPr kumimoji="1" lang="ja-JP" altLang="en-US" sz="800" spc="-150" dirty="0"/>
            </a:p>
          </p:txBody>
        </p:sp>
        <p:sp>
          <p:nvSpPr>
            <p:cNvPr id="106" name="テキスト ボックス 105"/>
            <p:cNvSpPr txBox="1"/>
            <p:nvPr/>
          </p:nvSpPr>
          <p:spPr>
            <a:xfrm>
              <a:off x="1519823" y="5439057"/>
              <a:ext cx="216024" cy="584775"/>
            </a:xfrm>
            <a:prstGeom prst="rect">
              <a:avLst/>
            </a:prstGeom>
            <a:solidFill>
              <a:schemeClr val="bg1"/>
            </a:solidFill>
          </p:spPr>
          <p:txBody>
            <a:bodyPr wrap="square" rtlCol="0">
              <a:spAutoFit/>
            </a:bodyPr>
            <a:lstStyle/>
            <a:p>
              <a:r>
                <a:rPr lang="en-US" altLang="ja-JP" sz="800" spc="-150" dirty="0" smtClean="0"/>
                <a:t>S23</a:t>
              </a:r>
            </a:p>
            <a:p>
              <a:endParaRPr kumimoji="1" lang="ja-JP" altLang="en-US" sz="800" spc="-150" dirty="0"/>
            </a:p>
          </p:txBody>
        </p:sp>
        <p:sp>
          <p:nvSpPr>
            <p:cNvPr id="107" name="テキスト ボックス 106"/>
            <p:cNvSpPr txBox="1"/>
            <p:nvPr/>
          </p:nvSpPr>
          <p:spPr>
            <a:xfrm>
              <a:off x="1685101" y="5442594"/>
              <a:ext cx="216024" cy="584775"/>
            </a:xfrm>
            <a:prstGeom prst="rect">
              <a:avLst/>
            </a:prstGeom>
            <a:solidFill>
              <a:schemeClr val="bg1"/>
            </a:solidFill>
          </p:spPr>
          <p:txBody>
            <a:bodyPr wrap="square" rtlCol="0">
              <a:spAutoFit/>
            </a:bodyPr>
            <a:lstStyle/>
            <a:p>
              <a:r>
                <a:rPr lang="en-US" altLang="ja-JP" sz="800" spc="-150" dirty="0" smtClean="0"/>
                <a:t>S27</a:t>
              </a:r>
              <a:endParaRPr kumimoji="1" lang="en-US" altLang="ja-JP" sz="800" spc="-150" dirty="0" smtClean="0"/>
            </a:p>
            <a:p>
              <a:endParaRPr kumimoji="1" lang="ja-JP" altLang="en-US" sz="800" spc="-150" dirty="0"/>
            </a:p>
          </p:txBody>
        </p:sp>
        <p:sp>
          <p:nvSpPr>
            <p:cNvPr id="108" name="テキスト ボックス 107"/>
            <p:cNvSpPr txBox="1"/>
            <p:nvPr/>
          </p:nvSpPr>
          <p:spPr>
            <a:xfrm>
              <a:off x="1852000" y="5440150"/>
              <a:ext cx="216024" cy="584775"/>
            </a:xfrm>
            <a:prstGeom prst="rect">
              <a:avLst/>
            </a:prstGeom>
            <a:solidFill>
              <a:schemeClr val="bg1"/>
            </a:solidFill>
          </p:spPr>
          <p:txBody>
            <a:bodyPr wrap="square" rtlCol="0">
              <a:spAutoFit/>
            </a:bodyPr>
            <a:lstStyle/>
            <a:p>
              <a:r>
                <a:rPr lang="en-US" altLang="ja-JP" sz="800" spc="-150" dirty="0" smtClean="0"/>
                <a:t>S31</a:t>
              </a:r>
              <a:endParaRPr kumimoji="1" lang="en-US" altLang="ja-JP" sz="800" spc="-150" dirty="0" smtClean="0"/>
            </a:p>
            <a:p>
              <a:endParaRPr kumimoji="1" lang="ja-JP" altLang="en-US" sz="800" spc="-150" dirty="0"/>
            </a:p>
          </p:txBody>
        </p:sp>
        <p:sp>
          <p:nvSpPr>
            <p:cNvPr id="109" name="テキスト ボックス 108"/>
            <p:cNvSpPr txBox="1"/>
            <p:nvPr/>
          </p:nvSpPr>
          <p:spPr>
            <a:xfrm>
              <a:off x="2008894" y="5437878"/>
              <a:ext cx="216024" cy="584775"/>
            </a:xfrm>
            <a:prstGeom prst="rect">
              <a:avLst/>
            </a:prstGeom>
            <a:solidFill>
              <a:schemeClr val="bg1"/>
            </a:solidFill>
          </p:spPr>
          <p:txBody>
            <a:bodyPr wrap="square" rtlCol="0">
              <a:spAutoFit/>
            </a:bodyPr>
            <a:lstStyle/>
            <a:p>
              <a:r>
                <a:rPr lang="en-US" altLang="ja-JP" sz="800" spc="-150" dirty="0" smtClean="0"/>
                <a:t>S</a:t>
              </a:r>
              <a:r>
                <a:rPr kumimoji="1" lang="en-US" altLang="ja-JP" sz="800" spc="-150" dirty="0" smtClean="0"/>
                <a:t>35</a:t>
              </a:r>
            </a:p>
            <a:p>
              <a:endParaRPr kumimoji="1" lang="ja-JP" altLang="en-US" sz="800" spc="-150" dirty="0"/>
            </a:p>
          </p:txBody>
        </p:sp>
        <p:sp>
          <p:nvSpPr>
            <p:cNvPr id="110" name="テキスト ボックス 109"/>
            <p:cNvSpPr txBox="1"/>
            <p:nvPr/>
          </p:nvSpPr>
          <p:spPr>
            <a:xfrm>
              <a:off x="2163239" y="5441687"/>
              <a:ext cx="216024" cy="584775"/>
            </a:xfrm>
            <a:prstGeom prst="rect">
              <a:avLst/>
            </a:prstGeom>
            <a:solidFill>
              <a:schemeClr val="bg1"/>
            </a:solidFill>
          </p:spPr>
          <p:txBody>
            <a:bodyPr wrap="square" rtlCol="0">
              <a:spAutoFit/>
            </a:bodyPr>
            <a:lstStyle/>
            <a:p>
              <a:r>
                <a:rPr lang="en-US" altLang="ja-JP" sz="800" spc="-150" dirty="0" smtClean="0"/>
                <a:t>S39</a:t>
              </a:r>
            </a:p>
            <a:p>
              <a:endParaRPr lang="en-US" altLang="ja-JP" sz="800" spc="-150" dirty="0" smtClean="0"/>
            </a:p>
          </p:txBody>
        </p:sp>
        <p:sp>
          <p:nvSpPr>
            <p:cNvPr id="111" name="テキスト ボックス 110"/>
            <p:cNvSpPr txBox="1"/>
            <p:nvPr/>
          </p:nvSpPr>
          <p:spPr>
            <a:xfrm>
              <a:off x="2328517" y="5438785"/>
              <a:ext cx="216024" cy="584775"/>
            </a:xfrm>
            <a:prstGeom prst="rect">
              <a:avLst/>
            </a:prstGeom>
            <a:solidFill>
              <a:schemeClr val="bg1"/>
            </a:solidFill>
          </p:spPr>
          <p:txBody>
            <a:bodyPr wrap="square" rtlCol="0">
              <a:spAutoFit/>
            </a:bodyPr>
            <a:lstStyle/>
            <a:p>
              <a:r>
                <a:rPr lang="en-US" altLang="ja-JP" sz="800" spc="-150" dirty="0" smtClean="0"/>
                <a:t>S43</a:t>
              </a:r>
            </a:p>
            <a:p>
              <a:endParaRPr kumimoji="1" lang="ja-JP" altLang="en-US" sz="800" spc="-150" dirty="0"/>
            </a:p>
          </p:txBody>
        </p:sp>
        <p:sp>
          <p:nvSpPr>
            <p:cNvPr id="112" name="テキスト ボックス 111"/>
            <p:cNvSpPr txBox="1"/>
            <p:nvPr/>
          </p:nvSpPr>
          <p:spPr>
            <a:xfrm>
              <a:off x="2489824" y="5441515"/>
              <a:ext cx="216024" cy="584775"/>
            </a:xfrm>
            <a:prstGeom prst="rect">
              <a:avLst/>
            </a:prstGeom>
            <a:solidFill>
              <a:schemeClr val="bg1"/>
            </a:solidFill>
          </p:spPr>
          <p:txBody>
            <a:bodyPr wrap="square" rtlCol="0">
              <a:spAutoFit/>
            </a:bodyPr>
            <a:lstStyle/>
            <a:p>
              <a:r>
                <a:rPr lang="en-US" altLang="ja-JP" sz="800" spc="-150" dirty="0" smtClean="0"/>
                <a:t>S</a:t>
              </a:r>
            </a:p>
            <a:p>
              <a:r>
                <a:rPr kumimoji="1" lang="en-US" altLang="ja-JP" sz="800" spc="-150" dirty="0" smtClean="0"/>
                <a:t>4</a:t>
              </a:r>
            </a:p>
            <a:p>
              <a:r>
                <a:rPr lang="en-US" altLang="ja-JP" sz="800" spc="-150" dirty="0" smtClean="0"/>
                <a:t>7</a:t>
              </a:r>
            </a:p>
            <a:p>
              <a:endParaRPr kumimoji="1" lang="ja-JP" altLang="en-US" sz="800" spc="-150" dirty="0"/>
            </a:p>
          </p:txBody>
        </p:sp>
        <p:sp>
          <p:nvSpPr>
            <p:cNvPr id="113" name="テキスト ボックス 112"/>
            <p:cNvSpPr txBox="1"/>
            <p:nvPr/>
          </p:nvSpPr>
          <p:spPr>
            <a:xfrm>
              <a:off x="2646718" y="5442952"/>
              <a:ext cx="216024" cy="584775"/>
            </a:xfrm>
            <a:prstGeom prst="rect">
              <a:avLst/>
            </a:prstGeom>
            <a:solidFill>
              <a:schemeClr val="bg1"/>
            </a:solidFill>
          </p:spPr>
          <p:txBody>
            <a:bodyPr wrap="square" rtlCol="0">
              <a:spAutoFit/>
            </a:bodyPr>
            <a:lstStyle/>
            <a:p>
              <a:r>
                <a:rPr lang="en-US" altLang="ja-JP" sz="800" spc="-150" dirty="0" smtClean="0"/>
                <a:t>S51</a:t>
              </a:r>
            </a:p>
            <a:p>
              <a:endParaRPr lang="en-US" altLang="ja-JP" sz="800" spc="-150" dirty="0" smtClean="0"/>
            </a:p>
          </p:txBody>
        </p:sp>
        <p:sp>
          <p:nvSpPr>
            <p:cNvPr id="114" name="テキスト ボックス 113"/>
            <p:cNvSpPr txBox="1"/>
            <p:nvPr/>
          </p:nvSpPr>
          <p:spPr>
            <a:xfrm>
              <a:off x="2799199" y="5443052"/>
              <a:ext cx="216024" cy="584775"/>
            </a:xfrm>
            <a:prstGeom prst="rect">
              <a:avLst/>
            </a:prstGeom>
            <a:solidFill>
              <a:schemeClr val="bg1"/>
            </a:solidFill>
          </p:spPr>
          <p:txBody>
            <a:bodyPr wrap="square" rtlCol="0">
              <a:spAutoFit/>
            </a:bodyPr>
            <a:lstStyle/>
            <a:p>
              <a:r>
                <a:rPr lang="en-US" altLang="ja-JP" sz="800" spc="-150" dirty="0" smtClean="0"/>
                <a:t>S55</a:t>
              </a:r>
            </a:p>
            <a:p>
              <a:endParaRPr lang="en-US" altLang="ja-JP" sz="800" spc="-150" dirty="0" smtClean="0"/>
            </a:p>
          </p:txBody>
        </p:sp>
        <p:sp>
          <p:nvSpPr>
            <p:cNvPr id="115" name="テキスト ボックス 114"/>
            <p:cNvSpPr txBox="1"/>
            <p:nvPr/>
          </p:nvSpPr>
          <p:spPr>
            <a:xfrm>
              <a:off x="2959902" y="5440150"/>
              <a:ext cx="216024" cy="584775"/>
            </a:xfrm>
            <a:prstGeom prst="rect">
              <a:avLst/>
            </a:prstGeom>
            <a:solidFill>
              <a:schemeClr val="bg1"/>
            </a:solidFill>
          </p:spPr>
          <p:txBody>
            <a:bodyPr wrap="square" rtlCol="0">
              <a:spAutoFit/>
            </a:bodyPr>
            <a:lstStyle/>
            <a:p>
              <a:r>
                <a:rPr lang="en-US" altLang="ja-JP" sz="800" spc="-150" dirty="0" smtClean="0"/>
                <a:t>S59</a:t>
              </a:r>
            </a:p>
            <a:p>
              <a:endParaRPr kumimoji="1" lang="en-US" altLang="ja-JP" sz="800" spc="-150" dirty="0" smtClean="0"/>
            </a:p>
          </p:txBody>
        </p:sp>
        <p:sp>
          <p:nvSpPr>
            <p:cNvPr id="116" name="テキスト ボックス 115"/>
            <p:cNvSpPr txBox="1"/>
            <p:nvPr/>
          </p:nvSpPr>
          <p:spPr>
            <a:xfrm>
              <a:off x="3116796" y="5438773"/>
              <a:ext cx="216024" cy="584775"/>
            </a:xfrm>
            <a:prstGeom prst="rect">
              <a:avLst/>
            </a:prstGeom>
            <a:solidFill>
              <a:schemeClr val="bg1"/>
            </a:solidFill>
          </p:spPr>
          <p:txBody>
            <a:bodyPr wrap="square" rtlCol="0">
              <a:spAutoFit/>
            </a:bodyPr>
            <a:lstStyle/>
            <a:p>
              <a:r>
                <a:rPr lang="en-US" altLang="ja-JP" sz="800" spc="-150" dirty="0" smtClean="0"/>
                <a:t>S6</a:t>
              </a:r>
            </a:p>
            <a:p>
              <a:r>
                <a:rPr kumimoji="1" lang="en-US" altLang="ja-JP" sz="800" spc="-150" dirty="0" smtClean="0"/>
                <a:t>3</a:t>
              </a:r>
            </a:p>
            <a:p>
              <a:endParaRPr kumimoji="1" lang="ja-JP" altLang="en-US" sz="800" spc="-150" dirty="0"/>
            </a:p>
          </p:txBody>
        </p:sp>
        <p:sp>
          <p:nvSpPr>
            <p:cNvPr id="117" name="テキスト ボックス 116"/>
            <p:cNvSpPr txBox="1"/>
            <p:nvPr/>
          </p:nvSpPr>
          <p:spPr>
            <a:xfrm>
              <a:off x="3273690" y="5442940"/>
              <a:ext cx="216024" cy="584775"/>
            </a:xfrm>
            <a:prstGeom prst="rect">
              <a:avLst/>
            </a:prstGeom>
            <a:solidFill>
              <a:schemeClr val="bg1"/>
            </a:solidFill>
          </p:spPr>
          <p:txBody>
            <a:bodyPr wrap="square" rtlCol="0">
              <a:spAutoFit/>
            </a:bodyPr>
            <a:lstStyle/>
            <a:p>
              <a:r>
                <a:rPr kumimoji="1" lang="en-US" altLang="ja-JP" sz="800" spc="-150" dirty="0" smtClean="0"/>
                <a:t>H4</a:t>
              </a:r>
            </a:p>
            <a:p>
              <a:endParaRPr lang="en-US" altLang="ja-JP" sz="800" spc="-150" dirty="0" smtClean="0"/>
            </a:p>
            <a:p>
              <a:endParaRPr kumimoji="1" lang="ja-JP" altLang="en-US" sz="800" spc="-150" dirty="0"/>
            </a:p>
          </p:txBody>
        </p:sp>
        <p:sp>
          <p:nvSpPr>
            <p:cNvPr id="118" name="テキスト ボックス 117"/>
            <p:cNvSpPr txBox="1"/>
            <p:nvPr/>
          </p:nvSpPr>
          <p:spPr>
            <a:xfrm>
              <a:off x="3428035" y="5440310"/>
              <a:ext cx="216024" cy="584775"/>
            </a:xfrm>
            <a:prstGeom prst="rect">
              <a:avLst/>
            </a:prstGeom>
            <a:solidFill>
              <a:schemeClr val="bg1"/>
            </a:solidFill>
          </p:spPr>
          <p:txBody>
            <a:bodyPr wrap="square" rtlCol="0">
              <a:spAutoFit/>
            </a:bodyPr>
            <a:lstStyle/>
            <a:p>
              <a:r>
                <a:rPr lang="en-US" altLang="ja-JP" sz="800" spc="-150" dirty="0" smtClean="0"/>
                <a:t>H8</a:t>
              </a:r>
            </a:p>
            <a:p>
              <a:endParaRPr kumimoji="1" lang="en-US" altLang="ja-JP" sz="800" spc="-150" dirty="0" smtClean="0"/>
            </a:p>
            <a:p>
              <a:endParaRPr kumimoji="1" lang="ja-JP" altLang="en-US" sz="800" spc="-150" dirty="0"/>
            </a:p>
          </p:txBody>
        </p:sp>
        <p:sp>
          <p:nvSpPr>
            <p:cNvPr id="119" name="テキスト ボックス 118"/>
            <p:cNvSpPr txBox="1"/>
            <p:nvPr/>
          </p:nvSpPr>
          <p:spPr>
            <a:xfrm>
              <a:off x="3599752" y="5437408"/>
              <a:ext cx="216024" cy="584775"/>
            </a:xfrm>
            <a:prstGeom prst="rect">
              <a:avLst/>
            </a:prstGeom>
            <a:solidFill>
              <a:schemeClr val="bg1"/>
            </a:solidFill>
          </p:spPr>
          <p:txBody>
            <a:bodyPr wrap="square" rtlCol="0">
              <a:spAutoFit/>
            </a:bodyPr>
            <a:lstStyle/>
            <a:p>
              <a:r>
                <a:rPr lang="en-US" altLang="ja-JP" sz="800" spc="-150" dirty="0" smtClean="0"/>
                <a:t>H1</a:t>
              </a:r>
            </a:p>
            <a:p>
              <a:r>
                <a:rPr kumimoji="1" lang="en-US" altLang="ja-JP" sz="800" spc="-150" dirty="0" smtClean="0"/>
                <a:t>2</a:t>
              </a:r>
            </a:p>
            <a:p>
              <a:endParaRPr kumimoji="1" lang="ja-JP" altLang="en-US" sz="800" spc="-150" dirty="0"/>
            </a:p>
          </p:txBody>
        </p:sp>
        <p:sp>
          <p:nvSpPr>
            <p:cNvPr id="120" name="テキスト ボックス 119"/>
            <p:cNvSpPr txBox="1"/>
            <p:nvPr/>
          </p:nvSpPr>
          <p:spPr>
            <a:xfrm>
              <a:off x="3754620" y="5440138"/>
              <a:ext cx="216024" cy="584775"/>
            </a:xfrm>
            <a:prstGeom prst="rect">
              <a:avLst/>
            </a:prstGeom>
            <a:solidFill>
              <a:schemeClr val="bg1"/>
            </a:solidFill>
          </p:spPr>
          <p:txBody>
            <a:bodyPr wrap="square" rtlCol="0">
              <a:spAutoFit/>
            </a:bodyPr>
            <a:lstStyle/>
            <a:p>
              <a:r>
                <a:rPr lang="en-US" altLang="ja-JP" sz="800" spc="-150" dirty="0" smtClean="0"/>
                <a:t>H1</a:t>
              </a:r>
            </a:p>
            <a:p>
              <a:r>
                <a:rPr kumimoji="1" lang="en-US" altLang="ja-JP" sz="800" spc="-150" dirty="0" smtClean="0"/>
                <a:t>6</a:t>
              </a:r>
            </a:p>
            <a:p>
              <a:endParaRPr kumimoji="1" lang="ja-JP" altLang="en-US" sz="800" spc="-150" dirty="0"/>
            </a:p>
          </p:txBody>
        </p:sp>
        <p:sp>
          <p:nvSpPr>
            <p:cNvPr id="121" name="テキスト ボックス 120"/>
            <p:cNvSpPr txBox="1"/>
            <p:nvPr/>
          </p:nvSpPr>
          <p:spPr>
            <a:xfrm>
              <a:off x="3911514" y="5437866"/>
              <a:ext cx="216024" cy="584775"/>
            </a:xfrm>
            <a:prstGeom prst="rect">
              <a:avLst/>
            </a:prstGeom>
            <a:solidFill>
              <a:schemeClr val="bg1"/>
            </a:solidFill>
          </p:spPr>
          <p:txBody>
            <a:bodyPr wrap="square" rtlCol="0">
              <a:spAutoFit/>
            </a:bodyPr>
            <a:lstStyle/>
            <a:p>
              <a:r>
                <a:rPr lang="en-US" altLang="ja-JP" sz="800" spc="-150" dirty="0" smtClean="0"/>
                <a:t>H20</a:t>
              </a:r>
            </a:p>
            <a:p>
              <a:endParaRPr kumimoji="1" lang="ja-JP" altLang="en-US" sz="800" spc="-150" dirty="0"/>
            </a:p>
          </p:txBody>
        </p:sp>
        <p:sp>
          <p:nvSpPr>
            <p:cNvPr id="122" name="テキスト ボックス 121"/>
            <p:cNvSpPr txBox="1"/>
            <p:nvPr/>
          </p:nvSpPr>
          <p:spPr>
            <a:xfrm>
              <a:off x="4065859" y="5441675"/>
              <a:ext cx="216024" cy="584775"/>
            </a:xfrm>
            <a:prstGeom prst="rect">
              <a:avLst/>
            </a:prstGeom>
            <a:solidFill>
              <a:schemeClr val="bg1"/>
            </a:solidFill>
          </p:spPr>
          <p:txBody>
            <a:bodyPr wrap="square" rtlCol="0">
              <a:spAutoFit/>
            </a:bodyPr>
            <a:lstStyle/>
            <a:p>
              <a:r>
                <a:rPr lang="en-US" altLang="ja-JP" sz="800" spc="-150" dirty="0" smtClean="0"/>
                <a:t>H24</a:t>
              </a:r>
            </a:p>
            <a:p>
              <a:endParaRPr kumimoji="1" lang="ja-JP" altLang="en-US" sz="800" spc="-150" dirty="0"/>
            </a:p>
          </p:txBody>
        </p:sp>
        <p:sp>
          <p:nvSpPr>
            <p:cNvPr id="123" name="テキスト ボックス 122"/>
            <p:cNvSpPr txBox="1"/>
            <p:nvPr/>
          </p:nvSpPr>
          <p:spPr>
            <a:xfrm>
              <a:off x="4231137" y="5438773"/>
              <a:ext cx="216024" cy="584775"/>
            </a:xfrm>
            <a:prstGeom prst="rect">
              <a:avLst/>
            </a:prstGeom>
            <a:solidFill>
              <a:schemeClr val="bg1"/>
            </a:solidFill>
          </p:spPr>
          <p:txBody>
            <a:bodyPr wrap="square" rtlCol="0">
              <a:spAutoFit/>
            </a:bodyPr>
            <a:lstStyle/>
            <a:p>
              <a:r>
                <a:rPr lang="en-US" altLang="ja-JP" sz="800" spc="-150" dirty="0" smtClean="0"/>
                <a:t>H28</a:t>
              </a:r>
              <a:endParaRPr kumimoji="1" lang="en-US" altLang="ja-JP" sz="800" spc="-150" dirty="0" smtClean="0"/>
            </a:p>
            <a:p>
              <a:endParaRPr kumimoji="1" lang="ja-JP" altLang="en-US" sz="800" spc="-150" dirty="0"/>
            </a:p>
          </p:txBody>
        </p:sp>
        <p:sp>
          <p:nvSpPr>
            <p:cNvPr id="124" name="テキスト ボックス 123"/>
            <p:cNvSpPr txBox="1"/>
            <p:nvPr/>
          </p:nvSpPr>
          <p:spPr>
            <a:xfrm>
              <a:off x="4398036" y="5442768"/>
              <a:ext cx="216024" cy="584775"/>
            </a:xfrm>
            <a:prstGeom prst="rect">
              <a:avLst/>
            </a:prstGeom>
            <a:solidFill>
              <a:schemeClr val="bg1"/>
            </a:solidFill>
          </p:spPr>
          <p:txBody>
            <a:bodyPr wrap="square" rtlCol="0">
              <a:spAutoFit/>
            </a:bodyPr>
            <a:lstStyle/>
            <a:p>
              <a:r>
                <a:rPr lang="en-US" altLang="ja-JP" sz="800" spc="-150" dirty="0" smtClean="0"/>
                <a:t>H32</a:t>
              </a:r>
              <a:endParaRPr kumimoji="1" lang="en-US" altLang="ja-JP" sz="800" spc="-150" dirty="0" smtClean="0"/>
            </a:p>
            <a:p>
              <a:endParaRPr kumimoji="1" lang="ja-JP" altLang="en-US" sz="800" spc="-150" dirty="0"/>
            </a:p>
          </p:txBody>
        </p:sp>
        <p:sp>
          <p:nvSpPr>
            <p:cNvPr id="125" name="テキスト ボックス 124"/>
            <p:cNvSpPr txBox="1"/>
            <p:nvPr/>
          </p:nvSpPr>
          <p:spPr>
            <a:xfrm>
              <a:off x="4554930" y="5440496"/>
              <a:ext cx="216024" cy="584775"/>
            </a:xfrm>
            <a:prstGeom prst="rect">
              <a:avLst/>
            </a:prstGeom>
            <a:solidFill>
              <a:schemeClr val="bg1"/>
            </a:solidFill>
          </p:spPr>
          <p:txBody>
            <a:bodyPr wrap="square" rtlCol="0">
              <a:spAutoFit/>
            </a:bodyPr>
            <a:lstStyle/>
            <a:p>
              <a:r>
                <a:rPr lang="en-US" altLang="ja-JP" sz="800" spc="-150" dirty="0" smtClean="0"/>
                <a:t>H</a:t>
              </a:r>
              <a:r>
                <a:rPr kumimoji="1" lang="en-US" altLang="ja-JP" sz="800" spc="-150" dirty="0" smtClean="0"/>
                <a:t>36</a:t>
              </a:r>
            </a:p>
            <a:p>
              <a:endParaRPr kumimoji="1" lang="ja-JP" altLang="en-US" sz="800" spc="-150" dirty="0"/>
            </a:p>
          </p:txBody>
        </p:sp>
        <p:sp>
          <p:nvSpPr>
            <p:cNvPr id="126" name="テキスト ボックス 125"/>
            <p:cNvSpPr txBox="1"/>
            <p:nvPr/>
          </p:nvSpPr>
          <p:spPr>
            <a:xfrm>
              <a:off x="4709275" y="5437866"/>
              <a:ext cx="216024" cy="584775"/>
            </a:xfrm>
            <a:prstGeom prst="rect">
              <a:avLst/>
            </a:prstGeom>
            <a:solidFill>
              <a:schemeClr val="bg1"/>
            </a:solidFill>
          </p:spPr>
          <p:txBody>
            <a:bodyPr wrap="square" rtlCol="0">
              <a:spAutoFit/>
            </a:bodyPr>
            <a:lstStyle/>
            <a:p>
              <a:r>
                <a:rPr lang="en-US" altLang="ja-JP" sz="800" spc="-150" dirty="0" smtClean="0"/>
                <a:t>H40</a:t>
              </a:r>
            </a:p>
            <a:p>
              <a:endParaRPr lang="en-US" altLang="ja-JP" sz="800" spc="-150" dirty="0" smtClean="0"/>
            </a:p>
          </p:txBody>
        </p:sp>
      </p:grpSp>
      <p:sp>
        <p:nvSpPr>
          <p:cNvPr id="127" name="正方形/長方形 126"/>
          <p:cNvSpPr/>
          <p:nvPr/>
        </p:nvSpPr>
        <p:spPr>
          <a:xfrm>
            <a:off x="4173352" y="2634374"/>
            <a:ext cx="594000" cy="10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a:off x="8925880" y="2886402"/>
            <a:ext cx="594000" cy="10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２</a:t>
            </a:r>
            <a:r>
              <a:rPr lang="ja-JP" altLang="en-US" dirty="0">
                <a:solidFill>
                  <a:srgbClr val="623104"/>
                </a:solidFill>
                <a:latin typeface="HGS創英角ｺﾞｼｯｸUB" pitchFamily="50" charset="-128"/>
                <a:ea typeface="HGS創英角ｺﾞｼｯｸUB" pitchFamily="50" charset="-128"/>
              </a:rPr>
              <a:t>．</a:t>
            </a:r>
            <a:r>
              <a:rPr lang="ja-JP" altLang="en-US" dirty="0"/>
              <a:t>改築更新事業（１）老朽施設の改築</a:t>
            </a:r>
            <a:r>
              <a:rPr lang="en-US" altLang="ja-JP" dirty="0"/>
              <a:t>【</a:t>
            </a:r>
            <a:r>
              <a:rPr lang="ja-JP" altLang="en-US" dirty="0"/>
              <a:t>背景</a:t>
            </a:r>
            <a:r>
              <a:rPr lang="en-US" altLang="ja-JP" dirty="0"/>
              <a:t>】</a:t>
            </a:r>
            <a:r>
              <a:rPr lang="ja-JP" altLang="en-US" dirty="0" smtClean="0"/>
              <a:t>①</a:t>
            </a:r>
            <a:endParaRPr kumimoji="1" lang="ja-JP" altLang="en-US" dirty="0"/>
          </a:p>
        </p:txBody>
      </p:sp>
    </p:spTree>
    <p:extLst>
      <p:ext uri="{BB962C8B-B14F-4D97-AF65-F5344CB8AC3E}">
        <p14:creationId xmlns:p14="http://schemas.microsoft.com/office/powerpoint/2010/main" val="3123560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rotWithShape="1">
          <a:blip r:embed="rId2" cstate="print">
            <a:extLst>
              <a:ext uri="{28A0092B-C50C-407E-A947-70E740481C1C}">
                <a14:useLocalDpi xmlns:a14="http://schemas.microsoft.com/office/drawing/2010/main" val="0"/>
              </a:ext>
            </a:extLst>
          </a:blip>
          <a:srcRect r="3575"/>
          <a:stretch/>
        </p:blipFill>
        <p:spPr>
          <a:xfrm>
            <a:off x="5353631" y="4664011"/>
            <a:ext cx="1794000" cy="1631536"/>
          </a:xfrm>
          <a:prstGeom prst="rect">
            <a:avLst/>
          </a:prstGeom>
        </p:spPr>
      </p:pic>
      <p:pic>
        <p:nvPicPr>
          <p:cNvPr id="37" name="図 36"/>
          <p:cNvPicPr preferRelativeResize="0">
            <a:picLocks/>
          </p:cNvPicPr>
          <p:nvPr/>
        </p:nvPicPr>
        <p:blipFill rotWithShape="1">
          <a:blip r:embed="rId3" cstate="print">
            <a:extLst>
              <a:ext uri="{28A0092B-C50C-407E-A947-70E740481C1C}">
                <a14:useLocalDpi xmlns:a14="http://schemas.microsoft.com/office/drawing/2010/main" val="0"/>
              </a:ext>
            </a:extLst>
          </a:blip>
          <a:srcRect t="-441" b="-2882"/>
          <a:stretch/>
        </p:blipFill>
        <p:spPr>
          <a:xfrm>
            <a:off x="7384512" y="4581216"/>
            <a:ext cx="2223000" cy="1584000"/>
          </a:xfrm>
          <a:prstGeom prst="rect">
            <a:avLst/>
          </a:prstGeom>
        </p:spPr>
      </p:pic>
      <p:pic>
        <p:nvPicPr>
          <p:cNvPr id="36" name="図 35"/>
          <p:cNvPicPr>
            <a:picLocks noChangeAspect="1"/>
          </p:cNvPicPr>
          <p:nvPr/>
        </p:nvPicPr>
        <p:blipFill rotWithShape="1">
          <a:blip r:embed="rId4" cstate="print">
            <a:extLst>
              <a:ext uri="{28A0092B-C50C-407E-A947-70E740481C1C}">
                <a14:useLocalDpi xmlns:a14="http://schemas.microsoft.com/office/drawing/2010/main" val="0"/>
              </a:ext>
            </a:extLst>
          </a:blip>
          <a:srcRect t="-826" b="348"/>
          <a:stretch/>
        </p:blipFill>
        <p:spPr>
          <a:xfrm>
            <a:off x="5184982" y="2088000"/>
            <a:ext cx="2337564" cy="1800000"/>
          </a:xfrm>
          <a:prstGeom prst="rect">
            <a:avLst/>
          </a:prstGeom>
        </p:spPr>
      </p:pic>
      <p:pic>
        <p:nvPicPr>
          <p:cNvPr id="31745" name="Picture 1"/>
          <p:cNvPicPr>
            <a:picLocks noChangeAspect="1" noChangeArrowheads="1"/>
          </p:cNvPicPr>
          <p:nvPr/>
        </p:nvPicPr>
        <p:blipFill>
          <a:blip r:embed="rId5" cstate="print"/>
          <a:srcRect/>
          <a:stretch>
            <a:fillRect/>
          </a:stretch>
        </p:blipFill>
        <p:spPr bwMode="auto">
          <a:xfrm>
            <a:off x="39558" y="1847850"/>
            <a:ext cx="4777581" cy="3467100"/>
          </a:xfrm>
          <a:prstGeom prst="rect">
            <a:avLst/>
          </a:prstGeom>
          <a:noFill/>
          <a:ln w="9525">
            <a:noFill/>
            <a:miter lim="800000"/>
            <a:headEnd/>
            <a:tailEnd/>
          </a:ln>
          <a:effectLst/>
        </p:spPr>
      </p:pic>
      <p:sp>
        <p:nvSpPr>
          <p:cNvPr id="39" name="角丸四角形 38"/>
          <p:cNvSpPr/>
          <p:nvPr/>
        </p:nvSpPr>
        <p:spPr>
          <a:xfrm>
            <a:off x="468000" y="608400"/>
            <a:ext cx="9000000" cy="1123498"/>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defTabSz="957263"/>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・下水道施設の老朽化</a:t>
            </a:r>
            <a:r>
              <a:rPr lang="ja-JP" altLang="en-US" sz="1600" dirty="0">
                <a:solidFill>
                  <a:schemeClr val="tx1"/>
                </a:solidFill>
                <a:latin typeface="HG丸ｺﾞｼｯｸM-PRO" panose="020F0600000000000000" pitchFamily="50" charset="-128"/>
                <a:ea typeface="HG丸ｺﾞｼｯｸM-PRO" panose="020F0600000000000000" pitchFamily="50" charset="-128"/>
              </a:rPr>
              <a:t>による社会的</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影響の増大が見込まれる。</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a:p>
            <a:pPr marL="144000" indent="-144000" defTabSz="957263"/>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（老朽管渠の破損による道路陥没の発生、老朽設備の故障などによる下水処理、排水機能の低下）</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8" name="Text Box 514"/>
          <p:cNvSpPr txBox="1">
            <a:spLocks noChangeArrowheads="1"/>
          </p:cNvSpPr>
          <p:nvPr/>
        </p:nvSpPr>
        <p:spPr bwMode="auto">
          <a:xfrm>
            <a:off x="5109020" y="3789045"/>
            <a:ext cx="2496277" cy="231763"/>
          </a:xfrm>
          <a:prstGeom prst="rect">
            <a:avLst/>
          </a:prstGeom>
          <a:solidFill>
            <a:srgbClr val="FFFFFF"/>
          </a:solidFill>
          <a:ln w="6350">
            <a:solidFill>
              <a:srgbClr val="000000"/>
            </a:solidFill>
            <a:miter lim="800000"/>
            <a:headEnd/>
            <a:tailEnd/>
          </a:ln>
        </p:spPr>
        <p:txBody>
          <a:bodyPr wrap="square" lIns="13469" tIns="8081" rIns="13469" bIns="8081">
            <a:spAutoFit/>
          </a:bodyPr>
          <a:lstStyle/>
          <a:p>
            <a:pPr algn="ctr" defTabSz="957263"/>
            <a:r>
              <a:rPr lang="ja-JP" altLang="en-US" sz="1400" b="0" dirty="0">
                <a:solidFill>
                  <a:schemeClr val="tx1"/>
                </a:solidFill>
                <a:latin typeface="HG丸ｺﾞｼｯｸM-PRO" pitchFamily="50" charset="-128"/>
                <a:ea typeface="HG丸ｺﾞｼｯｸM-PRO" pitchFamily="50" charset="-128"/>
              </a:rPr>
              <a:t>（</a:t>
            </a:r>
            <a:r>
              <a:rPr lang="en-US" altLang="ja-JP" sz="1400" b="0" dirty="0">
                <a:solidFill>
                  <a:schemeClr val="tx1"/>
                </a:solidFill>
                <a:latin typeface="HG丸ｺﾞｼｯｸM-PRO" pitchFamily="50" charset="-128"/>
                <a:ea typeface="HG丸ｺﾞｼｯｸM-PRO" pitchFamily="50" charset="-128"/>
              </a:rPr>
              <a:t>H18</a:t>
            </a:r>
            <a:r>
              <a:rPr lang="ja-JP" altLang="en-US" sz="1400" b="0" dirty="0">
                <a:solidFill>
                  <a:schemeClr val="tx1"/>
                </a:solidFill>
                <a:latin typeface="HG丸ｺﾞｼｯｸM-PRO" pitchFamily="50" charset="-128"/>
                <a:ea typeface="HG丸ｺﾞｼｯｸM-PRO" pitchFamily="50" charset="-128"/>
              </a:rPr>
              <a:t>年</a:t>
            </a:r>
            <a:r>
              <a:rPr lang="en-US" altLang="ja-JP" sz="1400" b="0" dirty="0">
                <a:solidFill>
                  <a:schemeClr val="tx1"/>
                </a:solidFill>
                <a:latin typeface="HG丸ｺﾞｼｯｸM-PRO" pitchFamily="50" charset="-128"/>
                <a:ea typeface="HG丸ｺﾞｼｯｸM-PRO" pitchFamily="50" charset="-128"/>
              </a:rPr>
              <a:t>8</a:t>
            </a:r>
            <a:r>
              <a:rPr lang="ja-JP" altLang="en-US" sz="1400" b="0" dirty="0">
                <a:solidFill>
                  <a:schemeClr val="tx1"/>
                </a:solidFill>
                <a:latin typeface="HG丸ｺﾞｼｯｸM-PRO" pitchFamily="50" charset="-128"/>
                <a:ea typeface="HG丸ｺﾞｼｯｸM-PRO" pitchFamily="50" charset="-128"/>
              </a:rPr>
              <a:t>月</a:t>
            </a:r>
            <a:r>
              <a:rPr lang="ja-JP" altLang="en-US" sz="1400" b="0" dirty="0" smtClean="0">
                <a:solidFill>
                  <a:schemeClr val="tx1"/>
                </a:solidFill>
                <a:latin typeface="HG丸ｺﾞｼｯｸM-PRO" pitchFamily="50" charset="-128"/>
                <a:ea typeface="HG丸ｺﾞｼｯｸM-PRO" pitchFamily="50" charset="-128"/>
              </a:rPr>
              <a:t>、市内）</a:t>
            </a:r>
            <a:endParaRPr lang="ja-JP" altLang="en-US" sz="1400" b="0" dirty="0">
              <a:solidFill>
                <a:schemeClr val="tx1"/>
              </a:solidFill>
              <a:latin typeface="HG丸ｺﾞｼｯｸM-PRO" pitchFamily="50" charset="-128"/>
              <a:ea typeface="HG丸ｺﾞｼｯｸM-PRO" pitchFamily="50" charset="-128"/>
            </a:endParaRPr>
          </a:p>
        </p:txBody>
      </p:sp>
      <p:sp>
        <p:nvSpPr>
          <p:cNvPr id="52" name="AutoShape 515"/>
          <p:cNvSpPr>
            <a:spLocks noChangeArrowheads="1"/>
          </p:cNvSpPr>
          <p:nvPr/>
        </p:nvSpPr>
        <p:spPr bwMode="auto">
          <a:xfrm>
            <a:off x="5265035" y="1889834"/>
            <a:ext cx="2196710" cy="387043"/>
          </a:xfrm>
          <a:prstGeom prst="wedgeRoundRectCallout">
            <a:avLst>
              <a:gd name="adj1" fmla="val 42370"/>
              <a:gd name="adj2" fmla="val -10296"/>
              <a:gd name="adj3" fmla="val 16667"/>
            </a:avLst>
          </a:prstGeom>
          <a:solidFill>
            <a:schemeClr val="bg1"/>
          </a:solidFill>
          <a:ln w="9525" algn="ctr">
            <a:solidFill>
              <a:schemeClr val="tx1"/>
            </a:solidFill>
            <a:miter lim="800000"/>
            <a:headEnd/>
            <a:tailEnd/>
          </a:ln>
        </p:spPr>
        <p:txBody>
          <a:bodyPr lIns="95788" tIns="47894" rIns="95788" bIns="47894" anchor="ctr"/>
          <a:lstStyle/>
          <a:p>
            <a:pPr algn="ctr" defTabSz="957263"/>
            <a:r>
              <a:rPr lang="ja-JP" altLang="en-US" sz="1400" b="1" u="sng" dirty="0">
                <a:solidFill>
                  <a:schemeClr val="tx1"/>
                </a:solidFill>
                <a:latin typeface="HG丸ｺﾞｼｯｸM-PRO" pitchFamily="50" charset="-128"/>
                <a:ea typeface="HG丸ｺﾞｼｯｸM-PRO" pitchFamily="50" charset="-128"/>
              </a:rPr>
              <a:t>道路陥没の事例</a:t>
            </a:r>
          </a:p>
        </p:txBody>
      </p:sp>
      <p:sp>
        <p:nvSpPr>
          <p:cNvPr id="72" name="AutoShape 519"/>
          <p:cNvSpPr>
            <a:spLocks noChangeArrowheads="1"/>
          </p:cNvSpPr>
          <p:nvPr/>
        </p:nvSpPr>
        <p:spPr bwMode="auto">
          <a:xfrm>
            <a:off x="4953003" y="4077072"/>
            <a:ext cx="4733782" cy="2592288"/>
          </a:xfrm>
          <a:prstGeom prst="roundRect">
            <a:avLst>
              <a:gd name="adj" fmla="val 16667"/>
            </a:avLst>
          </a:prstGeom>
          <a:noFill/>
          <a:ln w="9525" algn="ctr">
            <a:solidFill>
              <a:schemeClr val="tx1"/>
            </a:solidFill>
            <a:round/>
            <a:headEnd/>
            <a:tailEnd/>
          </a:ln>
        </p:spPr>
        <p:txBody>
          <a:bodyPr wrap="none" lIns="88561" tIns="44281" rIns="88561" bIns="44281" anchor="ctr"/>
          <a:lstStyle/>
          <a:p>
            <a:pPr algn="ctr" defTabSz="957263"/>
            <a:endParaRPr lang="ja-JP" altLang="ja-JP"/>
          </a:p>
        </p:txBody>
      </p:sp>
      <p:sp>
        <p:nvSpPr>
          <p:cNvPr id="73" name="Text Box 520"/>
          <p:cNvSpPr txBox="1">
            <a:spLocks noChangeArrowheads="1"/>
          </p:cNvSpPr>
          <p:nvPr/>
        </p:nvSpPr>
        <p:spPr bwMode="auto">
          <a:xfrm>
            <a:off x="7527286" y="4293096"/>
            <a:ext cx="1788522" cy="199754"/>
          </a:xfrm>
          <a:prstGeom prst="rect">
            <a:avLst/>
          </a:prstGeom>
          <a:solidFill>
            <a:srgbClr val="FFFFFF"/>
          </a:solidFill>
          <a:ln w="9525">
            <a:solidFill>
              <a:srgbClr val="000000"/>
            </a:solidFill>
            <a:miter lim="800000"/>
            <a:headEnd/>
            <a:tailEnd/>
          </a:ln>
        </p:spPr>
        <p:txBody>
          <a:bodyPr wrap="square" lIns="0" tIns="7471" rIns="0" bIns="7471">
            <a:spAutoFit/>
          </a:bodyPr>
          <a:lstStyle/>
          <a:p>
            <a:pPr algn="ctr" defTabSz="957263"/>
            <a:r>
              <a:rPr lang="ja-JP" altLang="en-US" sz="1200" b="0" dirty="0">
                <a:solidFill>
                  <a:schemeClr val="tx1"/>
                </a:solidFill>
                <a:latin typeface="HG丸ｺﾞｼｯｸM-PRO" pitchFamily="50" charset="-128"/>
                <a:ea typeface="HG丸ｺﾞｼｯｸM-PRO" pitchFamily="50" charset="-128"/>
              </a:rPr>
              <a:t>崩落した管渠の破片</a:t>
            </a:r>
          </a:p>
        </p:txBody>
      </p:sp>
      <p:sp>
        <p:nvSpPr>
          <p:cNvPr id="75" name="Line 521"/>
          <p:cNvSpPr>
            <a:spLocks noChangeShapeType="1"/>
          </p:cNvSpPr>
          <p:nvPr/>
        </p:nvSpPr>
        <p:spPr bwMode="auto">
          <a:xfrm flipH="1" flipV="1">
            <a:off x="5889104" y="5085190"/>
            <a:ext cx="234026" cy="288031"/>
          </a:xfrm>
          <a:prstGeom prst="line">
            <a:avLst/>
          </a:prstGeom>
          <a:noFill/>
          <a:ln w="9525">
            <a:solidFill>
              <a:srgbClr val="000000"/>
            </a:solidFill>
            <a:round/>
            <a:headEnd type="triangle" w="med" len="med"/>
            <a:tailEnd/>
          </a:ln>
        </p:spPr>
        <p:txBody>
          <a:bodyPr/>
          <a:lstStyle/>
          <a:p>
            <a:endParaRPr lang="ja-JP" altLang="en-US"/>
          </a:p>
        </p:txBody>
      </p:sp>
      <p:sp>
        <p:nvSpPr>
          <p:cNvPr id="76" name="Text Box 522"/>
          <p:cNvSpPr txBox="1">
            <a:spLocks noChangeArrowheads="1"/>
          </p:cNvSpPr>
          <p:nvPr/>
        </p:nvSpPr>
        <p:spPr bwMode="auto">
          <a:xfrm>
            <a:off x="5031011" y="4797152"/>
            <a:ext cx="837067" cy="230532"/>
          </a:xfrm>
          <a:prstGeom prst="rect">
            <a:avLst/>
          </a:prstGeom>
          <a:solidFill>
            <a:srgbClr val="FFFFFF"/>
          </a:solidFill>
          <a:ln w="9525">
            <a:noFill/>
            <a:miter lim="800000"/>
            <a:headEnd/>
            <a:tailEnd/>
          </a:ln>
        </p:spPr>
        <p:txBody>
          <a:bodyPr wrap="square" lIns="0" tIns="7471" rIns="0" bIns="7471">
            <a:spAutoFit/>
          </a:bodyPr>
          <a:lstStyle/>
          <a:p>
            <a:pPr algn="ctr" defTabSz="957263"/>
            <a:r>
              <a:rPr lang="ja-JP" altLang="en-US" sz="1400" b="0" dirty="0">
                <a:solidFill>
                  <a:schemeClr val="tx1"/>
                </a:solidFill>
                <a:latin typeface="HG丸ｺﾞｼｯｸM-PRO" pitchFamily="50" charset="-128"/>
                <a:ea typeface="HG丸ｺﾞｼｯｸM-PRO" pitchFamily="50" charset="-128"/>
              </a:rPr>
              <a:t>鉄筋跡</a:t>
            </a:r>
          </a:p>
        </p:txBody>
      </p:sp>
      <p:sp>
        <p:nvSpPr>
          <p:cNvPr id="77" name="Line 523"/>
          <p:cNvSpPr>
            <a:spLocks noChangeShapeType="1"/>
          </p:cNvSpPr>
          <p:nvPr/>
        </p:nvSpPr>
        <p:spPr bwMode="auto">
          <a:xfrm>
            <a:off x="5109017" y="5085184"/>
            <a:ext cx="780087" cy="0"/>
          </a:xfrm>
          <a:prstGeom prst="line">
            <a:avLst/>
          </a:prstGeom>
          <a:noFill/>
          <a:ln w="9525">
            <a:solidFill>
              <a:srgbClr val="000000"/>
            </a:solidFill>
            <a:round/>
            <a:headEnd/>
            <a:tailEnd/>
          </a:ln>
        </p:spPr>
        <p:txBody>
          <a:bodyPr/>
          <a:lstStyle/>
          <a:p>
            <a:endParaRPr lang="ja-JP" altLang="en-US" sz="1400"/>
          </a:p>
        </p:txBody>
      </p:sp>
      <p:sp>
        <p:nvSpPr>
          <p:cNvPr id="78" name="Arc 524"/>
          <p:cNvSpPr>
            <a:spLocks/>
          </p:cNvSpPr>
          <p:nvPr/>
        </p:nvSpPr>
        <p:spPr bwMode="auto">
          <a:xfrm>
            <a:off x="7137245" y="4764560"/>
            <a:ext cx="1904891" cy="1112717"/>
          </a:xfrm>
          <a:custGeom>
            <a:avLst/>
            <a:gdLst>
              <a:gd name="T0" fmla="*/ 2147483647 w 21600"/>
              <a:gd name="T1" fmla="*/ 0 h 20524"/>
              <a:gd name="T2" fmla="*/ 2147483647 w 21600"/>
              <a:gd name="T3" fmla="*/ 2147483647 h 20524"/>
              <a:gd name="T4" fmla="*/ 0 w 21600"/>
              <a:gd name="T5" fmla="*/ 2147483647 h 20524"/>
              <a:gd name="T6" fmla="*/ 0 60000 65536"/>
              <a:gd name="T7" fmla="*/ 0 60000 65536"/>
              <a:gd name="T8" fmla="*/ 0 60000 65536"/>
              <a:gd name="T9" fmla="*/ 0 w 21600"/>
              <a:gd name="T10" fmla="*/ 0 h 20524"/>
              <a:gd name="T11" fmla="*/ 21600 w 21600"/>
              <a:gd name="T12" fmla="*/ 20524 h 20524"/>
            </a:gdLst>
            <a:ahLst/>
            <a:cxnLst>
              <a:cxn ang="T6">
                <a:pos x="T0" y="T1"/>
              </a:cxn>
              <a:cxn ang="T7">
                <a:pos x="T2" y="T3"/>
              </a:cxn>
              <a:cxn ang="T8">
                <a:pos x="T4" y="T5"/>
              </a:cxn>
            </a:cxnLst>
            <a:rect l="T9" t="T10" r="T11" b="T12"/>
            <a:pathLst>
              <a:path w="21600" h="20524" fill="none" extrusionOk="0">
                <a:moveTo>
                  <a:pt x="18052" y="0"/>
                </a:moveTo>
                <a:cubicBezTo>
                  <a:pt x="20366" y="3522"/>
                  <a:pt x="21600" y="7645"/>
                  <a:pt x="21600" y="11860"/>
                </a:cubicBezTo>
                <a:cubicBezTo>
                  <a:pt x="21600" y="14842"/>
                  <a:pt x="20982" y="17792"/>
                  <a:pt x="19786" y="20524"/>
                </a:cubicBezTo>
              </a:path>
              <a:path w="21600" h="20524" stroke="0" extrusionOk="0">
                <a:moveTo>
                  <a:pt x="18052" y="0"/>
                </a:moveTo>
                <a:cubicBezTo>
                  <a:pt x="20366" y="3522"/>
                  <a:pt x="21600" y="7645"/>
                  <a:pt x="21600" y="11860"/>
                </a:cubicBezTo>
                <a:cubicBezTo>
                  <a:pt x="21600" y="14842"/>
                  <a:pt x="20982" y="17792"/>
                  <a:pt x="19786" y="20524"/>
                </a:cubicBezTo>
                <a:lnTo>
                  <a:pt x="0" y="11860"/>
                </a:lnTo>
                <a:close/>
              </a:path>
            </a:pathLst>
          </a:custGeom>
          <a:noFill/>
          <a:ln w="9525">
            <a:solidFill>
              <a:srgbClr val="000000"/>
            </a:solidFill>
            <a:round/>
            <a:headEnd/>
            <a:tailEnd/>
          </a:ln>
        </p:spPr>
        <p:txBody>
          <a:bodyPr wrap="none" anchor="ctr"/>
          <a:lstStyle/>
          <a:p>
            <a:endParaRPr lang="ja-JP" altLang="en-US"/>
          </a:p>
        </p:txBody>
      </p:sp>
      <p:sp>
        <p:nvSpPr>
          <p:cNvPr id="80" name="Arc 525"/>
          <p:cNvSpPr>
            <a:spLocks/>
          </p:cNvSpPr>
          <p:nvPr/>
        </p:nvSpPr>
        <p:spPr bwMode="auto">
          <a:xfrm>
            <a:off x="7404611" y="4813773"/>
            <a:ext cx="1504177" cy="962121"/>
          </a:xfrm>
          <a:custGeom>
            <a:avLst/>
            <a:gdLst>
              <a:gd name="T0" fmla="*/ 2147483647 w 21600"/>
              <a:gd name="T1" fmla="*/ 0 h 22057"/>
              <a:gd name="T2" fmla="*/ 2147483647 w 21600"/>
              <a:gd name="T3" fmla="*/ 2147483647 h 22057"/>
              <a:gd name="T4" fmla="*/ 0 w 21600"/>
              <a:gd name="T5" fmla="*/ 2147483647 h 22057"/>
              <a:gd name="T6" fmla="*/ 0 60000 65536"/>
              <a:gd name="T7" fmla="*/ 0 60000 65536"/>
              <a:gd name="T8" fmla="*/ 0 60000 65536"/>
              <a:gd name="T9" fmla="*/ 0 w 21600"/>
              <a:gd name="T10" fmla="*/ 0 h 22057"/>
              <a:gd name="T11" fmla="*/ 21600 w 21600"/>
              <a:gd name="T12" fmla="*/ 22057 h 22057"/>
            </a:gdLst>
            <a:ahLst/>
            <a:cxnLst>
              <a:cxn ang="T6">
                <a:pos x="T0" y="T1"/>
              </a:cxn>
              <a:cxn ang="T7">
                <a:pos x="T2" y="T3"/>
              </a:cxn>
              <a:cxn ang="T8">
                <a:pos x="T4" y="T5"/>
              </a:cxn>
            </a:cxnLst>
            <a:rect l="T9" t="T10" r="T11" b="T12"/>
            <a:pathLst>
              <a:path w="21600" h="22057" fill="none" extrusionOk="0">
                <a:moveTo>
                  <a:pt x="17532" y="-1"/>
                </a:moveTo>
                <a:cubicBezTo>
                  <a:pt x="20176" y="3675"/>
                  <a:pt x="21600" y="8088"/>
                  <a:pt x="21600" y="12617"/>
                </a:cubicBezTo>
                <a:cubicBezTo>
                  <a:pt x="21600" y="15887"/>
                  <a:pt x="20857" y="19115"/>
                  <a:pt x="19427" y="22056"/>
                </a:cubicBezTo>
              </a:path>
              <a:path w="21600" h="22057" stroke="0" extrusionOk="0">
                <a:moveTo>
                  <a:pt x="17532" y="-1"/>
                </a:moveTo>
                <a:cubicBezTo>
                  <a:pt x="20176" y="3675"/>
                  <a:pt x="21600" y="8088"/>
                  <a:pt x="21600" y="12617"/>
                </a:cubicBezTo>
                <a:cubicBezTo>
                  <a:pt x="21600" y="15887"/>
                  <a:pt x="20857" y="19115"/>
                  <a:pt x="19427" y="22056"/>
                </a:cubicBezTo>
                <a:lnTo>
                  <a:pt x="0" y="12617"/>
                </a:lnTo>
                <a:close/>
              </a:path>
            </a:pathLst>
          </a:custGeom>
          <a:noFill/>
          <a:ln w="9525">
            <a:solidFill>
              <a:srgbClr val="000000"/>
            </a:solidFill>
            <a:round/>
            <a:headEnd/>
            <a:tailEnd/>
          </a:ln>
        </p:spPr>
        <p:txBody>
          <a:bodyPr wrap="none" anchor="ctr"/>
          <a:lstStyle/>
          <a:p>
            <a:endParaRPr lang="ja-JP" altLang="en-US"/>
          </a:p>
        </p:txBody>
      </p:sp>
      <p:sp>
        <p:nvSpPr>
          <p:cNvPr id="81" name="Line 526"/>
          <p:cNvSpPr>
            <a:spLocks noChangeShapeType="1"/>
          </p:cNvSpPr>
          <p:nvPr/>
        </p:nvSpPr>
        <p:spPr bwMode="auto">
          <a:xfrm flipV="1">
            <a:off x="7768666" y="4847109"/>
            <a:ext cx="1178221" cy="337441"/>
          </a:xfrm>
          <a:prstGeom prst="line">
            <a:avLst/>
          </a:prstGeom>
          <a:noFill/>
          <a:ln w="9525">
            <a:solidFill>
              <a:srgbClr val="000000"/>
            </a:solidFill>
            <a:round/>
            <a:headEnd/>
            <a:tailEnd/>
          </a:ln>
        </p:spPr>
        <p:txBody>
          <a:bodyPr/>
          <a:lstStyle/>
          <a:p>
            <a:endParaRPr lang="ja-JP" altLang="en-US"/>
          </a:p>
        </p:txBody>
      </p:sp>
      <p:sp>
        <p:nvSpPr>
          <p:cNvPr id="82" name="Line 527"/>
          <p:cNvSpPr>
            <a:spLocks noChangeShapeType="1"/>
          </p:cNvSpPr>
          <p:nvPr/>
        </p:nvSpPr>
        <p:spPr bwMode="auto">
          <a:xfrm>
            <a:off x="8685318" y="4886793"/>
            <a:ext cx="134571" cy="0"/>
          </a:xfrm>
          <a:prstGeom prst="line">
            <a:avLst/>
          </a:prstGeom>
          <a:noFill/>
          <a:ln w="9525">
            <a:solidFill>
              <a:srgbClr val="000000"/>
            </a:solidFill>
            <a:round/>
            <a:headEnd/>
            <a:tailEnd/>
          </a:ln>
        </p:spPr>
        <p:txBody>
          <a:bodyPr/>
          <a:lstStyle/>
          <a:p>
            <a:endParaRPr lang="ja-JP" altLang="en-US"/>
          </a:p>
        </p:txBody>
      </p:sp>
      <p:sp>
        <p:nvSpPr>
          <p:cNvPr id="83" name="Text Box 528"/>
          <p:cNvSpPr txBox="1">
            <a:spLocks noChangeArrowheads="1"/>
          </p:cNvSpPr>
          <p:nvPr/>
        </p:nvSpPr>
        <p:spPr bwMode="auto">
          <a:xfrm rot="-1036509">
            <a:off x="7743082" y="4927359"/>
            <a:ext cx="1078516" cy="248542"/>
          </a:xfrm>
          <a:prstGeom prst="rect">
            <a:avLst/>
          </a:prstGeom>
          <a:noFill/>
          <a:ln w="9525">
            <a:noFill/>
            <a:miter lim="800000"/>
            <a:headEnd/>
            <a:tailEnd/>
          </a:ln>
        </p:spPr>
        <p:txBody>
          <a:bodyPr wrap="square" lIns="63258" tIns="31629" rIns="63258" bIns="31629">
            <a:spAutoFit/>
          </a:bodyPr>
          <a:lstStyle/>
          <a:p>
            <a:pPr algn="ctr" defTabSz="957263"/>
            <a:r>
              <a:rPr lang="ja-JP" altLang="en-US" sz="600" b="0">
                <a:solidFill>
                  <a:schemeClr val="tx1"/>
                </a:solidFill>
              </a:rPr>
              <a:t>内径</a:t>
            </a:r>
            <a:r>
              <a:rPr lang="en-US" altLang="ja-JP" sz="600" b="0">
                <a:solidFill>
                  <a:schemeClr val="tx1"/>
                </a:solidFill>
              </a:rPr>
              <a:t>600mm</a:t>
            </a:r>
          </a:p>
          <a:p>
            <a:pPr algn="ctr" defTabSz="957263"/>
            <a:r>
              <a:rPr lang="ja-JP" altLang="en-US" sz="600" b="0">
                <a:solidFill>
                  <a:schemeClr val="tx1"/>
                </a:solidFill>
              </a:rPr>
              <a:t>（半径</a:t>
            </a:r>
            <a:r>
              <a:rPr lang="en-US" altLang="ja-JP" sz="600" b="0">
                <a:solidFill>
                  <a:schemeClr val="tx1"/>
                </a:solidFill>
              </a:rPr>
              <a:t>30cm</a:t>
            </a:r>
            <a:r>
              <a:rPr lang="ja-JP" altLang="en-US" sz="600" b="0">
                <a:solidFill>
                  <a:schemeClr val="tx1"/>
                </a:solidFill>
              </a:rPr>
              <a:t>）</a:t>
            </a:r>
          </a:p>
        </p:txBody>
      </p:sp>
      <p:sp>
        <p:nvSpPr>
          <p:cNvPr id="84" name="Text Box 529"/>
          <p:cNvSpPr txBox="1">
            <a:spLocks noChangeArrowheads="1"/>
          </p:cNvSpPr>
          <p:nvPr/>
        </p:nvSpPr>
        <p:spPr bwMode="auto">
          <a:xfrm rot="-1100550">
            <a:off x="8420829" y="4805693"/>
            <a:ext cx="636896" cy="248542"/>
          </a:xfrm>
          <a:prstGeom prst="rect">
            <a:avLst/>
          </a:prstGeom>
          <a:noFill/>
          <a:ln w="9525">
            <a:noFill/>
            <a:miter lim="800000"/>
            <a:headEnd/>
            <a:tailEnd/>
          </a:ln>
        </p:spPr>
        <p:txBody>
          <a:bodyPr wrap="square" lIns="63258" tIns="31629" rIns="63258" bIns="31629">
            <a:spAutoFit/>
          </a:bodyPr>
          <a:lstStyle/>
          <a:p>
            <a:pPr algn="ctr" defTabSz="957263"/>
            <a:r>
              <a:rPr lang="ja-JP" altLang="en-US" sz="600" b="0">
                <a:solidFill>
                  <a:schemeClr val="tx1"/>
                </a:solidFill>
              </a:rPr>
              <a:t>管厚</a:t>
            </a:r>
          </a:p>
          <a:p>
            <a:pPr algn="ctr" defTabSz="957263"/>
            <a:r>
              <a:rPr lang="ja-JP" altLang="en-US" sz="600" b="0">
                <a:solidFill>
                  <a:schemeClr val="tx1"/>
                </a:solidFill>
              </a:rPr>
              <a:t>   </a:t>
            </a:r>
            <a:r>
              <a:rPr lang="en-US" altLang="ja-JP" sz="600" b="0">
                <a:solidFill>
                  <a:schemeClr val="tx1"/>
                </a:solidFill>
              </a:rPr>
              <a:t>5cm</a:t>
            </a:r>
          </a:p>
        </p:txBody>
      </p:sp>
      <p:sp>
        <p:nvSpPr>
          <p:cNvPr id="85" name="Line 530"/>
          <p:cNvSpPr>
            <a:spLocks noChangeShapeType="1"/>
          </p:cNvSpPr>
          <p:nvPr/>
        </p:nvSpPr>
        <p:spPr bwMode="auto">
          <a:xfrm flipV="1">
            <a:off x="8082177" y="5039197"/>
            <a:ext cx="239234" cy="78085"/>
          </a:xfrm>
          <a:prstGeom prst="line">
            <a:avLst/>
          </a:prstGeom>
          <a:noFill/>
          <a:ln w="9525">
            <a:solidFill>
              <a:srgbClr val="000000"/>
            </a:solidFill>
            <a:prstDash val="dash"/>
            <a:round/>
            <a:headEnd/>
            <a:tailEnd/>
          </a:ln>
        </p:spPr>
        <p:txBody>
          <a:bodyPr/>
          <a:lstStyle/>
          <a:p>
            <a:endParaRPr lang="ja-JP" altLang="en-US"/>
          </a:p>
        </p:txBody>
      </p:sp>
      <p:sp>
        <p:nvSpPr>
          <p:cNvPr id="86" name="Text Box 531"/>
          <p:cNvSpPr txBox="1">
            <a:spLocks noChangeArrowheads="1"/>
          </p:cNvSpPr>
          <p:nvPr/>
        </p:nvSpPr>
        <p:spPr bwMode="auto">
          <a:xfrm>
            <a:off x="5187028" y="6165304"/>
            <a:ext cx="2184243" cy="338554"/>
          </a:xfrm>
          <a:prstGeom prst="rect">
            <a:avLst/>
          </a:prstGeom>
          <a:solidFill>
            <a:srgbClr val="FFFFFF"/>
          </a:solidFill>
          <a:ln w="9525">
            <a:solidFill>
              <a:srgbClr val="000000"/>
            </a:solidFill>
            <a:miter lim="800000"/>
            <a:headEnd/>
            <a:tailEnd/>
          </a:ln>
        </p:spPr>
        <p:txBody>
          <a:bodyPr wrap="square" lIns="12452" tIns="0" rIns="12452" bIns="0">
            <a:spAutoFit/>
          </a:bodyPr>
          <a:lstStyle/>
          <a:p>
            <a:pPr algn="ctr" defTabSz="957263"/>
            <a:r>
              <a:rPr lang="ja-JP" altLang="en-US" sz="1100" b="0" dirty="0">
                <a:solidFill>
                  <a:schemeClr val="tx1"/>
                </a:solidFill>
                <a:latin typeface="HG丸ｺﾞｼｯｸM-PRO" pitchFamily="50" charset="-128"/>
                <a:ea typeface="HG丸ｺﾞｼｯｸM-PRO" pitchFamily="50" charset="-128"/>
              </a:rPr>
              <a:t>内側のコンクリートが腐食し、</a:t>
            </a:r>
          </a:p>
          <a:p>
            <a:pPr algn="ctr" defTabSz="957263"/>
            <a:r>
              <a:rPr lang="ja-JP" altLang="en-US" sz="1100" b="0" dirty="0">
                <a:solidFill>
                  <a:schemeClr val="tx1"/>
                </a:solidFill>
                <a:latin typeface="HG丸ｺﾞｼｯｸM-PRO" pitchFamily="50" charset="-128"/>
                <a:ea typeface="HG丸ｺﾞｼｯｸM-PRO" pitchFamily="50" charset="-128"/>
              </a:rPr>
              <a:t>管厚が半分以下に</a:t>
            </a:r>
          </a:p>
        </p:txBody>
      </p:sp>
      <p:sp>
        <p:nvSpPr>
          <p:cNvPr id="88" name="AutoShape 533"/>
          <p:cNvSpPr>
            <a:spLocks noChangeArrowheads="1"/>
          </p:cNvSpPr>
          <p:nvPr/>
        </p:nvSpPr>
        <p:spPr bwMode="auto">
          <a:xfrm>
            <a:off x="5265035" y="4204062"/>
            <a:ext cx="1929016" cy="464270"/>
          </a:xfrm>
          <a:prstGeom prst="wedgeRoundRectCallout">
            <a:avLst>
              <a:gd name="adj1" fmla="val -26759"/>
              <a:gd name="adj2" fmla="val 29435"/>
              <a:gd name="adj3" fmla="val 16667"/>
            </a:avLst>
          </a:prstGeom>
          <a:noFill/>
          <a:ln w="9525" algn="ctr">
            <a:noFill/>
            <a:miter lim="800000"/>
            <a:headEnd/>
            <a:tailEnd/>
          </a:ln>
        </p:spPr>
        <p:txBody>
          <a:bodyPr wrap="square" lIns="0" tIns="24905" rIns="0" bIns="24905" anchor="ctr">
            <a:spAutoFit/>
          </a:bodyPr>
          <a:lstStyle/>
          <a:p>
            <a:pPr algn="ctr" defTabSz="957263"/>
            <a:r>
              <a:rPr lang="ja-JP" altLang="en-US" sz="1200" b="0" dirty="0">
                <a:solidFill>
                  <a:schemeClr val="tx1"/>
                </a:solidFill>
                <a:latin typeface="HG丸ｺﾞｼｯｸM-PRO" pitchFamily="50" charset="-128"/>
                <a:ea typeface="HG丸ｺﾞｼｯｸM-PRO" pitchFamily="50" charset="-128"/>
              </a:rPr>
              <a:t>陥没の原因となった</a:t>
            </a:r>
          </a:p>
          <a:p>
            <a:pPr algn="ctr" defTabSz="957263"/>
            <a:r>
              <a:rPr lang="ja-JP" altLang="en-US" sz="1200" b="0" dirty="0">
                <a:solidFill>
                  <a:schemeClr val="tx1"/>
                </a:solidFill>
                <a:latin typeface="HG丸ｺﾞｼｯｸM-PRO" pitchFamily="50" charset="-128"/>
                <a:ea typeface="HG丸ｺﾞｼｯｸM-PRO" pitchFamily="50" charset="-128"/>
              </a:rPr>
              <a:t>老朽化した</a:t>
            </a:r>
            <a:r>
              <a:rPr lang="ja-JP" altLang="en-US" sz="1200" b="0" dirty="0" smtClean="0">
                <a:solidFill>
                  <a:schemeClr val="tx1"/>
                </a:solidFill>
                <a:latin typeface="HG丸ｺﾞｼｯｸM-PRO" pitchFamily="50" charset="-128"/>
                <a:ea typeface="HG丸ｺﾞｼｯｸM-PRO" pitchFamily="50" charset="-128"/>
              </a:rPr>
              <a:t>下水管の</a:t>
            </a:r>
            <a:r>
              <a:rPr lang="ja-JP" altLang="en-US" sz="1200" b="0" dirty="0">
                <a:solidFill>
                  <a:schemeClr val="tx1"/>
                </a:solidFill>
                <a:latin typeface="HG丸ｺﾞｼｯｸM-PRO" pitchFamily="50" charset="-128"/>
                <a:ea typeface="HG丸ｺﾞｼｯｸM-PRO" pitchFamily="50" charset="-128"/>
              </a:rPr>
              <a:t>状況</a:t>
            </a:r>
          </a:p>
        </p:txBody>
      </p:sp>
      <p:sp>
        <p:nvSpPr>
          <p:cNvPr id="89" name="Text Box 517"/>
          <p:cNvSpPr txBox="1">
            <a:spLocks noChangeArrowheads="1"/>
          </p:cNvSpPr>
          <p:nvPr/>
        </p:nvSpPr>
        <p:spPr bwMode="auto">
          <a:xfrm>
            <a:off x="896549" y="5393252"/>
            <a:ext cx="3510390" cy="628036"/>
          </a:xfrm>
          <a:prstGeom prst="rect">
            <a:avLst/>
          </a:prstGeom>
          <a:noFill/>
          <a:ln w="9525" algn="ctr">
            <a:noFill/>
            <a:miter lim="800000"/>
            <a:headEnd/>
            <a:tailEnd/>
          </a:ln>
        </p:spPr>
        <p:txBody>
          <a:bodyPr wrap="square" lIns="88561" tIns="44281" rIns="88561" bIns="44281">
            <a:spAutoFit/>
          </a:bodyPr>
          <a:lstStyle/>
          <a:p>
            <a:pPr algn="ctr" defTabSz="957263">
              <a:spcBef>
                <a:spcPct val="50000"/>
              </a:spcBef>
            </a:pPr>
            <a:r>
              <a:rPr lang="ja-JP" altLang="en-US" sz="1400" b="0" dirty="0">
                <a:solidFill>
                  <a:schemeClr val="tx1"/>
                </a:solidFill>
                <a:latin typeface="HG丸ｺﾞｼｯｸM-PRO" pitchFamily="50" charset="-128"/>
                <a:ea typeface="HG丸ｺﾞｼｯｸM-PRO" pitchFamily="50" charset="-128"/>
              </a:rPr>
              <a:t>下水道施設老朽化による社会的</a:t>
            </a:r>
            <a:r>
              <a:rPr lang="ja-JP" altLang="en-US" sz="1400" b="0" dirty="0" smtClean="0">
                <a:solidFill>
                  <a:schemeClr val="tx1"/>
                </a:solidFill>
                <a:latin typeface="HG丸ｺﾞｼｯｸM-PRO" pitchFamily="50" charset="-128"/>
                <a:ea typeface="HG丸ｺﾞｼｯｸM-PRO" pitchFamily="50" charset="-128"/>
              </a:rPr>
              <a:t>影響</a:t>
            </a:r>
            <a:endParaRPr lang="en-US" altLang="ja-JP" sz="1400" b="0" dirty="0" smtClean="0">
              <a:solidFill>
                <a:schemeClr val="tx1"/>
              </a:solidFill>
              <a:latin typeface="HG丸ｺﾞｼｯｸM-PRO" pitchFamily="50" charset="-128"/>
              <a:ea typeface="HG丸ｺﾞｼｯｸM-PRO" pitchFamily="50" charset="-128"/>
            </a:endParaRPr>
          </a:p>
          <a:p>
            <a:pPr algn="ctr" defTabSz="957263">
              <a:spcBef>
                <a:spcPct val="50000"/>
              </a:spcBef>
            </a:pPr>
            <a:r>
              <a:rPr lang="ja-JP" altLang="en-US" sz="1400" b="0" dirty="0" smtClean="0">
                <a:solidFill>
                  <a:schemeClr val="tx1"/>
                </a:solidFill>
                <a:latin typeface="HG丸ｺﾞｼｯｸM-PRO" pitchFamily="50" charset="-128"/>
                <a:ea typeface="HG丸ｺﾞｼｯｸM-PRO" pitchFamily="50" charset="-128"/>
              </a:rPr>
              <a:t>（</a:t>
            </a:r>
            <a:r>
              <a:rPr lang="ja-JP" altLang="en-US" sz="1400" b="0" dirty="0">
                <a:solidFill>
                  <a:schemeClr val="tx1"/>
                </a:solidFill>
                <a:latin typeface="HG丸ｺﾞｼｯｸM-PRO" pitchFamily="50" charset="-128"/>
                <a:ea typeface="HG丸ｺﾞｼｯｸM-PRO" pitchFamily="50" charset="-128"/>
              </a:rPr>
              <a:t>イメージ図）</a:t>
            </a:r>
          </a:p>
        </p:txBody>
      </p:sp>
      <p:sp>
        <p:nvSpPr>
          <p:cNvPr id="33" name="屈折矢印 32"/>
          <p:cNvSpPr/>
          <p:nvPr/>
        </p:nvSpPr>
        <p:spPr>
          <a:xfrm rot="10800000" flipH="1">
            <a:off x="7839323" y="3140968"/>
            <a:ext cx="858095" cy="648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爆発 1 33"/>
          <p:cNvSpPr/>
          <p:nvPr/>
        </p:nvSpPr>
        <p:spPr>
          <a:xfrm>
            <a:off x="39557" y="2996952"/>
            <a:ext cx="1559073" cy="720080"/>
          </a:xfrm>
          <a:prstGeom prst="irregularSeal1">
            <a:avLst/>
          </a:prstGeom>
          <a:gradFill flip="none" rotWithShape="1">
            <a:gsLst>
              <a:gs pos="57000">
                <a:srgbClr val="FF3399">
                  <a:alpha val="74000"/>
                </a:srgbClr>
              </a:gs>
              <a:gs pos="0">
                <a:srgbClr val="FF3399"/>
              </a:gs>
              <a:gs pos="36000">
                <a:srgbClr val="FAC77D"/>
              </a:gs>
              <a:gs pos="61000">
                <a:srgbClr val="FBA97D"/>
              </a:gs>
              <a:gs pos="82001">
                <a:srgbClr val="FBD49C"/>
              </a:gs>
              <a:gs pos="100000">
                <a:srgbClr val="FEE7F2"/>
              </a:gs>
            </a:gsLst>
            <a:path path="circle">
              <a:fillToRect l="50000" t="50000" r="50000" b="50000"/>
            </a:path>
            <a:tileRect/>
          </a:gradFill>
          <a:ln w="19050">
            <a:solidFill>
              <a:srgbClr val="FC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0" y="3212978"/>
            <a:ext cx="1598627" cy="261610"/>
          </a:xfrm>
          <a:prstGeom prst="rect">
            <a:avLst/>
          </a:prstGeom>
          <a:noFill/>
        </p:spPr>
        <p:txBody>
          <a:bodyPr wrap="square" rtlCol="0">
            <a:spAutoFit/>
          </a:bodyPr>
          <a:lstStyle/>
          <a:p>
            <a:r>
              <a:rPr kumimoji="1" lang="ja-JP" altLang="en-US" sz="1100" b="1" dirty="0" smtClean="0">
                <a:latin typeface="HG丸ｺﾞｼｯｸM-PRO" pitchFamily="50" charset="-128"/>
                <a:ea typeface="HG丸ｺﾞｼｯｸM-PRO" pitchFamily="50" charset="-128"/>
              </a:rPr>
              <a:t>（降雨時）浸水の発生</a:t>
            </a:r>
            <a:endParaRPr kumimoji="1" lang="ja-JP" altLang="en-US" sz="1100" b="1" dirty="0">
              <a:latin typeface="HG丸ｺﾞｼｯｸM-PRO" pitchFamily="50" charset="-128"/>
              <a:ea typeface="HG丸ｺﾞｼｯｸM-PRO" pitchFamily="50" charset="-128"/>
            </a:endParaRPr>
          </a:p>
        </p:txBody>
      </p:sp>
      <p:sp>
        <p:nvSpPr>
          <p:cNvPr id="42"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21</a:t>
            </a:fld>
            <a:endParaRPr lang="ja-JP" altLang="en-US" sz="2000" b="1" dirty="0">
              <a:solidFill>
                <a:srgbClr val="000000"/>
              </a:solidFill>
              <a:latin typeface="Times New Roman" pitchFamily="18" charset="0"/>
              <a:cs typeface="Times New Roman" pitchFamily="18" charset="0"/>
            </a:endParaRPr>
          </a:p>
        </p:txBody>
      </p:sp>
      <p:sp>
        <p:nvSpPr>
          <p:cNvPr id="41" name="Text Box 517"/>
          <p:cNvSpPr txBox="1">
            <a:spLocks noChangeArrowheads="1"/>
          </p:cNvSpPr>
          <p:nvPr/>
        </p:nvSpPr>
        <p:spPr bwMode="auto">
          <a:xfrm>
            <a:off x="1619673" y="4996338"/>
            <a:ext cx="3240361" cy="304870"/>
          </a:xfrm>
          <a:prstGeom prst="rect">
            <a:avLst/>
          </a:prstGeom>
          <a:noFill/>
          <a:ln w="9525" algn="ctr">
            <a:noFill/>
            <a:miter lim="800000"/>
            <a:headEnd/>
            <a:tailEnd/>
          </a:ln>
        </p:spPr>
        <p:txBody>
          <a:bodyPr wrap="square" lIns="88561" tIns="44281" rIns="88561" bIns="44281">
            <a:spAutoFit/>
          </a:bodyPr>
          <a:lstStyle/>
          <a:p>
            <a:pPr algn="ctr" defTabSz="957263">
              <a:spcBef>
                <a:spcPct val="50000"/>
              </a:spcBef>
            </a:pPr>
            <a:r>
              <a:rPr lang="ja-JP" altLang="en-US" sz="1400" dirty="0" smtClean="0">
                <a:latin typeface="HG丸ｺﾞｼｯｸM-PRO" pitchFamily="50" charset="-128"/>
                <a:ea typeface="HG丸ｺﾞｼｯｸM-PRO" pitchFamily="50" charset="-128"/>
              </a:rPr>
              <a:t>（国土交通省</a:t>
            </a:r>
            <a:r>
              <a:rPr lang="en-US" altLang="ja-JP" sz="1400" dirty="0" smtClean="0">
                <a:latin typeface="HG丸ｺﾞｼｯｸM-PRO" pitchFamily="50" charset="-128"/>
                <a:ea typeface="HG丸ｺﾞｼｯｸM-PRO" pitchFamily="50" charset="-128"/>
              </a:rPr>
              <a:t>HP</a:t>
            </a:r>
            <a:r>
              <a:rPr lang="ja-JP" altLang="en-US" sz="1400" dirty="0" smtClean="0">
                <a:latin typeface="HG丸ｺﾞｼｯｸM-PRO" pitchFamily="50" charset="-128"/>
                <a:ea typeface="HG丸ｺﾞｼｯｸM-PRO" pitchFamily="50" charset="-128"/>
              </a:rPr>
              <a:t>より抜粋）</a:t>
            </a:r>
            <a:endParaRPr lang="en-US" altLang="ja-JP" sz="1400" b="0" dirty="0" smtClean="0">
              <a:solidFill>
                <a:schemeClr val="tx1"/>
              </a:solidFill>
              <a:latin typeface="HG丸ｺﾞｼｯｸM-PRO" pitchFamily="50" charset="-128"/>
              <a:ea typeface="HG丸ｺﾞｼｯｸM-PRO" pitchFamily="50" charset="-128"/>
            </a:endParaRPr>
          </a:p>
        </p:txBody>
      </p:sp>
      <p:sp>
        <p:nvSpPr>
          <p:cNvPr id="43" name="テキスト ボックス 42"/>
          <p:cNvSpPr txBox="1"/>
          <p:nvPr/>
        </p:nvSpPr>
        <p:spPr>
          <a:xfrm>
            <a:off x="831764" y="6063683"/>
            <a:ext cx="3524213" cy="461665"/>
          </a:xfrm>
          <a:prstGeom prst="rect">
            <a:avLst/>
          </a:prstGeom>
          <a:noFill/>
        </p:spPr>
        <p:txBody>
          <a:bodyPr wrap="square" rtlCol="0">
            <a:spAutoFit/>
          </a:bodyPr>
          <a:lstStyle/>
          <a:p>
            <a:pPr marL="144000" indent="-144000"/>
            <a:r>
              <a:rPr kumimoji="1" lang="en-US" altLang="ja-JP" sz="1200" dirty="0" smtClean="0">
                <a:latin typeface="HG丸ｺﾞｼｯｸM-PRO" pitchFamily="50" charset="-128"/>
                <a:ea typeface="HG丸ｺﾞｼｯｸM-PRO" pitchFamily="50" charset="-128"/>
              </a:rPr>
              <a:t>※</a:t>
            </a:r>
            <a:r>
              <a:rPr kumimoji="1" lang="ja-JP" altLang="en-US" sz="1200" dirty="0" smtClean="0">
                <a:latin typeface="HG丸ｺﾞｼｯｸM-PRO" pitchFamily="50" charset="-128"/>
                <a:ea typeface="HG丸ｺﾞｼｯｸM-PRO" pitchFamily="50" charset="-128"/>
              </a:rPr>
              <a:t>降雨時のポンプ故障等による浸水の発生により、都市機能</a:t>
            </a:r>
            <a:r>
              <a:rPr lang="ja-JP" altLang="en-US" sz="1200" dirty="0" smtClean="0">
                <a:latin typeface="HG丸ｺﾞｼｯｸM-PRO" pitchFamily="50" charset="-128"/>
                <a:ea typeface="HG丸ｺﾞｼｯｸM-PRO" pitchFamily="50" charset="-128"/>
              </a:rPr>
              <a:t>は</a:t>
            </a:r>
            <a:r>
              <a:rPr kumimoji="1" lang="ja-JP" altLang="en-US" sz="1200" dirty="0" smtClean="0">
                <a:latin typeface="HG丸ｺﾞｼｯｸM-PRO" pitchFamily="50" charset="-128"/>
                <a:ea typeface="HG丸ｺﾞｼｯｸM-PRO" pitchFamily="50" charset="-128"/>
              </a:rPr>
              <a:t>マヒする。</a:t>
            </a:r>
            <a:endParaRPr kumimoji="1" lang="ja-JP" altLang="en-US" sz="1200" dirty="0">
              <a:latin typeface="HG丸ｺﾞｼｯｸM-PRO" pitchFamily="50" charset="-128"/>
              <a:ea typeface="HG丸ｺﾞｼｯｸM-PRO" pitchFamily="50" charset="-128"/>
            </a:endParaRPr>
          </a:p>
        </p:txBody>
      </p: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２</a:t>
            </a:r>
            <a:r>
              <a:rPr lang="ja-JP" altLang="en-US" dirty="0">
                <a:solidFill>
                  <a:srgbClr val="623104"/>
                </a:solidFill>
                <a:latin typeface="HGS創英角ｺﾞｼｯｸUB" pitchFamily="50" charset="-128"/>
                <a:ea typeface="HGS創英角ｺﾞｼｯｸUB" pitchFamily="50" charset="-128"/>
              </a:rPr>
              <a:t>．</a:t>
            </a:r>
            <a:r>
              <a:rPr lang="ja-JP" altLang="en-US" dirty="0"/>
              <a:t>改築更新事業（１）老朽施設の改築</a:t>
            </a:r>
            <a:r>
              <a:rPr lang="en-US" altLang="ja-JP" dirty="0"/>
              <a:t>【</a:t>
            </a:r>
            <a:r>
              <a:rPr lang="ja-JP" altLang="en-US" dirty="0"/>
              <a:t>背景</a:t>
            </a:r>
            <a:r>
              <a:rPr lang="en-US" altLang="ja-JP" dirty="0"/>
              <a:t>】</a:t>
            </a:r>
            <a:r>
              <a:rPr lang="ja-JP" altLang="en-US" dirty="0" smtClean="0"/>
              <a:t>②</a:t>
            </a:r>
            <a:endParaRPr kumimoji="1" lang="ja-JP" altLang="en-US" dirty="0"/>
          </a:p>
        </p:txBody>
      </p:sp>
    </p:spTree>
    <p:extLst>
      <p:ext uri="{BB962C8B-B14F-4D97-AF65-F5344CB8AC3E}">
        <p14:creationId xmlns:p14="http://schemas.microsoft.com/office/powerpoint/2010/main" val="2193657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120" y="2612225"/>
            <a:ext cx="7999135" cy="1820586"/>
          </a:xfrm>
          <a:prstGeom prst="rect">
            <a:avLst/>
          </a:prstGeom>
        </p:spPr>
      </p:pic>
      <p:sp>
        <p:nvSpPr>
          <p:cNvPr id="15" name="角丸四角形 14"/>
          <p:cNvSpPr/>
          <p:nvPr/>
        </p:nvSpPr>
        <p:spPr>
          <a:xfrm>
            <a:off x="468000" y="608400"/>
            <a:ext cx="9000000" cy="872514"/>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80000" indent="-180000" defTabSz="957263"/>
            <a:r>
              <a:rPr lang="ja-JP" altLang="en-US" sz="1600" dirty="0" smtClean="0">
                <a:solidFill>
                  <a:schemeClr val="tx1"/>
                </a:solidFill>
                <a:latin typeface="HG丸ｺﾞｼｯｸM-PRO" pitchFamily="50" charset="-128"/>
                <a:ea typeface="HG丸ｺﾞｼｯｸM-PRO" pitchFamily="50" charset="-128"/>
              </a:rPr>
              <a:t>・新技術の採用や、設備の部分的補修による延命化により、</a:t>
            </a:r>
            <a:r>
              <a:rPr lang="ja-JP" altLang="en-US" sz="1600" u="sng" dirty="0" smtClean="0">
                <a:solidFill>
                  <a:schemeClr val="tx1"/>
                </a:solidFill>
                <a:latin typeface="HG丸ｺﾞｼｯｸM-PRO" pitchFamily="50" charset="-128"/>
                <a:ea typeface="HG丸ｺﾞｼｯｸM-PRO" pitchFamily="50" charset="-128"/>
              </a:rPr>
              <a:t>コスト縮減</a:t>
            </a:r>
            <a:r>
              <a:rPr lang="ja-JP" altLang="en-US" sz="1600" dirty="0" smtClean="0">
                <a:solidFill>
                  <a:schemeClr val="tx1"/>
                </a:solidFill>
                <a:latin typeface="HG丸ｺﾞｼｯｸM-PRO" pitchFamily="50" charset="-128"/>
                <a:ea typeface="HG丸ｺﾞｼｯｸM-PRO" pitchFamily="50" charset="-128"/>
              </a:rPr>
              <a:t>を図りながら、適切な点検・調査等に基づく、</a:t>
            </a:r>
            <a:r>
              <a:rPr lang="ja-JP" altLang="en-US" sz="1600" u="sng" dirty="0" smtClean="0">
                <a:solidFill>
                  <a:schemeClr val="tx1"/>
                </a:solidFill>
                <a:latin typeface="HG丸ｺﾞｼｯｸM-PRO" pitchFamily="50" charset="-128"/>
                <a:ea typeface="HG丸ｺﾞｼｯｸM-PRO" pitchFamily="50" charset="-128"/>
              </a:rPr>
              <a:t>計画的な改築更新</a:t>
            </a:r>
            <a:r>
              <a:rPr lang="ja-JP" altLang="en-US" sz="1600" dirty="0" smtClean="0">
                <a:solidFill>
                  <a:schemeClr val="tx1"/>
                </a:solidFill>
                <a:latin typeface="HG丸ｺﾞｼｯｸM-PRO" pitchFamily="50" charset="-128"/>
                <a:ea typeface="HG丸ｺﾞｼｯｸM-PRO" pitchFamily="50" charset="-128"/>
              </a:rPr>
              <a:t>を行う。</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9" name="AutoShape 94"/>
          <p:cNvSpPr>
            <a:spLocks noChangeArrowheads="1"/>
          </p:cNvSpPr>
          <p:nvPr/>
        </p:nvSpPr>
        <p:spPr bwMode="auto">
          <a:xfrm>
            <a:off x="2513978" y="1984451"/>
            <a:ext cx="4749418" cy="316933"/>
          </a:xfrm>
          <a:prstGeom prst="roundRect">
            <a:avLst>
              <a:gd name="adj" fmla="val 16667"/>
            </a:avLst>
          </a:prstGeom>
          <a:noFill/>
          <a:ln w="9525" algn="ctr">
            <a:noFill/>
            <a:round/>
            <a:headEnd/>
            <a:tailEnd/>
          </a:ln>
        </p:spPr>
        <p:txBody>
          <a:bodyPr wrap="none" lIns="14943" tIns="19924" rIns="14943" bIns="19924" anchor="ctr">
            <a:spAutoFit/>
          </a:bodyPr>
          <a:lstStyle/>
          <a:p>
            <a:pPr algn="ctr" defTabSz="957263"/>
            <a:r>
              <a:rPr lang="ja-JP" altLang="en-US" sz="1600" b="0" u="sng" dirty="0" smtClean="0">
                <a:solidFill>
                  <a:schemeClr val="tx1"/>
                </a:solidFill>
                <a:latin typeface="HG丸ｺﾞｼｯｸM-PRO" pitchFamily="50" charset="-128"/>
                <a:ea typeface="HG丸ｺﾞｼｯｸM-PRO" pitchFamily="50" charset="-128"/>
              </a:rPr>
              <a:t>新技術の採用：管</a:t>
            </a:r>
            <a:r>
              <a:rPr lang="ja-JP" altLang="en-US" sz="1600" b="0" u="sng" dirty="0">
                <a:solidFill>
                  <a:schemeClr val="tx1"/>
                </a:solidFill>
                <a:latin typeface="HG丸ｺﾞｼｯｸM-PRO" pitchFamily="50" charset="-128"/>
                <a:ea typeface="HG丸ｺﾞｼｯｸM-PRO" pitchFamily="50" charset="-128"/>
              </a:rPr>
              <a:t>更生工法（管渠の改築更新手法）</a:t>
            </a:r>
          </a:p>
        </p:txBody>
      </p:sp>
      <p:sp>
        <p:nvSpPr>
          <p:cNvPr id="11" name="AutoShape 94"/>
          <p:cNvSpPr>
            <a:spLocks noChangeArrowheads="1"/>
          </p:cNvSpPr>
          <p:nvPr/>
        </p:nvSpPr>
        <p:spPr bwMode="auto">
          <a:xfrm>
            <a:off x="704527" y="4785040"/>
            <a:ext cx="8368320" cy="1223860"/>
          </a:xfrm>
          <a:prstGeom prst="roundRect">
            <a:avLst>
              <a:gd name="adj" fmla="val 16667"/>
            </a:avLst>
          </a:prstGeom>
          <a:noFill/>
          <a:ln w="9525" algn="ctr">
            <a:solidFill>
              <a:schemeClr val="accent1"/>
            </a:solidFill>
            <a:round/>
            <a:headEnd/>
            <a:tailEnd/>
          </a:ln>
        </p:spPr>
        <p:txBody>
          <a:bodyPr wrap="square" lIns="72000" tIns="72000" rIns="72000" bIns="72000" anchor="ctr">
            <a:noAutofit/>
          </a:bodyPr>
          <a:lstStyle/>
          <a:p>
            <a:pPr defTabSz="957263"/>
            <a:r>
              <a:rPr lang="ja-JP" altLang="en-US" sz="1400" b="0" dirty="0" smtClean="0">
                <a:solidFill>
                  <a:schemeClr val="tx1"/>
                </a:solidFill>
                <a:latin typeface="HG丸ｺﾞｼｯｸM-PRO" pitchFamily="50" charset="-128"/>
                <a:ea typeface="HG丸ｺﾞｼｯｸM-PRO" pitchFamily="50" charset="-128"/>
              </a:rPr>
              <a:t>　管更生工法　：　プラスチック材料による内面ライニングにより老朽管渠の更新を</a:t>
            </a:r>
            <a:r>
              <a:rPr lang="ja-JP" altLang="en-US" sz="1400" dirty="0" smtClean="0">
                <a:latin typeface="HG丸ｺﾞｼｯｸM-PRO" pitchFamily="50" charset="-128"/>
                <a:ea typeface="HG丸ｺﾞｼｯｸM-PRO" pitchFamily="50" charset="-128"/>
              </a:rPr>
              <a:t>行う。</a:t>
            </a:r>
            <a:endParaRPr lang="en-US" altLang="ja-JP" sz="1400" dirty="0" smtClean="0">
              <a:latin typeface="HG丸ｺﾞｼｯｸM-PRO" pitchFamily="50" charset="-128"/>
              <a:ea typeface="HG丸ｺﾞｼｯｸM-PRO" pitchFamily="50" charset="-128"/>
            </a:endParaRPr>
          </a:p>
          <a:p>
            <a:pPr marL="180000" indent="-180000" defTabSz="957263">
              <a:spcBef>
                <a:spcPts val="600"/>
              </a:spcBef>
            </a:pPr>
            <a:r>
              <a:rPr lang="ja-JP" altLang="en-US" sz="1400" dirty="0" smtClean="0">
                <a:latin typeface="HG丸ｺﾞｼｯｸM-PRO" pitchFamily="50" charset="-128"/>
                <a:ea typeface="HG丸ｺﾞｼｯｸM-PRO" pitchFamily="50" charset="-128"/>
              </a:rPr>
              <a:t>・道路掘削を伴わない（非開削）工法のため、工期の短縮、施工費の縮減が図られ、また工事の道路</a:t>
            </a:r>
            <a:r>
              <a:rPr lang="ja-JP" altLang="en-US" sz="1400" b="0" dirty="0" smtClean="0">
                <a:solidFill>
                  <a:schemeClr val="tx1"/>
                </a:solidFill>
                <a:latin typeface="HG丸ｺﾞｼｯｸM-PRO" pitchFamily="50" charset="-128"/>
                <a:ea typeface="HG丸ｺﾞｼｯｸM-PRO" pitchFamily="50" charset="-128"/>
              </a:rPr>
              <a:t>交通規制による市民生活への影響の面で開削工法より有利。</a:t>
            </a:r>
            <a:endParaRPr lang="ja-JP" altLang="en-US" sz="1400" b="0" dirty="0">
              <a:solidFill>
                <a:schemeClr val="tx1"/>
              </a:solidFill>
              <a:latin typeface="HG丸ｺﾞｼｯｸM-PRO" pitchFamily="50" charset="-128"/>
              <a:ea typeface="HG丸ｺﾞｼｯｸM-PRO" pitchFamily="50" charset="-128"/>
            </a:endParaRPr>
          </a:p>
        </p:txBody>
      </p:sp>
      <p:sp>
        <p:nvSpPr>
          <p:cNvPr id="16"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22</a:t>
            </a:fld>
            <a:endParaRPr lang="ja-JP" altLang="en-US" sz="2000" b="1" dirty="0">
              <a:solidFill>
                <a:srgbClr val="000000"/>
              </a:solidFill>
              <a:latin typeface="Times New Roman" pitchFamily="18" charset="0"/>
              <a:cs typeface="Times New Roman" pitchFamily="18" charset="0"/>
            </a:endParaRPr>
          </a:p>
        </p:txBody>
      </p:sp>
      <p:sp>
        <p:nvSpPr>
          <p:cNvPr id="4" name="タイトル 3"/>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２</a:t>
            </a:r>
            <a:r>
              <a:rPr lang="ja-JP" altLang="en-US" dirty="0">
                <a:solidFill>
                  <a:srgbClr val="623104"/>
                </a:solidFill>
                <a:latin typeface="HGS創英角ｺﾞｼｯｸUB" pitchFamily="50" charset="-128"/>
                <a:ea typeface="HGS創英角ｺﾞｼｯｸUB" pitchFamily="50" charset="-128"/>
              </a:rPr>
              <a:t>．</a:t>
            </a:r>
            <a:r>
              <a:rPr lang="ja-JP" altLang="en-US" dirty="0"/>
              <a:t>改築更新事業（１）老朽施設の改築</a:t>
            </a:r>
            <a:r>
              <a:rPr lang="en-US" altLang="ja-JP" dirty="0"/>
              <a:t>【</a:t>
            </a:r>
            <a:r>
              <a:rPr lang="ja-JP" altLang="en-US" dirty="0"/>
              <a:t>整備方針</a:t>
            </a:r>
            <a:r>
              <a:rPr lang="en-US" altLang="ja-JP" dirty="0" smtClean="0"/>
              <a:t>】</a:t>
            </a:r>
            <a:endParaRPr kumimoji="1" lang="ja-JP" altLang="en-US" dirty="0"/>
          </a:p>
        </p:txBody>
      </p:sp>
    </p:spTree>
    <p:extLst>
      <p:ext uri="{BB962C8B-B14F-4D97-AF65-F5344CB8AC3E}">
        <p14:creationId xmlns:p14="http://schemas.microsoft.com/office/powerpoint/2010/main" val="3556812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49" name="Rectangle 1276"/>
          <p:cNvSpPr>
            <a:spLocks noChangeArrowheads="1"/>
          </p:cNvSpPr>
          <p:nvPr/>
        </p:nvSpPr>
        <p:spPr bwMode="auto">
          <a:xfrm>
            <a:off x="1580625" y="2177712"/>
            <a:ext cx="4992555" cy="279180"/>
          </a:xfrm>
          <a:prstGeom prst="rect">
            <a:avLst/>
          </a:prstGeom>
          <a:noFill/>
          <a:ln w="9525">
            <a:noFill/>
            <a:miter lim="800000"/>
            <a:headEnd/>
            <a:tailEnd/>
          </a:ln>
        </p:spPr>
        <p:txBody>
          <a:bodyPr wrap="square" lIns="90000" tIns="46800" rIns="90000" bIns="46800">
            <a:spAutoFit/>
          </a:bodyPr>
          <a:lstStyle/>
          <a:p>
            <a:r>
              <a:rPr lang="ja-JP" altLang="en-US" sz="1200" b="1" u="sng" baseline="0" dirty="0" smtClean="0">
                <a:solidFill>
                  <a:schemeClr val="tx1"/>
                </a:solidFill>
                <a:latin typeface="HG丸ｺﾞｼｯｸM-PRO" pitchFamily="50" charset="-128"/>
                <a:ea typeface="HG丸ｺﾞｼｯｸM-PRO" pitchFamily="50" charset="-128"/>
              </a:rPr>
              <a:t>＜将来的に見込まれる予防保全的な改築</a:t>
            </a:r>
            <a:r>
              <a:rPr lang="ja-JP" altLang="en-US" sz="1200" b="1" u="sng" baseline="0" dirty="0">
                <a:solidFill>
                  <a:schemeClr val="tx1"/>
                </a:solidFill>
                <a:latin typeface="HG丸ｺﾞｼｯｸM-PRO" pitchFamily="50" charset="-128"/>
                <a:ea typeface="HG丸ｺﾞｼｯｸM-PRO" pitchFamily="50" charset="-128"/>
              </a:rPr>
              <a:t>更新</a:t>
            </a:r>
            <a:r>
              <a:rPr lang="ja-JP" altLang="en-US" sz="1200" b="1" u="sng" baseline="0" dirty="0" smtClean="0">
                <a:solidFill>
                  <a:schemeClr val="tx1"/>
                </a:solidFill>
                <a:latin typeface="HG丸ｺﾞｼｯｸM-PRO" pitchFamily="50" charset="-128"/>
                <a:ea typeface="HG丸ｺﾞｼｯｸM-PRO" pitchFamily="50" charset="-128"/>
              </a:rPr>
              <a:t>事業費＞</a:t>
            </a:r>
            <a:endParaRPr lang="ja-JP" altLang="en-US" sz="1200" b="1" u="sng" baseline="0" dirty="0">
              <a:solidFill>
                <a:schemeClr val="tx1"/>
              </a:solidFill>
              <a:latin typeface="HG丸ｺﾞｼｯｸM-PRO" pitchFamily="50" charset="-128"/>
              <a:ea typeface="HG丸ｺﾞｼｯｸM-PRO" pitchFamily="50" charset="-128"/>
            </a:endParaRPr>
          </a:p>
        </p:txBody>
      </p:sp>
      <p:sp>
        <p:nvSpPr>
          <p:cNvPr id="128054" name="Text Box 1281"/>
          <p:cNvSpPr txBox="1">
            <a:spLocks noChangeArrowheads="1"/>
          </p:cNvSpPr>
          <p:nvPr/>
        </p:nvSpPr>
        <p:spPr bwMode="auto">
          <a:xfrm>
            <a:off x="1514616" y="5229200"/>
            <a:ext cx="6786754" cy="440763"/>
          </a:xfrm>
          <a:prstGeom prst="rect">
            <a:avLst/>
          </a:prstGeom>
          <a:noFill/>
          <a:ln w="9525">
            <a:noFill/>
            <a:miter lim="800000"/>
            <a:headEnd/>
            <a:tailEnd/>
          </a:ln>
        </p:spPr>
        <p:txBody>
          <a:bodyPr wrap="square" lIns="90000" tIns="46800" rIns="90000" bIns="46800">
            <a:spAutoFit/>
          </a:bodyPr>
          <a:lstStyle/>
          <a:p>
            <a:pPr algn="ctr">
              <a:lnSpc>
                <a:spcPct val="125000"/>
              </a:lnSpc>
              <a:spcBef>
                <a:spcPct val="50000"/>
              </a:spcBef>
            </a:pPr>
            <a:r>
              <a:rPr lang="ja-JP" altLang="en-US" baseline="0" dirty="0" smtClean="0">
                <a:solidFill>
                  <a:schemeClr val="tx1"/>
                </a:solidFill>
                <a:latin typeface="HG丸ｺﾞｼｯｸM-PRO" pitchFamily="50" charset="-128"/>
                <a:ea typeface="HG丸ｺﾞｼｯｸM-PRO" pitchFamily="50" charset="-128"/>
              </a:rPr>
              <a:t>将来的には</a:t>
            </a:r>
            <a:r>
              <a:rPr lang="ja-JP" altLang="en-US" u="sng" baseline="0" dirty="0" smtClean="0">
                <a:solidFill>
                  <a:schemeClr val="tx1"/>
                </a:solidFill>
                <a:latin typeface="HG丸ｺﾞｼｯｸM-PRO" pitchFamily="50" charset="-128"/>
                <a:ea typeface="HG丸ｺﾞｼｯｸM-PRO" pitchFamily="50" charset="-128"/>
              </a:rPr>
              <a:t>年間</a:t>
            </a:r>
            <a:r>
              <a:rPr lang="en-US" altLang="ja-JP" u="sng" baseline="0" dirty="0" smtClean="0">
                <a:solidFill>
                  <a:schemeClr val="tx1"/>
                </a:solidFill>
                <a:latin typeface="HG丸ｺﾞｼｯｸM-PRO" pitchFamily="50" charset="-128"/>
                <a:ea typeface="HG丸ｺﾞｼｯｸM-PRO" pitchFamily="50" charset="-128"/>
              </a:rPr>
              <a:t>435</a:t>
            </a:r>
            <a:r>
              <a:rPr lang="ja-JP" altLang="en-US" u="sng" baseline="0" dirty="0" smtClean="0">
                <a:solidFill>
                  <a:schemeClr val="tx1"/>
                </a:solidFill>
                <a:latin typeface="HG丸ｺﾞｼｯｸM-PRO" pitchFamily="50" charset="-128"/>
                <a:ea typeface="HG丸ｺﾞｼｯｸM-PRO" pitchFamily="50" charset="-128"/>
              </a:rPr>
              <a:t>億</a:t>
            </a:r>
            <a:r>
              <a:rPr lang="ja-JP" altLang="en-US" u="sng" baseline="0" dirty="0">
                <a:solidFill>
                  <a:schemeClr val="tx1"/>
                </a:solidFill>
                <a:latin typeface="HG丸ｺﾞｼｯｸM-PRO" pitchFamily="50" charset="-128"/>
                <a:ea typeface="HG丸ｺﾞｼｯｸM-PRO" pitchFamily="50" charset="-128"/>
              </a:rPr>
              <a:t>円規模の投資</a:t>
            </a:r>
            <a:r>
              <a:rPr lang="ja-JP" altLang="en-US" baseline="0" dirty="0">
                <a:solidFill>
                  <a:schemeClr val="tx1"/>
                </a:solidFill>
                <a:latin typeface="HG丸ｺﾞｼｯｸM-PRO" pitchFamily="50" charset="-128"/>
                <a:ea typeface="HG丸ｺﾞｼｯｸM-PRO" pitchFamily="50" charset="-128"/>
              </a:rPr>
              <a:t>が必要と推定される</a:t>
            </a:r>
          </a:p>
        </p:txBody>
      </p:sp>
      <p:sp>
        <p:nvSpPr>
          <p:cNvPr id="128055" name="Text Box 1282"/>
          <p:cNvSpPr txBox="1">
            <a:spLocks noChangeArrowheads="1"/>
          </p:cNvSpPr>
          <p:nvPr/>
        </p:nvSpPr>
        <p:spPr bwMode="auto">
          <a:xfrm>
            <a:off x="1568622" y="5661249"/>
            <a:ext cx="7176797" cy="769441"/>
          </a:xfrm>
          <a:prstGeom prst="rect">
            <a:avLst/>
          </a:prstGeom>
          <a:noFill/>
          <a:ln w="9525">
            <a:noFill/>
            <a:miter lim="800000"/>
            <a:headEnd/>
            <a:tailEnd/>
          </a:ln>
        </p:spPr>
        <p:txBody>
          <a:bodyPr wrap="square">
            <a:spAutoFit/>
          </a:bodyPr>
          <a:lstStyle/>
          <a:p>
            <a:pPr>
              <a:spcBef>
                <a:spcPts val="0"/>
              </a:spcBef>
            </a:pPr>
            <a:r>
              <a:rPr lang="en-US" altLang="ja-JP" sz="1100" dirty="0">
                <a:latin typeface="HG丸ｺﾞｼｯｸM-PRO" pitchFamily="50" charset="-128"/>
                <a:ea typeface="HG丸ｺﾞｼｯｸM-PRO" pitchFamily="50" charset="-128"/>
              </a:rPr>
              <a:t>※</a:t>
            </a:r>
            <a:r>
              <a:rPr lang="en-US" altLang="ja-JP" sz="1100" baseline="0" dirty="0" smtClean="0">
                <a:solidFill>
                  <a:schemeClr val="tx1"/>
                </a:solidFill>
                <a:latin typeface="HG丸ｺﾞｼｯｸM-PRO" pitchFamily="50" charset="-128"/>
                <a:ea typeface="HG丸ｺﾞｼｯｸM-PRO" pitchFamily="50" charset="-128"/>
              </a:rPr>
              <a:t>1</a:t>
            </a:r>
            <a:r>
              <a:rPr lang="ja-JP" altLang="en-US" sz="1100" baseline="0" dirty="0" smtClean="0">
                <a:solidFill>
                  <a:schemeClr val="tx1"/>
                </a:solidFill>
                <a:latin typeface="HG丸ｺﾞｼｯｸM-PRO" pitchFamily="50" charset="-128"/>
                <a:ea typeface="HG丸ｺﾞｼｯｸM-PRO" pitchFamily="50" charset="-128"/>
              </a:rPr>
              <a:t>　本市管渠施設の劣化実態調査を基に、確率論的統計手法を用いて算出</a:t>
            </a:r>
            <a:endParaRPr lang="en-US" altLang="ja-JP" sz="1100" baseline="0" dirty="0" smtClean="0">
              <a:solidFill>
                <a:schemeClr val="tx1"/>
              </a:solidFill>
              <a:latin typeface="HG丸ｺﾞｼｯｸM-PRO" pitchFamily="50" charset="-128"/>
              <a:ea typeface="HG丸ｺﾞｼｯｸM-PRO" pitchFamily="50" charset="-128"/>
            </a:endParaRPr>
          </a:p>
          <a:p>
            <a:pPr>
              <a:spcBef>
                <a:spcPts val="0"/>
              </a:spcBef>
            </a:pPr>
            <a:r>
              <a:rPr lang="en-US" altLang="ja-JP" sz="1100" dirty="0">
                <a:latin typeface="HG丸ｺﾞｼｯｸM-PRO" pitchFamily="50" charset="-128"/>
                <a:ea typeface="HG丸ｺﾞｼｯｸM-PRO" pitchFamily="50" charset="-128"/>
              </a:rPr>
              <a:t>※</a:t>
            </a:r>
            <a:r>
              <a:rPr lang="en-US" altLang="ja-JP" sz="1100" baseline="0" dirty="0" smtClean="0">
                <a:solidFill>
                  <a:schemeClr val="tx1"/>
                </a:solidFill>
                <a:latin typeface="HG丸ｺﾞｼｯｸM-PRO" pitchFamily="50" charset="-128"/>
                <a:ea typeface="HG丸ｺﾞｼｯｸM-PRO" pitchFamily="50" charset="-128"/>
              </a:rPr>
              <a:t>2</a:t>
            </a:r>
            <a:r>
              <a:rPr lang="ja-JP" altLang="en-US" sz="1100" baseline="0" dirty="0" smtClean="0">
                <a:solidFill>
                  <a:schemeClr val="tx1"/>
                </a:solidFill>
                <a:latin typeface="HG丸ｺﾞｼｯｸM-PRO" pitchFamily="50" charset="-128"/>
                <a:ea typeface="HG丸ｺﾞｼｯｸM-PRO" pitchFamily="50" charset="-128"/>
              </a:rPr>
              <a:t>　標準耐用年数の</a:t>
            </a:r>
            <a:r>
              <a:rPr lang="en-US" altLang="ja-JP" sz="1100" baseline="0" dirty="0" smtClean="0">
                <a:solidFill>
                  <a:schemeClr val="tx1"/>
                </a:solidFill>
                <a:latin typeface="HG丸ｺﾞｼｯｸM-PRO" pitchFamily="50" charset="-128"/>
                <a:ea typeface="HG丸ｺﾞｼｯｸM-PRO" pitchFamily="50" charset="-128"/>
              </a:rPr>
              <a:t>1.5</a:t>
            </a:r>
            <a:r>
              <a:rPr lang="ja-JP" altLang="en-US" sz="1100" baseline="0" dirty="0" smtClean="0">
                <a:solidFill>
                  <a:schemeClr val="tx1"/>
                </a:solidFill>
                <a:latin typeface="HG丸ｺﾞｼｯｸM-PRO" pitchFamily="50" charset="-128"/>
                <a:ea typeface="HG丸ｺﾞｼｯｸM-PRO" pitchFamily="50" charset="-128"/>
              </a:rPr>
              <a:t>倍程度に延命化をしたとして算出</a:t>
            </a:r>
            <a:endParaRPr lang="en-US" altLang="ja-JP" sz="1100" baseline="0" dirty="0" smtClean="0">
              <a:solidFill>
                <a:schemeClr val="tx1"/>
              </a:solidFill>
              <a:latin typeface="HG丸ｺﾞｼｯｸM-PRO" pitchFamily="50" charset="-128"/>
              <a:ea typeface="HG丸ｺﾞｼｯｸM-PRO" pitchFamily="50" charset="-128"/>
            </a:endParaRPr>
          </a:p>
          <a:p>
            <a:pPr>
              <a:spcBef>
                <a:spcPts val="0"/>
              </a:spcBef>
            </a:pPr>
            <a:r>
              <a:rPr lang="en-US" altLang="ja-JP" sz="1100" dirty="0">
                <a:latin typeface="HG丸ｺﾞｼｯｸM-PRO" pitchFamily="50" charset="-128"/>
                <a:ea typeface="HG丸ｺﾞｼｯｸM-PRO" pitchFamily="50" charset="-128"/>
              </a:rPr>
              <a:t>※</a:t>
            </a:r>
            <a:r>
              <a:rPr lang="en-US" altLang="ja-JP" sz="1100" baseline="0" dirty="0" smtClean="0">
                <a:solidFill>
                  <a:schemeClr val="tx1"/>
                </a:solidFill>
                <a:latin typeface="HG丸ｺﾞｼｯｸM-PRO" pitchFamily="50" charset="-128"/>
                <a:ea typeface="HG丸ｺﾞｼｯｸM-PRO" pitchFamily="50" charset="-128"/>
              </a:rPr>
              <a:t>3</a:t>
            </a:r>
            <a:r>
              <a:rPr lang="ja-JP" altLang="en-US" sz="1100" baseline="0" dirty="0">
                <a:solidFill>
                  <a:schemeClr val="tx1"/>
                </a:solidFill>
                <a:latin typeface="HG丸ｺﾞｼｯｸM-PRO" pitchFamily="50" charset="-128"/>
                <a:ea typeface="HG丸ｺﾞｼｯｸM-PRO" pitchFamily="50" charset="-128"/>
              </a:rPr>
              <a:t>　</a:t>
            </a:r>
            <a:r>
              <a:rPr lang="ja-JP" altLang="en-US" sz="1100" baseline="0" dirty="0" smtClean="0">
                <a:solidFill>
                  <a:schemeClr val="tx1"/>
                </a:solidFill>
                <a:latin typeface="HG丸ｺﾞｼｯｸM-PRO" pitchFamily="50" charset="-128"/>
                <a:ea typeface="HG丸ｺﾞｼｯｸM-PRO" pitchFamily="50" charset="-128"/>
              </a:rPr>
              <a:t>本市実績単価より算出　</a:t>
            </a:r>
            <a:endParaRPr lang="en-US" altLang="ja-JP" sz="1100" baseline="0" dirty="0" smtClean="0">
              <a:solidFill>
                <a:schemeClr val="tx1"/>
              </a:solidFill>
              <a:latin typeface="HG丸ｺﾞｼｯｸM-PRO" pitchFamily="50" charset="-128"/>
              <a:ea typeface="HG丸ｺﾞｼｯｸM-PRO" pitchFamily="50" charset="-128"/>
            </a:endParaRPr>
          </a:p>
          <a:p>
            <a:pPr>
              <a:spcBef>
                <a:spcPts val="0"/>
              </a:spcBef>
            </a:pPr>
            <a:r>
              <a:rPr lang="en-US" altLang="ja-JP" sz="1100" dirty="0">
                <a:latin typeface="HG丸ｺﾞｼｯｸM-PRO" pitchFamily="50" charset="-128"/>
                <a:ea typeface="HG丸ｺﾞｼｯｸM-PRO" pitchFamily="50" charset="-128"/>
              </a:rPr>
              <a:t>※</a:t>
            </a:r>
            <a:r>
              <a:rPr lang="en-US" altLang="ja-JP" sz="1100" baseline="0" dirty="0" smtClean="0">
                <a:solidFill>
                  <a:schemeClr val="tx1"/>
                </a:solidFill>
                <a:latin typeface="HG丸ｺﾞｼｯｸM-PRO" pitchFamily="50" charset="-128"/>
                <a:ea typeface="HG丸ｺﾞｼｯｸM-PRO" pitchFamily="50" charset="-128"/>
              </a:rPr>
              <a:t>4</a:t>
            </a:r>
            <a:r>
              <a:rPr lang="ja-JP" altLang="en-US" sz="1100" baseline="0" dirty="0">
                <a:solidFill>
                  <a:schemeClr val="tx1"/>
                </a:solidFill>
                <a:latin typeface="HG丸ｺﾞｼｯｸM-PRO" pitchFamily="50" charset="-128"/>
                <a:ea typeface="HG丸ｺﾞｼｯｸM-PRO" pitchFamily="50" charset="-128"/>
              </a:rPr>
              <a:t>　</a:t>
            </a:r>
            <a:r>
              <a:rPr lang="ja-JP" altLang="en-US" sz="1100" baseline="0" dirty="0" smtClean="0">
                <a:solidFill>
                  <a:schemeClr val="tx1"/>
                </a:solidFill>
                <a:latin typeface="HG丸ｺﾞｼｯｸM-PRO" pitchFamily="50" charset="-128"/>
                <a:ea typeface="HG丸ｺﾞｼｯｸM-PRO" pitchFamily="50" charset="-128"/>
              </a:rPr>
              <a:t>本市設計上の費用関数より算出</a:t>
            </a:r>
            <a:endParaRPr lang="ja-JP" altLang="en-US" sz="1100" baseline="0" dirty="0">
              <a:solidFill>
                <a:schemeClr val="tx1"/>
              </a:solidFill>
              <a:latin typeface="HG丸ｺﾞｼｯｸM-PRO" pitchFamily="50" charset="-128"/>
              <a:ea typeface="HG丸ｺﾞｼｯｸM-PRO" pitchFamily="50" charset="-128"/>
            </a:endParaRPr>
          </a:p>
        </p:txBody>
      </p:sp>
      <p:sp>
        <p:nvSpPr>
          <p:cNvPr id="128059" name="AutoShape 1286"/>
          <p:cNvSpPr>
            <a:spLocks noChangeArrowheads="1"/>
          </p:cNvSpPr>
          <p:nvPr/>
        </p:nvSpPr>
        <p:spPr bwMode="auto">
          <a:xfrm rot="10800000">
            <a:off x="3397837" y="5040369"/>
            <a:ext cx="2851307" cy="188830"/>
          </a:xfrm>
          <a:prstGeom prst="triangle">
            <a:avLst>
              <a:gd name="adj" fmla="val 50000"/>
            </a:avLst>
          </a:prstGeom>
          <a:solidFill>
            <a:srgbClr val="C0C0C0"/>
          </a:solidFill>
          <a:ln w="9525">
            <a:noFill/>
            <a:miter lim="800000"/>
            <a:headEnd/>
            <a:tailEnd/>
          </a:ln>
        </p:spPr>
        <p:txBody>
          <a:bodyPr wrap="none" anchor="ctr"/>
          <a:lstStyle/>
          <a:p>
            <a:pPr algn="just">
              <a:lnSpc>
                <a:spcPct val="90000"/>
              </a:lnSpc>
              <a:spcBef>
                <a:spcPct val="20000"/>
              </a:spcBef>
            </a:pPr>
            <a:endParaRPr lang="ja-JP" altLang="en-US"/>
          </a:p>
        </p:txBody>
      </p:sp>
      <p:graphicFrame>
        <p:nvGraphicFramePr>
          <p:cNvPr id="76" name="表 75"/>
          <p:cNvGraphicFramePr>
            <a:graphicFrameLocks noGrp="1"/>
          </p:cNvGraphicFramePr>
          <p:nvPr>
            <p:extLst>
              <p:ext uri="{D42A27DB-BD31-4B8C-83A1-F6EECF244321}">
                <p14:modId xmlns:p14="http://schemas.microsoft.com/office/powerpoint/2010/main" val="56238759"/>
              </p:ext>
            </p:extLst>
          </p:nvPr>
        </p:nvGraphicFramePr>
        <p:xfrm>
          <a:off x="1640632" y="2528897"/>
          <a:ext cx="6240694" cy="2362200"/>
        </p:xfrm>
        <a:graphic>
          <a:graphicData uri="http://schemas.openxmlformats.org/drawingml/2006/table">
            <a:tbl>
              <a:tblPr firstRow="1" bandRow="1">
                <a:tableStyleId>{5940675A-B579-460E-94D1-54222C63F5DA}</a:tableStyleId>
              </a:tblPr>
              <a:tblGrid>
                <a:gridCol w="1574620"/>
                <a:gridCol w="1311701"/>
                <a:gridCol w="1482165"/>
                <a:gridCol w="1872208"/>
              </a:tblGrid>
              <a:tr h="504056">
                <a:tc>
                  <a:txBody>
                    <a:bodyPr/>
                    <a:lstStyle/>
                    <a:p>
                      <a:pPr algn="ct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r>
                        <a:rPr kumimoji="1" lang="ja-JP" altLang="en-US" sz="1400" dirty="0" smtClean="0">
                          <a:latin typeface="HG丸ｺﾞｼｯｸM-PRO" pitchFamily="50" charset="-128"/>
                          <a:ea typeface="HG丸ｺﾞｼｯｸM-PRO" pitchFamily="50" charset="-128"/>
                        </a:rPr>
                        <a:t>平均目標</a:t>
                      </a:r>
                      <a:endParaRPr kumimoji="1" lang="en-US" altLang="ja-JP" sz="1400" dirty="0" smtClean="0">
                        <a:latin typeface="HG丸ｺﾞｼｯｸM-PRO" pitchFamily="50" charset="-128"/>
                        <a:ea typeface="HG丸ｺﾞｼｯｸM-PRO" pitchFamily="50" charset="-128"/>
                      </a:endParaRPr>
                    </a:p>
                    <a:p>
                      <a:pPr algn="ctr"/>
                      <a:r>
                        <a:rPr kumimoji="1" lang="ja-JP" altLang="en-US" sz="1400" dirty="0" smtClean="0">
                          <a:latin typeface="HG丸ｺﾞｼｯｸM-PRO" pitchFamily="50" charset="-128"/>
                          <a:ea typeface="HG丸ｺﾞｼｯｸM-PRO" pitchFamily="50" charset="-128"/>
                        </a:rPr>
                        <a:t>更新年数</a:t>
                      </a: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r>
                        <a:rPr kumimoji="1" lang="ja-JP" altLang="en-US" sz="1400" dirty="0" smtClean="0">
                          <a:latin typeface="HG丸ｺﾞｼｯｸM-PRO" pitchFamily="50" charset="-128"/>
                          <a:ea typeface="HG丸ｺﾞｼｯｸM-PRO" pitchFamily="50" charset="-128"/>
                        </a:rPr>
                        <a:t>年更新量</a:t>
                      </a: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r>
                        <a:rPr kumimoji="1" lang="ja-JP" altLang="en-US" sz="1400" dirty="0" smtClean="0">
                          <a:latin typeface="HG丸ｺﾞｼｯｸM-PRO" pitchFamily="50" charset="-128"/>
                          <a:ea typeface="HG丸ｺﾞｼｯｸM-PRO" pitchFamily="50" charset="-128"/>
                        </a:rPr>
                        <a:t>年あたり経費</a:t>
                      </a:r>
                      <a:endParaRPr kumimoji="1" lang="ja-JP" altLang="en-US" sz="1400" dirty="0">
                        <a:latin typeface="HG丸ｺﾞｼｯｸM-PRO" pitchFamily="50" charset="-128"/>
                        <a:ea typeface="HG丸ｺﾞｼｯｸM-PRO" pitchFamily="50" charset="-128"/>
                      </a:endParaRPr>
                    </a:p>
                  </a:txBody>
                  <a:tcPr marL="99060" marR="99060" anchor="ctr"/>
                </a:tc>
              </a:tr>
              <a:tr h="370840">
                <a:tc>
                  <a:txBody>
                    <a:bodyPr/>
                    <a:lstStyle/>
                    <a:p>
                      <a:pPr algn="ctr"/>
                      <a:r>
                        <a:rPr kumimoji="1" lang="ja-JP" altLang="en-US" sz="1400" dirty="0" smtClean="0">
                          <a:latin typeface="HG丸ｺﾞｼｯｸM-PRO" pitchFamily="50" charset="-128"/>
                          <a:ea typeface="HG丸ｺﾞｼｯｸM-PRO" pitchFamily="50" charset="-128"/>
                        </a:rPr>
                        <a:t>管渠施設</a:t>
                      </a: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r>
                        <a:rPr kumimoji="1" lang="en-US" altLang="ja-JP" sz="1400" dirty="0" smtClean="0">
                          <a:latin typeface="HG丸ｺﾞｼｯｸM-PRO" pitchFamily="50" charset="-128"/>
                          <a:ea typeface="HG丸ｺﾞｼｯｸM-PRO" pitchFamily="50" charset="-128"/>
                        </a:rPr>
                        <a:t>60</a:t>
                      </a:r>
                      <a:r>
                        <a:rPr kumimoji="1" lang="ja-JP" altLang="en-US" sz="1400" dirty="0" smtClean="0">
                          <a:latin typeface="HG丸ｺﾞｼｯｸM-PRO" pitchFamily="50" charset="-128"/>
                          <a:ea typeface="HG丸ｺﾞｼｯｸM-PRO" pitchFamily="50" charset="-128"/>
                        </a:rPr>
                        <a:t>年</a:t>
                      </a:r>
                      <a:r>
                        <a:rPr kumimoji="1" lang="en-US" altLang="ja-JP" sz="1400" baseline="30000" dirty="0" smtClean="0">
                          <a:latin typeface="HG丸ｺﾞｼｯｸM-PRO" pitchFamily="50" charset="-128"/>
                          <a:ea typeface="HG丸ｺﾞｼｯｸM-PRO" pitchFamily="50" charset="-128"/>
                        </a:rPr>
                        <a:t>※1</a:t>
                      </a:r>
                      <a:endParaRPr kumimoji="1" lang="en-US" altLang="ja-JP" sz="1400" dirty="0" smtClean="0">
                        <a:latin typeface="HG丸ｺﾞｼｯｸM-PRO" pitchFamily="50" charset="-128"/>
                        <a:ea typeface="HG丸ｺﾞｼｯｸM-PRO" pitchFamily="50" charset="-128"/>
                      </a:endParaRPr>
                    </a:p>
                  </a:txBody>
                  <a:tcPr marL="99060" marR="99060" anchor="ctr"/>
                </a:tc>
                <a:tc>
                  <a:txBody>
                    <a:bodyPr/>
                    <a:lstStyle/>
                    <a:p>
                      <a:pPr algn="ctr"/>
                      <a:r>
                        <a:rPr kumimoji="1" lang="en-US" altLang="ja-JP" sz="1400" dirty="0" smtClean="0">
                          <a:latin typeface="HG丸ｺﾞｼｯｸM-PRO" pitchFamily="50" charset="-128"/>
                          <a:ea typeface="HG丸ｺﾞｼｯｸM-PRO" pitchFamily="50" charset="-128"/>
                        </a:rPr>
                        <a:t>80km</a:t>
                      </a: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r>
                        <a:rPr kumimoji="1" lang="en-US" altLang="ja-JP" sz="1400" dirty="0" smtClean="0">
                          <a:latin typeface="HG丸ｺﾞｼｯｸM-PRO" pitchFamily="50" charset="-128"/>
                          <a:ea typeface="HG丸ｺﾞｼｯｸM-PRO" pitchFamily="50" charset="-128"/>
                        </a:rPr>
                        <a:t>100</a:t>
                      </a:r>
                      <a:r>
                        <a:rPr kumimoji="1" lang="ja-JP" altLang="en-US" sz="1400" dirty="0" smtClean="0">
                          <a:latin typeface="HG丸ｺﾞｼｯｸM-PRO" pitchFamily="50" charset="-128"/>
                          <a:ea typeface="HG丸ｺﾞｼｯｸM-PRO" pitchFamily="50" charset="-128"/>
                        </a:rPr>
                        <a:t>億円</a:t>
                      </a:r>
                      <a:r>
                        <a:rPr kumimoji="1" lang="en-US" altLang="ja-JP" sz="1400" baseline="30000" dirty="0" smtClean="0">
                          <a:latin typeface="HG丸ｺﾞｼｯｸM-PRO" pitchFamily="50" charset="-128"/>
                          <a:ea typeface="HG丸ｺﾞｼｯｸM-PRO" pitchFamily="50" charset="-128"/>
                        </a:rPr>
                        <a:t>※3</a:t>
                      </a:r>
                      <a:endParaRPr kumimoji="1" lang="ja-JP" altLang="en-US" sz="1400" baseline="30000" dirty="0">
                        <a:latin typeface="HG丸ｺﾞｼｯｸM-PRO" pitchFamily="50" charset="-128"/>
                        <a:ea typeface="HG丸ｺﾞｼｯｸM-PRO" pitchFamily="50" charset="-128"/>
                      </a:endParaRPr>
                    </a:p>
                  </a:txBody>
                  <a:tcPr marL="99060" marR="99060" anchor="ctr"/>
                </a:tc>
              </a:tr>
              <a:tr h="370840">
                <a:tc>
                  <a:txBody>
                    <a:bodyPr/>
                    <a:lstStyle/>
                    <a:p>
                      <a:pPr algn="ctr"/>
                      <a:r>
                        <a:rPr kumimoji="1" lang="ja-JP" altLang="en-US" sz="1400" dirty="0" smtClean="0">
                          <a:latin typeface="HG丸ｺﾞｼｯｸM-PRO" pitchFamily="50" charset="-128"/>
                          <a:ea typeface="HG丸ｺﾞｼｯｸM-PRO" pitchFamily="50" charset="-128"/>
                        </a:rPr>
                        <a:t>機械・電気設備</a:t>
                      </a: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r>
                        <a:rPr kumimoji="1" lang="en-US" altLang="ja-JP" sz="1400" dirty="0" smtClean="0">
                          <a:latin typeface="HG丸ｺﾞｼｯｸM-PRO" pitchFamily="50" charset="-128"/>
                          <a:ea typeface="HG丸ｺﾞｼｯｸM-PRO" pitchFamily="50" charset="-128"/>
                        </a:rPr>
                        <a:t>30</a:t>
                      </a:r>
                      <a:r>
                        <a:rPr kumimoji="1" lang="ja-JP" altLang="en-US" sz="1400" dirty="0" smtClean="0">
                          <a:latin typeface="HG丸ｺﾞｼｯｸM-PRO" pitchFamily="50" charset="-128"/>
                          <a:ea typeface="HG丸ｺﾞｼｯｸM-PRO" pitchFamily="50" charset="-128"/>
                        </a:rPr>
                        <a:t>年</a:t>
                      </a:r>
                      <a:r>
                        <a:rPr kumimoji="1" lang="en-US" altLang="ja-JP" sz="1400" baseline="30000" dirty="0" smtClean="0">
                          <a:latin typeface="HG丸ｺﾞｼｯｸM-PRO" pitchFamily="50" charset="-128"/>
                          <a:ea typeface="HG丸ｺﾞｼｯｸM-PRO" pitchFamily="50" charset="-128"/>
                        </a:rPr>
                        <a:t>※2</a:t>
                      </a: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r>
                        <a:rPr kumimoji="1" lang="en-US" altLang="ja-JP" sz="1400" dirty="0" smtClean="0">
                          <a:latin typeface="HG丸ｺﾞｼｯｸM-PRO" pitchFamily="50" charset="-128"/>
                          <a:ea typeface="HG丸ｺﾞｼｯｸM-PRO" pitchFamily="50" charset="-128"/>
                        </a:rPr>
                        <a:t>150</a:t>
                      </a:r>
                      <a:r>
                        <a:rPr kumimoji="1" lang="ja-JP" altLang="en-US" sz="1400" dirty="0" smtClean="0">
                          <a:latin typeface="HG丸ｺﾞｼｯｸM-PRO" pitchFamily="50" charset="-128"/>
                          <a:ea typeface="HG丸ｺﾞｼｯｸM-PRO" pitchFamily="50" charset="-128"/>
                        </a:rPr>
                        <a:t>装置</a:t>
                      </a: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r>
                        <a:rPr kumimoji="1" lang="en-US" altLang="ja-JP" sz="1400" dirty="0" smtClean="0">
                          <a:latin typeface="HG丸ｺﾞｼｯｸM-PRO" pitchFamily="50" charset="-128"/>
                          <a:ea typeface="HG丸ｺﾞｼｯｸM-PRO" pitchFamily="50" charset="-128"/>
                        </a:rPr>
                        <a:t>220</a:t>
                      </a:r>
                      <a:r>
                        <a:rPr kumimoji="1" lang="ja-JP" altLang="en-US" sz="1400" dirty="0" smtClean="0">
                          <a:latin typeface="HG丸ｺﾞｼｯｸM-PRO" pitchFamily="50" charset="-128"/>
                          <a:ea typeface="HG丸ｺﾞｼｯｸM-PRO" pitchFamily="50" charset="-128"/>
                        </a:rPr>
                        <a:t>億円</a:t>
                      </a:r>
                      <a:r>
                        <a:rPr kumimoji="1" lang="en-US" altLang="ja-JP" sz="1400" baseline="30000" dirty="0" smtClean="0">
                          <a:latin typeface="HG丸ｺﾞｼｯｸM-PRO" pitchFamily="50" charset="-128"/>
                          <a:ea typeface="HG丸ｺﾞｼｯｸM-PRO" pitchFamily="50" charset="-128"/>
                        </a:rPr>
                        <a:t>※3</a:t>
                      </a:r>
                      <a:endParaRPr kumimoji="1" lang="ja-JP" altLang="en-US" sz="1400" baseline="30000" dirty="0">
                        <a:latin typeface="HG丸ｺﾞｼｯｸM-PRO" pitchFamily="50" charset="-128"/>
                        <a:ea typeface="HG丸ｺﾞｼｯｸM-PRO" pitchFamily="50" charset="-128"/>
                      </a:endParaRPr>
                    </a:p>
                  </a:txBody>
                  <a:tcPr marL="99060" marR="99060" anchor="ctr"/>
                </a:tc>
              </a:tr>
              <a:tr h="370840">
                <a:tc>
                  <a:txBody>
                    <a:bodyPr/>
                    <a:lstStyle/>
                    <a:p>
                      <a:pPr algn="ctr"/>
                      <a:r>
                        <a:rPr kumimoji="1" lang="ja-JP" altLang="en-US" sz="1400" dirty="0" smtClean="0">
                          <a:latin typeface="HG丸ｺﾞｼｯｸM-PRO" pitchFamily="50" charset="-128"/>
                          <a:ea typeface="HG丸ｺﾞｼｯｸM-PRO" pitchFamily="50" charset="-128"/>
                        </a:rPr>
                        <a:t>処理場・抽水所土木構造物</a:t>
                      </a: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r>
                        <a:rPr kumimoji="1" lang="en-US" altLang="ja-JP" sz="1400" dirty="0" smtClean="0">
                          <a:latin typeface="HG丸ｺﾞｼｯｸM-PRO" pitchFamily="50" charset="-128"/>
                          <a:ea typeface="HG丸ｺﾞｼｯｸM-PRO" pitchFamily="50" charset="-128"/>
                        </a:rPr>
                        <a:t>80</a:t>
                      </a:r>
                      <a:r>
                        <a:rPr kumimoji="1" lang="ja-JP" altLang="en-US" sz="1400" dirty="0" smtClean="0">
                          <a:latin typeface="HG丸ｺﾞｼｯｸM-PRO" pitchFamily="50" charset="-128"/>
                          <a:ea typeface="HG丸ｺﾞｼｯｸM-PRO" pitchFamily="50" charset="-128"/>
                        </a:rPr>
                        <a:t>年</a:t>
                      </a:r>
                      <a:r>
                        <a:rPr kumimoji="1" lang="en-US" altLang="ja-JP" sz="1400" baseline="30000" dirty="0" smtClean="0">
                          <a:latin typeface="HG丸ｺﾞｼｯｸM-PRO" pitchFamily="50" charset="-128"/>
                          <a:ea typeface="HG丸ｺﾞｼｯｸM-PRO" pitchFamily="50" charset="-128"/>
                        </a:rPr>
                        <a:t>※2</a:t>
                      </a: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r>
                        <a:rPr kumimoji="1" lang="en-US" altLang="ja-JP" sz="1400" dirty="0" smtClean="0">
                          <a:latin typeface="HG丸ｺﾞｼｯｸM-PRO" pitchFamily="50" charset="-128"/>
                          <a:ea typeface="HG丸ｺﾞｼｯｸM-PRO" pitchFamily="50" charset="-128"/>
                        </a:rPr>
                        <a:t>12</a:t>
                      </a:r>
                      <a:r>
                        <a:rPr kumimoji="1" lang="ja-JP" altLang="en-US" sz="1400" dirty="0" smtClean="0">
                          <a:latin typeface="HG丸ｺﾞｼｯｸM-PRO" pitchFamily="50" charset="-128"/>
                          <a:ea typeface="HG丸ｺﾞｼｯｸM-PRO" pitchFamily="50" charset="-128"/>
                        </a:rPr>
                        <a:t>処理場・</a:t>
                      </a:r>
                      <a:endParaRPr kumimoji="1" lang="en-US" altLang="ja-JP" sz="1400" dirty="0" smtClean="0">
                        <a:latin typeface="HG丸ｺﾞｼｯｸM-PRO" pitchFamily="50" charset="-128"/>
                        <a:ea typeface="HG丸ｺﾞｼｯｸM-PRO" pitchFamily="50" charset="-128"/>
                      </a:endParaRPr>
                    </a:p>
                    <a:p>
                      <a:pPr algn="ctr"/>
                      <a:r>
                        <a:rPr kumimoji="1" lang="en-US" altLang="ja-JP" sz="1400" dirty="0" smtClean="0">
                          <a:latin typeface="HG丸ｺﾞｼｯｸM-PRO" pitchFamily="50" charset="-128"/>
                          <a:ea typeface="HG丸ｺﾞｼｯｸM-PRO" pitchFamily="50" charset="-128"/>
                        </a:rPr>
                        <a:t>58</a:t>
                      </a:r>
                      <a:r>
                        <a:rPr kumimoji="1" lang="ja-JP" altLang="en-US" sz="1400" dirty="0" smtClean="0">
                          <a:latin typeface="HG丸ｺﾞｼｯｸM-PRO" pitchFamily="50" charset="-128"/>
                          <a:ea typeface="HG丸ｺﾞｼｯｸM-PRO" pitchFamily="50" charset="-128"/>
                        </a:rPr>
                        <a:t>抽水所を</a:t>
                      </a:r>
                      <a:endParaRPr kumimoji="1" lang="en-US" altLang="ja-JP" sz="1400" dirty="0" smtClean="0">
                        <a:latin typeface="HG丸ｺﾞｼｯｸM-PRO" pitchFamily="50" charset="-128"/>
                        <a:ea typeface="HG丸ｺﾞｼｯｸM-PRO" pitchFamily="50" charset="-128"/>
                      </a:endParaRPr>
                    </a:p>
                    <a:p>
                      <a:pPr algn="ctr"/>
                      <a:r>
                        <a:rPr kumimoji="1" lang="ja-JP" altLang="en-US" sz="1400" dirty="0" smtClean="0">
                          <a:latin typeface="HG丸ｺﾞｼｯｸM-PRO" pitchFamily="50" charset="-128"/>
                          <a:ea typeface="HG丸ｺﾞｼｯｸM-PRO" pitchFamily="50" charset="-128"/>
                        </a:rPr>
                        <a:t>順次更新</a:t>
                      </a: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r>
                        <a:rPr kumimoji="1" lang="en-US" altLang="ja-JP" sz="1400" dirty="0" smtClean="0">
                          <a:latin typeface="HG丸ｺﾞｼｯｸM-PRO" pitchFamily="50" charset="-128"/>
                          <a:ea typeface="HG丸ｺﾞｼｯｸM-PRO" pitchFamily="50" charset="-128"/>
                        </a:rPr>
                        <a:t>115</a:t>
                      </a:r>
                      <a:r>
                        <a:rPr kumimoji="1" lang="ja-JP" altLang="en-US" sz="1400" dirty="0" smtClean="0">
                          <a:latin typeface="HG丸ｺﾞｼｯｸM-PRO" pitchFamily="50" charset="-128"/>
                          <a:ea typeface="HG丸ｺﾞｼｯｸM-PRO" pitchFamily="50" charset="-128"/>
                        </a:rPr>
                        <a:t>億円</a:t>
                      </a:r>
                      <a:r>
                        <a:rPr kumimoji="1" lang="en-US" altLang="ja-JP" sz="1400" baseline="30000" dirty="0" smtClean="0">
                          <a:latin typeface="HG丸ｺﾞｼｯｸM-PRO" pitchFamily="50" charset="-128"/>
                          <a:ea typeface="HG丸ｺﾞｼｯｸM-PRO" pitchFamily="50" charset="-128"/>
                        </a:rPr>
                        <a:t>※4</a:t>
                      </a:r>
                      <a:endParaRPr kumimoji="1" lang="ja-JP" altLang="en-US" sz="1400" baseline="30000" dirty="0">
                        <a:latin typeface="HG丸ｺﾞｼｯｸM-PRO" pitchFamily="50" charset="-128"/>
                        <a:ea typeface="HG丸ｺﾞｼｯｸM-PRO" pitchFamily="50" charset="-128"/>
                      </a:endParaRPr>
                    </a:p>
                  </a:txBody>
                  <a:tcPr marL="99060" marR="99060" anchor="ctr"/>
                </a:tc>
              </a:tr>
              <a:tr h="370840">
                <a:tc>
                  <a:txBody>
                    <a:bodyPr/>
                    <a:lstStyle/>
                    <a:p>
                      <a:pPr algn="ctr"/>
                      <a:r>
                        <a:rPr kumimoji="1" lang="ja-JP" altLang="en-US" sz="1400" dirty="0" smtClean="0">
                          <a:latin typeface="HG丸ｺﾞｼｯｸM-PRO" pitchFamily="50" charset="-128"/>
                          <a:ea typeface="HG丸ｺﾞｼｯｸM-PRO" pitchFamily="50" charset="-128"/>
                        </a:rPr>
                        <a:t>合計</a:t>
                      </a: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endParaRPr kumimoji="1" lang="ja-JP" altLang="en-US" sz="1400" dirty="0">
                        <a:latin typeface="HG丸ｺﾞｼｯｸM-PRO" pitchFamily="50" charset="-128"/>
                        <a:ea typeface="HG丸ｺﾞｼｯｸM-PRO" pitchFamily="50" charset="-128"/>
                      </a:endParaRPr>
                    </a:p>
                  </a:txBody>
                  <a:tcPr marL="99060" marR="99060" anchor="ctr"/>
                </a:tc>
                <a:tc>
                  <a:txBody>
                    <a:bodyPr/>
                    <a:lstStyle/>
                    <a:p>
                      <a:pPr algn="ctr"/>
                      <a:r>
                        <a:rPr kumimoji="1" lang="en-US" altLang="ja-JP" sz="1400" dirty="0" smtClean="0">
                          <a:latin typeface="HG丸ｺﾞｼｯｸM-PRO" pitchFamily="50" charset="-128"/>
                          <a:ea typeface="HG丸ｺﾞｼｯｸM-PRO" pitchFamily="50" charset="-128"/>
                        </a:rPr>
                        <a:t>435</a:t>
                      </a:r>
                      <a:r>
                        <a:rPr kumimoji="1" lang="ja-JP" altLang="en-US" sz="1400" dirty="0" smtClean="0">
                          <a:latin typeface="HG丸ｺﾞｼｯｸM-PRO" pitchFamily="50" charset="-128"/>
                          <a:ea typeface="HG丸ｺﾞｼｯｸM-PRO" pitchFamily="50" charset="-128"/>
                        </a:rPr>
                        <a:t>億円</a:t>
                      </a:r>
                      <a:endParaRPr kumimoji="1" lang="ja-JP" altLang="en-US" sz="1400" dirty="0">
                        <a:latin typeface="HG丸ｺﾞｼｯｸM-PRO" pitchFamily="50" charset="-128"/>
                        <a:ea typeface="HG丸ｺﾞｼｯｸM-PRO" pitchFamily="50" charset="-128"/>
                      </a:endParaRPr>
                    </a:p>
                  </a:txBody>
                  <a:tcPr marL="99060" marR="99060" anchor="ctr"/>
                </a:tc>
              </a:tr>
            </a:tbl>
          </a:graphicData>
        </a:graphic>
      </p:graphicFrame>
      <p:sp>
        <p:nvSpPr>
          <p:cNvPr id="15" name="角丸四角形 14"/>
          <p:cNvSpPr/>
          <p:nvPr/>
        </p:nvSpPr>
        <p:spPr>
          <a:xfrm>
            <a:off x="468000" y="608400"/>
            <a:ext cx="9000000" cy="1272428"/>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0">
            <a:noAutofit/>
          </a:bodyPr>
          <a:lstStyle/>
          <a:p>
            <a:pPr marL="180000" indent="-180000" defTabSz="914053">
              <a:lnSpc>
                <a:spcPts val="2500"/>
              </a:lnSpc>
            </a:pPr>
            <a:r>
              <a:rPr lang="ja-JP" altLang="en-US" sz="1600" dirty="0" smtClean="0">
                <a:solidFill>
                  <a:schemeClr val="tx1"/>
                </a:solidFill>
                <a:latin typeface="HG丸ｺﾞｼｯｸM-PRO" pitchFamily="50" charset="-128"/>
                <a:ea typeface="HG丸ｺﾞｼｯｸM-PRO" pitchFamily="50" charset="-128"/>
              </a:rPr>
              <a:t>・浸水対策、合流式下水道の改善等、他に投資が必要な事業との調整を行い、</a:t>
            </a:r>
            <a:r>
              <a:rPr lang="ja-JP" altLang="en-US" sz="1600" u="sng" dirty="0" smtClean="0">
                <a:solidFill>
                  <a:schemeClr val="tx1"/>
                </a:solidFill>
                <a:latin typeface="HG丸ｺﾞｼｯｸM-PRO" pitchFamily="50" charset="-128"/>
                <a:ea typeface="HG丸ｺﾞｼｯｸM-PRO" pitchFamily="50" charset="-128"/>
              </a:rPr>
              <a:t>当面は、老朽度が高い緊急箇所に限定</a:t>
            </a:r>
            <a:r>
              <a:rPr lang="ja-JP" altLang="en-US" sz="1600" dirty="0" smtClean="0">
                <a:solidFill>
                  <a:schemeClr val="tx1"/>
                </a:solidFill>
                <a:latin typeface="HG丸ｺﾞｼｯｸM-PRO" pitchFamily="50" charset="-128"/>
                <a:ea typeface="HG丸ｺﾞｼｯｸM-PRO" pitchFamily="50" charset="-128"/>
              </a:rPr>
              <a:t>して行う。</a:t>
            </a:r>
            <a:endParaRPr lang="en-US" altLang="ja-JP" sz="1600" dirty="0" smtClean="0">
              <a:solidFill>
                <a:schemeClr val="tx1"/>
              </a:solidFill>
              <a:latin typeface="HG丸ｺﾞｼｯｸM-PRO" pitchFamily="50" charset="-128"/>
              <a:ea typeface="HG丸ｺﾞｼｯｸM-PRO" pitchFamily="50" charset="-128"/>
            </a:endParaRPr>
          </a:p>
          <a:p>
            <a:pPr marL="180000" indent="-180000" defTabSz="914053">
              <a:lnSpc>
                <a:spcPts val="2500"/>
              </a:lnSpc>
            </a:pPr>
            <a:r>
              <a:rPr lang="ja-JP" altLang="en-US" sz="1600" dirty="0" smtClean="0">
                <a:solidFill>
                  <a:schemeClr val="tx1"/>
                </a:solidFill>
                <a:latin typeface="HG丸ｺﾞｼｯｸM-PRO" pitchFamily="50" charset="-128"/>
                <a:ea typeface="HG丸ｺﾞｼｯｸM-PRO" pitchFamily="50" charset="-128"/>
              </a:rPr>
              <a:t>・その後、</a:t>
            </a:r>
            <a:r>
              <a:rPr lang="ja-JP" altLang="en-US" sz="1600" u="sng" dirty="0" smtClean="0">
                <a:solidFill>
                  <a:schemeClr val="tx1"/>
                </a:solidFill>
                <a:latin typeface="HG丸ｺﾞｼｯｸM-PRO" pitchFamily="50" charset="-128"/>
                <a:ea typeface="HG丸ｺﾞｼｯｸM-PRO" pitchFamily="50" charset="-128"/>
              </a:rPr>
              <a:t>段階的に改築更新事業へ重点化</a:t>
            </a:r>
            <a:r>
              <a:rPr lang="ja-JP" altLang="en-US" sz="1600" dirty="0" smtClean="0">
                <a:solidFill>
                  <a:schemeClr val="tx1"/>
                </a:solidFill>
                <a:latin typeface="HG丸ｺﾞｼｯｸM-PRO" pitchFamily="50" charset="-128"/>
                <a:ea typeface="HG丸ｺﾞｼｯｸM-PRO" pitchFamily="50" charset="-128"/>
              </a:rPr>
              <a:t>を進め、</a:t>
            </a:r>
            <a:r>
              <a:rPr lang="ja-JP" altLang="en-US" sz="1600" u="sng" dirty="0" smtClean="0">
                <a:solidFill>
                  <a:schemeClr val="tx1"/>
                </a:solidFill>
                <a:latin typeface="HG丸ｺﾞｼｯｸM-PRO" pitchFamily="50" charset="-128"/>
                <a:ea typeface="HG丸ｺﾞｼｯｸM-PRO" pitchFamily="50" charset="-128"/>
              </a:rPr>
              <a:t>将来的には、予防保全的な事業の実施</a:t>
            </a:r>
            <a:r>
              <a:rPr lang="ja-JP" altLang="en-US" sz="1600" dirty="0" smtClean="0">
                <a:solidFill>
                  <a:schemeClr val="tx1"/>
                </a:solidFill>
                <a:latin typeface="HG丸ｺﾞｼｯｸM-PRO" pitchFamily="50" charset="-128"/>
                <a:ea typeface="HG丸ｺﾞｼｯｸM-PRO" pitchFamily="50" charset="-128"/>
              </a:rPr>
              <a:t>を図る。</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6"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23</a:t>
            </a:fld>
            <a:endParaRPr lang="ja-JP" altLang="en-US" sz="2000" b="1" dirty="0">
              <a:solidFill>
                <a:srgbClr val="000000"/>
              </a:solidFill>
              <a:latin typeface="Times New Roman" pitchFamily="18" charset="0"/>
              <a:cs typeface="Times New Roman" pitchFamily="18" charset="0"/>
            </a:endParaRPr>
          </a:p>
        </p:txBody>
      </p: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２</a:t>
            </a:r>
            <a:r>
              <a:rPr lang="ja-JP" altLang="en-US" dirty="0">
                <a:solidFill>
                  <a:srgbClr val="623104"/>
                </a:solidFill>
                <a:latin typeface="HGS創英角ｺﾞｼｯｸUB" pitchFamily="50" charset="-128"/>
                <a:ea typeface="HGS創英角ｺﾞｼｯｸUB" pitchFamily="50" charset="-128"/>
              </a:rPr>
              <a:t>．</a:t>
            </a:r>
            <a:r>
              <a:rPr lang="ja-JP" altLang="en-US" dirty="0"/>
              <a:t>改築更新事業（１）老朽施設の改築</a:t>
            </a:r>
            <a:r>
              <a:rPr lang="en-US" altLang="ja-JP" dirty="0"/>
              <a:t>【</a:t>
            </a:r>
            <a:r>
              <a:rPr lang="ja-JP" altLang="en-US" dirty="0"/>
              <a:t>事業の見込み</a:t>
            </a:r>
            <a:r>
              <a:rPr lang="en-US" altLang="ja-JP" dirty="0" smtClean="0"/>
              <a:t>】</a:t>
            </a:r>
            <a:endParaRPr kumimoji="1" lang="ja-JP" altLang="en-US" dirty="0"/>
          </a:p>
        </p:txBody>
      </p:sp>
    </p:spTree>
    <p:extLst>
      <p:ext uri="{BB962C8B-B14F-4D97-AF65-F5344CB8AC3E}">
        <p14:creationId xmlns:p14="http://schemas.microsoft.com/office/powerpoint/2010/main" val="1129822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スライド番号プレースホルダ 1"/>
          <p:cNvSpPr>
            <a:spLocks noGrp="1"/>
          </p:cNvSpPr>
          <p:nvPr>
            <p:ph type="sldNum" sz="quarter" idx="12"/>
          </p:nvPr>
        </p:nvSpPr>
        <p:spPr>
          <a:xfrm>
            <a:off x="9345488" y="6381328"/>
            <a:ext cx="666000" cy="365125"/>
          </a:xfrm>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24</a:t>
            </a:fld>
            <a:endParaRPr lang="ja-JP" altLang="en-US" sz="2000" b="1" dirty="0">
              <a:solidFill>
                <a:srgbClr val="000000"/>
              </a:solidFill>
              <a:latin typeface="Times New Roman" pitchFamily="18" charset="0"/>
              <a:cs typeface="Times New Roman" pitchFamily="18" charset="0"/>
            </a:endParaRPr>
          </a:p>
        </p:txBody>
      </p:sp>
      <p:sp>
        <p:nvSpPr>
          <p:cNvPr id="4" name="タイトル 3"/>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３</a:t>
            </a:r>
            <a:r>
              <a:rPr lang="ja-JP" altLang="en-US" dirty="0">
                <a:solidFill>
                  <a:srgbClr val="623104"/>
                </a:solidFill>
                <a:latin typeface="HGS創英角ｺﾞｼｯｸUB" pitchFamily="50" charset="-128"/>
                <a:ea typeface="HGS創英角ｺﾞｼｯｸUB" pitchFamily="50" charset="-128"/>
              </a:rPr>
              <a:t>．</a:t>
            </a:r>
            <a:r>
              <a:rPr lang="ja-JP" altLang="en-US" dirty="0"/>
              <a:t>まとめ　</a:t>
            </a:r>
            <a:r>
              <a:rPr lang="en-US" altLang="ja-JP" dirty="0"/>
              <a:t>―</a:t>
            </a:r>
            <a:r>
              <a:rPr lang="ja-JP" altLang="en-US" dirty="0"/>
              <a:t>今後の事業見込み</a:t>
            </a:r>
            <a:r>
              <a:rPr lang="en-US" altLang="ja-JP" dirty="0"/>
              <a:t>【</a:t>
            </a:r>
            <a:r>
              <a:rPr lang="ja-JP" altLang="en-US" dirty="0"/>
              <a:t>全体</a:t>
            </a:r>
            <a:r>
              <a:rPr lang="en-US" altLang="ja-JP" dirty="0" smtClean="0"/>
              <a:t>】―</a:t>
            </a:r>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499607657"/>
              </p:ext>
            </p:extLst>
          </p:nvPr>
        </p:nvGraphicFramePr>
        <p:xfrm>
          <a:off x="272481" y="2128696"/>
          <a:ext cx="9325035" cy="4288636"/>
        </p:xfrm>
        <a:graphic>
          <a:graphicData uri="http://schemas.openxmlformats.org/drawingml/2006/table">
            <a:tbl>
              <a:tblPr firstRow="1" bandRow="1">
                <a:tableStyleId>{5940675A-B579-460E-94D1-54222C63F5DA}</a:tableStyleId>
              </a:tblPr>
              <a:tblGrid>
                <a:gridCol w="1535887"/>
                <a:gridCol w="2640576"/>
                <a:gridCol w="2880320"/>
                <a:gridCol w="2268252"/>
              </a:tblGrid>
              <a:tr h="684076">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事業</a:t>
                      </a:r>
                      <a:endParaRPr kumimoji="1" lang="ja-JP" altLang="en-US" sz="1400" dirty="0">
                        <a:latin typeface="HG丸ｺﾞｼｯｸM-PRO" panose="020F0600000000000000" pitchFamily="50" charset="-128"/>
                        <a:ea typeface="HG丸ｺﾞｼｯｸM-PRO" panose="020F0600000000000000" pitchFamily="50" charset="-128"/>
                      </a:endParaRPr>
                    </a:p>
                  </a:txBody>
                  <a:tcPr marT="72000" marB="72000" anchor="ctr" anchorCtr="1"/>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整備方針</a:t>
                      </a:r>
                      <a:endParaRPr kumimoji="1" lang="ja-JP" altLang="en-US" sz="1400" dirty="0">
                        <a:latin typeface="HG丸ｺﾞｼｯｸM-PRO" panose="020F0600000000000000" pitchFamily="50" charset="-128"/>
                        <a:ea typeface="HG丸ｺﾞｼｯｸM-PRO" panose="020F0600000000000000" pitchFamily="50" charset="-128"/>
                      </a:endParaRPr>
                    </a:p>
                  </a:txBody>
                  <a:tcPr marT="72000" marB="72000" anchor="ctr" anchorCtr="1"/>
                </a:tc>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事業進捗</a:t>
                      </a:r>
                      <a:endParaRPr kumimoji="1" lang="en-US" altLang="ja-JP" sz="1400" dirty="0" smtClean="0">
                        <a:latin typeface="HG丸ｺﾞｼｯｸM-PRO" panose="020F0600000000000000" pitchFamily="50" charset="-128"/>
                        <a:ea typeface="HG丸ｺﾞｼｯｸM-PRO" panose="020F0600000000000000" pitchFamily="50" charset="-128"/>
                      </a:endParaRPr>
                    </a:p>
                  </a:txBody>
                  <a:tcPr marT="72000" marB="72000" anchor="ctr" anchorCtr="1"/>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残事業費</a:t>
                      </a:r>
                      <a:endParaRPr kumimoji="1" lang="ja-JP" altLang="en-US" sz="1400" dirty="0">
                        <a:latin typeface="HG丸ｺﾞｼｯｸM-PRO" panose="020F0600000000000000" pitchFamily="50" charset="-128"/>
                        <a:ea typeface="HG丸ｺﾞｼｯｸM-PRO" panose="020F0600000000000000" pitchFamily="50" charset="-128"/>
                      </a:endParaRPr>
                    </a:p>
                  </a:txBody>
                  <a:tcPr marT="72000" marB="72000" anchor="ctr" anchorCtr="1"/>
                </a:tc>
              </a:tr>
              <a:tr h="684076">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新設事業</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ctr"/>
                      <a:r>
                        <a:rPr kumimoji="1" lang="ja-JP" altLang="en-US" sz="1400" dirty="0" smtClean="0">
                          <a:latin typeface="HG丸ｺﾞｼｯｸM-PRO" panose="020F0600000000000000" pitchFamily="50" charset="-128"/>
                          <a:ea typeface="HG丸ｺﾞｼｯｸM-PRO" panose="020F0600000000000000" pitchFamily="50" charset="-128"/>
                        </a:rPr>
                        <a:t>（浸水対策）</a:t>
                      </a:r>
                      <a:endParaRPr kumimoji="1" lang="en-US" altLang="ja-JP" sz="1400" dirty="0" smtClean="0">
                        <a:latin typeface="HG丸ｺﾞｼｯｸM-PRO" panose="020F0600000000000000" pitchFamily="50" charset="-128"/>
                        <a:ea typeface="HG丸ｺﾞｼｯｸM-PRO" panose="020F0600000000000000" pitchFamily="50" charset="-128"/>
                      </a:endParaRPr>
                    </a:p>
                  </a:txBody>
                  <a:tcPr marT="108000" marB="108000" anchor="ctr" anchorCtr="1">
                    <a:lnB w="12700" cap="flat" cmpd="sng" algn="ctr">
                      <a:solidFill>
                        <a:schemeClr val="tx1"/>
                      </a:solidFill>
                      <a:prstDash val="dash"/>
                      <a:round/>
                      <a:headEnd type="none" w="med" len="med"/>
                      <a:tailEnd type="none" w="med" len="med"/>
                    </a:lnB>
                  </a:tcPr>
                </a:tc>
                <a:tc>
                  <a:txBody>
                    <a:bodyPr/>
                    <a:lstStyle/>
                    <a:p>
                      <a:pPr marL="180000" indent="-180000"/>
                      <a:r>
                        <a:rPr kumimoji="1" lang="ja-JP" altLang="en-US" sz="1400" dirty="0" smtClean="0">
                          <a:latin typeface="HG丸ｺﾞｼｯｸM-PRO" panose="020F0600000000000000" pitchFamily="50" charset="-128"/>
                          <a:ea typeface="HG丸ｺﾞｼｯｸM-PRO" panose="020F0600000000000000" pitchFamily="50" charset="-128"/>
                        </a:rPr>
                        <a:t>・概ね</a:t>
                      </a:r>
                      <a:r>
                        <a:rPr kumimoji="1" lang="en-US" altLang="ja-JP" sz="1400" dirty="0" smtClean="0">
                          <a:latin typeface="HG丸ｺﾞｼｯｸM-PRO" panose="020F0600000000000000" pitchFamily="50" charset="-128"/>
                          <a:ea typeface="HG丸ｺﾞｼｯｸM-PRO" panose="020F0600000000000000" pitchFamily="50" charset="-128"/>
                        </a:rPr>
                        <a:t>10</a:t>
                      </a:r>
                      <a:r>
                        <a:rPr kumimoji="1" lang="ja-JP" altLang="en-US" sz="1400" dirty="0" smtClean="0">
                          <a:latin typeface="HG丸ｺﾞｼｯｸM-PRO" panose="020F0600000000000000" pitchFamily="50" charset="-128"/>
                          <a:ea typeface="HG丸ｺﾞｼｯｸM-PRO" panose="020F0600000000000000" pitchFamily="50" charset="-128"/>
                        </a:rPr>
                        <a:t>年に</a:t>
                      </a:r>
                      <a:r>
                        <a:rPr kumimoji="1" lang="en-US" altLang="ja-JP" sz="1400" dirty="0" smtClean="0">
                          <a:latin typeface="HG丸ｺﾞｼｯｸM-PRO" panose="020F0600000000000000" pitchFamily="50" charset="-128"/>
                          <a:ea typeface="HG丸ｺﾞｼｯｸM-PRO" panose="020F0600000000000000" pitchFamily="50" charset="-128"/>
                        </a:rPr>
                        <a:t>1</a:t>
                      </a:r>
                      <a:r>
                        <a:rPr kumimoji="1" lang="ja-JP" altLang="en-US" sz="1400" dirty="0" smtClean="0">
                          <a:latin typeface="HG丸ｺﾞｼｯｸM-PRO" panose="020F0600000000000000" pitchFamily="50" charset="-128"/>
                          <a:ea typeface="HG丸ｺﾞｼｯｸM-PRO" panose="020F0600000000000000" pitchFamily="50" charset="-128"/>
                        </a:rPr>
                        <a:t>回程度の大雨</a:t>
                      </a:r>
                      <a:r>
                        <a:rPr kumimoji="1" lang="en-US" altLang="ja-JP" sz="1400" dirty="0" smtClean="0">
                          <a:latin typeface="HG丸ｺﾞｼｯｸM-PRO" panose="020F0600000000000000" pitchFamily="50" charset="-128"/>
                          <a:ea typeface="HG丸ｺﾞｼｯｸM-PRO" panose="020F0600000000000000" pitchFamily="50" charset="-128"/>
                        </a:rPr>
                        <a:t>(60mm/hr)</a:t>
                      </a:r>
                      <a:r>
                        <a:rPr kumimoji="1" lang="ja-JP" altLang="en-US" sz="1400" dirty="0" err="1" smtClean="0">
                          <a:latin typeface="HG丸ｺﾞｼｯｸM-PRO" panose="020F0600000000000000" pitchFamily="50" charset="-128"/>
                          <a:ea typeface="HG丸ｺﾞｼｯｸM-PRO" panose="020F0600000000000000" pitchFamily="50" charset="-128"/>
                        </a:rPr>
                        <a:t>への</a:t>
                      </a:r>
                      <a:r>
                        <a:rPr kumimoji="1" lang="ja-JP" altLang="en-US" sz="1400" dirty="0" smtClean="0">
                          <a:latin typeface="HG丸ｺﾞｼｯｸM-PRO" panose="020F0600000000000000" pitchFamily="50" charset="-128"/>
                          <a:ea typeface="HG丸ｺﾞｼｯｸM-PRO" panose="020F0600000000000000" pitchFamily="50" charset="-128"/>
                        </a:rPr>
                        <a:t>対応</a:t>
                      </a:r>
                      <a:endParaRPr kumimoji="1" lang="ja-JP" altLang="en-US" sz="1400" dirty="0">
                        <a:latin typeface="HG丸ｺﾞｼｯｸM-PRO" panose="020F0600000000000000" pitchFamily="50" charset="-128"/>
                        <a:ea typeface="HG丸ｺﾞｼｯｸM-PRO" panose="020F0600000000000000" pitchFamily="50" charset="-128"/>
                      </a:endParaRPr>
                    </a:p>
                  </a:txBody>
                  <a:tcPr marT="108000" marB="108000" anchor="ctr">
                    <a:lnB w="12700" cap="flat" cmpd="sng" algn="ctr">
                      <a:solidFill>
                        <a:schemeClr val="tx1"/>
                      </a:solidFill>
                      <a:prstDash val="dash"/>
                      <a:round/>
                      <a:headEnd type="none" w="med" len="med"/>
                      <a:tailEnd type="none" w="med" len="med"/>
                    </a:lnB>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・雨水排水施設能力</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　</a:t>
                      </a:r>
                      <a:r>
                        <a:rPr kumimoji="1" lang="en-US" altLang="ja-JP" sz="1400" dirty="0" smtClean="0">
                          <a:latin typeface="HG丸ｺﾞｼｯｸM-PRO" panose="020F0600000000000000" pitchFamily="50" charset="-128"/>
                          <a:ea typeface="HG丸ｺﾞｼｯｸM-PRO" panose="020F0600000000000000"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rPr>
                        <a:t>全市平均）　</a:t>
                      </a:r>
                      <a:r>
                        <a:rPr kumimoji="1" lang="en-US" altLang="ja-JP" sz="1400" dirty="0" smtClean="0">
                          <a:latin typeface="HG丸ｺﾞｼｯｸM-PRO" panose="020F0600000000000000" pitchFamily="50" charset="-128"/>
                          <a:ea typeface="HG丸ｺﾞｼｯｸM-PRO" panose="020F0600000000000000" pitchFamily="50" charset="-128"/>
                        </a:rPr>
                        <a:t>84.3</a:t>
                      </a:r>
                      <a:r>
                        <a:rPr kumimoji="1" lang="ja-JP" altLang="en-US" sz="1400" dirty="0" smtClean="0">
                          <a:latin typeface="HG丸ｺﾞｼｯｸM-PRO" panose="020F0600000000000000" pitchFamily="50" charset="-128"/>
                          <a:ea typeface="HG丸ｺﾞｼｯｸM-PRO" panose="020F0600000000000000" pitchFamily="50" charset="-128"/>
                        </a:rPr>
                        <a:t>％</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　　⇒</a:t>
                      </a:r>
                      <a:r>
                        <a:rPr kumimoji="1" lang="en-US" altLang="ja-JP" sz="1400" dirty="0" smtClean="0">
                          <a:latin typeface="HG丸ｺﾞｼｯｸM-PRO" panose="020F0600000000000000" pitchFamily="50" charset="-128"/>
                          <a:ea typeface="HG丸ｺﾞｼｯｸM-PRO" panose="020F0600000000000000" pitchFamily="50" charset="-128"/>
                        </a:rPr>
                        <a:t>90%(H37</a:t>
                      </a:r>
                      <a:r>
                        <a:rPr kumimoji="1" lang="ja-JP" altLang="en-US" sz="1400" dirty="0" smtClean="0">
                          <a:latin typeface="HG丸ｺﾞｼｯｸM-PRO" panose="020F0600000000000000" pitchFamily="50" charset="-128"/>
                          <a:ea typeface="HG丸ｺﾞｼｯｸM-PRO" panose="020F0600000000000000" pitchFamily="50" charset="-128"/>
                        </a:rPr>
                        <a:t>年度目途</a:t>
                      </a:r>
                      <a:r>
                        <a:rPr kumimoji="1" lang="en-US" altLang="ja-JP" sz="1400" dirty="0" smtClean="0">
                          <a:latin typeface="HG丸ｺﾞｼｯｸM-PRO" panose="020F0600000000000000" pitchFamily="50" charset="-128"/>
                          <a:ea typeface="HG丸ｺﾞｼｯｸM-PRO" panose="020F0600000000000000" pitchFamily="50" charset="-128"/>
                        </a:rPr>
                        <a:t>)</a:t>
                      </a:r>
                    </a:p>
                    <a:p>
                      <a:r>
                        <a:rPr kumimoji="1" lang="ja-JP" altLang="en-US" sz="1200" dirty="0" smtClean="0">
                          <a:latin typeface="HG丸ｺﾞｼｯｸM-PRO" panose="020F0600000000000000" pitchFamily="50" charset="-128"/>
                          <a:ea typeface="HG丸ｺﾞｼｯｸM-PRO" panose="020F0600000000000000" pitchFamily="50" charset="-128"/>
                        </a:rPr>
                        <a:t>（</a:t>
                      </a:r>
                      <a:r>
                        <a:rPr kumimoji="1" lang="en-US" altLang="ja-JP" sz="1200" dirty="0" smtClean="0">
                          <a:latin typeface="HG丸ｺﾞｼｯｸM-PRO" panose="020F0600000000000000" pitchFamily="50" charset="-128"/>
                          <a:ea typeface="HG丸ｺﾞｼｯｸM-PRO" panose="020F0600000000000000" pitchFamily="50" charset="-128"/>
                        </a:rPr>
                        <a:t>100</a:t>
                      </a:r>
                      <a:r>
                        <a:rPr kumimoji="1" lang="ja-JP" altLang="en-US" sz="1200" dirty="0" smtClean="0">
                          <a:latin typeface="HG丸ｺﾞｼｯｸM-PRO" panose="020F0600000000000000" pitchFamily="50" charset="-128"/>
                          <a:ea typeface="HG丸ｺﾞｼｯｸM-PRO" panose="020F0600000000000000" pitchFamily="50" charset="-128"/>
                        </a:rPr>
                        <a:t>％達成にはさらに</a:t>
                      </a:r>
                      <a:r>
                        <a:rPr kumimoji="1" lang="en-US" altLang="ja-JP" sz="1200" dirty="0" smtClean="0">
                          <a:latin typeface="HG丸ｺﾞｼｯｸM-PRO" panose="020F0600000000000000" pitchFamily="50" charset="-128"/>
                          <a:ea typeface="HG丸ｺﾞｼｯｸM-PRO" panose="020F0600000000000000" pitchFamily="50" charset="-128"/>
                        </a:rPr>
                        <a:t>20</a:t>
                      </a:r>
                      <a:r>
                        <a:rPr kumimoji="1" lang="ja-JP" altLang="en-US" sz="1200" dirty="0" smtClean="0">
                          <a:latin typeface="HG丸ｺﾞｼｯｸM-PRO" panose="020F0600000000000000" pitchFamily="50" charset="-128"/>
                          <a:ea typeface="HG丸ｺﾞｼｯｸM-PRO" panose="020F0600000000000000" pitchFamily="50" charset="-128"/>
                        </a:rPr>
                        <a:t>年程度）</a:t>
                      </a:r>
                      <a:endParaRPr kumimoji="1" lang="en-US" altLang="ja-JP" sz="1200" dirty="0" smtClean="0">
                        <a:latin typeface="HG丸ｺﾞｼｯｸM-PRO" panose="020F0600000000000000" pitchFamily="50" charset="-128"/>
                        <a:ea typeface="HG丸ｺﾞｼｯｸM-PRO" panose="020F0600000000000000" pitchFamily="50" charset="-128"/>
                      </a:endParaRPr>
                    </a:p>
                  </a:txBody>
                  <a:tcPr marT="108000" marB="108000">
                    <a:lnB w="12700" cap="flat" cmpd="sng" algn="ctr">
                      <a:solidFill>
                        <a:schemeClr val="tx1"/>
                      </a:solidFill>
                      <a:prstDash val="dash"/>
                      <a:round/>
                      <a:headEnd type="none" w="med" len="med"/>
                      <a:tailEnd type="none" w="med" len="med"/>
                    </a:lnB>
                  </a:tcPr>
                </a:tc>
                <a:tc>
                  <a:txBody>
                    <a:bodyPr/>
                    <a:lstStyle/>
                    <a:p>
                      <a:pPr algn="l"/>
                      <a:r>
                        <a:rPr kumimoji="1" lang="ja-JP" altLang="en-US" sz="1400" u="none" dirty="0" smtClean="0">
                          <a:latin typeface="HG丸ｺﾞｼｯｸM-PRO" panose="020F0600000000000000" pitchFamily="50" charset="-128"/>
                          <a:ea typeface="HG丸ｺﾞｼｯｸM-PRO" panose="020F0600000000000000" pitchFamily="50" charset="-128"/>
                        </a:rPr>
                        <a:t>　</a:t>
                      </a:r>
                      <a:r>
                        <a:rPr kumimoji="1" lang="ja-JP" altLang="en-US" sz="1400" u="sng" dirty="0" smtClean="0">
                          <a:latin typeface="HG丸ｺﾞｼｯｸM-PRO" panose="020F0600000000000000" pitchFamily="50" charset="-128"/>
                          <a:ea typeface="HG丸ｺﾞｼｯｸM-PRO" panose="020F0600000000000000" pitchFamily="50" charset="-128"/>
                        </a:rPr>
                        <a:t>約</a:t>
                      </a:r>
                      <a:r>
                        <a:rPr kumimoji="1" lang="en-US" altLang="ja-JP" sz="1400" u="sng" dirty="0" smtClean="0">
                          <a:latin typeface="HG丸ｺﾞｼｯｸM-PRO" panose="020F0600000000000000" pitchFamily="50" charset="-128"/>
                          <a:ea typeface="HG丸ｺﾞｼｯｸM-PRO" panose="020F0600000000000000" pitchFamily="50" charset="-128"/>
                        </a:rPr>
                        <a:t>1,000</a:t>
                      </a:r>
                      <a:r>
                        <a:rPr kumimoji="1" lang="ja-JP" altLang="en-US" sz="1400" u="sng" dirty="0" smtClean="0">
                          <a:latin typeface="HG丸ｺﾞｼｯｸM-PRO" panose="020F0600000000000000" pitchFamily="50" charset="-128"/>
                          <a:ea typeface="HG丸ｺﾞｼｯｸM-PRO" panose="020F0600000000000000" pitchFamily="50" charset="-128"/>
                        </a:rPr>
                        <a:t>億円</a:t>
                      </a:r>
                      <a:endParaRPr kumimoji="1" lang="en-US" altLang="ja-JP" sz="1400" u="sng" dirty="0" smtClean="0">
                        <a:latin typeface="HG丸ｺﾞｼｯｸM-PRO" panose="020F0600000000000000" pitchFamily="50" charset="-128"/>
                        <a:ea typeface="HG丸ｺﾞｼｯｸM-PRO" panose="020F0600000000000000" pitchFamily="50" charset="-128"/>
                      </a:endParaRPr>
                    </a:p>
                    <a:p>
                      <a:pPr algn="l"/>
                      <a:r>
                        <a:rPr kumimoji="1" lang="ja-JP" altLang="en-US" sz="1400" baseline="0" dirty="0" smtClean="0">
                          <a:latin typeface="HG丸ｺﾞｼｯｸM-PRO" panose="020F0600000000000000" pitchFamily="50" charset="-128"/>
                          <a:ea typeface="HG丸ｺﾞｼｯｸM-PRO" panose="020F0600000000000000" pitchFamily="50" charset="-128"/>
                        </a:rPr>
                        <a:t>  </a:t>
                      </a:r>
                      <a:r>
                        <a:rPr kumimoji="1" lang="ja-JP" altLang="en-US" sz="1400" dirty="0" smtClean="0">
                          <a:latin typeface="HG丸ｺﾞｼｯｸM-PRO" panose="020F0600000000000000" pitchFamily="50" charset="-128"/>
                          <a:ea typeface="HG丸ｺﾞｼｯｸM-PRO" panose="020F0600000000000000" pitchFamily="50" charset="-128"/>
                        </a:rPr>
                        <a:t>（～Ｈ</a:t>
                      </a:r>
                      <a:r>
                        <a:rPr kumimoji="1" lang="en-US" altLang="ja-JP" sz="1400" dirty="0" smtClean="0">
                          <a:latin typeface="HG丸ｺﾞｼｯｸM-PRO" panose="020F0600000000000000" pitchFamily="50" charset="-128"/>
                          <a:ea typeface="HG丸ｺﾞｼｯｸM-PRO" panose="020F0600000000000000" pitchFamily="50" charset="-128"/>
                        </a:rPr>
                        <a:t>37</a:t>
                      </a:r>
                      <a:r>
                        <a:rPr kumimoji="1" lang="ja-JP" altLang="en-US" sz="1400" dirty="0" smtClean="0">
                          <a:latin typeface="HG丸ｺﾞｼｯｸM-PRO" panose="020F0600000000000000" pitchFamily="50" charset="-128"/>
                          <a:ea typeface="HG丸ｺﾞｼｯｸM-PRO" panose="020F0600000000000000" pitchFamily="50" charset="-128"/>
                        </a:rPr>
                        <a:t>年度）</a:t>
                      </a:r>
                      <a:endParaRPr kumimoji="1" lang="en-US" altLang="ja-JP" sz="1400" dirty="0" smtClean="0">
                        <a:latin typeface="HG丸ｺﾞｼｯｸM-PRO" panose="020F0600000000000000" pitchFamily="50" charset="-128"/>
                        <a:ea typeface="HG丸ｺﾞｼｯｸM-PRO" panose="020F0600000000000000" pitchFamily="50" charset="-128"/>
                      </a:endParaRPr>
                    </a:p>
                    <a:p>
                      <a:pPr marL="179388" indent="-179388" algn="l"/>
                      <a:r>
                        <a:rPr kumimoji="1" lang="ja-JP" altLang="en-US" sz="1200" dirty="0" smtClean="0">
                          <a:latin typeface="HG丸ｺﾞｼｯｸM-PRO" panose="020F0600000000000000" pitchFamily="50" charset="-128"/>
                          <a:ea typeface="HG丸ｺﾞｼｯｸM-PRO" panose="020F0600000000000000" pitchFamily="50" charset="-128"/>
                        </a:rPr>
                        <a:t>（</a:t>
                      </a:r>
                      <a:r>
                        <a:rPr kumimoji="1" lang="en-US" altLang="ja-JP" sz="1200" dirty="0" smtClean="0">
                          <a:latin typeface="HG丸ｺﾞｼｯｸM-PRO" panose="020F0600000000000000" pitchFamily="50" charset="-128"/>
                          <a:ea typeface="HG丸ｺﾞｼｯｸM-PRO" panose="020F0600000000000000" pitchFamily="50" charset="-128"/>
                        </a:rPr>
                        <a:t>100</a:t>
                      </a:r>
                      <a:r>
                        <a:rPr kumimoji="1" lang="ja-JP" altLang="en-US" sz="1200" dirty="0" smtClean="0">
                          <a:latin typeface="HG丸ｺﾞｼｯｸM-PRO" panose="020F0600000000000000" pitchFamily="50" charset="-128"/>
                          <a:ea typeface="HG丸ｺﾞｼｯｸM-PRO" panose="020F0600000000000000" pitchFamily="50" charset="-128"/>
                        </a:rPr>
                        <a:t>％達成にはさらに　　約</a:t>
                      </a:r>
                      <a:r>
                        <a:rPr kumimoji="1" lang="en-US" altLang="ja-JP" sz="1200" dirty="0" smtClean="0">
                          <a:latin typeface="HG丸ｺﾞｼｯｸM-PRO" panose="020F0600000000000000" pitchFamily="50" charset="-128"/>
                          <a:ea typeface="HG丸ｺﾞｼｯｸM-PRO" panose="020F0600000000000000" pitchFamily="50" charset="-128"/>
                        </a:rPr>
                        <a:t>2,000</a:t>
                      </a:r>
                      <a:r>
                        <a:rPr kumimoji="1" lang="ja-JP" altLang="en-US" sz="1200" dirty="0" smtClean="0">
                          <a:latin typeface="HG丸ｺﾞｼｯｸM-PRO" panose="020F0600000000000000" pitchFamily="50" charset="-128"/>
                          <a:ea typeface="HG丸ｺﾞｼｯｸM-PRO" panose="020F0600000000000000" pitchFamily="50" charset="-128"/>
                        </a:rPr>
                        <a:t>億円）</a:t>
                      </a:r>
                      <a:endParaRPr kumimoji="1" lang="ja-JP" altLang="en-US" sz="1200" dirty="0">
                        <a:latin typeface="HG丸ｺﾞｼｯｸM-PRO" panose="020F0600000000000000" pitchFamily="50" charset="-128"/>
                        <a:ea typeface="HG丸ｺﾞｼｯｸM-PRO" panose="020F0600000000000000" pitchFamily="50" charset="-128"/>
                      </a:endParaRPr>
                    </a:p>
                  </a:txBody>
                  <a:tcPr marT="108000" marB="108000" anchor="ctr" anchorCtr="1">
                    <a:lnB w="12700" cap="flat" cmpd="sng" algn="ctr">
                      <a:solidFill>
                        <a:schemeClr val="tx1"/>
                      </a:solidFill>
                      <a:prstDash val="dash"/>
                      <a:round/>
                      <a:headEnd type="none" w="med" len="med"/>
                      <a:tailEnd type="none" w="med" len="med"/>
                    </a:lnB>
                  </a:tcPr>
                </a:tc>
              </a:tr>
              <a:tr h="730760">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新設事業</a:t>
                      </a:r>
                      <a:endParaRPr kumimoji="1" lang="en-US" altLang="ja-JP" sz="1400" dirty="0" smtClean="0">
                        <a:latin typeface="HG丸ｺﾞｼｯｸM-PRO" panose="020F0600000000000000" pitchFamily="50" charset="-128"/>
                        <a:ea typeface="HG丸ｺﾞｼｯｸM-PRO" panose="020F0600000000000000" pitchFamily="50" charset="-128"/>
                      </a:endParaRPr>
                    </a:p>
                    <a:p>
                      <a:pPr marL="180000" indent="-468000" algn="l"/>
                      <a:r>
                        <a:rPr kumimoji="1" lang="ja-JP" altLang="en-US" sz="1400" dirty="0" smtClean="0">
                          <a:latin typeface="HG丸ｺﾞｼｯｸM-PRO" panose="020F0600000000000000" pitchFamily="50" charset="-128"/>
                          <a:ea typeface="HG丸ｺﾞｼｯｸM-PRO" panose="020F0600000000000000" pitchFamily="50" charset="-128"/>
                        </a:rPr>
                        <a:t>（合流式下水道の改善）</a:t>
                      </a:r>
                      <a:endParaRPr kumimoji="1" lang="en-US" altLang="ja-JP" sz="1400" dirty="0" smtClean="0">
                        <a:latin typeface="HG丸ｺﾞｼｯｸM-PRO" panose="020F0600000000000000" pitchFamily="50" charset="-128"/>
                        <a:ea typeface="HG丸ｺﾞｼｯｸM-PRO" panose="020F0600000000000000" pitchFamily="50" charset="-128"/>
                      </a:endParaRPr>
                    </a:p>
                  </a:txBody>
                  <a:tcPr marR="180000" marT="108000" marB="108000" anchor="ctr" anchorCtr="1">
                    <a:lnT w="12700" cap="flat" cmpd="sng" algn="ctr">
                      <a:solidFill>
                        <a:schemeClr val="tx1"/>
                      </a:solidFill>
                      <a:prstDash val="dash"/>
                      <a:round/>
                      <a:headEnd type="none" w="med" len="med"/>
                      <a:tailEnd type="none" w="med" len="med"/>
                    </a:lnT>
                  </a:tcPr>
                </a:tc>
                <a:tc>
                  <a:txBody>
                    <a:bodyPr/>
                    <a:lstStyle/>
                    <a:p>
                      <a:pPr marL="180000" marR="0" indent="-1800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HG丸ｺﾞｼｯｸM-PRO" panose="020F0600000000000000" pitchFamily="50" charset="-128"/>
                          <a:ea typeface="HG丸ｺﾞｼｯｸM-PRO" panose="020F0600000000000000" pitchFamily="50" charset="-128"/>
                        </a:rPr>
                        <a:t>・下水道法施行令の改正</a:t>
                      </a:r>
                      <a:r>
                        <a:rPr kumimoji="1" lang="en-US" altLang="ja-JP" sz="1400" dirty="0" smtClean="0">
                          <a:latin typeface="HG丸ｺﾞｼｯｸM-PRO" panose="020F0600000000000000" pitchFamily="50" charset="-128"/>
                          <a:ea typeface="HG丸ｺﾞｼｯｸM-PRO" panose="020F0600000000000000" pitchFamily="50" charset="-128"/>
                        </a:rPr>
                        <a:t>(H15</a:t>
                      </a:r>
                      <a:r>
                        <a:rPr kumimoji="1" lang="ja-JP" altLang="en-US" sz="1400" dirty="0" smtClean="0">
                          <a:latin typeface="HG丸ｺﾞｼｯｸM-PRO" panose="020F0600000000000000" pitchFamily="50" charset="-128"/>
                          <a:ea typeface="HG丸ｺﾞｼｯｸM-PRO" panose="020F0600000000000000" pitchFamily="50" charset="-128"/>
                        </a:rPr>
                        <a:t>年度</a:t>
                      </a:r>
                      <a:r>
                        <a:rPr kumimoji="1" lang="en-US" altLang="ja-JP" sz="1400" dirty="0" smtClean="0">
                          <a:latin typeface="HG丸ｺﾞｼｯｸM-PRO" panose="020F0600000000000000" pitchFamily="50" charset="-128"/>
                          <a:ea typeface="HG丸ｺﾞｼｯｸM-PRO" panose="020F0600000000000000"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rPr>
                        <a:t>による改善基準の遵守</a:t>
                      </a:r>
                      <a:endParaRPr kumimoji="1" lang="ja-JP" altLang="en-US" sz="1400" dirty="0">
                        <a:latin typeface="HG丸ｺﾞｼｯｸM-PRO" panose="020F0600000000000000" pitchFamily="50" charset="-128"/>
                        <a:ea typeface="HG丸ｺﾞｼｯｸM-PRO" panose="020F0600000000000000" pitchFamily="50" charset="-128"/>
                      </a:endParaRPr>
                    </a:p>
                  </a:txBody>
                  <a:tcPr marT="108000" marB="108000" anchor="ctr">
                    <a:lnT w="12700" cap="flat" cmpd="sng" algn="ctr">
                      <a:solidFill>
                        <a:schemeClr val="tx1"/>
                      </a:solidFill>
                      <a:prstDash val="dash"/>
                      <a:round/>
                      <a:headEnd type="none" w="med" len="med"/>
                      <a:tailEnd type="none" w="med" len="med"/>
                    </a:lnT>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・合流式下水道改善率　</a:t>
                      </a:r>
                      <a:r>
                        <a:rPr kumimoji="1" lang="en-US" altLang="ja-JP" sz="1400" dirty="0" smtClean="0">
                          <a:latin typeface="HG丸ｺﾞｼｯｸM-PRO" panose="020F0600000000000000" pitchFamily="50" charset="-128"/>
                          <a:ea typeface="HG丸ｺﾞｼｯｸM-PRO" panose="020F0600000000000000" pitchFamily="50" charset="-128"/>
                        </a:rPr>
                        <a:t>51</a:t>
                      </a:r>
                      <a:r>
                        <a:rPr kumimoji="1" lang="ja-JP" altLang="en-US" sz="1400" dirty="0" smtClean="0">
                          <a:latin typeface="HG丸ｺﾞｼｯｸM-PRO" panose="020F0600000000000000" pitchFamily="50" charset="-128"/>
                          <a:ea typeface="HG丸ｺﾞｼｯｸM-PRO" panose="020F0600000000000000" pitchFamily="50" charset="-128"/>
                        </a:rPr>
                        <a:t>％</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　　　⇒</a:t>
                      </a:r>
                      <a:r>
                        <a:rPr kumimoji="1" lang="en-US" altLang="ja-JP" sz="1400" dirty="0" smtClean="0">
                          <a:latin typeface="HG丸ｺﾞｼｯｸM-PRO" panose="020F0600000000000000" pitchFamily="50" charset="-128"/>
                          <a:ea typeface="HG丸ｺﾞｼｯｸM-PRO" panose="020F0600000000000000" pitchFamily="50" charset="-128"/>
                        </a:rPr>
                        <a:t>100</a:t>
                      </a:r>
                      <a:r>
                        <a:rPr kumimoji="1" lang="ja-JP" altLang="en-US" sz="1400" dirty="0" smtClean="0">
                          <a:latin typeface="HG丸ｺﾞｼｯｸM-PRO" panose="020F0600000000000000" pitchFamily="50" charset="-128"/>
                          <a:ea typeface="HG丸ｺﾞｼｯｸM-PRO" panose="020F0600000000000000" pitchFamily="50" charset="-128"/>
                        </a:rPr>
                        <a:t>％</a:t>
                      </a:r>
                      <a:r>
                        <a:rPr kumimoji="1" lang="en-US" altLang="ja-JP" sz="1400" dirty="0" smtClean="0">
                          <a:latin typeface="HG丸ｺﾞｼｯｸM-PRO" panose="020F0600000000000000" pitchFamily="50" charset="-128"/>
                          <a:ea typeface="HG丸ｺﾞｼｯｸM-PRO" panose="020F0600000000000000" pitchFamily="50" charset="-128"/>
                        </a:rPr>
                        <a:t>(H35</a:t>
                      </a:r>
                      <a:r>
                        <a:rPr kumimoji="1" lang="ja-JP" altLang="en-US" sz="1400" dirty="0" smtClean="0">
                          <a:latin typeface="HG丸ｺﾞｼｯｸM-PRO" panose="020F0600000000000000" pitchFamily="50" charset="-128"/>
                          <a:ea typeface="HG丸ｺﾞｼｯｸM-PRO" panose="020F0600000000000000" pitchFamily="50" charset="-128"/>
                        </a:rPr>
                        <a:t>年度</a:t>
                      </a:r>
                      <a:r>
                        <a:rPr kumimoji="1" lang="en-US" altLang="ja-JP" sz="1400" dirty="0" smtClean="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a:txBody>
                  <a:tcPr marT="108000" marB="108000">
                    <a:lnT w="12700" cap="flat" cmpd="sng" algn="ctr">
                      <a:solidFill>
                        <a:schemeClr val="tx1"/>
                      </a:solidFill>
                      <a:prstDash val="dash"/>
                      <a:round/>
                      <a:headEnd type="none" w="med" len="med"/>
                      <a:tailEnd type="none" w="med" len="med"/>
                    </a:lnT>
                  </a:tcPr>
                </a:tc>
                <a:tc>
                  <a:txBody>
                    <a:bodyPr/>
                    <a:lstStyle/>
                    <a:p>
                      <a:pPr algn="ctr"/>
                      <a:r>
                        <a:rPr kumimoji="1" lang="ja-JP" altLang="en-US" sz="1400" u="sng" dirty="0" smtClean="0">
                          <a:latin typeface="HG丸ｺﾞｼｯｸM-PRO" panose="020F0600000000000000" pitchFamily="50" charset="-128"/>
                          <a:ea typeface="HG丸ｺﾞｼｯｸM-PRO" panose="020F0600000000000000" pitchFamily="50" charset="-128"/>
                        </a:rPr>
                        <a:t>約</a:t>
                      </a:r>
                      <a:r>
                        <a:rPr kumimoji="1" lang="en-US" altLang="ja-JP" sz="1400" u="sng" dirty="0" smtClean="0">
                          <a:latin typeface="HG丸ｺﾞｼｯｸM-PRO" panose="020F0600000000000000" pitchFamily="50" charset="-128"/>
                          <a:ea typeface="HG丸ｺﾞｼｯｸM-PRO" panose="020F0600000000000000" pitchFamily="50" charset="-128"/>
                        </a:rPr>
                        <a:t>1,000</a:t>
                      </a:r>
                      <a:r>
                        <a:rPr kumimoji="1" lang="ja-JP" altLang="en-US" sz="1400" u="sng" dirty="0" smtClean="0">
                          <a:latin typeface="HG丸ｺﾞｼｯｸM-PRO" panose="020F0600000000000000" pitchFamily="50" charset="-128"/>
                          <a:ea typeface="HG丸ｺﾞｼｯｸM-PRO" panose="020F0600000000000000" pitchFamily="50" charset="-128"/>
                        </a:rPr>
                        <a:t>億円</a:t>
                      </a:r>
                      <a:endParaRPr kumimoji="1" lang="en-US" altLang="ja-JP" sz="1400" u="sng" dirty="0" smtClean="0">
                        <a:latin typeface="HG丸ｺﾞｼｯｸM-PRO" panose="020F0600000000000000" pitchFamily="50" charset="-128"/>
                        <a:ea typeface="HG丸ｺﾞｼｯｸM-PRO" panose="020F0600000000000000" pitchFamily="50" charset="-128"/>
                      </a:endParaRPr>
                    </a:p>
                    <a:p>
                      <a:pPr algn="ctr"/>
                      <a:r>
                        <a:rPr kumimoji="1" lang="ja-JP" altLang="en-US" sz="1400" dirty="0" smtClean="0">
                          <a:latin typeface="HG丸ｺﾞｼｯｸM-PRO" panose="020F0600000000000000" pitchFamily="50" charset="-128"/>
                          <a:ea typeface="HG丸ｺﾞｼｯｸM-PRO" panose="020F0600000000000000" pitchFamily="50" charset="-128"/>
                        </a:rPr>
                        <a:t>（～</a:t>
                      </a:r>
                      <a:r>
                        <a:rPr kumimoji="1" lang="en-US" altLang="ja-JP" sz="1400" dirty="0" smtClean="0">
                          <a:latin typeface="HG丸ｺﾞｼｯｸM-PRO" panose="020F0600000000000000" pitchFamily="50" charset="-128"/>
                          <a:ea typeface="HG丸ｺﾞｼｯｸM-PRO" panose="020F0600000000000000" pitchFamily="50" charset="-128"/>
                        </a:rPr>
                        <a:t>H35</a:t>
                      </a:r>
                      <a:r>
                        <a:rPr kumimoji="1" lang="ja-JP" altLang="en-US" sz="1400" dirty="0" smtClean="0">
                          <a:latin typeface="HG丸ｺﾞｼｯｸM-PRO" panose="020F0600000000000000" pitchFamily="50" charset="-128"/>
                          <a:ea typeface="HG丸ｺﾞｼｯｸM-PRO" panose="020F0600000000000000" pitchFamily="50" charset="-128"/>
                        </a:rPr>
                        <a:t>年度）</a:t>
                      </a:r>
                      <a:endParaRPr kumimoji="1" lang="ja-JP" altLang="en-US" sz="1400" dirty="0">
                        <a:latin typeface="HG丸ｺﾞｼｯｸM-PRO" panose="020F0600000000000000" pitchFamily="50" charset="-128"/>
                        <a:ea typeface="HG丸ｺﾞｼｯｸM-PRO" panose="020F0600000000000000" pitchFamily="50" charset="-128"/>
                      </a:endParaRPr>
                    </a:p>
                  </a:txBody>
                  <a:tcPr marT="108000" marB="108000" anchor="ctr" anchorCtr="1">
                    <a:lnT w="12700" cap="flat" cmpd="sng" algn="ctr">
                      <a:solidFill>
                        <a:schemeClr val="tx1"/>
                      </a:solidFill>
                      <a:prstDash val="dash"/>
                      <a:round/>
                      <a:headEnd type="none" w="med" len="med"/>
                      <a:tailEnd type="none" w="med" len="med"/>
                    </a:lnT>
                  </a:tcPr>
                </a:tc>
              </a:tr>
              <a:tr h="684076">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改築更新事業</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ctr"/>
                      <a:r>
                        <a:rPr kumimoji="1" lang="en-US" altLang="ja-JP" sz="1400" dirty="0" smtClean="0">
                          <a:latin typeface="HG丸ｺﾞｼｯｸM-PRO" panose="020F0600000000000000" pitchFamily="50" charset="-128"/>
                          <a:ea typeface="HG丸ｺﾞｼｯｸM-PRO" panose="020F0600000000000000"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rPr>
                        <a:t>老朽施設</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ctr"/>
                      <a:r>
                        <a:rPr kumimoji="1" lang="ja-JP" altLang="en-US" sz="1400" dirty="0" smtClean="0">
                          <a:latin typeface="HG丸ｺﾞｼｯｸM-PRO" panose="020F0600000000000000" pitchFamily="50" charset="-128"/>
                          <a:ea typeface="HG丸ｺﾞｼｯｸM-PRO" panose="020F0600000000000000" pitchFamily="50" charset="-128"/>
                        </a:rPr>
                        <a:t>の改築）</a:t>
                      </a:r>
                      <a:endParaRPr kumimoji="1" lang="ja-JP" altLang="en-US" sz="1400" dirty="0">
                        <a:latin typeface="HG丸ｺﾞｼｯｸM-PRO" panose="020F0600000000000000" pitchFamily="50" charset="-128"/>
                        <a:ea typeface="HG丸ｺﾞｼｯｸM-PRO" panose="020F0600000000000000" pitchFamily="50" charset="-128"/>
                      </a:endParaRPr>
                    </a:p>
                  </a:txBody>
                  <a:tcPr marT="108000" marB="108000" anchor="ctr" anchorCtr="1"/>
                </a:tc>
                <a:tc>
                  <a:txBody>
                    <a:bodyPr/>
                    <a:lstStyle/>
                    <a:p>
                      <a:pPr marL="180000" marR="0" indent="-1800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HG丸ｺﾞｼｯｸM-PRO" panose="020F0600000000000000" pitchFamily="50" charset="-128"/>
                          <a:ea typeface="HG丸ｺﾞｼｯｸM-PRO" panose="020F0600000000000000" pitchFamily="50" charset="-128"/>
                        </a:rPr>
                        <a:t>・</a:t>
                      </a:r>
                      <a:r>
                        <a:rPr lang="ja-JP" altLang="en-US" sz="1400" u="none" dirty="0" smtClean="0">
                          <a:solidFill>
                            <a:schemeClr val="tx1"/>
                          </a:solidFill>
                          <a:latin typeface="HG丸ｺﾞｼｯｸM-PRO" pitchFamily="50" charset="-128"/>
                          <a:ea typeface="HG丸ｺﾞｼｯｸM-PRO" pitchFamily="50" charset="-128"/>
                        </a:rPr>
                        <a:t>コスト縮減を図りつつ計画的な改築更新の実施</a:t>
                      </a:r>
                      <a:r>
                        <a:rPr lang="ja-JP" altLang="en-US" sz="1400" dirty="0" smtClean="0">
                          <a:solidFill>
                            <a:schemeClr val="tx1"/>
                          </a:solidFill>
                          <a:latin typeface="HG丸ｺﾞｼｯｸM-PRO" pitchFamily="50" charset="-128"/>
                          <a:ea typeface="HG丸ｺﾞｼｯｸM-PRO"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a:txBody>
                  <a:tcPr marT="108000" marB="108000" anchor="ct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a:t>
                      </a:r>
                      <a:r>
                        <a:rPr kumimoji="1" lang="ja-JP" altLang="en-US" sz="1400" u="sng" dirty="0" smtClean="0">
                          <a:latin typeface="HG丸ｺﾞｼｯｸM-PRO" panose="020F0600000000000000" pitchFamily="50" charset="-128"/>
                          <a:ea typeface="HG丸ｺﾞｼｯｸM-PRO" panose="020F0600000000000000" pitchFamily="50" charset="-128"/>
                        </a:rPr>
                        <a:t>緊急を要する</a:t>
                      </a:r>
                      <a:r>
                        <a:rPr kumimoji="1" lang="ja-JP" altLang="en-US" sz="1400" dirty="0" smtClean="0">
                          <a:latin typeface="HG丸ｺﾞｼｯｸM-PRO" panose="020F0600000000000000" pitchFamily="50" charset="-128"/>
                          <a:ea typeface="HG丸ｺﾞｼｯｸM-PRO" panose="020F0600000000000000" pitchFamily="50" charset="-128"/>
                        </a:rPr>
                        <a:t>施設の改築更新</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　</a:t>
                      </a:r>
                      <a:r>
                        <a:rPr kumimoji="1" lang="en-US" altLang="ja-JP" sz="1400" dirty="0" smtClean="0">
                          <a:latin typeface="HG丸ｺﾞｼｯｸM-PRO" panose="020F0600000000000000" pitchFamily="50" charset="-128"/>
                          <a:ea typeface="HG丸ｺﾞｼｯｸM-PRO" panose="020F0600000000000000" pitchFamily="50" charset="-128"/>
                        </a:rPr>
                        <a:t>(H23</a:t>
                      </a:r>
                      <a:r>
                        <a:rPr kumimoji="1" lang="ja-JP" altLang="en-US" sz="1400" dirty="0" smtClean="0">
                          <a:latin typeface="HG丸ｺﾞｼｯｸM-PRO" panose="020F0600000000000000" pitchFamily="50" charset="-128"/>
                          <a:ea typeface="HG丸ｺﾞｼｯｸM-PRO" panose="020F0600000000000000" pitchFamily="50" charset="-128"/>
                        </a:rPr>
                        <a:t>～</a:t>
                      </a:r>
                      <a:r>
                        <a:rPr kumimoji="1" lang="en-US" altLang="ja-JP" sz="1400" dirty="0" smtClean="0">
                          <a:latin typeface="HG丸ｺﾞｼｯｸM-PRO" panose="020F0600000000000000" pitchFamily="50" charset="-128"/>
                          <a:ea typeface="HG丸ｺﾞｼｯｸM-PRO" panose="020F0600000000000000" pitchFamily="50" charset="-128"/>
                        </a:rPr>
                        <a:t>27</a:t>
                      </a:r>
                      <a:r>
                        <a:rPr kumimoji="1" lang="ja-JP" altLang="en-US" sz="1400" dirty="0" smtClean="0">
                          <a:latin typeface="HG丸ｺﾞｼｯｸM-PRO" panose="020F0600000000000000" pitchFamily="50" charset="-128"/>
                          <a:ea typeface="HG丸ｺﾞｼｯｸM-PRO" panose="020F0600000000000000" pitchFamily="50" charset="-128"/>
                        </a:rPr>
                        <a:t>年度</a:t>
                      </a:r>
                      <a:r>
                        <a:rPr kumimoji="1" lang="en-US" altLang="ja-JP" sz="1400" dirty="0" smtClean="0">
                          <a:latin typeface="HG丸ｺﾞｼｯｸM-PRO" panose="020F0600000000000000" pitchFamily="50" charset="-128"/>
                          <a:ea typeface="HG丸ｺﾞｼｯｸM-PRO" panose="020F0600000000000000" pitchFamily="50" charset="-128"/>
                        </a:rPr>
                        <a:t>)</a:t>
                      </a:r>
                    </a:p>
                    <a:p>
                      <a:r>
                        <a:rPr kumimoji="1" lang="ja-JP" altLang="en-US" sz="1400" dirty="0" smtClean="0">
                          <a:latin typeface="HG丸ｺﾞｼｯｸM-PRO" panose="020F0600000000000000" pitchFamily="50" charset="-128"/>
                          <a:ea typeface="HG丸ｺﾞｼｯｸM-PRO" panose="020F0600000000000000" pitchFamily="50" charset="-128"/>
                        </a:rPr>
                        <a:t>　　管渠</a:t>
                      </a:r>
                      <a:r>
                        <a:rPr kumimoji="1" lang="en-US" altLang="ja-JP" sz="1400" dirty="0" smtClean="0">
                          <a:latin typeface="HG丸ｺﾞｼｯｸM-PRO" panose="020F0600000000000000" pitchFamily="50" charset="-128"/>
                          <a:ea typeface="HG丸ｺﾞｼｯｸM-PRO" panose="020F0600000000000000" pitchFamily="50" charset="-128"/>
                        </a:rPr>
                        <a:t>: 150km</a:t>
                      </a:r>
                    </a:p>
                    <a:p>
                      <a:r>
                        <a:rPr kumimoji="1" lang="ja-JP" altLang="en-US" sz="1400" dirty="0" smtClean="0">
                          <a:latin typeface="HG丸ｺﾞｼｯｸM-PRO" panose="020F0600000000000000" pitchFamily="50" charset="-128"/>
                          <a:ea typeface="HG丸ｺﾞｼｯｸM-PRO" panose="020F0600000000000000" pitchFamily="50" charset="-128"/>
                        </a:rPr>
                        <a:t>　　設備</a:t>
                      </a:r>
                      <a:r>
                        <a:rPr kumimoji="1" lang="en-US" altLang="ja-JP" sz="1400" dirty="0" smtClean="0">
                          <a:latin typeface="HG丸ｺﾞｼｯｸM-PRO" panose="020F0600000000000000" pitchFamily="50" charset="-128"/>
                          <a:ea typeface="HG丸ｺﾞｼｯｸM-PRO" panose="020F0600000000000000" pitchFamily="50" charset="-128"/>
                        </a:rPr>
                        <a:t>: 500</a:t>
                      </a:r>
                      <a:r>
                        <a:rPr kumimoji="1" lang="ja-JP" altLang="en-US" sz="1400" dirty="0" smtClean="0">
                          <a:latin typeface="HG丸ｺﾞｼｯｸM-PRO" panose="020F0600000000000000" pitchFamily="50" charset="-128"/>
                          <a:ea typeface="HG丸ｺﾞｼｯｸM-PRO" panose="020F0600000000000000" pitchFamily="50" charset="-128"/>
                        </a:rPr>
                        <a:t>装置</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a:t>
                      </a:r>
                      <a:r>
                        <a:rPr kumimoji="1" lang="ja-JP" altLang="en-US" sz="1400" u="sng" dirty="0" smtClean="0">
                          <a:latin typeface="HG丸ｺﾞｼｯｸM-PRO" panose="020F0600000000000000" pitchFamily="50" charset="-128"/>
                          <a:ea typeface="HG丸ｺﾞｼｯｸM-PRO" panose="020F0600000000000000" pitchFamily="50" charset="-128"/>
                        </a:rPr>
                        <a:t>段階的に改築更新事業へ重点化</a:t>
                      </a:r>
                      <a:endParaRPr kumimoji="1" lang="en-US" altLang="ja-JP" sz="1400" u="sng" dirty="0" smtClean="0">
                        <a:latin typeface="HG丸ｺﾞｼｯｸM-PRO" panose="020F0600000000000000" pitchFamily="50" charset="-128"/>
                        <a:ea typeface="HG丸ｺﾞｼｯｸM-PRO" panose="020F0600000000000000" pitchFamily="50" charset="-128"/>
                      </a:endParaRPr>
                    </a:p>
                    <a:p>
                      <a:pPr marL="180000" indent="-180000"/>
                      <a:r>
                        <a:rPr kumimoji="1" lang="ja-JP" altLang="en-US" sz="1400" dirty="0" smtClean="0">
                          <a:latin typeface="HG丸ｺﾞｼｯｸM-PRO" panose="020F0600000000000000" pitchFamily="50" charset="-128"/>
                          <a:ea typeface="HG丸ｺﾞｼｯｸM-PRO" panose="020F0600000000000000" pitchFamily="50" charset="-128"/>
                        </a:rPr>
                        <a:t>・</a:t>
                      </a:r>
                      <a:r>
                        <a:rPr lang="ja-JP" altLang="en-US" sz="1400" u="sng" dirty="0" smtClean="0">
                          <a:solidFill>
                            <a:schemeClr val="tx1"/>
                          </a:solidFill>
                          <a:latin typeface="HG丸ｺﾞｼｯｸM-PRO" pitchFamily="50" charset="-128"/>
                          <a:ea typeface="HG丸ｺﾞｼｯｸM-PRO" pitchFamily="50" charset="-128"/>
                        </a:rPr>
                        <a:t>将来的には予防保全的な事業を実施</a:t>
                      </a:r>
                      <a:endParaRPr kumimoji="1" lang="en-US" altLang="ja-JP" sz="1400" dirty="0" smtClean="0">
                        <a:latin typeface="HG丸ｺﾞｼｯｸM-PRO" panose="020F0600000000000000" pitchFamily="50" charset="-128"/>
                        <a:ea typeface="HG丸ｺﾞｼｯｸM-PRO" panose="020F0600000000000000" pitchFamily="50" charset="-128"/>
                      </a:endParaRPr>
                    </a:p>
                  </a:txBody>
                  <a:tcPr marT="108000" marB="108000"/>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将来的に必要となる投資規模は</a:t>
                      </a:r>
                      <a:r>
                        <a:rPr kumimoji="1" lang="ja-JP" altLang="en-US" sz="1400" u="sng" dirty="0" smtClean="0">
                          <a:latin typeface="HG丸ｺﾞｼｯｸM-PRO" panose="020F0600000000000000" pitchFamily="50" charset="-128"/>
                          <a:ea typeface="HG丸ｺﾞｼｯｸM-PRO" panose="020F0600000000000000" pitchFamily="50" charset="-128"/>
                        </a:rPr>
                        <a:t>年間約</a:t>
                      </a:r>
                      <a:r>
                        <a:rPr kumimoji="1" lang="en-US" altLang="ja-JP" sz="1400" u="sng" dirty="0" smtClean="0">
                          <a:latin typeface="HG丸ｺﾞｼｯｸM-PRO" panose="020F0600000000000000" pitchFamily="50" charset="-128"/>
                          <a:ea typeface="HG丸ｺﾞｼｯｸM-PRO" panose="020F0600000000000000" pitchFamily="50" charset="-128"/>
                        </a:rPr>
                        <a:t>435</a:t>
                      </a:r>
                      <a:r>
                        <a:rPr kumimoji="1" lang="ja-JP" altLang="en-US" sz="1400" u="sng" dirty="0" smtClean="0">
                          <a:latin typeface="HG丸ｺﾞｼｯｸM-PRO" panose="020F0600000000000000" pitchFamily="50" charset="-128"/>
                          <a:ea typeface="HG丸ｺﾞｼｯｸM-PRO" panose="020F0600000000000000" pitchFamily="50" charset="-128"/>
                        </a:rPr>
                        <a:t>億円</a:t>
                      </a:r>
                      <a:r>
                        <a:rPr kumimoji="1" lang="ja-JP" altLang="en-US" sz="1400" dirty="0" smtClean="0">
                          <a:latin typeface="HG丸ｺﾞｼｯｸM-PRO" panose="020F0600000000000000" pitchFamily="50" charset="-128"/>
                          <a:ea typeface="HG丸ｺﾞｼｯｸM-PRO" panose="020F0600000000000000" pitchFamily="50" charset="-128"/>
                        </a:rPr>
                        <a:t>と見込まれる。</a:t>
                      </a:r>
                      <a:endParaRPr kumimoji="1" lang="ja-JP" altLang="en-US" sz="1400" dirty="0">
                        <a:latin typeface="HG丸ｺﾞｼｯｸM-PRO" panose="020F0600000000000000" pitchFamily="50" charset="-128"/>
                        <a:ea typeface="HG丸ｺﾞｼｯｸM-PRO" panose="020F0600000000000000" pitchFamily="50" charset="-128"/>
                      </a:endParaRPr>
                    </a:p>
                  </a:txBody>
                  <a:tcPr marL="72001" marR="72001" marT="108000" marB="108000" anchor="ctr" anchorCtr="1"/>
                </a:tc>
              </a:tr>
            </a:tbl>
          </a:graphicData>
        </a:graphic>
      </p:graphicFrame>
      <p:sp>
        <p:nvSpPr>
          <p:cNvPr id="11" name="角丸四角形 10"/>
          <p:cNvSpPr/>
          <p:nvPr/>
        </p:nvSpPr>
        <p:spPr>
          <a:xfrm>
            <a:off x="468000" y="608400"/>
            <a:ext cx="9000000" cy="1194087"/>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sz="1600" dirty="0" smtClean="0">
                <a:solidFill>
                  <a:schemeClr val="tx1"/>
                </a:solidFill>
                <a:latin typeface="HG丸ｺﾞｼｯｸM-PRO" pitchFamily="50" charset="-128"/>
                <a:ea typeface="HG丸ｺﾞｼｯｸM-PRO" pitchFamily="50" charset="-128"/>
              </a:rPr>
              <a:t>・新技術の採用やアセットマネジメントの導入によりコスト縮減を図り、新設事業（浸水対策、合流式下水道の改善）、改築更新事業（老朽施設の改築）を実施。</a:t>
            </a:r>
            <a:endParaRPr lang="en-US" altLang="ja-JP" sz="1600" dirty="0" smtClean="0">
              <a:solidFill>
                <a:schemeClr val="tx1"/>
              </a:solidFill>
              <a:latin typeface="HG丸ｺﾞｼｯｸM-PRO" pitchFamily="50" charset="-128"/>
              <a:ea typeface="HG丸ｺﾞｼｯｸM-PRO" pitchFamily="50" charset="-128"/>
            </a:endParaRPr>
          </a:p>
          <a:p>
            <a:pPr marL="144000" indent="-144000">
              <a:lnSpc>
                <a:spcPts val="2100"/>
              </a:lnSpc>
            </a:pPr>
            <a:r>
              <a:rPr lang="ja-JP" altLang="en-US" sz="1600" dirty="0" smtClean="0">
                <a:solidFill>
                  <a:schemeClr val="tx1"/>
                </a:solidFill>
                <a:latin typeface="HG丸ｺﾞｼｯｸM-PRO" pitchFamily="50" charset="-128"/>
                <a:ea typeface="HG丸ｺﾞｼｯｸM-PRO" pitchFamily="50" charset="-128"/>
              </a:rPr>
              <a:t>　　　　　　（今後の建設投資規模は、</a:t>
            </a:r>
            <a:r>
              <a:rPr lang="ja-JP" altLang="en-US" sz="1600" u="sng" dirty="0" smtClean="0">
                <a:solidFill>
                  <a:schemeClr val="tx1"/>
                </a:solidFill>
                <a:latin typeface="HG丸ｺﾞｼｯｸM-PRO" pitchFamily="50" charset="-128"/>
                <a:ea typeface="HG丸ｺﾞｼｯｸM-PRO" pitchFamily="50" charset="-128"/>
              </a:rPr>
              <a:t>年間</a:t>
            </a:r>
            <a:r>
              <a:rPr lang="en-US" altLang="ja-JP" sz="1600" u="sng" dirty="0" smtClean="0">
                <a:solidFill>
                  <a:schemeClr val="tx1"/>
                </a:solidFill>
                <a:latin typeface="HG丸ｺﾞｼｯｸM-PRO" pitchFamily="50" charset="-128"/>
                <a:ea typeface="HG丸ｺﾞｼｯｸM-PRO" pitchFamily="50" charset="-128"/>
              </a:rPr>
              <a:t>530</a:t>
            </a:r>
            <a:r>
              <a:rPr lang="ja-JP" altLang="en-US" sz="1600" u="sng" dirty="0" smtClean="0">
                <a:solidFill>
                  <a:schemeClr val="tx1"/>
                </a:solidFill>
                <a:latin typeface="HG丸ｺﾞｼｯｸM-PRO" pitchFamily="50" charset="-128"/>
                <a:ea typeface="HG丸ｺﾞｼｯｸM-PRO" pitchFamily="50" charset="-128"/>
              </a:rPr>
              <a:t>億円程度</a:t>
            </a:r>
            <a:r>
              <a:rPr lang="ja-JP" altLang="en-US" sz="1600" dirty="0" smtClean="0">
                <a:solidFill>
                  <a:schemeClr val="tx1"/>
                </a:solidFill>
                <a:latin typeface="HG丸ｺﾞｼｯｸM-PRO" pitchFamily="50" charset="-128"/>
                <a:ea typeface="HG丸ｺﾞｼｯｸM-PRO" pitchFamily="50" charset="-128"/>
              </a:rPr>
              <a:t>）</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Tree>
    <p:extLst>
      <p:ext uri="{BB962C8B-B14F-4D97-AF65-F5344CB8AC3E}">
        <p14:creationId xmlns:p14="http://schemas.microsoft.com/office/powerpoint/2010/main" val="2142237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25</a:t>
            </a:fld>
            <a:endParaRPr lang="ja-JP" altLang="en-US" sz="2000" b="1" dirty="0">
              <a:solidFill>
                <a:srgbClr val="000000"/>
              </a:solidFill>
              <a:latin typeface="Times New Roman" pitchFamily="18" charset="0"/>
              <a:cs typeface="Times New Roman" pitchFamily="18" charset="0"/>
            </a:endParaRPr>
          </a:p>
        </p:txBody>
      </p:sp>
      <p:sp>
        <p:nvSpPr>
          <p:cNvPr id="7" name="タイトル 6"/>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２</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３</a:t>
            </a:r>
            <a:r>
              <a:rPr lang="ja-JP" altLang="en-US" dirty="0">
                <a:solidFill>
                  <a:srgbClr val="623104"/>
                </a:solidFill>
                <a:latin typeface="HGS創英角ｺﾞｼｯｸUB" pitchFamily="50" charset="-128"/>
                <a:ea typeface="HGS創英角ｺﾞｼｯｸUB" pitchFamily="50" charset="-128"/>
              </a:rPr>
              <a:t>．</a:t>
            </a:r>
            <a:r>
              <a:rPr lang="ja-JP" altLang="en-US" dirty="0"/>
              <a:t>まとめ　</a:t>
            </a:r>
            <a:r>
              <a:rPr lang="en-US" altLang="ja-JP" dirty="0"/>
              <a:t>―</a:t>
            </a:r>
            <a:r>
              <a:rPr lang="ja-JP" altLang="en-US" dirty="0"/>
              <a:t>施設整備の現状と課題</a:t>
            </a:r>
            <a:r>
              <a:rPr lang="en-US" altLang="ja-JP" dirty="0"/>
              <a:t>―</a:t>
            </a:r>
            <a:endParaRPr lang="ja-JP" altLang="en-US" dirty="0"/>
          </a:p>
        </p:txBody>
      </p:sp>
      <p:sp>
        <p:nvSpPr>
          <p:cNvPr id="11" name="角丸四角形 10"/>
          <p:cNvSpPr/>
          <p:nvPr/>
        </p:nvSpPr>
        <p:spPr>
          <a:xfrm>
            <a:off x="468000" y="608400"/>
            <a:ext cx="9000000" cy="1194087"/>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sz="1600" dirty="0" smtClean="0">
                <a:solidFill>
                  <a:schemeClr val="tx1"/>
                </a:solidFill>
                <a:latin typeface="HG丸ｺﾞｼｯｸM-PRO" pitchFamily="50" charset="-128"/>
                <a:ea typeface="HG丸ｺﾞｼｯｸM-PRO" pitchFamily="50" charset="-128"/>
              </a:rPr>
              <a:t>・新設事業（浸水対策、合流式下水道の改善）は、いまだ整備途上。</a:t>
            </a:r>
            <a:endParaRPr lang="en-US" altLang="ja-JP" sz="1600" dirty="0" smtClean="0">
              <a:solidFill>
                <a:schemeClr val="tx1"/>
              </a:solidFill>
              <a:latin typeface="HG丸ｺﾞｼｯｸM-PRO" pitchFamily="50" charset="-128"/>
              <a:ea typeface="HG丸ｺﾞｼｯｸM-PRO" pitchFamily="50" charset="-128"/>
            </a:endParaRPr>
          </a:p>
          <a:p>
            <a:pPr marL="180000" indent="-180000">
              <a:lnSpc>
                <a:spcPts val="2100"/>
              </a:lnSpc>
            </a:pPr>
            <a:r>
              <a:rPr lang="ja-JP" altLang="en-US" sz="1600" dirty="0" smtClean="0">
                <a:solidFill>
                  <a:schemeClr val="tx1"/>
                </a:solidFill>
                <a:latin typeface="HG丸ｺﾞｼｯｸM-PRO" pitchFamily="50" charset="-128"/>
                <a:ea typeface="HG丸ｺﾞｼｯｸM-PRO" pitchFamily="50" charset="-128"/>
              </a:rPr>
              <a:t>・改築更新事業</a:t>
            </a:r>
            <a:r>
              <a:rPr lang="en-US" altLang="ja-JP" sz="1600" dirty="0" smtClean="0">
                <a:solidFill>
                  <a:schemeClr val="tx1"/>
                </a:solidFill>
                <a:latin typeface="HG丸ｺﾞｼｯｸM-PRO" pitchFamily="50" charset="-128"/>
                <a:ea typeface="HG丸ｺﾞｼｯｸM-PRO" pitchFamily="50" charset="-128"/>
              </a:rPr>
              <a:t>(</a:t>
            </a:r>
            <a:r>
              <a:rPr lang="ja-JP" altLang="en-US" sz="1600" dirty="0" smtClean="0">
                <a:solidFill>
                  <a:schemeClr val="tx1"/>
                </a:solidFill>
                <a:latin typeface="HG丸ｺﾞｼｯｸM-PRO" pitchFamily="50" charset="-128"/>
                <a:ea typeface="HG丸ｺﾞｼｯｸM-PRO" pitchFamily="50" charset="-128"/>
              </a:rPr>
              <a:t>老朽施設の改築）については、今後、老朽施設の急増期を迎え、段階的に予防保全的な事業へ移行する。</a:t>
            </a:r>
            <a:endParaRPr lang="en-US" altLang="ja-JP" sz="1600" dirty="0" smtClean="0">
              <a:solidFill>
                <a:schemeClr val="tx1"/>
              </a:solidFill>
              <a:latin typeface="HG丸ｺﾞｼｯｸM-PRO" pitchFamily="50" charset="-128"/>
              <a:ea typeface="HG丸ｺﾞｼｯｸM-PRO" pitchFamily="50" charset="-128"/>
            </a:endParaRPr>
          </a:p>
        </p:txBody>
      </p:sp>
      <p:sp>
        <p:nvSpPr>
          <p:cNvPr id="10" name="角丸四角形 9"/>
          <p:cNvSpPr/>
          <p:nvPr/>
        </p:nvSpPr>
        <p:spPr>
          <a:xfrm>
            <a:off x="468000" y="2600908"/>
            <a:ext cx="9000000" cy="919574"/>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80000" indent="-180000">
              <a:lnSpc>
                <a:spcPts val="2100"/>
              </a:lnSpc>
            </a:pPr>
            <a:r>
              <a:rPr lang="ja-JP" altLang="en-US" sz="1600" dirty="0" smtClean="0">
                <a:solidFill>
                  <a:schemeClr val="tx1"/>
                </a:solidFill>
                <a:latin typeface="HG丸ｺﾞｼｯｸM-PRO" pitchFamily="50" charset="-128"/>
                <a:ea typeface="HG丸ｺﾞｼｯｸM-PRO" pitchFamily="50" charset="-128"/>
              </a:rPr>
              <a:t>・今後必要となる事業費は、年間</a:t>
            </a:r>
            <a:r>
              <a:rPr lang="en-US" altLang="ja-JP" sz="1600" dirty="0" smtClean="0">
                <a:solidFill>
                  <a:schemeClr val="tx1"/>
                </a:solidFill>
                <a:latin typeface="HG丸ｺﾞｼｯｸM-PRO" pitchFamily="50" charset="-128"/>
                <a:ea typeface="HG丸ｺﾞｼｯｸM-PRO" pitchFamily="50" charset="-128"/>
              </a:rPr>
              <a:t>530</a:t>
            </a:r>
            <a:r>
              <a:rPr lang="ja-JP" altLang="en-US" sz="1600" dirty="0" smtClean="0">
                <a:solidFill>
                  <a:schemeClr val="tx1"/>
                </a:solidFill>
                <a:latin typeface="HG丸ｺﾞｼｯｸM-PRO" pitchFamily="50" charset="-128"/>
                <a:ea typeface="HG丸ｺﾞｼｯｸM-PRO" pitchFamily="50" charset="-128"/>
              </a:rPr>
              <a:t>億円程度と見込まれ、コスト縮減を図るとともに、現在より大幅な事業費の増額が必要。</a:t>
            </a:r>
            <a:endParaRPr lang="en-US" altLang="ja-JP" sz="1600" dirty="0" smtClean="0">
              <a:solidFill>
                <a:schemeClr val="tx1"/>
              </a:solidFill>
              <a:latin typeface="HG丸ｺﾞｼｯｸM-PRO" pitchFamily="50" charset="-128"/>
              <a:ea typeface="HG丸ｺﾞｼｯｸM-PRO" pitchFamily="50" charset="-128"/>
            </a:endParaRPr>
          </a:p>
        </p:txBody>
      </p:sp>
      <p:sp>
        <p:nvSpPr>
          <p:cNvPr id="12" name="下矢印 11"/>
          <p:cNvSpPr/>
          <p:nvPr/>
        </p:nvSpPr>
        <p:spPr>
          <a:xfrm>
            <a:off x="4124913" y="2024844"/>
            <a:ext cx="1764191" cy="4320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186300" y="3645024"/>
            <a:ext cx="3564396" cy="338554"/>
          </a:xfrm>
          <a:prstGeom prst="rect">
            <a:avLst/>
          </a:prstGeom>
          <a:noFill/>
        </p:spPr>
        <p:txBody>
          <a:bodyPr wrap="square" rtlCol="0">
            <a:spAutoFit/>
          </a:bodyPr>
          <a:lstStyle/>
          <a:p>
            <a:pPr algn="ctr"/>
            <a:r>
              <a:rPr kumimoji="1" lang="en-US" altLang="ja-JP"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建設事業費の今後の見込み</a:t>
            </a:r>
            <a:r>
              <a:rPr kumimoji="1" lang="en-US" altLang="ja-JP" sz="1600" dirty="0" smtClean="0">
                <a:latin typeface="HG丸ｺﾞｼｯｸM-PRO" panose="020F0600000000000000" pitchFamily="50" charset="-128"/>
                <a:ea typeface="HG丸ｺﾞｼｯｸM-PRO" panose="020F0600000000000000" pitchFamily="50" charset="-128"/>
              </a:rPr>
              <a:t>】</a:t>
            </a:r>
            <a:endParaRPr kumimoji="1" lang="ja-JP" altLang="en-US" sz="1600" dirty="0">
              <a:latin typeface="HG丸ｺﾞｼｯｸM-PRO" panose="020F0600000000000000" pitchFamily="50" charset="-128"/>
              <a:ea typeface="HG丸ｺﾞｼｯｸM-PRO" panose="020F06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3763500439"/>
              </p:ext>
            </p:extLst>
          </p:nvPr>
        </p:nvGraphicFramePr>
        <p:xfrm>
          <a:off x="526009" y="4108680"/>
          <a:ext cx="8927491" cy="2338918"/>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510746" y="6469595"/>
            <a:ext cx="6464054" cy="276999"/>
          </a:xfrm>
          <a:prstGeom prst="rect">
            <a:avLst/>
          </a:prstGeom>
          <a:noFill/>
        </p:spPr>
        <p:txBody>
          <a:bodyPr wrap="square" rtlCol="0">
            <a:spAutoFit/>
          </a:bodyPr>
          <a:lstStyle/>
          <a:p>
            <a:r>
              <a:rPr kumimoji="1" lang="en-US" altLang="ja-JP" sz="1200" dirty="0" smtClean="0">
                <a:latin typeface="HG丸ｺﾞｼｯｸM-PRO" panose="020F0600000000000000" pitchFamily="50" charset="-128"/>
                <a:ea typeface="HG丸ｺﾞｼｯｸM-PRO" panose="020F0600000000000000" pitchFamily="50" charset="-128"/>
              </a:rPr>
              <a:t>※H23</a:t>
            </a:r>
            <a:r>
              <a:rPr kumimoji="1" lang="ja-JP" altLang="en-US" sz="1200" dirty="0" smtClean="0">
                <a:latin typeface="HG丸ｺﾞｼｯｸM-PRO" panose="020F0600000000000000" pitchFamily="50" charset="-128"/>
                <a:ea typeface="HG丸ｺﾞｼｯｸM-PRO" panose="020F0600000000000000" pitchFamily="50" charset="-128"/>
              </a:rPr>
              <a:t>～</a:t>
            </a:r>
            <a:r>
              <a:rPr kumimoji="1" lang="en-US" altLang="ja-JP" sz="1200" dirty="0" smtClean="0">
                <a:latin typeface="HG丸ｺﾞｼｯｸM-PRO" panose="020F0600000000000000" pitchFamily="50" charset="-128"/>
                <a:ea typeface="HG丸ｺﾞｼｯｸM-PRO" panose="020F0600000000000000" pitchFamily="50" charset="-128"/>
              </a:rPr>
              <a:t>H25</a:t>
            </a:r>
            <a:r>
              <a:rPr kumimoji="1" lang="ja-JP" altLang="en-US" sz="1200" dirty="0" smtClean="0">
                <a:latin typeface="HG丸ｺﾞｼｯｸM-PRO" panose="020F0600000000000000" pitchFamily="50" charset="-128"/>
                <a:ea typeface="HG丸ｺﾞｼｯｸM-PRO" panose="020F0600000000000000" pitchFamily="50" charset="-128"/>
              </a:rPr>
              <a:t>は決算値、</a:t>
            </a:r>
            <a:r>
              <a:rPr kumimoji="1" lang="en-US" altLang="ja-JP" sz="1200" dirty="0" smtClean="0">
                <a:latin typeface="HG丸ｺﾞｼｯｸM-PRO" panose="020F0600000000000000" pitchFamily="50" charset="-128"/>
                <a:ea typeface="HG丸ｺﾞｼｯｸM-PRO" panose="020F0600000000000000" pitchFamily="50" charset="-128"/>
              </a:rPr>
              <a:t>H26</a:t>
            </a:r>
            <a:r>
              <a:rPr lang="ja-JP" altLang="en-US" sz="1200" dirty="0" smtClean="0">
                <a:latin typeface="HG丸ｺﾞｼｯｸM-PRO" panose="020F0600000000000000" pitchFamily="50" charset="-128"/>
                <a:ea typeface="HG丸ｺﾞｼｯｸM-PRO" panose="020F0600000000000000" pitchFamily="50" charset="-128"/>
              </a:rPr>
              <a:t>以降</a:t>
            </a:r>
            <a:r>
              <a:rPr lang="ja-JP" altLang="en-US" sz="1200" dirty="0">
                <a:latin typeface="HG丸ｺﾞｼｯｸM-PRO" panose="020F0600000000000000" pitchFamily="50" charset="-128"/>
                <a:ea typeface="HG丸ｺﾞｼｯｸM-PRO" panose="020F0600000000000000" pitchFamily="50" charset="-128"/>
              </a:rPr>
              <a:t>は</a:t>
            </a:r>
            <a:r>
              <a:rPr lang="ja-JP" altLang="en-US" sz="1200" dirty="0" smtClean="0">
                <a:latin typeface="HG丸ｺﾞｼｯｸM-PRO" panose="020F0600000000000000" pitchFamily="50" charset="-128"/>
                <a:ea typeface="HG丸ｺﾞｼｯｸM-PRO" panose="020F0600000000000000" pitchFamily="50" charset="-128"/>
              </a:rPr>
              <a:t>見込み。</a:t>
            </a:r>
            <a:r>
              <a:rPr lang="en-US" altLang="ja-JP" sz="1200" dirty="0" smtClean="0">
                <a:latin typeface="HG丸ｺﾞｼｯｸM-PRO" panose="020F0600000000000000" pitchFamily="50" charset="-128"/>
                <a:ea typeface="HG丸ｺﾞｼｯｸM-PRO" panose="020F0600000000000000" pitchFamily="50" charset="-128"/>
              </a:rPr>
              <a:t>H36</a:t>
            </a:r>
            <a:r>
              <a:rPr lang="ja-JP" altLang="en-US" sz="1200" dirty="0">
                <a:latin typeface="HG丸ｺﾞｼｯｸM-PRO" panose="020F0600000000000000" pitchFamily="50" charset="-128"/>
                <a:ea typeface="HG丸ｺﾞｼｯｸM-PRO" panose="020F0600000000000000" pitchFamily="50" charset="-128"/>
              </a:rPr>
              <a:t>以降</a:t>
            </a:r>
            <a:r>
              <a:rPr lang="ja-JP" altLang="en-US" sz="1200" dirty="0" smtClean="0">
                <a:latin typeface="HG丸ｺﾞｼｯｸM-PRO" panose="020F0600000000000000" pitchFamily="50" charset="-128"/>
                <a:ea typeface="HG丸ｺﾞｼｯｸM-PRO" panose="020F0600000000000000" pitchFamily="50" charset="-128"/>
              </a:rPr>
              <a:t>は残事業費を元に一定値とした</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7463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1969223" y="2456892"/>
            <a:ext cx="5976664" cy="3204356"/>
          </a:xfrm>
          <a:prstGeom prst="rect">
            <a:avLst/>
          </a:prstGeom>
          <a:gradFill flip="none" rotWithShape="1">
            <a:gsLst>
              <a:gs pos="0">
                <a:srgbClr val="009AF0"/>
              </a:gs>
              <a:gs pos="10000">
                <a:srgbClr val="B1F6FF"/>
              </a:gs>
              <a:gs pos="30000">
                <a:srgbClr val="EBFDFF"/>
              </a:gs>
            </a:gsLst>
            <a:lin ang="10800000" scaled="0"/>
            <a:tileRect/>
          </a:gradFill>
          <a:ln w="12700">
            <a:noFill/>
            <a:miter lim="800000"/>
            <a:headEnd/>
            <a:tailEnd/>
          </a:ln>
          <a:effectLst>
            <a:outerShdw blurRad="25400" dist="165100" dir="2700000" sx="101000" sy="101000" algn="ctr" rotWithShape="0">
              <a:srgbClr val="005290">
                <a:alpha val="74902"/>
              </a:srgbClr>
            </a:outerShdw>
          </a:effectLst>
          <a:extLst/>
        </p:spPr>
        <p:txBody>
          <a:bodyPr wrap="none" lIns="252000" rIns="36000" anchor="ctr"/>
          <a:lstStyle/>
          <a:p>
            <a:pPr>
              <a:lnSpc>
                <a:spcPts val="1400"/>
              </a:lnSpc>
              <a:spcBef>
                <a:spcPts val="600"/>
              </a:spcBef>
            </a:pPr>
            <a:r>
              <a:rPr lang="ja-JP" altLang="en-US" sz="1600" dirty="0" smtClean="0">
                <a:solidFill>
                  <a:srgbClr val="0070C0"/>
                </a:solidFill>
                <a:latin typeface="HG丸ｺﾞｼｯｸM-PRO" pitchFamily="50" charset="-128"/>
                <a:ea typeface="HG丸ｺﾞｼｯｸM-PRO" pitchFamily="50" charset="-128"/>
              </a:rPr>
              <a:t>１．</a:t>
            </a:r>
            <a:r>
              <a:rPr lang="ja-JP" altLang="ja-JP" sz="1600" dirty="0">
                <a:solidFill>
                  <a:srgbClr val="0070C0"/>
                </a:solidFill>
                <a:latin typeface="HG丸ｺﾞｼｯｸM-PRO" pitchFamily="50" charset="-128"/>
                <a:ea typeface="HG丸ｺﾞｼｯｸM-PRO" pitchFamily="50" charset="-128"/>
              </a:rPr>
              <a:t>下水道</a:t>
            </a:r>
            <a:r>
              <a:rPr lang="ja-JP" altLang="ja-JP" sz="1600" dirty="0" smtClean="0">
                <a:solidFill>
                  <a:srgbClr val="0070C0"/>
                </a:solidFill>
                <a:latin typeface="HG丸ｺﾞｼｯｸM-PRO" pitchFamily="50" charset="-128"/>
                <a:ea typeface="HG丸ｺﾞｼｯｸM-PRO" pitchFamily="50" charset="-128"/>
              </a:rPr>
              <a:t>事業</a:t>
            </a:r>
            <a:r>
              <a:rPr lang="ja-JP" altLang="en-US" sz="1600" dirty="0">
                <a:solidFill>
                  <a:srgbClr val="0070C0"/>
                </a:solidFill>
                <a:latin typeface="HG丸ｺﾞｼｯｸM-PRO" pitchFamily="50" charset="-128"/>
                <a:ea typeface="HG丸ｺﾞｼｯｸM-PRO" pitchFamily="50" charset="-128"/>
              </a:rPr>
              <a:t>会計</a:t>
            </a:r>
            <a:r>
              <a:rPr lang="ja-JP" altLang="en-US" sz="1600" dirty="0" smtClean="0">
                <a:solidFill>
                  <a:srgbClr val="0070C0"/>
                </a:solidFill>
                <a:latin typeface="HG丸ｺﾞｼｯｸM-PRO" pitchFamily="50" charset="-128"/>
                <a:ea typeface="HG丸ｺﾞｼｯｸM-PRO" pitchFamily="50" charset="-128"/>
              </a:rPr>
              <a:t>の</a:t>
            </a:r>
            <a:r>
              <a:rPr lang="ja-JP" altLang="en-US" sz="1600" dirty="0">
                <a:solidFill>
                  <a:srgbClr val="0070C0"/>
                </a:solidFill>
                <a:latin typeface="HG丸ｺﾞｼｯｸM-PRO" pitchFamily="50" charset="-128"/>
                <a:ea typeface="HG丸ｺﾞｼｯｸM-PRO" pitchFamily="50" charset="-128"/>
              </a:rPr>
              <a:t>しく</a:t>
            </a:r>
            <a:r>
              <a:rPr lang="ja-JP" altLang="en-US" sz="1600" dirty="0" smtClean="0">
                <a:solidFill>
                  <a:srgbClr val="0070C0"/>
                </a:solidFill>
                <a:latin typeface="HG丸ｺﾞｼｯｸM-PRO" pitchFamily="50" charset="-128"/>
                <a:ea typeface="HG丸ｺﾞｼｯｸM-PRO" pitchFamily="50" charset="-128"/>
              </a:rPr>
              <a:t>み</a:t>
            </a:r>
            <a:endParaRPr lang="en-US" altLang="ja-JP" sz="1600" dirty="0" smtClean="0">
              <a:solidFill>
                <a:srgbClr val="0070C0"/>
              </a:solidFill>
              <a:latin typeface="HG丸ｺﾞｼｯｸM-PRO" pitchFamily="50" charset="-128"/>
              <a:ea typeface="HG丸ｺﾞｼｯｸM-PRO" pitchFamily="50" charset="-128"/>
            </a:endParaRPr>
          </a:p>
          <a:p>
            <a:pPr>
              <a:lnSpc>
                <a:spcPts val="1400"/>
              </a:lnSpc>
              <a:spcBef>
                <a:spcPts val="600"/>
              </a:spcBef>
            </a:pPr>
            <a:r>
              <a:rPr lang="ja-JP" altLang="en-US" sz="1600" dirty="0" smtClean="0">
                <a:solidFill>
                  <a:srgbClr val="0070C0"/>
                </a:solidFill>
                <a:latin typeface="HG丸ｺﾞｼｯｸM-PRO" pitchFamily="50" charset="-128"/>
                <a:ea typeface="HG丸ｺﾞｼｯｸM-PRO" pitchFamily="50" charset="-128"/>
              </a:rPr>
              <a:t>２．</a:t>
            </a:r>
            <a:r>
              <a:rPr lang="ja-JP" altLang="ja-JP" sz="1600" dirty="0">
                <a:solidFill>
                  <a:srgbClr val="0070C0"/>
                </a:solidFill>
                <a:latin typeface="HG丸ｺﾞｼｯｸM-PRO" pitchFamily="50" charset="-128"/>
                <a:ea typeface="HG丸ｺﾞｼｯｸM-PRO" pitchFamily="50" charset="-128"/>
              </a:rPr>
              <a:t>本市下水道事業</a:t>
            </a:r>
            <a:r>
              <a:rPr lang="ja-JP" altLang="ja-JP" sz="1600" dirty="0" smtClean="0">
                <a:solidFill>
                  <a:srgbClr val="0070C0"/>
                </a:solidFill>
                <a:latin typeface="HG丸ｺﾞｼｯｸM-PRO" pitchFamily="50" charset="-128"/>
                <a:ea typeface="HG丸ｺﾞｼｯｸM-PRO" pitchFamily="50" charset="-128"/>
              </a:rPr>
              <a:t>の</a:t>
            </a:r>
            <a:r>
              <a:rPr lang="ja-JP" altLang="en-US" sz="1600" dirty="0" smtClean="0">
                <a:solidFill>
                  <a:srgbClr val="0070C0"/>
                </a:solidFill>
                <a:latin typeface="HG丸ｺﾞｼｯｸM-PRO" pitchFamily="50" charset="-128"/>
                <a:ea typeface="HG丸ｺﾞｼｯｸM-PRO" pitchFamily="50" charset="-128"/>
              </a:rPr>
              <a:t>経営状況</a:t>
            </a:r>
            <a:endParaRPr lang="en-US" altLang="ja-JP" sz="1600" dirty="0" smtClean="0">
              <a:solidFill>
                <a:srgbClr val="0070C0"/>
              </a:solidFill>
              <a:latin typeface="HG丸ｺﾞｼｯｸM-PRO" pitchFamily="50" charset="-128"/>
              <a:ea typeface="HG丸ｺﾞｼｯｸM-PRO" pitchFamily="50" charset="-128"/>
            </a:endParaRPr>
          </a:p>
          <a:p>
            <a:pPr>
              <a:lnSpc>
                <a:spcPts val="1400"/>
              </a:lnSpc>
              <a:spcBef>
                <a:spcPts val="600"/>
              </a:spcBef>
            </a:pPr>
            <a:r>
              <a:rPr lang="ja-JP" altLang="en-US" sz="1600" dirty="0" smtClean="0">
                <a:solidFill>
                  <a:srgbClr val="0070C0"/>
                </a:solidFill>
                <a:latin typeface="HG丸ｺﾞｼｯｸM-PRO" pitchFamily="50" charset="-128"/>
                <a:ea typeface="HG丸ｺﾞｼｯｸM-PRO" pitchFamily="50" charset="-128"/>
              </a:rPr>
              <a:t>３．</a:t>
            </a:r>
            <a:r>
              <a:rPr lang="ja-JP" altLang="ja-JP" sz="1600" dirty="0" smtClean="0">
                <a:solidFill>
                  <a:srgbClr val="0070C0"/>
                </a:solidFill>
                <a:latin typeface="HG丸ｺﾞｼｯｸM-PRO" pitchFamily="50" charset="-128"/>
                <a:ea typeface="HG丸ｺﾞｼｯｸM-PRO" pitchFamily="50" charset="-128"/>
              </a:rPr>
              <a:t>収益的収支</a:t>
            </a:r>
            <a:r>
              <a:rPr lang="ja-JP" altLang="en-US" sz="1600" dirty="0" smtClean="0">
                <a:solidFill>
                  <a:srgbClr val="0070C0"/>
                </a:solidFill>
                <a:latin typeface="HG丸ｺﾞｼｯｸM-PRO" pitchFamily="50" charset="-128"/>
                <a:ea typeface="HG丸ｺﾞｼｯｸM-PRO" pitchFamily="50" charset="-128"/>
              </a:rPr>
              <a:t>の推移</a:t>
            </a:r>
            <a:endParaRPr lang="en-US" altLang="ja-JP" sz="1600" dirty="0">
              <a:solidFill>
                <a:srgbClr val="0070C0"/>
              </a:solidFill>
              <a:latin typeface="HG丸ｺﾞｼｯｸM-PRO" pitchFamily="50" charset="-128"/>
              <a:ea typeface="HG丸ｺﾞｼｯｸM-PRO" pitchFamily="50" charset="-128"/>
            </a:endParaRPr>
          </a:p>
          <a:p>
            <a:pPr>
              <a:lnSpc>
                <a:spcPts val="1400"/>
              </a:lnSpc>
              <a:spcBef>
                <a:spcPts val="600"/>
              </a:spcBef>
            </a:pPr>
            <a:r>
              <a:rPr lang="ja-JP" altLang="en-US" sz="1600" dirty="0">
                <a:solidFill>
                  <a:srgbClr val="0070C0"/>
                </a:solidFill>
                <a:latin typeface="HG丸ｺﾞｼｯｸM-PRO" pitchFamily="50" charset="-128"/>
                <a:ea typeface="HG丸ｺﾞｼｯｸM-PRO" pitchFamily="50" charset="-128"/>
              </a:rPr>
              <a:t>４</a:t>
            </a:r>
            <a:r>
              <a:rPr lang="ja-JP" altLang="en-US" sz="1600" dirty="0" smtClean="0">
                <a:solidFill>
                  <a:srgbClr val="0070C0"/>
                </a:solidFill>
                <a:latin typeface="HG丸ｺﾞｼｯｸM-PRO" pitchFamily="50" charset="-128"/>
                <a:ea typeface="HG丸ｺﾞｼｯｸM-PRO" pitchFamily="50" charset="-128"/>
              </a:rPr>
              <a:t>．</a:t>
            </a:r>
            <a:r>
              <a:rPr lang="ja-JP" altLang="ja-JP" sz="1600" dirty="0">
                <a:solidFill>
                  <a:srgbClr val="0070C0"/>
                </a:solidFill>
                <a:latin typeface="HG丸ｺﾞｼｯｸM-PRO" pitchFamily="50" charset="-128"/>
                <a:ea typeface="HG丸ｺﾞｼｯｸM-PRO" pitchFamily="50" charset="-128"/>
              </a:rPr>
              <a:t>他都市と比較した事業効率</a:t>
            </a:r>
            <a:endParaRPr lang="en-US" altLang="ja-JP" sz="1600" dirty="0">
              <a:solidFill>
                <a:srgbClr val="0070C0"/>
              </a:solidFill>
              <a:latin typeface="HG丸ｺﾞｼｯｸM-PRO" pitchFamily="50" charset="-128"/>
              <a:ea typeface="HG丸ｺﾞｼｯｸM-PRO" pitchFamily="50" charset="-128"/>
            </a:endParaRPr>
          </a:p>
          <a:p>
            <a:pPr>
              <a:lnSpc>
                <a:spcPts val="1400"/>
              </a:lnSpc>
              <a:spcBef>
                <a:spcPts val="600"/>
              </a:spcBef>
            </a:pPr>
            <a:r>
              <a:rPr lang="ja-JP" altLang="en-US" sz="1600" dirty="0" smtClean="0">
                <a:solidFill>
                  <a:srgbClr val="0070C0"/>
                </a:solidFill>
                <a:latin typeface="HG丸ｺﾞｼｯｸM-PRO" pitchFamily="50" charset="-128"/>
                <a:ea typeface="HG丸ｺﾞｼｯｸM-PRO" pitchFamily="50" charset="-128"/>
              </a:rPr>
              <a:t>５．</a:t>
            </a:r>
            <a:r>
              <a:rPr lang="ja-JP" altLang="ja-JP" sz="1600" dirty="0">
                <a:solidFill>
                  <a:srgbClr val="0070C0"/>
                </a:solidFill>
                <a:latin typeface="HG丸ｺﾞｼｯｸM-PRO" pitchFamily="50" charset="-128"/>
                <a:ea typeface="HG丸ｺﾞｼｯｸM-PRO" pitchFamily="50" charset="-128"/>
              </a:rPr>
              <a:t>使用水量と使用料収入の推移と見込み</a:t>
            </a:r>
            <a:endParaRPr lang="en-US" altLang="ja-JP" sz="1600" dirty="0">
              <a:solidFill>
                <a:srgbClr val="0070C0"/>
              </a:solidFill>
              <a:latin typeface="HG丸ｺﾞｼｯｸM-PRO" pitchFamily="50" charset="-128"/>
              <a:ea typeface="HG丸ｺﾞｼｯｸM-PRO" pitchFamily="50" charset="-128"/>
            </a:endParaRPr>
          </a:p>
          <a:p>
            <a:pPr>
              <a:lnSpc>
                <a:spcPts val="1400"/>
              </a:lnSpc>
              <a:spcBef>
                <a:spcPts val="600"/>
              </a:spcBef>
            </a:pPr>
            <a:r>
              <a:rPr lang="ja-JP" altLang="en-US" sz="1600" dirty="0">
                <a:solidFill>
                  <a:srgbClr val="0070C0"/>
                </a:solidFill>
                <a:latin typeface="HG丸ｺﾞｼｯｸM-PRO" pitchFamily="50" charset="-128"/>
                <a:ea typeface="HG丸ｺﾞｼｯｸM-PRO" pitchFamily="50" charset="-128"/>
              </a:rPr>
              <a:t>６．損益の推移</a:t>
            </a:r>
            <a:endParaRPr lang="en-US" altLang="ja-JP" sz="1600" dirty="0">
              <a:solidFill>
                <a:srgbClr val="0070C0"/>
              </a:solidFill>
              <a:latin typeface="HG丸ｺﾞｼｯｸM-PRO" pitchFamily="50" charset="-128"/>
              <a:ea typeface="HG丸ｺﾞｼｯｸM-PRO" pitchFamily="50" charset="-128"/>
            </a:endParaRPr>
          </a:p>
          <a:p>
            <a:pPr>
              <a:lnSpc>
                <a:spcPts val="1400"/>
              </a:lnSpc>
              <a:spcBef>
                <a:spcPts val="600"/>
              </a:spcBef>
            </a:pPr>
            <a:r>
              <a:rPr lang="ja-JP" altLang="en-US" sz="1600" dirty="0" smtClean="0">
                <a:solidFill>
                  <a:srgbClr val="0070C0"/>
                </a:solidFill>
                <a:latin typeface="HG丸ｺﾞｼｯｸM-PRO" pitchFamily="50" charset="-128"/>
                <a:ea typeface="HG丸ｺﾞｼｯｸM-PRO" pitchFamily="50" charset="-128"/>
              </a:rPr>
              <a:t>７．部門別職員数</a:t>
            </a:r>
            <a:r>
              <a:rPr lang="ja-JP" altLang="en-US" sz="1600" dirty="0">
                <a:solidFill>
                  <a:srgbClr val="0070C0"/>
                </a:solidFill>
                <a:latin typeface="HG丸ｺﾞｼｯｸM-PRO" pitchFamily="50" charset="-128"/>
                <a:ea typeface="HG丸ｺﾞｼｯｸM-PRO" pitchFamily="50" charset="-128"/>
              </a:rPr>
              <a:t>（</a:t>
            </a:r>
            <a:r>
              <a:rPr lang="ja-JP" altLang="en-US" sz="1600" dirty="0" smtClean="0">
                <a:solidFill>
                  <a:srgbClr val="0070C0"/>
                </a:solidFill>
                <a:latin typeface="HG丸ｺﾞｼｯｸM-PRO" pitchFamily="50" charset="-128"/>
                <a:ea typeface="HG丸ｺﾞｼｯｸM-PRO" pitchFamily="50" charset="-128"/>
              </a:rPr>
              <a:t>他都市比較）</a:t>
            </a:r>
            <a:endParaRPr lang="en-US" altLang="ja-JP" sz="1600" dirty="0" smtClean="0">
              <a:solidFill>
                <a:srgbClr val="0070C0"/>
              </a:solidFill>
              <a:latin typeface="HG丸ｺﾞｼｯｸM-PRO" pitchFamily="50" charset="-128"/>
              <a:ea typeface="HG丸ｺﾞｼｯｸM-PRO" pitchFamily="50" charset="-128"/>
            </a:endParaRPr>
          </a:p>
          <a:p>
            <a:pPr>
              <a:lnSpc>
                <a:spcPts val="1400"/>
              </a:lnSpc>
              <a:spcBef>
                <a:spcPts val="600"/>
              </a:spcBef>
            </a:pPr>
            <a:r>
              <a:rPr lang="ja-JP" altLang="en-US" sz="1600" dirty="0">
                <a:solidFill>
                  <a:srgbClr val="0070C0"/>
                </a:solidFill>
                <a:latin typeface="HG丸ｺﾞｼｯｸM-PRO" pitchFamily="50" charset="-128"/>
                <a:ea typeface="HG丸ｺﾞｼｯｸM-PRO" pitchFamily="50" charset="-128"/>
              </a:rPr>
              <a:t>８</a:t>
            </a:r>
            <a:r>
              <a:rPr lang="ja-JP" altLang="en-US" sz="1600" dirty="0" smtClean="0">
                <a:solidFill>
                  <a:srgbClr val="0070C0"/>
                </a:solidFill>
                <a:latin typeface="HG丸ｺﾞｼｯｸM-PRO" pitchFamily="50" charset="-128"/>
                <a:ea typeface="HG丸ｺﾞｼｯｸM-PRO" pitchFamily="50" charset="-128"/>
              </a:rPr>
              <a:t>．</a:t>
            </a:r>
            <a:r>
              <a:rPr lang="ja-JP" altLang="ja-JP" sz="1600" dirty="0">
                <a:solidFill>
                  <a:srgbClr val="0070C0"/>
                </a:solidFill>
                <a:latin typeface="HG丸ｺﾞｼｯｸM-PRO" pitchFamily="50" charset="-128"/>
                <a:ea typeface="HG丸ｺﾞｼｯｸM-PRO" pitchFamily="50" charset="-128"/>
              </a:rPr>
              <a:t>委託率（他都市比較）</a:t>
            </a:r>
            <a:endParaRPr lang="en-US" altLang="ja-JP" sz="1600" dirty="0">
              <a:solidFill>
                <a:srgbClr val="0070C0"/>
              </a:solidFill>
              <a:latin typeface="HG丸ｺﾞｼｯｸM-PRO" pitchFamily="50" charset="-128"/>
              <a:ea typeface="HG丸ｺﾞｼｯｸM-PRO" pitchFamily="50" charset="-128"/>
            </a:endParaRPr>
          </a:p>
          <a:p>
            <a:pPr>
              <a:lnSpc>
                <a:spcPts val="1400"/>
              </a:lnSpc>
              <a:spcBef>
                <a:spcPts val="600"/>
              </a:spcBef>
            </a:pPr>
            <a:r>
              <a:rPr lang="ja-JP" altLang="en-US" sz="1600" dirty="0" smtClean="0">
                <a:solidFill>
                  <a:srgbClr val="0070C0"/>
                </a:solidFill>
                <a:latin typeface="HG丸ｺﾞｼｯｸM-PRO" pitchFamily="50" charset="-128"/>
                <a:ea typeface="HG丸ｺﾞｼｯｸM-PRO" pitchFamily="50" charset="-128"/>
              </a:rPr>
              <a:t>９．</a:t>
            </a:r>
            <a:r>
              <a:rPr lang="ja-JP" altLang="ja-JP" sz="1600" dirty="0">
                <a:solidFill>
                  <a:srgbClr val="0070C0"/>
                </a:solidFill>
                <a:latin typeface="HG丸ｺﾞｼｯｸM-PRO" pitchFamily="50" charset="-128"/>
                <a:ea typeface="HG丸ｺﾞｼｯｸM-PRO" pitchFamily="50" charset="-128"/>
              </a:rPr>
              <a:t>資本的</a:t>
            </a:r>
            <a:r>
              <a:rPr lang="ja-JP" altLang="ja-JP" sz="1600" dirty="0" smtClean="0">
                <a:solidFill>
                  <a:srgbClr val="0070C0"/>
                </a:solidFill>
                <a:latin typeface="HG丸ｺﾞｼｯｸM-PRO" pitchFamily="50" charset="-128"/>
                <a:ea typeface="HG丸ｺﾞｼｯｸM-PRO" pitchFamily="50" charset="-128"/>
              </a:rPr>
              <a:t>収支</a:t>
            </a:r>
            <a:r>
              <a:rPr lang="ja-JP" altLang="en-US" sz="1600" dirty="0" smtClean="0">
                <a:solidFill>
                  <a:srgbClr val="0070C0"/>
                </a:solidFill>
                <a:latin typeface="HG丸ｺﾞｼｯｸM-PRO" pitchFamily="50" charset="-128"/>
                <a:ea typeface="HG丸ｺﾞｼｯｸM-PRO" pitchFamily="50" charset="-128"/>
              </a:rPr>
              <a:t>の推移</a:t>
            </a:r>
            <a:endParaRPr lang="en-US" altLang="ja-JP" sz="1600" dirty="0" smtClean="0">
              <a:solidFill>
                <a:srgbClr val="0070C0"/>
              </a:solidFill>
              <a:latin typeface="HG丸ｺﾞｼｯｸM-PRO" pitchFamily="50" charset="-128"/>
              <a:ea typeface="HG丸ｺﾞｼｯｸM-PRO" pitchFamily="50" charset="-128"/>
            </a:endParaRPr>
          </a:p>
          <a:p>
            <a:pPr>
              <a:lnSpc>
                <a:spcPts val="1400"/>
              </a:lnSpc>
              <a:spcBef>
                <a:spcPts val="600"/>
              </a:spcBef>
            </a:pPr>
            <a:r>
              <a:rPr lang="en-US" altLang="ja-JP" sz="1600" dirty="0" smtClean="0">
                <a:solidFill>
                  <a:srgbClr val="0070C0"/>
                </a:solidFill>
                <a:latin typeface="HG丸ｺﾞｼｯｸM-PRO" pitchFamily="50" charset="-128"/>
                <a:ea typeface="HG丸ｺﾞｼｯｸM-PRO" pitchFamily="50" charset="-128"/>
              </a:rPr>
              <a:t>10</a:t>
            </a:r>
            <a:r>
              <a:rPr lang="ja-JP" altLang="en-US" sz="1600" dirty="0" err="1" smtClean="0">
                <a:solidFill>
                  <a:srgbClr val="0070C0"/>
                </a:solidFill>
                <a:latin typeface="HG丸ｺﾞｼｯｸM-PRO" pitchFamily="50" charset="-128"/>
                <a:ea typeface="HG丸ｺﾞｼｯｸM-PRO" pitchFamily="50" charset="-128"/>
              </a:rPr>
              <a:t>．</a:t>
            </a:r>
            <a:r>
              <a:rPr lang="ja-JP" altLang="en-US" sz="1600" dirty="0" smtClean="0">
                <a:solidFill>
                  <a:srgbClr val="0070C0"/>
                </a:solidFill>
                <a:latin typeface="HG丸ｺﾞｼｯｸM-PRO" pitchFamily="50" charset="-128"/>
                <a:ea typeface="HG丸ｺﾞｼｯｸM-PRO" pitchFamily="50" charset="-128"/>
              </a:rPr>
              <a:t>まとめ（財政・経営状況の現状と課題）</a:t>
            </a:r>
            <a:endParaRPr lang="en-US" altLang="ja-JP" sz="1600" dirty="0" smtClean="0">
              <a:solidFill>
                <a:srgbClr val="0070C0"/>
              </a:solidFill>
              <a:latin typeface="HG丸ｺﾞｼｯｸM-PRO" pitchFamily="50" charset="-128"/>
              <a:ea typeface="HG丸ｺﾞｼｯｸM-PRO" pitchFamily="50" charset="-128"/>
            </a:endParaRPr>
          </a:p>
        </p:txBody>
      </p:sp>
      <p:sp>
        <p:nvSpPr>
          <p:cNvPr id="17" name="正方形/長方形 16"/>
          <p:cNvSpPr/>
          <p:nvPr/>
        </p:nvSpPr>
        <p:spPr>
          <a:xfrm>
            <a:off x="486076" y="1376772"/>
            <a:ext cx="864096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2800" dirty="0">
                <a:solidFill>
                  <a:schemeClr val="tx1"/>
                </a:solidFill>
                <a:latin typeface="HG丸ｺﾞｼｯｸM-PRO" pitchFamily="50" charset="-128"/>
                <a:ea typeface="HG丸ｺﾞｼｯｸM-PRO" pitchFamily="50" charset="-128"/>
              </a:rPr>
              <a:t>３</a:t>
            </a:r>
            <a:r>
              <a:rPr lang="ja-JP" altLang="en-US" sz="2800" dirty="0" smtClean="0">
                <a:solidFill>
                  <a:schemeClr val="tx1"/>
                </a:solidFill>
                <a:latin typeface="HG丸ｺﾞｼｯｸM-PRO" pitchFamily="50" charset="-128"/>
                <a:ea typeface="HG丸ｺﾞｼｯｸM-PRO" pitchFamily="50" charset="-128"/>
              </a:rPr>
              <a:t>　財政・経営状況</a:t>
            </a:r>
            <a:endParaRPr lang="en-US" altLang="ja-JP" sz="2800" dirty="0" smtClean="0">
              <a:solidFill>
                <a:schemeClr val="tx1"/>
              </a:solidFill>
              <a:latin typeface="HG丸ｺﾞｼｯｸM-PRO" pitchFamily="50" charset="-128"/>
              <a:ea typeface="HG丸ｺﾞｼｯｸM-PRO" pitchFamily="50" charset="-128"/>
            </a:endParaRPr>
          </a:p>
        </p:txBody>
      </p:sp>
      <p:grpSp>
        <p:nvGrpSpPr>
          <p:cNvPr id="18" name="グループ化 66"/>
          <p:cNvGrpSpPr/>
          <p:nvPr/>
        </p:nvGrpSpPr>
        <p:grpSpPr>
          <a:xfrm>
            <a:off x="83849" y="1836112"/>
            <a:ext cx="9649072" cy="224736"/>
            <a:chOff x="200472" y="828000"/>
            <a:chExt cx="9649072" cy="224736"/>
          </a:xfrm>
        </p:grpSpPr>
        <p:sp>
          <p:nvSpPr>
            <p:cNvPr id="19" name="平行四辺形 18"/>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平行四辺形 19"/>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平行四辺形 20"/>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26</a:t>
            </a:fld>
            <a:endParaRPr lang="ja-JP" alt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59227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27</a:t>
            </a:fld>
            <a:endParaRPr lang="ja-JP" altLang="en-US" sz="2000" b="1" dirty="0">
              <a:solidFill>
                <a:srgbClr val="000000"/>
              </a:solidFill>
              <a:latin typeface="Times New Roman" pitchFamily="18" charset="0"/>
              <a:cs typeface="Times New Roman" pitchFamily="18" charset="0"/>
            </a:endParaRPr>
          </a:p>
        </p:txBody>
      </p:sp>
      <p:sp>
        <p:nvSpPr>
          <p:cNvPr id="40" name="角丸四角形 39"/>
          <p:cNvSpPr/>
          <p:nvPr/>
        </p:nvSpPr>
        <p:spPr>
          <a:xfrm>
            <a:off x="468000" y="608400"/>
            <a:ext cx="9000000" cy="697349"/>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252000" indent="-252000">
              <a:lnSpc>
                <a:spcPts val="2500"/>
              </a:lnSpc>
            </a:pPr>
            <a:r>
              <a:rPr lang="ja-JP" altLang="en-US" dirty="0" smtClean="0">
                <a:solidFill>
                  <a:srgbClr val="506080"/>
                </a:solidFill>
                <a:latin typeface="HG丸ｺﾞｼｯｸM-PRO" pitchFamily="50" charset="-128"/>
                <a:ea typeface="HG丸ｺﾞｼｯｸM-PRO" pitchFamily="50" charset="-128"/>
                <a:cs typeface="Meiryo UI" pitchFamily="50" charset="-128"/>
              </a:rPr>
              <a:t>・</a:t>
            </a:r>
            <a:r>
              <a:rPr lang="ja-JP" altLang="en-US" dirty="0" smtClean="0">
                <a:solidFill>
                  <a:srgbClr val="506080"/>
                </a:solidFill>
                <a:latin typeface="HG丸ｺﾞｼｯｸM-PRO" panose="020F0600000000000000" pitchFamily="50" charset="-128"/>
                <a:ea typeface="HG丸ｺﾞｼｯｸM-PRO" panose="020F0600000000000000" pitchFamily="50" charset="-128"/>
              </a:rPr>
              <a:t>下水道事業会計のしくみはどうなっているのか</a:t>
            </a:r>
            <a:endParaRPr lang="en-US" altLang="ja-JP" dirty="0">
              <a:solidFill>
                <a:srgbClr val="506080"/>
              </a:solidFill>
              <a:latin typeface="HG丸ｺﾞｼｯｸM-PRO" pitchFamily="50" charset="-128"/>
              <a:ea typeface="HG丸ｺﾞｼｯｸM-PRO" pitchFamily="50" charset="-128"/>
              <a:cs typeface="Meiryo UI" pitchFamily="50" charset="-128"/>
            </a:endParaRPr>
          </a:p>
        </p:txBody>
      </p:sp>
      <p:graphicFrame>
        <p:nvGraphicFramePr>
          <p:cNvPr id="42" name="表 41"/>
          <p:cNvGraphicFramePr>
            <a:graphicFrameLocks noGrp="1"/>
          </p:cNvGraphicFramePr>
          <p:nvPr>
            <p:extLst>
              <p:ext uri="{D42A27DB-BD31-4B8C-83A1-F6EECF244321}">
                <p14:modId xmlns:p14="http://schemas.microsoft.com/office/powerpoint/2010/main" val="3565583270"/>
              </p:ext>
            </p:extLst>
          </p:nvPr>
        </p:nvGraphicFramePr>
        <p:xfrm>
          <a:off x="524186" y="2420888"/>
          <a:ext cx="8857306" cy="4136730"/>
        </p:xfrm>
        <a:graphic>
          <a:graphicData uri="http://schemas.openxmlformats.org/drawingml/2006/table">
            <a:tbl>
              <a:tblPr firstRow="1" bandRow="1">
                <a:tableStyleId>{5940675A-B579-460E-94D1-54222C63F5DA}</a:tableStyleId>
              </a:tblPr>
              <a:tblGrid>
                <a:gridCol w="1303436"/>
                <a:gridCol w="2280589"/>
                <a:gridCol w="5273281"/>
              </a:tblGrid>
              <a:tr h="341305">
                <a:tc>
                  <a:txBody>
                    <a:bodyPr/>
                    <a:lstStyle/>
                    <a:p>
                      <a:endParaRPr kumimoji="1" lang="ja-JP" altLang="en-US" sz="1400" dirty="0">
                        <a:latin typeface="HG丸ｺﾞｼｯｸM-PRO" pitchFamily="50" charset="-128"/>
                        <a:ea typeface="HG丸ｺﾞｼｯｸM-PRO" pitchFamily="50" charset="-128"/>
                      </a:endParaRPr>
                    </a:p>
                  </a:txBody>
                  <a:tcPr/>
                </a:tc>
                <a:tc>
                  <a:txBody>
                    <a:bodyPr/>
                    <a:lstStyle/>
                    <a:p>
                      <a:r>
                        <a:rPr kumimoji="1" lang="ja-JP" altLang="en-US" sz="1400" dirty="0" smtClean="0">
                          <a:latin typeface="HG丸ｺﾞｼｯｸM-PRO" pitchFamily="50" charset="-128"/>
                          <a:ea typeface="HG丸ｺﾞｼｯｸM-PRO" pitchFamily="50" charset="-128"/>
                        </a:rPr>
                        <a:t>支出</a:t>
                      </a:r>
                      <a:endParaRPr kumimoji="1" lang="ja-JP" altLang="en-US" sz="1400" dirty="0">
                        <a:latin typeface="HG丸ｺﾞｼｯｸM-PRO" pitchFamily="50" charset="-128"/>
                        <a:ea typeface="HG丸ｺﾞｼｯｸM-PRO" pitchFamily="50" charset="-128"/>
                      </a:endParaRPr>
                    </a:p>
                  </a:txBody>
                  <a:tcPr marL="72001" marR="72001" marT="36000" marB="36000" anchor="ctr" anchorCtr="1"/>
                </a:tc>
                <a:tc>
                  <a:txBody>
                    <a:bodyPr/>
                    <a:lstStyle/>
                    <a:p>
                      <a:r>
                        <a:rPr kumimoji="1" lang="ja-JP" altLang="en-US" sz="1400" dirty="0" smtClean="0">
                          <a:latin typeface="HG丸ｺﾞｼｯｸM-PRO" pitchFamily="50" charset="-128"/>
                          <a:ea typeface="HG丸ｺﾞｼｯｸM-PRO" pitchFamily="50" charset="-128"/>
                        </a:rPr>
                        <a:t>収入</a:t>
                      </a:r>
                      <a:endParaRPr kumimoji="1" lang="ja-JP" altLang="en-US" sz="1400" dirty="0">
                        <a:latin typeface="HG丸ｺﾞｼｯｸM-PRO" pitchFamily="50" charset="-128"/>
                        <a:ea typeface="HG丸ｺﾞｼｯｸM-PRO" pitchFamily="50" charset="-128"/>
                      </a:endParaRPr>
                    </a:p>
                  </a:txBody>
                  <a:tcPr marL="72001" marR="72001" marT="36000" marB="36000" anchor="ctr" anchorCtr="1"/>
                </a:tc>
              </a:tr>
              <a:tr h="2067233">
                <a:tc>
                  <a:txBody>
                    <a:bodyPr/>
                    <a:lstStyle/>
                    <a:p>
                      <a:pPr algn="ctr"/>
                      <a:r>
                        <a:rPr kumimoji="1" lang="ja-JP" altLang="en-US" sz="1400" b="1" dirty="0" smtClean="0">
                          <a:effectLst>
                            <a:outerShdw blurRad="38100" dist="38100" dir="2700000" algn="tl">
                              <a:srgbClr val="000000">
                                <a:alpha val="43137"/>
                              </a:srgbClr>
                            </a:outerShdw>
                          </a:effectLst>
                          <a:latin typeface="+mj-ea"/>
                          <a:ea typeface="+mj-ea"/>
                        </a:rPr>
                        <a:t>収益的収支</a:t>
                      </a:r>
                      <a:endParaRPr kumimoji="1" lang="en-US" altLang="ja-JP" sz="1400" b="1" dirty="0" smtClean="0">
                        <a:effectLst>
                          <a:outerShdw blurRad="38100" dist="38100" dir="2700000" algn="tl">
                            <a:srgbClr val="000000">
                              <a:alpha val="43137"/>
                            </a:srgbClr>
                          </a:outerShdw>
                        </a:effectLst>
                        <a:latin typeface="+mj-ea"/>
                        <a:ea typeface="+mj-ea"/>
                      </a:endParaRPr>
                    </a:p>
                    <a:p>
                      <a:pPr algn="ctr"/>
                      <a:endParaRPr kumimoji="1" lang="en-US" altLang="ja-JP" sz="1400" dirty="0" smtClean="0">
                        <a:latin typeface="HG丸ｺﾞｼｯｸM-PRO" pitchFamily="50" charset="-128"/>
                        <a:ea typeface="HG丸ｺﾞｼｯｸM-PRO" pitchFamily="50" charset="-128"/>
                      </a:endParaRPr>
                    </a:p>
                    <a:p>
                      <a:pPr algn="ctr"/>
                      <a:r>
                        <a:rPr kumimoji="1" lang="ja-JP" altLang="en-US" sz="1400" dirty="0" smtClean="0">
                          <a:latin typeface="HG丸ｺﾞｼｯｸM-PRO" pitchFamily="50" charset="-128"/>
                          <a:ea typeface="HG丸ｺﾞｼｯｸM-PRO" pitchFamily="50" charset="-128"/>
                        </a:rPr>
                        <a:t>（管理運営費とその財源）</a:t>
                      </a:r>
                      <a:endParaRPr kumimoji="1" lang="en-US" altLang="ja-JP" sz="1400" dirty="0" smtClean="0">
                        <a:latin typeface="HG丸ｺﾞｼｯｸM-PRO" pitchFamily="50" charset="-128"/>
                        <a:ea typeface="HG丸ｺﾞｼｯｸM-PRO" pitchFamily="50" charset="-128"/>
                      </a:endParaRPr>
                    </a:p>
                  </a:txBody>
                  <a:tcPr anchor="ctr" anchorCtr="1"/>
                </a:tc>
                <a:tc>
                  <a:txBody>
                    <a:bodyPr/>
                    <a:lstStyle/>
                    <a:p>
                      <a:pPr marL="144000" marR="0" indent="-144000" algn="l" defTabSz="914400" rtl="0" eaLnBrk="1" fontAlgn="auto" latinLnBrk="0" hangingPunct="1">
                        <a:lnSpc>
                          <a:spcPct val="100000"/>
                        </a:lnSpc>
                        <a:spcBef>
                          <a:spcPts val="0"/>
                        </a:spcBef>
                        <a:spcAft>
                          <a:spcPts val="0"/>
                        </a:spcAft>
                        <a:buClrTx/>
                        <a:buSzTx/>
                        <a:buFontTx/>
                        <a:buNone/>
                        <a:tabLst/>
                        <a:defRPr/>
                      </a:pPr>
                      <a:r>
                        <a:rPr lang="ja-JP" altLang="en-US" sz="1400" baseline="0" dirty="0" smtClean="0">
                          <a:solidFill>
                            <a:schemeClr val="tx1"/>
                          </a:solidFill>
                          <a:latin typeface="HG丸ｺﾞｼｯｸM-PRO" pitchFamily="50" charset="-128"/>
                          <a:ea typeface="HG丸ｺﾞｼｯｸM-PRO" pitchFamily="50" charset="-128"/>
                        </a:rPr>
                        <a:t>・</a:t>
                      </a:r>
                      <a:r>
                        <a:rPr lang="ja-JP" altLang="en-US" sz="1400" u="sng" baseline="0" dirty="0" smtClean="0">
                          <a:solidFill>
                            <a:schemeClr val="tx1"/>
                          </a:solidFill>
                          <a:latin typeface="HG丸ｺﾞｼｯｸM-PRO" pitchFamily="50" charset="-128"/>
                          <a:ea typeface="HG丸ｺﾞｼｯｸM-PRO" pitchFamily="50" charset="-128"/>
                        </a:rPr>
                        <a:t>事業を運営していくための費用</a:t>
                      </a:r>
                      <a:r>
                        <a:rPr lang="ja-JP" altLang="en-US" sz="1400" baseline="0" dirty="0" smtClean="0">
                          <a:solidFill>
                            <a:schemeClr val="tx1"/>
                          </a:solidFill>
                          <a:latin typeface="HG丸ｺﾞｼｯｸM-PRO" pitchFamily="50" charset="-128"/>
                          <a:ea typeface="HG丸ｺﾞｼｯｸM-PRO" pitchFamily="50" charset="-128"/>
                        </a:rPr>
                        <a:t>で、人件費並びに委託料・修繕費・電力費・薬品費等の物件費からなる。</a:t>
                      </a:r>
                      <a:endParaRPr lang="en-US" altLang="ja-JP" sz="1400" baseline="0" dirty="0" smtClean="0">
                        <a:solidFill>
                          <a:schemeClr val="tx1"/>
                        </a:solidFill>
                        <a:latin typeface="HG丸ｺﾞｼｯｸM-PRO" pitchFamily="50" charset="-128"/>
                        <a:ea typeface="HG丸ｺﾞｼｯｸM-PRO" pitchFamily="50" charset="-128"/>
                      </a:endParaRPr>
                    </a:p>
                    <a:p>
                      <a:pPr marL="144000" marR="0" indent="-144000" algn="l" defTabSz="914400" rtl="0" eaLnBrk="1" fontAlgn="auto" latinLnBrk="0" hangingPunct="1">
                        <a:lnSpc>
                          <a:spcPct val="100000"/>
                        </a:lnSpc>
                        <a:spcBef>
                          <a:spcPts val="300"/>
                        </a:spcBef>
                        <a:spcAft>
                          <a:spcPts val="0"/>
                        </a:spcAft>
                        <a:buClrTx/>
                        <a:buSzTx/>
                        <a:buFontTx/>
                        <a:buNone/>
                        <a:tabLst/>
                        <a:defRPr/>
                      </a:pPr>
                      <a:r>
                        <a:rPr lang="ja-JP" altLang="en-US" sz="1400" baseline="0" dirty="0" smtClean="0">
                          <a:solidFill>
                            <a:schemeClr val="tx1"/>
                          </a:solidFill>
                          <a:latin typeface="HG丸ｺﾞｼｯｸM-PRO" pitchFamily="50" charset="-128"/>
                          <a:ea typeface="HG丸ｺﾞｼｯｸM-PRO" pitchFamily="50" charset="-128"/>
                        </a:rPr>
                        <a:t>・この他に減価償却費や起債にかかる支払利息などが支出項目として存在。</a:t>
                      </a:r>
                      <a:endParaRPr kumimoji="1" lang="ja-JP" altLang="en-US" sz="1400" dirty="0">
                        <a:latin typeface="HG丸ｺﾞｼｯｸM-PRO" pitchFamily="50" charset="-128"/>
                        <a:ea typeface="HG丸ｺﾞｼｯｸM-PRO" pitchFamily="50" charset="-128"/>
                      </a:endParaRPr>
                    </a:p>
                  </a:txBody>
                  <a:tcPr marT="36000" marB="36000"/>
                </a:tc>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ja-JP" altLang="en-US" sz="1400" baseline="0" dirty="0" smtClean="0">
                          <a:solidFill>
                            <a:schemeClr val="tx1"/>
                          </a:solidFill>
                          <a:latin typeface="HG丸ｺﾞｼｯｸM-PRO" pitchFamily="50" charset="-128"/>
                          <a:ea typeface="HG丸ｺﾞｼｯｸM-PRO" pitchFamily="50" charset="-128"/>
                        </a:rPr>
                        <a:t>（</a:t>
                      </a:r>
                      <a:r>
                        <a:rPr lang="ja-JP" altLang="en-US" sz="1400" b="1" baseline="0" dirty="0" smtClean="0">
                          <a:solidFill>
                            <a:schemeClr val="tx1"/>
                          </a:solidFill>
                          <a:effectLst/>
                          <a:latin typeface="+mj-ea"/>
                          <a:ea typeface="+mj-ea"/>
                        </a:rPr>
                        <a:t>一般会計繰入金</a:t>
                      </a:r>
                      <a:r>
                        <a:rPr lang="ja-JP" altLang="en-US" sz="1400" baseline="0" dirty="0" smtClean="0">
                          <a:solidFill>
                            <a:schemeClr val="tx1"/>
                          </a:solidFill>
                          <a:latin typeface="HG丸ｺﾞｼｯｸM-PRO" pitchFamily="50" charset="-128"/>
                          <a:ea typeface="HG丸ｺﾞｼｯｸM-PRO" pitchFamily="50" charset="-128"/>
                        </a:rPr>
                        <a:t>）</a:t>
                      </a:r>
                      <a:endParaRPr lang="en-US" altLang="ja-JP" sz="1400" baseline="0" dirty="0" smtClean="0">
                        <a:solidFill>
                          <a:schemeClr val="tx1"/>
                        </a:solidFill>
                        <a:latin typeface="HG丸ｺﾞｼｯｸM-PRO" pitchFamily="50" charset="-128"/>
                        <a:ea typeface="HG丸ｺﾞｼｯｸM-PRO" pitchFamily="50" charset="-128"/>
                      </a:endParaRPr>
                    </a:p>
                    <a:p>
                      <a:pPr marL="144000" marR="0" indent="-144000" algn="l" defTabSz="914400" rtl="0" eaLnBrk="1" fontAlgn="auto" latinLnBrk="0" hangingPunct="1">
                        <a:lnSpc>
                          <a:spcPct val="100000"/>
                        </a:lnSpc>
                        <a:spcBef>
                          <a:spcPts val="0"/>
                        </a:spcBef>
                        <a:spcAft>
                          <a:spcPts val="0"/>
                        </a:spcAft>
                        <a:buClrTx/>
                        <a:buSzTx/>
                        <a:buFontTx/>
                        <a:buNone/>
                        <a:tabLst/>
                        <a:defRPr/>
                      </a:pPr>
                      <a:r>
                        <a:rPr lang="ja-JP" altLang="en-US" sz="1400" baseline="0" dirty="0" smtClean="0">
                          <a:solidFill>
                            <a:schemeClr val="tx1"/>
                          </a:solidFill>
                          <a:latin typeface="HG丸ｺﾞｼｯｸM-PRO" pitchFamily="50" charset="-128"/>
                          <a:ea typeface="HG丸ｺﾞｼｯｸM-PRO" pitchFamily="50" charset="-128"/>
                        </a:rPr>
                        <a:t>・雨水処理経費の全額および水質規制・水質保全経費の一部をまかなう費用。総務省繰出基準では、こうした受益者が特定されず公権力を行使する業務経費は市税により負担すべきとされている。</a:t>
                      </a:r>
                      <a:endParaRPr lang="en-US" altLang="ja-JP" sz="1400" baseline="0"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300"/>
                        </a:spcBef>
                        <a:spcAft>
                          <a:spcPts val="0"/>
                        </a:spcAft>
                        <a:buClrTx/>
                        <a:buSzTx/>
                        <a:buFontTx/>
                        <a:buNone/>
                        <a:tabLst/>
                        <a:defRPr/>
                      </a:pPr>
                      <a:r>
                        <a:rPr lang="ja-JP" altLang="en-US" sz="1400" baseline="0" dirty="0" smtClean="0">
                          <a:solidFill>
                            <a:schemeClr val="tx1"/>
                          </a:solidFill>
                          <a:latin typeface="HG丸ｺﾞｼｯｸM-PRO" pitchFamily="50" charset="-128"/>
                          <a:ea typeface="HG丸ｺﾞｼｯｸM-PRO" pitchFamily="50" charset="-128"/>
                        </a:rPr>
                        <a:t>（</a:t>
                      </a:r>
                      <a:r>
                        <a:rPr lang="ja-JP" altLang="en-US" sz="1400" b="1" baseline="0" dirty="0" smtClean="0">
                          <a:solidFill>
                            <a:schemeClr val="tx1"/>
                          </a:solidFill>
                          <a:effectLst/>
                          <a:latin typeface="+mj-ea"/>
                          <a:ea typeface="+mj-ea"/>
                        </a:rPr>
                        <a:t>下水道使用料</a:t>
                      </a:r>
                      <a:r>
                        <a:rPr lang="ja-JP" altLang="en-US" sz="1400" baseline="0" dirty="0" smtClean="0">
                          <a:solidFill>
                            <a:schemeClr val="tx1"/>
                          </a:solidFill>
                          <a:latin typeface="HG丸ｺﾞｼｯｸM-PRO" pitchFamily="50" charset="-128"/>
                          <a:ea typeface="HG丸ｺﾞｼｯｸM-PRO" pitchFamily="50" charset="-128"/>
                        </a:rPr>
                        <a:t>）</a:t>
                      </a:r>
                      <a:endParaRPr lang="en-US" altLang="ja-JP" sz="1400" baseline="0" dirty="0" smtClean="0">
                        <a:solidFill>
                          <a:schemeClr val="tx1"/>
                        </a:solidFill>
                        <a:latin typeface="HG丸ｺﾞｼｯｸM-PRO" pitchFamily="50" charset="-128"/>
                        <a:ea typeface="HG丸ｺﾞｼｯｸM-PRO" pitchFamily="50" charset="-128"/>
                      </a:endParaRPr>
                    </a:p>
                    <a:p>
                      <a:pPr marL="144000" marR="0" indent="-144000" algn="l" defTabSz="914400" rtl="0" eaLnBrk="1" fontAlgn="auto" latinLnBrk="0" hangingPunct="1">
                        <a:lnSpc>
                          <a:spcPct val="100000"/>
                        </a:lnSpc>
                        <a:spcBef>
                          <a:spcPts val="0"/>
                        </a:spcBef>
                        <a:spcAft>
                          <a:spcPts val="0"/>
                        </a:spcAft>
                        <a:buClrTx/>
                        <a:buSzTx/>
                        <a:buFontTx/>
                        <a:buNone/>
                        <a:tabLst/>
                        <a:defRPr/>
                      </a:pPr>
                      <a:r>
                        <a:rPr lang="ja-JP" altLang="en-US" sz="1400" baseline="0" dirty="0" smtClean="0">
                          <a:solidFill>
                            <a:schemeClr val="tx1"/>
                          </a:solidFill>
                          <a:latin typeface="HG丸ｺﾞｼｯｸM-PRO" pitchFamily="50" charset="-128"/>
                          <a:ea typeface="HG丸ｺﾞｼｯｸM-PRO" pitchFamily="50" charset="-128"/>
                        </a:rPr>
                        <a:t>・汚水の原因者である下水道の使用者が、使用水量に応じて事業者である市町村に収める施設の使用料。</a:t>
                      </a:r>
                      <a:endParaRPr kumimoji="1" lang="ja-JP" altLang="en-US" sz="1400" dirty="0">
                        <a:latin typeface="HG丸ｺﾞｼｯｸM-PRO" pitchFamily="50" charset="-128"/>
                        <a:ea typeface="HG丸ｺﾞｼｯｸM-PRO" pitchFamily="50" charset="-128"/>
                      </a:endParaRPr>
                    </a:p>
                  </a:txBody>
                  <a:tcPr marT="36000" marB="36000"/>
                </a:tc>
              </a:tr>
              <a:tr h="1728192">
                <a:tc>
                  <a:txBody>
                    <a:bodyPr/>
                    <a:lstStyle/>
                    <a:p>
                      <a:pPr algn="ctr"/>
                      <a:r>
                        <a:rPr kumimoji="1" lang="ja-JP" altLang="en-US" sz="1400" b="1" dirty="0" smtClean="0">
                          <a:effectLst/>
                          <a:latin typeface="+mj-ea"/>
                          <a:ea typeface="+mj-ea"/>
                        </a:rPr>
                        <a:t>資本的収支</a:t>
                      </a:r>
                      <a:endParaRPr kumimoji="1" lang="en-US" altLang="ja-JP" sz="1400" b="1" dirty="0" smtClean="0">
                        <a:effectLst/>
                        <a:latin typeface="+mj-ea"/>
                        <a:ea typeface="+mj-ea"/>
                      </a:endParaRPr>
                    </a:p>
                    <a:p>
                      <a:pPr algn="ctr"/>
                      <a:endParaRPr kumimoji="1" lang="en-US" altLang="ja-JP" sz="1400" dirty="0" smtClean="0">
                        <a:latin typeface="HG丸ｺﾞｼｯｸM-PRO" pitchFamily="50" charset="-128"/>
                        <a:ea typeface="HG丸ｺﾞｼｯｸM-PRO" pitchFamily="50" charset="-128"/>
                      </a:endParaRPr>
                    </a:p>
                    <a:p>
                      <a:pPr algn="ctr"/>
                      <a:r>
                        <a:rPr kumimoji="1" lang="ja-JP" altLang="en-US" sz="1400" dirty="0" smtClean="0">
                          <a:latin typeface="HG丸ｺﾞｼｯｸM-PRO" pitchFamily="50" charset="-128"/>
                          <a:ea typeface="HG丸ｺﾞｼｯｸM-PRO" pitchFamily="50" charset="-128"/>
                        </a:rPr>
                        <a:t>（建設費と</a:t>
                      </a:r>
                      <a:endParaRPr kumimoji="1" lang="en-US" altLang="ja-JP" sz="1400" dirty="0" smtClean="0">
                        <a:latin typeface="HG丸ｺﾞｼｯｸM-PRO" pitchFamily="50" charset="-128"/>
                        <a:ea typeface="HG丸ｺﾞｼｯｸM-PRO" pitchFamily="50" charset="-128"/>
                      </a:endParaRPr>
                    </a:p>
                    <a:p>
                      <a:pPr algn="ctr"/>
                      <a:r>
                        <a:rPr kumimoji="1" lang="ja-JP" altLang="en-US" sz="1400" dirty="0" smtClean="0">
                          <a:latin typeface="HG丸ｺﾞｼｯｸM-PRO" pitchFamily="50" charset="-128"/>
                          <a:ea typeface="HG丸ｺﾞｼｯｸM-PRO" pitchFamily="50" charset="-128"/>
                        </a:rPr>
                        <a:t>その財源）</a:t>
                      </a:r>
                      <a:endParaRPr kumimoji="1" lang="ja-JP" altLang="en-US" sz="1400" dirty="0">
                        <a:latin typeface="HG丸ｺﾞｼｯｸM-PRO" pitchFamily="50" charset="-128"/>
                        <a:ea typeface="HG丸ｺﾞｼｯｸM-PRO" pitchFamily="50" charset="-128"/>
                      </a:endParaRPr>
                    </a:p>
                  </a:txBody>
                  <a:tcPr marT="72000" marB="72000" anchor="ctr" anchorCtr="1"/>
                </a:tc>
                <a:tc>
                  <a:txBody>
                    <a:bodyPr/>
                    <a:lstStyle/>
                    <a:p>
                      <a:pPr marL="144000" marR="0" indent="-144000" algn="l" defTabSz="914400" rtl="0" eaLnBrk="1" fontAlgn="auto" latinLnBrk="0" hangingPunct="1">
                        <a:lnSpc>
                          <a:spcPct val="100000"/>
                        </a:lnSpc>
                        <a:spcBef>
                          <a:spcPts val="0"/>
                        </a:spcBef>
                        <a:spcAft>
                          <a:spcPts val="0"/>
                        </a:spcAft>
                        <a:buClrTx/>
                        <a:buSzTx/>
                        <a:buFontTx/>
                        <a:buNone/>
                        <a:tabLst/>
                        <a:defRPr/>
                      </a:pPr>
                      <a:r>
                        <a:rPr lang="ja-JP" altLang="en-US" sz="1400" baseline="0" dirty="0" smtClean="0">
                          <a:solidFill>
                            <a:schemeClr val="tx1"/>
                          </a:solidFill>
                          <a:latin typeface="HG丸ｺﾞｼｯｸM-PRO" pitchFamily="50" charset="-128"/>
                          <a:ea typeface="HG丸ｺﾞｼｯｸM-PRO" pitchFamily="50" charset="-128"/>
                        </a:rPr>
                        <a:t>・下水道の普及・更新、雨水や汚水処理サービスのレベル向上のための</a:t>
                      </a:r>
                      <a:r>
                        <a:rPr lang="ja-JP" altLang="en-US" sz="1400" u="sng" baseline="0" dirty="0" smtClean="0">
                          <a:solidFill>
                            <a:schemeClr val="tx1"/>
                          </a:solidFill>
                          <a:latin typeface="HG丸ｺﾞｼｯｸM-PRO" pitchFamily="50" charset="-128"/>
                          <a:ea typeface="HG丸ｺﾞｼｯｸM-PRO" pitchFamily="50" charset="-128"/>
                        </a:rPr>
                        <a:t>投資経費</a:t>
                      </a:r>
                      <a:r>
                        <a:rPr lang="ja-JP" altLang="en-US" sz="1400" baseline="0" dirty="0" smtClean="0">
                          <a:solidFill>
                            <a:schemeClr val="tx1"/>
                          </a:solidFill>
                          <a:latin typeface="HG丸ｺﾞｼｯｸM-PRO" pitchFamily="50" charset="-128"/>
                          <a:ea typeface="HG丸ｺﾞｼｯｸM-PRO" pitchFamily="50" charset="-128"/>
                        </a:rPr>
                        <a:t>。</a:t>
                      </a:r>
                    </a:p>
                    <a:p>
                      <a:pPr marL="144000" marR="0" indent="-144000" algn="l" defTabSz="914400" rtl="0" eaLnBrk="1" fontAlgn="auto" latinLnBrk="0" hangingPunct="1">
                        <a:lnSpc>
                          <a:spcPct val="100000"/>
                        </a:lnSpc>
                        <a:spcBef>
                          <a:spcPts val="300"/>
                        </a:spcBef>
                        <a:spcAft>
                          <a:spcPts val="0"/>
                        </a:spcAft>
                        <a:buClrTx/>
                        <a:buSzTx/>
                        <a:buFontTx/>
                        <a:buNone/>
                        <a:tabLst/>
                        <a:defRPr/>
                      </a:pPr>
                      <a:r>
                        <a:rPr lang="ja-JP" altLang="en-US" sz="1400" baseline="0" dirty="0" smtClean="0">
                          <a:solidFill>
                            <a:schemeClr val="tx1"/>
                          </a:solidFill>
                          <a:latin typeface="HG丸ｺﾞｼｯｸM-PRO" pitchFamily="50" charset="-128"/>
                          <a:ea typeface="HG丸ｺﾞｼｯｸM-PRO" pitchFamily="50" charset="-128"/>
                        </a:rPr>
                        <a:t>・この他に過去に発行した企業債の償還金などが支出項目として存在。</a:t>
                      </a:r>
                      <a:endParaRPr kumimoji="1" lang="ja-JP" altLang="en-US" sz="1400" dirty="0">
                        <a:latin typeface="HG丸ｺﾞｼｯｸM-PRO" pitchFamily="50" charset="-128"/>
                        <a:ea typeface="HG丸ｺﾞｼｯｸM-PRO" pitchFamily="50" charset="-128"/>
                      </a:endParaRPr>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aseline="0" dirty="0" smtClean="0">
                          <a:solidFill>
                            <a:schemeClr val="tx1"/>
                          </a:solidFill>
                          <a:latin typeface="HG丸ｺﾞｼｯｸM-PRO" pitchFamily="50" charset="-128"/>
                          <a:ea typeface="HG丸ｺﾞｼｯｸM-PRO" pitchFamily="50" charset="-128"/>
                        </a:rPr>
                        <a:t>（</a:t>
                      </a:r>
                      <a:r>
                        <a:rPr lang="ja-JP" altLang="en-US" sz="1400" b="1" baseline="0" dirty="0" smtClean="0">
                          <a:solidFill>
                            <a:schemeClr val="tx1"/>
                          </a:solidFill>
                          <a:effectLst/>
                          <a:latin typeface="+mj-ea"/>
                          <a:ea typeface="+mj-ea"/>
                        </a:rPr>
                        <a:t>国費</a:t>
                      </a:r>
                      <a:r>
                        <a:rPr lang="ja-JP" altLang="en-US" sz="1400" baseline="0" dirty="0" smtClean="0">
                          <a:solidFill>
                            <a:schemeClr val="tx1"/>
                          </a:solidFill>
                          <a:latin typeface="HG丸ｺﾞｼｯｸM-PRO" pitchFamily="50" charset="-128"/>
                          <a:ea typeface="HG丸ｺﾞｼｯｸM-PRO" pitchFamily="50" charset="-128"/>
                        </a:rPr>
                        <a:t>）</a:t>
                      </a:r>
                      <a:endParaRPr lang="en-US" altLang="ja-JP" sz="1400" baseline="0" dirty="0" smtClean="0">
                        <a:solidFill>
                          <a:schemeClr val="tx1"/>
                        </a:solidFill>
                        <a:latin typeface="HG丸ｺﾞｼｯｸM-PRO" pitchFamily="50" charset="-128"/>
                        <a:ea typeface="HG丸ｺﾞｼｯｸM-PRO" pitchFamily="50" charset="-128"/>
                      </a:endParaRPr>
                    </a:p>
                    <a:p>
                      <a:pPr marL="144000" marR="0" indent="-144000" algn="l" defTabSz="914400" rtl="0" eaLnBrk="1" fontAlgn="auto" latinLnBrk="0" hangingPunct="1">
                        <a:lnSpc>
                          <a:spcPct val="100000"/>
                        </a:lnSpc>
                        <a:spcBef>
                          <a:spcPts val="0"/>
                        </a:spcBef>
                        <a:spcAft>
                          <a:spcPts val="0"/>
                        </a:spcAft>
                        <a:buClrTx/>
                        <a:buSzTx/>
                        <a:buFontTx/>
                        <a:buNone/>
                        <a:tabLst/>
                        <a:defRPr/>
                      </a:pPr>
                      <a:r>
                        <a:rPr lang="ja-JP" altLang="en-US" sz="1400" baseline="0" dirty="0" smtClean="0">
                          <a:solidFill>
                            <a:schemeClr val="tx1"/>
                          </a:solidFill>
                          <a:latin typeface="HG丸ｺﾞｼｯｸM-PRO" pitchFamily="50" charset="-128"/>
                          <a:ea typeface="HG丸ｺﾞｼｯｸM-PRO" pitchFamily="50" charset="-128"/>
                        </a:rPr>
                        <a:t>・下水道を建設する自治体への国からの補助金。補助率は幹線管渠やポンプ場は</a:t>
                      </a:r>
                      <a:r>
                        <a:rPr lang="en-US" altLang="ja-JP" sz="1400" baseline="0" dirty="0" smtClean="0">
                          <a:solidFill>
                            <a:schemeClr val="tx1"/>
                          </a:solidFill>
                          <a:latin typeface="HG丸ｺﾞｼｯｸM-PRO" pitchFamily="50" charset="-128"/>
                          <a:ea typeface="HG丸ｺﾞｼｯｸM-PRO" pitchFamily="50" charset="-128"/>
                        </a:rPr>
                        <a:t>50</a:t>
                      </a:r>
                      <a:r>
                        <a:rPr lang="ja-JP" altLang="en-US" sz="1400" baseline="0" dirty="0" smtClean="0">
                          <a:solidFill>
                            <a:schemeClr val="tx1"/>
                          </a:solidFill>
                          <a:latin typeface="HG丸ｺﾞｼｯｸM-PRO" pitchFamily="50" charset="-128"/>
                          <a:ea typeface="HG丸ｺﾞｼｯｸM-PRO" pitchFamily="50" charset="-128"/>
                        </a:rPr>
                        <a:t>％、処理設備は</a:t>
                      </a:r>
                      <a:r>
                        <a:rPr lang="en-US" altLang="ja-JP" sz="1400" baseline="0" dirty="0" smtClean="0">
                          <a:solidFill>
                            <a:schemeClr val="tx1"/>
                          </a:solidFill>
                          <a:latin typeface="HG丸ｺﾞｼｯｸM-PRO" pitchFamily="50" charset="-128"/>
                          <a:ea typeface="HG丸ｺﾞｼｯｸM-PRO" pitchFamily="50" charset="-128"/>
                        </a:rPr>
                        <a:t>55</a:t>
                      </a:r>
                      <a:r>
                        <a:rPr lang="ja-JP" altLang="en-US" sz="1400" baseline="0" dirty="0" smtClean="0">
                          <a:solidFill>
                            <a:schemeClr val="tx1"/>
                          </a:solidFill>
                          <a:latin typeface="HG丸ｺﾞｼｯｸM-PRO" pitchFamily="50" charset="-128"/>
                          <a:ea typeface="HG丸ｺﾞｼｯｸM-PRO" pitchFamily="50" charset="-128"/>
                        </a:rPr>
                        <a:t>％。</a:t>
                      </a:r>
                      <a:endParaRPr lang="en-US" altLang="ja-JP" sz="1400" baseline="0"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300"/>
                        </a:spcBef>
                        <a:spcAft>
                          <a:spcPts val="0"/>
                        </a:spcAft>
                        <a:buClrTx/>
                        <a:buSzTx/>
                        <a:buFontTx/>
                        <a:buNone/>
                        <a:tabLst/>
                        <a:defRPr/>
                      </a:pPr>
                      <a:r>
                        <a:rPr lang="ja-JP" altLang="en-US" sz="1400" baseline="0" dirty="0" smtClean="0">
                          <a:solidFill>
                            <a:schemeClr val="tx1"/>
                          </a:solidFill>
                          <a:latin typeface="HG丸ｺﾞｼｯｸM-PRO" pitchFamily="50" charset="-128"/>
                          <a:ea typeface="HG丸ｺﾞｼｯｸM-PRO" pitchFamily="50" charset="-128"/>
                        </a:rPr>
                        <a:t>（</a:t>
                      </a:r>
                      <a:r>
                        <a:rPr lang="ja-JP" altLang="en-US" sz="1400" b="1" baseline="0" dirty="0" smtClean="0">
                          <a:solidFill>
                            <a:schemeClr val="tx1"/>
                          </a:solidFill>
                          <a:effectLst>
                            <a:outerShdw blurRad="38100" dist="38100" dir="2700000" algn="tl">
                              <a:srgbClr val="000000">
                                <a:alpha val="43137"/>
                              </a:srgbClr>
                            </a:outerShdw>
                          </a:effectLst>
                          <a:latin typeface="+mj-ea"/>
                          <a:ea typeface="+mj-ea"/>
                        </a:rPr>
                        <a:t>企業債</a:t>
                      </a:r>
                      <a:r>
                        <a:rPr lang="ja-JP" altLang="en-US" sz="1400" baseline="0" dirty="0" smtClean="0">
                          <a:solidFill>
                            <a:schemeClr val="tx1"/>
                          </a:solidFill>
                          <a:latin typeface="HG丸ｺﾞｼｯｸM-PRO" pitchFamily="50" charset="-128"/>
                          <a:ea typeface="HG丸ｺﾞｼｯｸM-PRO" pitchFamily="50" charset="-128"/>
                        </a:rPr>
                        <a:t>）</a:t>
                      </a:r>
                    </a:p>
                    <a:p>
                      <a:pPr marL="144000" marR="0" indent="-144000" algn="l" defTabSz="914400" rtl="0" eaLnBrk="1" fontAlgn="auto" latinLnBrk="0" hangingPunct="1">
                        <a:lnSpc>
                          <a:spcPct val="100000"/>
                        </a:lnSpc>
                        <a:spcBef>
                          <a:spcPts val="0"/>
                        </a:spcBef>
                        <a:spcAft>
                          <a:spcPts val="0"/>
                        </a:spcAft>
                        <a:buClrTx/>
                        <a:buSzTx/>
                        <a:buFontTx/>
                        <a:buNone/>
                        <a:tabLst/>
                        <a:defRPr/>
                      </a:pPr>
                      <a:r>
                        <a:rPr lang="ja-JP" altLang="en-US" sz="1400" baseline="0" dirty="0" smtClean="0">
                          <a:solidFill>
                            <a:schemeClr val="tx1"/>
                          </a:solidFill>
                          <a:latin typeface="HG丸ｺﾞｼｯｸM-PRO" pitchFamily="50" charset="-128"/>
                          <a:ea typeface="HG丸ｺﾞｼｯｸM-PRO" pitchFamily="50" charset="-128"/>
                        </a:rPr>
                        <a:t>・建設費の一定限度まで借り入れることが認められた債権。地方公営企業適用事業では企業債。償還費として後年度に少しずつ長期間に分けて負担することになる。</a:t>
                      </a:r>
                      <a:endParaRPr lang="en-US" altLang="ja-JP" sz="1400" baseline="0" dirty="0" smtClean="0">
                        <a:solidFill>
                          <a:schemeClr val="tx1"/>
                        </a:solidFill>
                        <a:latin typeface="HG丸ｺﾞｼｯｸM-PRO" pitchFamily="50" charset="-128"/>
                        <a:ea typeface="HG丸ｺﾞｼｯｸM-PRO" pitchFamily="50" charset="-128"/>
                      </a:endParaRPr>
                    </a:p>
                  </a:txBody>
                  <a:tcPr marT="36000" marB="36000"/>
                </a:tc>
              </a:tr>
            </a:tbl>
          </a:graphicData>
        </a:graphic>
      </p:graphicFrame>
      <p:sp>
        <p:nvSpPr>
          <p:cNvPr id="10" name="Text Box 4"/>
          <p:cNvSpPr txBox="1">
            <a:spLocks noChangeArrowheads="1"/>
          </p:cNvSpPr>
          <p:nvPr/>
        </p:nvSpPr>
        <p:spPr bwMode="auto">
          <a:xfrm>
            <a:off x="488504" y="1440000"/>
            <a:ext cx="8885612" cy="786607"/>
          </a:xfrm>
          <a:prstGeom prst="rect">
            <a:avLst/>
          </a:prstGeom>
          <a:noFill/>
          <a:ln w="9525">
            <a:solidFill>
              <a:schemeClr val="accent1"/>
            </a:solidFill>
            <a:miter lim="800000"/>
            <a:headEnd/>
            <a:tailEnd/>
          </a:ln>
        </p:spPr>
        <p:txBody>
          <a:bodyPr wrap="square" lIns="108000" tIns="72000" rIns="108000" bIns="72000">
            <a:spAutoFit/>
          </a:bodyPr>
          <a:lstStyle/>
          <a:p>
            <a:pPr marL="252000" indent="-252000">
              <a:lnSpc>
                <a:spcPts val="2500"/>
              </a:lnSpc>
            </a:pPr>
            <a:r>
              <a:rPr lang="ja-JP" altLang="en-US" sz="1600" dirty="0" smtClean="0">
                <a:latin typeface="HG丸ｺﾞｼｯｸM-PRO" pitchFamily="50" charset="-128"/>
                <a:ea typeface="HG丸ｺﾞｼｯｸM-PRO" pitchFamily="50" charset="-128"/>
              </a:rPr>
              <a:t>・</a:t>
            </a:r>
            <a:r>
              <a:rPr lang="ja-JP" altLang="en-US" sz="1600" dirty="0">
                <a:latin typeface="HG丸ｺﾞｼｯｸM-PRO" panose="020F0600000000000000" pitchFamily="50" charset="-128"/>
                <a:ea typeface="HG丸ｺﾞｼｯｸM-PRO" panose="020F0600000000000000" pitchFamily="50" charset="-128"/>
              </a:rPr>
              <a:t>下水道事業会計は、事業を運営していくための収支である収益的収支と、下水道施設を建設するための収支である資本的収支とがある。</a:t>
            </a:r>
            <a:endParaRPr lang="en-US" altLang="ja-JP" sz="1600" dirty="0">
              <a:latin typeface="HG丸ｺﾞｼｯｸM-PRO" pitchFamily="50" charset="-128"/>
              <a:ea typeface="HG丸ｺﾞｼｯｸM-PRO" pitchFamily="50" charset="-128"/>
              <a:cs typeface="Meiryo UI" pitchFamily="50" charset="-128"/>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３</a:t>
            </a:r>
            <a:r>
              <a:rPr lang="en-US" altLang="ja-JP" sz="2000" dirty="0">
                <a:latin typeface="HGS創英角ｺﾞｼｯｸUB" pitchFamily="50" charset="-128"/>
                <a:ea typeface="HGS創英角ｺﾞｼｯｸUB" pitchFamily="50" charset="-128"/>
              </a:rPr>
              <a:t>-1</a:t>
            </a:r>
            <a:r>
              <a:rPr lang="ja-JP" altLang="en-US" dirty="0" err="1">
                <a:latin typeface="HGS創英角ｺﾞｼｯｸUB" pitchFamily="50" charset="-128"/>
                <a:ea typeface="HGS創英角ｺﾞｼｯｸUB" pitchFamily="50" charset="-128"/>
              </a:rPr>
              <a:t>．</a:t>
            </a:r>
            <a:r>
              <a:rPr lang="ja-JP" altLang="ja-JP" dirty="0"/>
              <a:t>下水道事業</a:t>
            </a:r>
            <a:r>
              <a:rPr lang="ja-JP" altLang="en-US" dirty="0"/>
              <a:t>会計のしくみ</a:t>
            </a:r>
            <a:endParaRPr lang="ja-JP" altLang="ja-JP" dirty="0"/>
          </a:p>
        </p:txBody>
      </p:sp>
    </p:spTree>
    <p:extLst>
      <p:ext uri="{BB962C8B-B14F-4D97-AF65-F5344CB8AC3E}">
        <p14:creationId xmlns:p14="http://schemas.microsoft.com/office/powerpoint/2010/main" val="537416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074876380"/>
              </p:ext>
            </p:extLst>
          </p:nvPr>
        </p:nvGraphicFramePr>
        <p:xfrm>
          <a:off x="1263527" y="1670462"/>
          <a:ext cx="6641243" cy="1513932"/>
        </p:xfrm>
        <a:graphic>
          <a:graphicData uri="http://schemas.openxmlformats.org/drawingml/2006/table">
            <a:tbl>
              <a:tblPr firstRow="1" bandRow="1">
                <a:tableStyleId>{073A0DAA-6AF3-43AB-8588-CEC1D06C72B9}</a:tableStyleId>
              </a:tblPr>
              <a:tblGrid>
                <a:gridCol w="864096"/>
                <a:gridCol w="1596732"/>
                <a:gridCol w="2051500"/>
                <a:gridCol w="642969"/>
                <a:gridCol w="1485946"/>
              </a:tblGrid>
              <a:tr h="226968">
                <a:tc rowSpan="3">
                  <a:txBody>
                    <a:bodyPr/>
                    <a:lstStyle/>
                    <a:p>
                      <a:pPr algn="ct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維持</a:t>
                      </a:r>
                      <a:endParaRPr kumimoji="1" lang="en-US" altLang="ja-JP" sz="1600" b="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管理費</a:t>
                      </a:r>
                      <a:endParaRPr kumimoji="1" lang="ja-JP" altLang="en-US" sz="16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3">
                  <a:txBody>
                    <a:bodyPr/>
                    <a:lstStyle/>
                    <a:p>
                      <a:pPr algn="ct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人件費</a:t>
                      </a:r>
                      <a:endParaRPr kumimoji="1" lang="en-US" altLang="ja-JP" sz="1600" b="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物件費</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3">
                  <a:txBody>
                    <a:bodyPr/>
                    <a:lstStyle/>
                    <a:p>
                      <a:pPr algn="ctr"/>
                      <a:endParaRPr kumimoji="1" lang="ja-JP" altLang="en-US" sz="11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6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endParaRPr kumimoji="1" lang="ja-JP" altLang="en-US" sz="16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11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en-US" altLang="ja-JP" sz="16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r>
              <a:tr h="84337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en-US" altLang="ja-JP" sz="16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r>
            </a:tbl>
          </a:graphicData>
        </a:graphic>
      </p:graphicFrame>
      <p:graphicFrame>
        <p:nvGraphicFramePr>
          <p:cNvPr id="30" name="Group 68"/>
          <p:cNvGraphicFramePr>
            <a:graphicFrameLocks/>
          </p:cNvGraphicFramePr>
          <p:nvPr>
            <p:extLst>
              <p:ext uri="{D42A27DB-BD31-4B8C-83A1-F6EECF244321}">
                <p14:modId xmlns:p14="http://schemas.microsoft.com/office/powerpoint/2010/main" val="1673460387"/>
              </p:ext>
            </p:extLst>
          </p:nvPr>
        </p:nvGraphicFramePr>
        <p:xfrm>
          <a:off x="654065" y="4698766"/>
          <a:ext cx="5169063" cy="1695928"/>
        </p:xfrm>
        <a:graphic>
          <a:graphicData uri="http://schemas.openxmlformats.org/drawingml/2006/table">
            <a:tbl>
              <a:tblPr/>
              <a:tblGrid>
                <a:gridCol w="829767"/>
                <a:gridCol w="630884"/>
                <a:gridCol w="1044116"/>
                <a:gridCol w="1036734"/>
                <a:gridCol w="403426"/>
                <a:gridCol w="1224136"/>
              </a:tblGrid>
              <a:tr h="664651">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建設費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補助事業</a:t>
                      </a:r>
                    </a:p>
                  </a:txBody>
                  <a:tcPr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国費補助</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50</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(55</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a:t>
                      </a:r>
                      <a:endParaRPr kumimoji="1" lang="ja-JP" altLang="en-US" sz="3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地方債</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50</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(45</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a:t>
                      </a:r>
                      <a:endParaRPr kumimoji="1" lang="ja-JP" altLang="en-US" sz="3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1" lang="ja-JP" altLang="en-US" sz="3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支払利息</a:t>
                      </a:r>
                      <a:endPar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元金償還金</a:t>
                      </a:r>
                      <a:endPar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1" lang="en-US" altLang="ja-JP"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※2</a:t>
                      </a:r>
                      <a:endParaRPr kumimoji="1" lang="ja-JP" altLang="en-US" sz="9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8242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単独事業</a:t>
                      </a:r>
                    </a:p>
                  </a:txBody>
                  <a:tcPr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地  方  債</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100</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5" name="テキスト ボックス 4"/>
          <p:cNvSpPr txBox="1"/>
          <p:nvPr/>
        </p:nvSpPr>
        <p:spPr>
          <a:xfrm>
            <a:off x="150740" y="568907"/>
            <a:ext cx="3433606" cy="369332"/>
          </a:xfrm>
          <a:prstGeom prst="rect">
            <a:avLst/>
          </a:prstGeom>
          <a:noFill/>
        </p:spPr>
        <p:txBody>
          <a:bodyPr wrap="square" rtlCol="0">
            <a:spAutoFit/>
          </a:bodyPr>
          <a:lstStyle/>
          <a:p>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維持</a:t>
            </a:r>
            <a:r>
              <a:rPr lang="ja-JP" altLang="en-US" dirty="0" smtClean="0">
                <a:latin typeface="HG丸ｺﾞｼｯｸM-PRO" panose="020F0600000000000000" pitchFamily="50" charset="-128"/>
                <a:ea typeface="HG丸ｺﾞｼｯｸM-PRO" panose="020F0600000000000000" pitchFamily="50" charset="-128"/>
              </a:rPr>
              <a:t>管理に伴う経費</a:t>
            </a:r>
            <a:r>
              <a:rPr kumimoji="1" lang="en-US" altLang="ja-JP"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150742" y="3355656"/>
            <a:ext cx="3111027" cy="369332"/>
          </a:xfrm>
          <a:prstGeom prst="rect">
            <a:avLst/>
          </a:prstGeom>
          <a:noFill/>
        </p:spPr>
        <p:txBody>
          <a:bodyPr wrap="square" rtlCol="0">
            <a:spAutoFit/>
          </a:bodyPr>
          <a:lstStyle/>
          <a:p>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建設に</a:t>
            </a:r>
            <a:r>
              <a:rPr lang="ja-JP" altLang="en-US" dirty="0">
                <a:latin typeface="HG丸ｺﾞｼｯｸM-PRO" panose="020F0600000000000000" pitchFamily="50" charset="-128"/>
                <a:ea typeface="HG丸ｺﾞｼｯｸM-PRO" panose="020F0600000000000000" pitchFamily="50" charset="-128"/>
              </a:rPr>
              <a:t>伴う</a:t>
            </a:r>
            <a:r>
              <a:rPr kumimoji="1" lang="ja-JP" altLang="en-US" dirty="0" smtClean="0">
                <a:latin typeface="HG丸ｺﾞｼｯｸM-PRO" panose="020F0600000000000000" pitchFamily="50" charset="-128"/>
                <a:ea typeface="HG丸ｺﾞｼｯｸM-PRO" panose="020F0600000000000000" pitchFamily="50" charset="-128"/>
              </a:rPr>
              <a:t>経費</a:t>
            </a:r>
            <a:r>
              <a:rPr kumimoji="1" lang="en-US" altLang="ja-JP"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1416316" y="3142912"/>
            <a:ext cx="7222092" cy="276999"/>
          </a:xfrm>
          <a:prstGeom prst="rect">
            <a:avLst/>
          </a:prstGeom>
          <a:noFill/>
        </p:spPr>
        <p:txBody>
          <a:bodyPr wrap="square" rtlCol="0">
            <a:spAutoFit/>
          </a:bodyPr>
          <a:lstStyle/>
          <a:p>
            <a:r>
              <a:rPr kumimoji="1"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高度処理経費など汚水処理経費の一部についても一般会計繰入金の対象となるものがある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4"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28</a:t>
            </a:fld>
            <a:endParaRPr lang="ja-JP" altLang="en-US" sz="2000" b="1" dirty="0">
              <a:solidFill>
                <a:srgbClr val="000000"/>
              </a:solidFill>
              <a:latin typeface="Times New Roman" pitchFamily="18" charset="0"/>
              <a:cs typeface="Times New Roman" pitchFamily="18" charset="0"/>
            </a:endParaRPr>
          </a:p>
        </p:txBody>
      </p:sp>
      <p:sp>
        <p:nvSpPr>
          <p:cNvPr id="3" name="テキスト ボックス 2"/>
          <p:cNvSpPr txBox="1"/>
          <p:nvPr/>
        </p:nvSpPr>
        <p:spPr>
          <a:xfrm>
            <a:off x="925830" y="6369210"/>
            <a:ext cx="7484787" cy="461665"/>
          </a:xfrm>
          <a:prstGeom prst="rect">
            <a:avLst/>
          </a:prstGeom>
          <a:noFill/>
        </p:spPr>
        <p:txBody>
          <a:bodyPr wrap="square" rtlCol="0">
            <a:spAutoFit/>
          </a:bodyPr>
          <a:lstStyle/>
          <a:p>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１　対象施設の国費補助率が</a:t>
            </a:r>
            <a:r>
              <a:rPr kumimoji="1" lang="en-US" altLang="ja-JP" sz="1200" dirty="0" smtClean="0">
                <a:latin typeface="HG丸ｺﾞｼｯｸM-PRO" panose="020F0600000000000000" pitchFamily="50" charset="-128"/>
                <a:ea typeface="HG丸ｺﾞｼｯｸM-PRO" panose="020F0600000000000000" pitchFamily="50" charset="-128"/>
              </a:rPr>
              <a:t>55</a:t>
            </a:r>
            <a:r>
              <a:rPr kumimoji="1" lang="ja-JP" altLang="en-US" sz="1200" dirty="0" smtClean="0">
                <a:latin typeface="HG丸ｺﾞｼｯｸM-PRO" panose="020F0600000000000000" pitchFamily="50" charset="-128"/>
                <a:ea typeface="HG丸ｺﾞｼｯｸM-PRO" panose="020F0600000000000000" pitchFamily="50" charset="-128"/>
              </a:rPr>
              <a:t>％の場合、地方債の発行は</a:t>
            </a:r>
            <a:r>
              <a:rPr kumimoji="1" lang="en-US" altLang="ja-JP" sz="1200" dirty="0" smtClean="0">
                <a:latin typeface="HG丸ｺﾞｼｯｸM-PRO" panose="020F0600000000000000" pitchFamily="50" charset="-128"/>
                <a:ea typeface="HG丸ｺﾞｼｯｸM-PRO" panose="020F0600000000000000" pitchFamily="50" charset="-128"/>
              </a:rPr>
              <a:t>45</a:t>
            </a:r>
            <a:r>
              <a:rPr kumimoji="1" lang="ja-JP" altLang="en-US" sz="1200" dirty="0" smtClean="0">
                <a:latin typeface="HG丸ｺﾞｼｯｸM-PRO" panose="020F0600000000000000" pitchFamily="50" charset="-128"/>
                <a:ea typeface="HG丸ｺﾞｼｯｸM-PRO" panose="020F0600000000000000" pitchFamily="50" charset="-128"/>
              </a:rPr>
              <a:t>％</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２　企業会計の場合、元金償還金の代わりに減価償却費が一般</a:t>
            </a:r>
            <a:r>
              <a:rPr lang="ja-JP" altLang="en-US" sz="1200" dirty="0">
                <a:latin typeface="HG丸ｺﾞｼｯｸM-PRO" panose="020F0600000000000000" pitchFamily="50" charset="-128"/>
                <a:ea typeface="HG丸ｺﾞｼｯｸM-PRO" panose="020F0600000000000000" pitchFamily="50" charset="-128"/>
              </a:rPr>
              <a:t>会計繰入金の対象となる</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5" name="右矢印 14"/>
          <p:cNvSpPr/>
          <p:nvPr/>
        </p:nvSpPr>
        <p:spPr>
          <a:xfrm>
            <a:off x="5675433" y="1915097"/>
            <a:ext cx="840022" cy="2462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610815" y="905442"/>
            <a:ext cx="8964000" cy="76071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252000" indent="-252000"/>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①下水道事業を維持管理するための経費は、雨水排除経費と汚水処理経費がある。</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marL="252000" indent="-252000"/>
            <a:r>
              <a:rPr lang="ja-JP" altLang="en-US" sz="160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00" b="1" smtClean="0">
                <a:solidFill>
                  <a:schemeClr val="tx1"/>
                </a:solidFill>
                <a:latin typeface="+mj-ea"/>
                <a:ea typeface="+mj-ea"/>
              </a:rPr>
              <a:t>雨水排除経費</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は受益者が特定されないため、公費（市税：一般会計繰入金）を財源として運営。</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marL="252000" indent="-252000"/>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tx1"/>
                </a:solidFill>
                <a:latin typeface="+mj-ea"/>
                <a:ea typeface="+mj-ea"/>
              </a:rPr>
              <a:t>汚水処理経費</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は発生原因者の負担を原則とし、私費（下水道使用料）を財源として運営。</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20" name="角丸四角形 19"/>
          <p:cNvSpPr/>
          <p:nvPr/>
        </p:nvSpPr>
        <p:spPr>
          <a:xfrm rot="10800000" flipV="1">
            <a:off x="580091" y="3660741"/>
            <a:ext cx="9044982" cy="98488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216000" indent="-216000"/>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②下水道システムには、大規模な施設整備に伴う初期投資</a:t>
            </a:r>
            <a:r>
              <a:rPr lang="ja-JP" altLang="en-US" sz="1600" dirty="0">
                <a:solidFill>
                  <a:schemeClr val="tx1"/>
                </a:solidFill>
                <a:latin typeface="HG丸ｺﾞｼｯｸM-PRO" panose="020F0600000000000000" pitchFamily="50" charset="-128"/>
                <a:ea typeface="HG丸ｺﾞｼｯｸM-PRO" panose="020F0600000000000000" pitchFamily="50" charset="-128"/>
              </a:rPr>
              <a:t>負担が</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大きいことから、施設整備にあたっては国費補助が適用され、残りは地方債により資金を調達する。地方債については、後年度に費用化される支払利息と元金償還金に対して、雨水排除経費には公費を、汚水処理経費には私費を財源としてまかなう。</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4365730" y="2527359"/>
            <a:ext cx="1296144" cy="615553"/>
          </a:xfrm>
          <a:prstGeom prst="rect">
            <a:avLst/>
          </a:prstGeom>
          <a:solidFill>
            <a:schemeClr val="bg1">
              <a:lumMod val="75000"/>
            </a:schemeClr>
          </a:solidFill>
          <a:ln>
            <a:solidFill>
              <a:schemeClr val="accent1"/>
            </a:solidFill>
          </a:ln>
        </p:spPr>
        <p:txBody>
          <a:bodyPr wrap="square" rtlCol="0">
            <a:spAutoFit/>
          </a:bodyPr>
          <a:lstStyle/>
          <a:p>
            <a:pPr algn="ctr">
              <a:defRPr/>
            </a:pPr>
            <a:r>
              <a:rPr lang="ja-JP" altLang="en-US" sz="1700" b="1" dirty="0">
                <a:latin typeface="+mj-ea"/>
              </a:rPr>
              <a:t>雨水排除</a:t>
            </a:r>
            <a:endParaRPr lang="en-US" altLang="ja-JP" sz="1700" b="1" dirty="0">
              <a:latin typeface="+mj-ea"/>
            </a:endParaRPr>
          </a:p>
          <a:p>
            <a:pPr algn="ctr">
              <a:defRPr/>
            </a:pPr>
            <a:r>
              <a:rPr lang="ja-JP" altLang="en-US" sz="1700" b="1" dirty="0">
                <a:latin typeface="+mj-ea"/>
              </a:rPr>
              <a:t>経費</a:t>
            </a:r>
            <a:r>
              <a:rPr lang="en-US" altLang="ja-JP" sz="1700" baseline="30000" dirty="0" smtClean="0">
                <a:latin typeface="HG丸ｺﾞｼｯｸM-PRO" panose="020F0600000000000000" pitchFamily="50" charset="-128"/>
                <a:ea typeface="HG丸ｺﾞｼｯｸM-PRO" panose="020F0600000000000000" pitchFamily="50" charset="-128"/>
              </a:rPr>
              <a:t>※</a:t>
            </a:r>
            <a:endParaRPr lang="ja-JP" altLang="en-US" sz="1700" baseline="300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4379289" y="1730467"/>
            <a:ext cx="1296144" cy="615553"/>
          </a:xfrm>
          <a:prstGeom prst="rect">
            <a:avLst/>
          </a:prstGeom>
          <a:solidFill>
            <a:schemeClr val="bg1">
              <a:lumMod val="75000"/>
            </a:schemeClr>
          </a:solidFill>
          <a:ln>
            <a:solidFill>
              <a:schemeClr val="accent1"/>
            </a:solidFill>
          </a:ln>
        </p:spPr>
        <p:txBody>
          <a:bodyPr wrap="square" rtlCol="0">
            <a:spAutoFit/>
          </a:bodyPr>
          <a:lstStyle/>
          <a:p>
            <a:pPr algn="ctr"/>
            <a:r>
              <a:rPr lang="ja-JP" altLang="en-US" sz="1700" b="1" dirty="0">
                <a:latin typeface="+mj-ea"/>
              </a:rPr>
              <a:t>汚水処理</a:t>
            </a:r>
            <a:endParaRPr lang="en-US" altLang="ja-JP" sz="1700" b="1" dirty="0">
              <a:latin typeface="+mj-ea"/>
            </a:endParaRPr>
          </a:p>
          <a:p>
            <a:pPr algn="ctr"/>
            <a:r>
              <a:rPr lang="ja-JP" altLang="en-US" sz="1700" b="1" dirty="0" smtClean="0">
                <a:latin typeface="+mj-ea"/>
              </a:rPr>
              <a:t>経費</a:t>
            </a:r>
            <a:endParaRPr lang="ja-JP" altLang="en-US" sz="1700" b="1" dirty="0">
              <a:latin typeface="+mj-ea"/>
            </a:endParaRPr>
          </a:p>
        </p:txBody>
      </p:sp>
      <p:sp>
        <p:nvSpPr>
          <p:cNvPr id="8" name="右中かっこ 7"/>
          <p:cNvSpPr/>
          <p:nvPr/>
        </p:nvSpPr>
        <p:spPr>
          <a:xfrm>
            <a:off x="3744468" y="1731056"/>
            <a:ext cx="252028" cy="14043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 name="直線矢印コネクタ 9"/>
          <p:cNvCxnSpPr>
            <a:stCxn id="8" idx="1"/>
            <a:endCxn id="22" idx="1"/>
          </p:cNvCxnSpPr>
          <p:nvPr/>
        </p:nvCxnSpPr>
        <p:spPr>
          <a:xfrm flipV="1">
            <a:off x="3996498" y="2038241"/>
            <a:ext cx="382793" cy="394994"/>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8" idx="1"/>
            <a:endCxn id="21" idx="1"/>
          </p:cNvCxnSpPr>
          <p:nvPr/>
        </p:nvCxnSpPr>
        <p:spPr>
          <a:xfrm>
            <a:off x="3996498" y="2433239"/>
            <a:ext cx="369233" cy="401897"/>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527393" y="1726992"/>
            <a:ext cx="2482994" cy="600164"/>
          </a:xfrm>
          <a:prstGeom prst="rect">
            <a:avLst/>
          </a:prstGeom>
          <a:noFill/>
          <a:ln>
            <a:solidFill>
              <a:schemeClr val="accent1"/>
            </a:solidFill>
          </a:ln>
        </p:spPr>
        <p:txBody>
          <a:bodyPr wrap="square" rtlCol="0">
            <a:spAutoFit/>
          </a:bodyPr>
          <a:lstStyle/>
          <a:p>
            <a:pPr algn="ctr"/>
            <a:r>
              <a:rPr lang="ja-JP" altLang="en-US" sz="1650" dirty="0" smtClean="0">
                <a:latin typeface="HG丸ｺﾞｼｯｸM-PRO" panose="020F0600000000000000" pitchFamily="50" charset="-128"/>
                <a:ea typeface="HG丸ｺﾞｼｯｸM-PRO" panose="020F0600000000000000" pitchFamily="50" charset="-128"/>
              </a:rPr>
              <a:t>下水道使用料</a:t>
            </a:r>
            <a:endParaRPr lang="en-US" altLang="ja-JP" sz="1650" dirty="0" smtClean="0">
              <a:latin typeface="HG丸ｺﾞｼｯｸM-PRO" panose="020F0600000000000000" pitchFamily="50" charset="-128"/>
              <a:ea typeface="HG丸ｺﾞｼｯｸM-PRO" panose="020F0600000000000000" pitchFamily="50" charset="-128"/>
            </a:endParaRPr>
          </a:p>
          <a:p>
            <a:pPr algn="ctr"/>
            <a:r>
              <a:rPr lang="ja-JP" altLang="en-US" sz="1650" dirty="0" smtClean="0">
                <a:latin typeface="HG丸ｺﾞｼｯｸM-PRO" panose="020F0600000000000000" pitchFamily="50" charset="-128"/>
                <a:ea typeface="HG丸ｺﾞｼｯｸM-PRO" panose="020F0600000000000000" pitchFamily="50" charset="-128"/>
              </a:rPr>
              <a:t>でまかなう</a:t>
            </a:r>
            <a:endParaRPr lang="ja-JP" altLang="en-US" sz="1650" dirty="0">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6515457" y="2542744"/>
            <a:ext cx="2482992" cy="600164"/>
          </a:xfrm>
          <a:prstGeom prst="rect">
            <a:avLst/>
          </a:prstGeom>
          <a:noFill/>
          <a:ln>
            <a:solidFill>
              <a:schemeClr val="accent1"/>
            </a:solidFill>
          </a:ln>
        </p:spPr>
        <p:txBody>
          <a:bodyPr wrap="square" rtlCol="0">
            <a:spAutoFit/>
          </a:bodyPr>
          <a:lstStyle/>
          <a:p>
            <a:pPr algn="ctr">
              <a:defRPr/>
            </a:pPr>
            <a:r>
              <a:rPr lang="ja-JP" altLang="en-US" sz="1650" dirty="0">
                <a:latin typeface="HG丸ｺﾞｼｯｸM-PRO" panose="020F0600000000000000" pitchFamily="50" charset="-128"/>
                <a:ea typeface="HG丸ｺﾞｼｯｸM-PRO" panose="020F0600000000000000" pitchFamily="50" charset="-128"/>
              </a:rPr>
              <a:t>一般</a:t>
            </a:r>
            <a:r>
              <a:rPr lang="ja-JP" altLang="en-US" sz="1650" dirty="0" smtClean="0">
                <a:latin typeface="HG丸ｺﾞｼｯｸM-PRO" panose="020F0600000000000000" pitchFamily="50" charset="-128"/>
                <a:ea typeface="HG丸ｺﾞｼｯｸM-PRO" panose="020F0600000000000000" pitchFamily="50" charset="-128"/>
              </a:rPr>
              <a:t>会計繰入金</a:t>
            </a:r>
            <a:endParaRPr lang="en-US" altLang="ja-JP" sz="1650" dirty="0" smtClean="0">
              <a:latin typeface="HG丸ｺﾞｼｯｸM-PRO" panose="020F0600000000000000" pitchFamily="50" charset="-128"/>
              <a:ea typeface="HG丸ｺﾞｼｯｸM-PRO" panose="020F0600000000000000" pitchFamily="50" charset="-128"/>
            </a:endParaRPr>
          </a:p>
          <a:p>
            <a:pPr algn="ctr">
              <a:defRPr/>
            </a:pPr>
            <a:r>
              <a:rPr lang="ja-JP" altLang="en-US" sz="1650" dirty="0" smtClean="0">
                <a:latin typeface="HG丸ｺﾞｼｯｸM-PRO" panose="020F0600000000000000" pitchFamily="50" charset="-128"/>
                <a:ea typeface="HG丸ｺﾞｼｯｸM-PRO" panose="020F0600000000000000" pitchFamily="50" charset="-128"/>
              </a:rPr>
              <a:t>でまかなう</a:t>
            </a:r>
            <a:endParaRPr lang="ja-JP" altLang="en-US" sz="1650" dirty="0">
              <a:latin typeface="HG丸ｺﾞｼｯｸM-PRO" panose="020F0600000000000000" pitchFamily="50" charset="-128"/>
              <a:ea typeface="HG丸ｺﾞｼｯｸM-PRO" panose="020F0600000000000000" pitchFamily="50" charset="-128"/>
            </a:endParaRPr>
          </a:p>
        </p:txBody>
      </p:sp>
      <p:sp>
        <p:nvSpPr>
          <p:cNvPr id="36" name="右矢印 35"/>
          <p:cNvSpPr/>
          <p:nvPr/>
        </p:nvSpPr>
        <p:spPr>
          <a:xfrm>
            <a:off x="5675434" y="2711988"/>
            <a:ext cx="812223" cy="2462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右矢印 45"/>
          <p:cNvSpPr/>
          <p:nvPr/>
        </p:nvSpPr>
        <p:spPr>
          <a:xfrm>
            <a:off x="7600243" y="5028593"/>
            <a:ext cx="433912" cy="2462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253563" y="5620605"/>
            <a:ext cx="1296144" cy="615553"/>
          </a:xfrm>
          <a:prstGeom prst="rect">
            <a:avLst/>
          </a:prstGeom>
          <a:solidFill>
            <a:schemeClr val="bg1">
              <a:lumMod val="75000"/>
            </a:schemeClr>
          </a:solidFill>
          <a:ln>
            <a:solidFill>
              <a:schemeClr val="accent1"/>
            </a:solidFill>
          </a:ln>
        </p:spPr>
        <p:txBody>
          <a:bodyPr wrap="square" rtlCol="0">
            <a:spAutoFit/>
          </a:bodyPr>
          <a:lstStyle/>
          <a:p>
            <a:pPr algn="ctr">
              <a:defRPr/>
            </a:pPr>
            <a:r>
              <a:rPr lang="ja-JP" altLang="en-US" sz="1700" b="1" dirty="0">
                <a:latin typeface="+mj-ea"/>
              </a:rPr>
              <a:t>雨水排除</a:t>
            </a:r>
            <a:endParaRPr lang="en-US" altLang="ja-JP" sz="1700" b="1" dirty="0">
              <a:latin typeface="+mj-ea"/>
            </a:endParaRPr>
          </a:p>
          <a:p>
            <a:pPr algn="ctr">
              <a:defRPr/>
            </a:pPr>
            <a:r>
              <a:rPr lang="ja-JP" altLang="en-US" sz="1700" b="1" dirty="0" smtClean="0">
                <a:latin typeface="+mj-ea"/>
              </a:rPr>
              <a:t>経費</a:t>
            </a:r>
            <a:endParaRPr lang="ja-JP" altLang="en-US" sz="1700" baseline="30000" dirty="0">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6267123" y="4823714"/>
            <a:ext cx="1296144" cy="615553"/>
          </a:xfrm>
          <a:prstGeom prst="rect">
            <a:avLst/>
          </a:prstGeom>
          <a:solidFill>
            <a:schemeClr val="bg1">
              <a:lumMod val="75000"/>
            </a:schemeClr>
          </a:solidFill>
          <a:ln>
            <a:solidFill>
              <a:schemeClr val="accent1"/>
            </a:solidFill>
          </a:ln>
        </p:spPr>
        <p:txBody>
          <a:bodyPr wrap="square" rtlCol="0">
            <a:spAutoFit/>
          </a:bodyPr>
          <a:lstStyle/>
          <a:p>
            <a:pPr algn="ctr"/>
            <a:r>
              <a:rPr lang="ja-JP" altLang="en-US" sz="1700" b="1" dirty="0">
                <a:latin typeface="+mj-ea"/>
              </a:rPr>
              <a:t>汚水処理</a:t>
            </a:r>
            <a:endParaRPr lang="en-US" altLang="ja-JP" sz="1700" b="1" dirty="0">
              <a:latin typeface="+mj-ea"/>
            </a:endParaRPr>
          </a:p>
          <a:p>
            <a:pPr algn="ctr"/>
            <a:r>
              <a:rPr lang="ja-JP" altLang="en-US" sz="1700" b="1" dirty="0" smtClean="0">
                <a:latin typeface="+mj-ea"/>
              </a:rPr>
              <a:t>経費</a:t>
            </a:r>
            <a:endParaRPr lang="ja-JP" altLang="en-US" sz="1700" b="1" dirty="0">
              <a:latin typeface="+mj-ea"/>
            </a:endParaRPr>
          </a:p>
        </p:txBody>
      </p:sp>
      <p:sp>
        <p:nvSpPr>
          <p:cNvPr id="49" name="右中かっこ 48"/>
          <p:cNvSpPr/>
          <p:nvPr/>
        </p:nvSpPr>
        <p:spPr>
          <a:xfrm>
            <a:off x="5823126" y="4844552"/>
            <a:ext cx="252028" cy="14043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0" name="直線矢印コネクタ 49"/>
          <p:cNvCxnSpPr>
            <a:stCxn id="49" idx="1"/>
            <a:endCxn id="48" idx="1"/>
          </p:cNvCxnSpPr>
          <p:nvPr/>
        </p:nvCxnSpPr>
        <p:spPr>
          <a:xfrm flipV="1">
            <a:off x="6075154" y="5131487"/>
            <a:ext cx="191967" cy="415244"/>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49" idx="1"/>
            <a:endCxn id="47" idx="1"/>
          </p:cNvCxnSpPr>
          <p:nvPr/>
        </p:nvCxnSpPr>
        <p:spPr>
          <a:xfrm>
            <a:off x="6075156" y="5546735"/>
            <a:ext cx="178407" cy="381647"/>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8046093" y="4840488"/>
            <a:ext cx="1764137" cy="600164"/>
          </a:xfrm>
          <a:prstGeom prst="rect">
            <a:avLst/>
          </a:prstGeom>
          <a:noFill/>
          <a:ln>
            <a:solidFill>
              <a:schemeClr val="accent1"/>
            </a:solidFill>
          </a:ln>
        </p:spPr>
        <p:txBody>
          <a:bodyPr wrap="square" rtlCol="0">
            <a:spAutoFit/>
          </a:bodyPr>
          <a:lstStyle/>
          <a:p>
            <a:pPr algn="ctr"/>
            <a:r>
              <a:rPr lang="ja-JP" altLang="en-US" sz="1650" dirty="0" smtClean="0">
                <a:latin typeface="HG丸ｺﾞｼｯｸM-PRO" panose="020F0600000000000000" pitchFamily="50" charset="-128"/>
                <a:ea typeface="HG丸ｺﾞｼｯｸM-PRO" panose="020F0600000000000000" pitchFamily="50" charset="-128"/>
              </a:rPr>
              <a:t>下水道使用料</a:t>
            </a:r>
            <a:endParaRPr lang="en-US" altLang="ja-JP" sz="1650" dirty="0" smtClean="0">
              <a:latin typeface="HG丸ｺﾞｼｯｸM-PRO" panose="020F0600000000000000" pitchFamily="50" charset="-128"/>
              <a:ea typeface="HG丸ｺﾞｼｯｸM-PRO" panose="020F0600000000000000" pitchFamily="50" charset="-128"/>
            </a:endParaRPr>
          </a:p>
          <a:p>
            <a:pPr algn="ctr"/>
            <a:r>
              <a:rPr lang="ja-JP" altLang="en-US" sz="1650" dirty="0" smtClean="0">
                <a:latin typeface="HG丸ｺﾞｼｯｸM-PRO" panose="020F0600000000000000" pitchFamily="50" charset="-128"/>
                <a:ea typeface="HG丸ｺﾞｼｯｸM-PRO" panose="020F0600000000000000" pitchFamily="50" charset="-128"/>
              </a:rPr>
              <a:t>でまかなう</a:t>
            </a:r>
            <a:endParaRPr lang="ja-JP" altLang="en-US" sz="1650" dirty="0">
              <a:latin typeface="HG丸ｺﾞｼｯｸM-PRO" panose="020F0600000000000000" pitchFamily="50" charset="-128"/>
              <a:ea typeface="HG丸ｺﾞｼｯｸM-PRO" panose="020F0600000000000000" pitchFamily="50" charset="-128"/>
            </a:endParaRPr>
          </a:p>
        </p:txBody>
      </p:sp>
      <p:sp>
        <p:nvSpPr>
          <p:cNvPr id="53" name="テキスト ボックス 52"/>
          <p:cNvSpPr txBox="1"/>
          <p:nvPr/>
        </p:nvSpPr>
        <p:spPr>
          <a:xfrm>
            <a:off x="8034157" y="5656240"/>
            <a:ext cx="1776076" cy="600164"/>
          </a:xfrm>
          <a:prstGeom prst="rect">
            <a:avLst/>
          </a:prstGeom>
          <a:noFill/>
          <a:ln>
            <a:solidFill>
              <a:schemeClr val="accent1"/>
            </a:solidFill>
          </a:ln>
        </p:spPr>
        <p:txBody>
          <a:bodyPr wrap="square" rtlCol="0">
            <a:spAutoFit/>
          </a:bodyPr>
          <a:lstStyle/>
          <a:p>
            <a:pPr algn="ctr">
              <a:defRPr/>
            </a:pPr>
            <a:r>
              <a:rPr lang="ja-JP" altLang="en-US" sz="1650" dirty="0">
                <a:latin typeface="HG丸ｺﾞｼｯｸM-PRO" panose="020F0600000000000000" pitchFamily="50" charset="-128"/>
                <a:ea typeface="HG丸ｺﾞｼｯｸM-PRO" panose="020F0600000000000000" pitchFamily="50" charset="-128"/>
              </a:rPr>
              <a:t>一般</a:t>
            </a:r>
            <a:r>
              <a:rPr lang="ja-JP" altLang="en-US" sz="1650" dirty="0" smtClean="0">
                <a:latin typeface="HG丸ｺﾞｼｯｸM-PRO" panose="020F0600000000000000" pitchFamily="50" charset="-128"/>
                <a:ea typeface="HG丸ｺﾞｼｯｸM-PRO" panose="020F0600000000000000" pitchFamily="50" charset="-128"/>
              </a:rPr>
              <a:t>会計繰入金</a:t>
            </a:r>
            <a:endParaRPr lang="en-US" altLang="ja-JP" sz="1650" dirty="0" smtClean="0">
              <a:latin typeface="HG丸ｺﾞｼｯｸM-PRO" panose="020F0600000000000000" pitchFamily="50" charset="-128"/>
              <a:ea typeface="HG丸ｺﾞｼｯｸM-PRO" panose="020F0600000000000000" pitchFamily="50" charset="-128"/>
            </a:endParaRPr>
          </a:p>
          <a:p>
            <a:pPr algn="ctr">
              <a:defRPr/>
            </a:pPr>
            <a:r>
              <a:rPr lang="ja-JP" altLang="en-US" sz="1650" dirty="0" smtClean="0">
                <a:latin typeface="HG丸ｺﾞｼｯｸM-PRO" panose="020F0600000000000000" pitchFamily="50" charset="-128"/>
                <a:ea typeface="HG丸ｺﾞｼｯｸM-PRO" panose="020F0600000000000000" pitchFamily="50" charset="-128"/>
              </a:rPr>
              <a:t>でまかなう</a:t>
            </a:r>
            <a:endParaRPr lang="ja-JP" altLang="en-US" sz="1650" dirty="0">
              <a:latin typeface="HG丸ｺﾞｼｯｸM-PRO" panose="020F0600000000000000" pitchFamily="50" charset="-128"/>
              <a:ea typeface="HG丸ｺﾞｼｯｸM-PRO" panose="020F0600000000000000" pitchFamily="50" charset="-128"/>
            </a:endParaRPr>
          </a:p>
        </p:txBody>
      </p:sp>
      <p:sp>
        <p:nvSpPr>
          <p:cNvPr id="55" name="右矢印 54"/>
          <p:cNvSpPr/>
          <p:nvPr/>
        </p:nvSpPr>
        <p:spPr>
          <a:xfrm>
            <a:off x="7580291" y="5833178"/>
            <a:ext cx="433912" cy="2462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矢印コネクタ 64"/>
          <p:cNvCxnSpPr/>
          <p:nvPr/>
        </p:nvCxnSpPr>
        <p:spPr>
          <a:xfrm>
            <a:off x="4387542" y="5513721"/>
            <a:ext cx="196606"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4081919" y="5513725"/>
            <a:ext cx="305625" cy="4426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H="1" flipV="1">
            <a:off x="4102971" y="5158169"/>
            <a:ext cx="284573" cy="355552"/>
          </a:xfrm>
          <a:prstGeom prst="line">
            <a:avLst/>
          </a:prstGeom>
          <a:ln w="19050">
            <a:tailEnd w="lg" len="lg"/>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p:txBody>
          <a:bodyPr/>
          <a:lstStyle/>
          <a:p>
            <a:r>
              <a:rPr lang="en-US" altLang="ja-JP" dirty="0">
                <a:latin typeface="HGS創英角ｺﾞｼｯｸUB" pitchFamily="50" charset="-128"/>
                <a:ea typeface="HGS創英角ｺﾞｼｯｸUB" pitchFamily="50" charset="-128"/>
              </a:rPr>
              <a:t>【</a:t>
            </a:r>
            <a:r>
              <a:rPr lang="ja-JP" altLang="en-US" dirty="0">
                <a:latin typeface="HGS創英角ｺﾞｼｯｸUB" pitchFamily="50" charset="-128"/>
                <a:ea typeface="HGS創英角ｺﾞｼｯｸUB" pitchFamily="50" charset="-128"/>
              </a:rPr>
              <a:t>参考</a:t>
            </a:r>
            <a:r>
              <a:rPr lang="en-US" altLang="ja-JP" dirty="0">
                <a:latin typeface="HGS創英角ｺﾞｼｯｸUB" pitchFamily="50" charset="-128"/>
                <a:ea typeface="HGS創英角ｺﾞｼｯｸUB" pitchFamily="50" charset="-128"/>
              </a:rPr>
              <a:t>】</a:t>
            </a:r>
            <a:r>
              <a:rPr lang="ja-JP" altLang="en-US" dirty="0"/>
              <a:t>下水道事業における財務の</a:t>
            </a:r>
            <a:r>
              <a:rPr lang="ja-JP" altLang="en-US" dirty="0" smtClean="0"/>
              <a:t>しくみ</a:t>
            </a:r>
            <a:endParaRPr kumimoji="1" lang="ja-JP" altLang="en-US" dirty="0"/>
          </a:p>
        </p:txBody>
      </p:sp>
    </p:spTree>
    <p:extLst>
      <p:ext uri="{BB962C8B-B14F-4D97-AF65-F5344CB8AC3E}">
        <p14:creationId xmlns:p14="http://schemas.microsoft.com/office/powerpoint/2010/main" val="3969273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 1"/>
          <p:cNvSpPr>
            <a:spLocks noGrp="1"/>
          </p:cNvSpPr>
          <p:nvPr>
            <p:ph type="sldNum" sz="quarter" idx="12"/>
          </p:nvPr>
        </p:nvSpPr>
        <p:spPr>
          <a:xfrm>
            <a:off x="9360000" y="6300000"/>
            <a:ext cx="648000" cy="360000"/>
          </a:xfrm>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2</a:t>
            </a:fld>
            <a:endParaRPr lang="ja-JP" altLang="en-US" sz="2000" b="1" dirty="0">
              <a:solidFill>
                <a:schemeClr val="tx1"/>
              </a:solidFill>
              <a:latin typeface="Times New Roman" pitchFamily="18" charset="0"/>
              <a:cs typeface="Times New Roman" pitchFamily="18" charset="0"/>
            </a:endParaRPr>
          </a:p>
        </p:txBody>
      </p:sp>
      <p:sp>
        <p:nvSpPr>
          <p:cNvPr id="13" name="タイトル 3"/>
          <p:cNvSpPr txBox="1">
            <a:spLocks/>
          </p:cNvSpPr>
          <p:nvPr/>
        </p:nvSpPr>
        <p:spPr>
          <a:xfrm>
            <a:off x="380996" y="2639500"/>
            <a:ext cx="4196940" cy="354077"/>
          </a:xfrm>
          <a:prstGeom prst="rect">
            <a:avLst/>
          </a:prstGeom>
        </p:spPr>
        <p:txBody>
          <a:bodyPr vert="horz" lIns="91440" tIns="45720" rIns="91440" bIns="45720" rtlCol="0" anchor="ctr">
            <a:noAutofit/>
          </a:bodyPr>
          <a:lstStyle/>
          <a:p>
            <a:pPr>
              <a:spcBef>
                <a:spcPct val="0"/>
              </a:spcBef>
              <a:defRPr/>
            </a:pPr>
            <a:r>
              <a:rPr lang="ja-JP" altLang="en-US" sz="1600" dirty="0">
                <a:solidFill>
                  <a:schemeClr val="accent1">
                    <a:lumMod val="50000"/>
                  </a:schemeClr>
                </a:solidFill>
                <a:latin typeface="HGS創英角ｺﾞｼｯｸUB" pitchFamily="50" charset="-128"/>
                <a:ea typeface="HGS創英角ｺﾞｼｯｸUB" pitchFamily="50" charset="-128"/>
                <a:cs typeface="+mj-cs"/>
              </a:rPr>
              <a:t>第１部　下水道事業の現状と課題</a:t>
            </a:r>
            <a:r>
              <a:rPr lang="ja-JP" altLang="en-US" sz="1600" dirty="0" smtClean="0">
                <a:solidFill>
                  <a:srgbClr val="003366"/>
                </a:solidFill>
                <a:latin typeface="HGS創英角ｺﾞｼｯｸUB" pitchFamily="50" charset="-128"/>
                <a:ea typeface="HGS創英角ｺﾞｼｯｸUB" pitchFamily="50" charset="-128"/>
              </a:rPr>
              <a:t>･</a:t>
            </a:r>
            <a:r>
              <a:rPr lang="ja-JP" altLang="en-US" sz="1600" dirty="0">
                <a:solidFill>
                  <a:srgbClr val="003366"/>
                </a:solidFill>
                <a:latin typeface="HGS創英角ｺﾞｼｯｸUB" pitchFamily="50" charset="-128"/>
                <a:ea typeface="HGS創英角ｺﾞｼｯｸUB" pitchFamily="50" charset="-128"/>
              </a:rPr>
              <a:t>･･</a:t>
            </a:r>
            <a:r>
              <a:rPr lang="en-US" altLang="ja-JP" sz="1600" dirty="0" smtClean="0">
                <a:solidFill>
                  <a:srgbClr val="003366"/>
                </a:solidFill>
                <a:latin typeface="HGS創英角ｺﾞｼｯｸUB" pitchFamily="50" charset="-128"/>
                <a:ea typeface="HGS創英角ｺﾞｼｯｸUB" pitchFamily="50" charset="-128"/>
              </a:rPr>
              <a:t>P.4</a:t>
            </a:r>
            <a:endParaRPr kumimoji="1" lang="ja-JP" altLang="en-US" sz="1600" b="0" i="0" u="none" strike="noStrike" kern="1200" cap="none" spc="0" normalizeH="0" baseline="0" noProof="0" dirty="0">
              <a:ln>
                <a:noFill/>
              </a:ln>
              <a:solidFill>
                <a:srgbClr val="003366"/>
              </a:solidFill>
              <a:effectLst/>
              <a:uLnTx/>
              <a:uFillTx/>
              <a:latin typeface="HGS創英角ｺﾞｼｯｸUB" pitchFamily="50" charset="-128"/>
              <a:ea typeface="HGS創英角ｺﾞｼｯｸUB" pitchFamily="50" charset="-128"/>
              <a:cs typeface="+mj-cs"/>
            </a:endParaRPr>
          </a:p>
        </p:txBody>
      </p:sp>
      <p:sp>
        <p:nvSpPr>
          <p:cNvPr id="16" name="正方形/長方形 15"/>
          <p:cNvSpPr/>
          <p:nvPr/>
        </p:nvSpPr>
        <p:spPr>
          <a:xfrm>
            <a:off x="545992" y="3243706"/>
            <a:ext cx="3851924" cy="1003727"/>
          </a:xfrm>
          <a:prstGeom prst="rect">
            <a:avLst/>
          </a:prstGeom>
          <a:noFill/>
          <a:ln>
            <a:noFill/>
          </a:ln>
          <a:effectLst>
            <a:outerShdw blurRad="25400" dist="38100" dir="10800000" algn="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600"/>
              </a:lnSpc>
              <a:spcBef>
                <a:spcPts val="200"/>
              </a:spcBef>
            </a:pPr>
            <a:endParaRPr lang="ja-JP" altLang="en-US" sz="1100" u="sng" dirty="0">
              <a:solidFill>
                <a:schemeClr val="accent1">
                  <a:lumMod val="50000"/>
                </a:schemeClr>
              </a:solidFill>
              <a:latin typeface="HG丸ｺﾞｼｯｸM-PRO" pitchFamily="50" charset="-128"/>
              <a:ea typeface="HG丸ｺﾞｼｯｸM-PRO" pitchFamily="50" charset="-128"/>
            </a:endParaRPr>
          </a:p>
          <a:p>
            <a:pPr>
              <a:lnSpc>
                <a:spcPts val="1800"/>
              </a:lnSpc>
            </a:pPr>
            <a:r>
              <a:rPr lang="ja-JP" altLang="en-US" sz="1400" u="sng" dirty="0">
                <a:solidFill>
                  <a:schemeClr val="accent1">
                    <a:lumMod val="50000"/>
                  </a:schemeClr>
                </a:solidFill>
                <a:latin typeface="HGS創英角ｺﾞｼｯｸUB" pitchFamily="50" charset="-128"/>
                <a:ea typeface="HGS創英角ｺﾞｼｯｸUB" pitchFamily="50" charset="-128"/>
              </a:rPr>
              <a:t>１</a:t>
            </a:r>
            <a:r>
              <a:rPr lang="ja-JP" altLang="en-US" sz="1400" u="sng" dirty="0" smtClean="0">
                <a:solidFill>
                  <a:schemeClr val="accent1">
                    <a:lumMod val="50000"/>
                  </a:schemeClr>
                </a:solidFill>
                <a:latin typeface="HGS創英角ｺﾞｼｯｸUB" pitchFamily="50" charset="-128"/>
                <a:ea typeface="HGS創英角ｺﾞｼｯｸUB" pitchFamily="50" charset="-128"/>
              </a:rPr>
              <a:t>．下水道の</a:t>
            </a:r>
            <a:r>
              <a:rPr lang="ja-JP" altLang="en-US" sz="1400" u="sng" dirty="0">
                <a:solidFill>
                  <a:schemeClr val="accent1">
                    <a:lumMod val="50000"/>
                  </a:schemeClr>
                </a:solidFill>
                <a:latin typeface="HGS創英角ｺﾞｼｯｸUB" pitchFamily="50" charset="-128"/>
                <a:ea typeface="HGS創英角ｺﾞｼｯｸUB" pitchFamily="50" charset="-128"/>
              </a:rPr>
              <a:t>特徴</a:t>
            </a:r>
            <a:r>
              <a:rPr lang="ja-JP" altLang="en-US" sz="1400" dirty="0" smtClean="0">
                <a:solidFill>
                  <a:schemeClr val="accent1">
                    <a:lumMod val="50000"/>
                  </a:schemeClr>
                </a:solidFill>
                <a:latin typeface="HGS創英角ｺﾞｼｯｸUB" pitchFamily="50" charset="-128"/>
                <a:ea typeface="HGS創英角ｺﾞｼｯｸUB" pitchFamily="50" charset="-128"/>
              </a:rPr>
              <a:t>･･･</a:t>
            </a:r>
            <a:r>
              <a:rPr lang="en-US" altLang="ja-JP" sz="1400" dirty="0" smtClean="0">
                <a:solidFill>
                  <a:schemeClr val="accent1">
                    <a:lumMod val="50000"/>
                  </a:schemeClr>
                </a:solidFill>
                <a:latin typeface="HGS創英角ｺﾞｼｯｸUB" pitchFamily="50" charset="-128"/>
                <a:ea typeface="HGS創英角ｺﾞｼｯｸUB" pitchFamily="50" charset="-128"/>
              </a:rPr>
              <a:t>P.5</a:t>
            </a:r>
            <a:endParaRPr lang="ja-JP" altLang="en-US" sz="1400" dirty="0">
              <a:solidFill>
                <a:schemeClr val="accent1">
                  <a:lumMod val="50000"/>
                </a:schemeClr>
              </a:solidFill>
              <a:latin typeface="HGS創英角ｺﾞｼｯｸUB" pitchFamily="50" charset="-128"/>
              <a:ea typeface="HGS創英角ｺﾞｼｯｸUB" pitchFamily="50" charset="-128"/>
            </a:endParaRPr>
          </a:p>
          <a:p>
            <a:pPr>
              <a:spcBef>
                <a:spcPts val="300"/>
              </a:spcBef>
            </a:pPr>
            <a:r>
              <a:rPr lang="ja-JP" altLang="en-US" sz="1100" dirty="0" smtClean="0">
                <a:solidFill>
                  <a:schemeClr val="accent1">
                    <a:lumMod val="50000"/>
                  </a:schemeClr>
                </a:solidFill>
                <a:latin typeface="HG丸ｺﾞｼｯｸM-PRO" pitchFamily="50" charset="-128"/>
                <a:ea typeface="HG丸ｺﾞｼｯｸM-PRO" pitchFamily="50" charset="-128"/>
              </a:rPr>
              <a:t>　　</a:t>
            </a:r>
            <a:r>
              <a:rPr lang="ja-JP" altLang="en-US" sz="1100" dirty="0" smtClean="0">
                <a:solidFill>
                  <a:srgbClr val="002060"/>
                </a:solidFill>
                <a:latin typeface="HG丸ｺﾞｼｯｸM-PRO" pitchFamily="50" charset="-128"/>
                <a:ea typeface="HG丸ｺﾞｼｯｸM-PRO" pitchFamily="50" charset="-128"/>
              </a:rPr>
              <a:t>　</a:t>
            </a:r>
            <a:r>
              <a:rPr lang="ja-JP" altLang="en-US" sz="1100" dirty="0" smtClean="0">
                <a:solidFill>
                  <a:srgbClr val="006699"/>
                </a:solidFill>
                <a:latin typeface="HG丸ｺﾞｼｯｸM-PRO" pitchFamily="50" charset="-128"/>
                <a:ea typeface="HG丸ｺﾞｼｯｸM-PRO" pitchFamily="50" charset="-128"/>
              </a:rPr>
              <a:t>１．</a:t>
            </a:r>
            <a:r>
              <a:rPr lang="ja-JP" altLang="en-US" sz="1100" dirty="0" smtClean="0">
                <a:solidFill>
                  <a:srgbClr val="0070C0"/>
                </a:solidFill>
                <a:latin typeface="HG丸ｺﾞｼｯｸM-PRO" pitchFamily="50" charset="-128"/>
                <a:ea typeface="HG丸ｺﾞｼｯｸM-PRO" pitchFamily="50" charset="-128"/>
              </a:rPr>
              <a:t>下水道の</a:t>
            </a:r>
            <a:r>
              <a:rPr lang="ja-JP" altLang="en-US" sz="1100" dirty="0">
                <a:solidFill>
                  <a:srgbClr val="0070C0"/>
                </a:solidFill>
                <a:latin typeface="HG丸ｺﾞｼｯｸM-PRO" pitchFamily="50" charset="-128"/>
                <a:ea typeface="HG丸ｺﾞｼｯｸM-PRO" pitchFamily="50" charset="-128"/>
              </a:rPr>
              <a:t>役割・</a:t>
            </a:r>
            <a:r>
              <a:rPr lang="ja-JP" altLang="en-US" sz="1100" dirty="0" smtClean="0">
                <a:solidFill>
                  <a:srgbClr val="0070C0"/>
                </a:solidFill>
                <a:latin typeface="HG丸ｺﾞｼｯｸM-PRO" pitchFamily="50" charset="-128"/>
                <a:ea typeface="HG丸ｺﾞｼｯｸM-PRO" pitchFamily="50" charset="-128"/>
              </a:rPr>
              <a:t>しくみ</a:t>
            </a:r>
            <a:endParaRPr lang="en-US" altLang="ja-JP" sz="1100" dirty="0">
              <a:solidFill>
                <a:srgbClr val="0070C0"/>
              </a:solidFill>
              <a:latin typeface="HG丸ｺﾞｼｯｸM-PRO" pitchFamily="50" charset="-128"/>
              <a:ea typeface="HG丸ｺﾞｼｯｸM-PRO" pitchFamily="50" charset="-128"/>
            </a:endParaRPr>
          </a:p>
          <a:p>
            <a:pPr>
              <a:spcBef>
                <a:spcPts val="300"/>
              </a:spcBef>
            </a:pPr>
            <a:r>
              <a:rPr lang="ja-JP" altLang="en-US" sz="1100" dirty="0" smtClean="0">
                <a:solidFill>
                  <a:srgbClr val="006699"/>
                </a:solidFill>
                <a:latin typeface="HG丸ｺﾞｼｯｸM-PRO" pitchFamily="50" charset="-128"/>
                <a:ea typeface="HG丸ｺﾞｼｯｸM-PRO" pitchFamily="50" charset="-128"/>
              </a:rPr>
              <a:t>　　　２．</a:t>
            </a:r>
            <a:r>
              <a:rPr lang="ja-JP" altLang="en-US" sz="1100" dirty="0">
                <a:solidFill>
                  <a:srgbClr val="0070C0"/>
                </a:solidFill>
                <a:latin typeface="HG丸ｺﾞｼｯｸM-PRO" panose="020F0600000000000000" pitchFamily="50" charset="-128"/>
                <a:ea typeface="HG丸ｺﾞｼｯｸM-PRO" panose="020F0600000000000000" pitchFamily="50" charset="-128"/>
              </a:rPr>
              <a:t>本市</a:t>
            </a:r>
            <a:r>
              <a:rPr lang="ja-JP" altLang="ja-JP" sz="1100" dirty="0">
                <a:solidFill>
                  <a:srgbClr val="0070C0"/>
                </a:solidFill>
                <a:latin typeface="HG丸ｺﾞｼｯｸM-PRO" panose="020F0600000000000000" pitchFamily="50" charset="-128"/>
                <a:ea typeface="HG丸ｺﾞｼｯｸM-PRO" panose="020F0600000000000000" pitchFamily="50" charset="-128"/>
              </a:rPr>
              <a:t>下水道施設</a:t>
            </a:r>
            <a:r>
              <a:rPr lang="ja-JP" altLang="en-US" sz="1100" dirty="0">
                <a:solidFill>
                  <a:srgbClr val="0070C0"/>
                </a:solidFill>
                <a:latin typeface="HG丸ｺﾞｼｯｸM-PRO" panose="020F0600000000000000" pitchFamily="50" charset="-128"/>
                <a:ea typeface="HG丸ｺﾞｼｯｸM-PRO" panose="020F0600000000000000" pitchFamily="50" charset="-128"/>
              </a:rPr>
              <a:t>の特徴</a:t>
            </a:r>
            <a:r>
              <a:rPr lang="ja-JP" altLang="ja-JP" sz="1100" dirty="0">
                <a:solidFill>
                  <a:srgbClr val="0070C0"/>
                </a:solidFill>
                <a:latin typeface="HG丸ｺﾞｼｯｸM-PRO" panose="020F0600000000000000" pitchFamily="50" charset="-128"/>
                <a:ea typeface="HG丸ｺﾞｼｯｸM-PRO" panose="020F0600000000000000" pitchFamily="50" charset="-128"/>
              </a:rPr>
              <a:t>（施設数など</a:t>
            </a:r>
            <a:r>
              <a:rPr lang="ja-JP" altLang="ja-JP" sz="1100" dirty="0" smtClean="0">
                <a:solidFill>
                  <a:srgbClr val="0070C0"/>
                </a:solidFill>
                <a:latin typeface="HG丸ｺﾞｼｯｸM-PRO" panose="020F0600000000000000" pitchFamily="50" charset="-128"/>
                <a:ea typeface="HG丸ｺﾞｼｯｸM-PRO" panose="020F0600000000000000" pitchFamily="50" charset="-128"/>
              </a:rPr>
              <a:t>）</a:t>
            </a:r>
            <a:endParaRPr lang="en-US" altLang="ja-JP" sz="1100" dirty="0">
              <a:solidFill>
                <a:srgbClr val="0070C0"/>
              </a:solidFill>
              <a:latin typeface="HG丸ｺﾞｼｯｸM-PRO" panose="020F0600000000000000" pitchFamily="50" charset="-128"/>
              <a:ea typeface="HG丸ｺﾞｼｯｸM-PRO" panose="020F0600000000000000" pitchFamily="50" charset="-128"/>
            </a:endParaRPr>
          </a:p>
          <a:p>
            <a:pPr>
              <a:spcBef>
                <a:spcPts val="300"/>
              </a:spcBef>
            </a:pPr>
            <a:r>
              <a:rPr lang="ja-JP" altLang="en-US" sz="1100" dirty="0">
                <a:solidFill>
                  <a:srgbClr val="0070C0"/>
                </a:solidFill>
                <a:latin typeface="HG丸ｺﾞｼｯｸM-PRO" panose="020F0600000000000000" pitchFamily="50" charset="-128"/>
                <a:ea typeface="HG丸ｺﾞｼｯｸM-PRO" panose="020F0600000000000000" pitchFamily="50" charset="-128"/>
              </a:rPr>
              <a:t>　</a:t>
            </a:r>
            <a:r>
              <a:rPr lang="ja-JP" altLang="en-US" sz="1100" dirty="0" smtClean="0">
                <a:solidFill>
                  <a:srgbClr val="0070C0"/>
                </a:solidFill>
                <a:latin typeface="HG丸ｺﾞｼｯｸM-PRO" panose="020F0600000000000000" pitchFamily="50" charset="-128"/>
                <a:ea typeface="HG丸ｺﾞｼｯｸM-PRO" panose="020F0600000000000000" pitchFamily="50" charset="-128"/>
              </a:rPr>
              <a:t>　　</a:t>
            </a:r>
            <a:r>
              <a:rPr lang="ja-JP" altLang="en-US" sz="1100" dirty="0" smtClean="0">
                <a:solidFill>
                  <a:srgbClr val="006699"/>
                </a:solidFill>
                <a:latin typeface="HG丸ｺﾞｼｯｸM-PRO" pitchFamily="50" charset="-128"/>
                <a:ea typeface="HG丸ｺﾞｼｯｸM-PRO" pitchFamily="50" charset="-128"/>
              </a:rPr>
              <a:t>３．</a:t>
            </a:r>
            <a:r>
              <a:rPr lang="ja-JP" altLang="en-US" sz="1100" dirty="0">
                <a:solidFill>
                  <a:srgbClr val="0070C0"/>
                </a:solidFill>
                <a:latin typeface="HG丸ｺﾞｼｯｸM-PRO" panose="020F0600000000000000" pitchFamily="50" charset="-128"/>
                <a:ea typeface="HG丸ｺﾞｼｯｸM-PRO" panose="020F0600000000000000" pitchFamily="50" charset="-128"/>
              </a:rPr>
              <a:t>下水道事業の法的な</a:t>
            </a:r>
            <a:r>
              <a:rPr lang="ja-JP" altLang="en-US" sz="1100" dirty="0" smtClean="0">
                <a:solidFill>
                  <a:srgbClr val="0070C0"/>
                </a:solidFill>
                <a:latin typeface="HG丸ｺﾞｼｯｸM-PRO" panose="020F0600000000000000" pitchFamily="50" charset="-128"/>
                <a:ea typeface="HG丸ｺﾞｼｯｸM-PRO" panose="020F0600000000000000" pitchFamily="50" charset="-128"/>
              </a:rPr>
              <a:t>位置づけ</a:t>
            </a:r>
            <a:endParaRPr lang="en-US" altLang="ja-JP" sz="1100" dirty="0">
              <a:solidFill>
                <a:srgbClr val="006699"/>
              </a:solidFill>
              <a:latin typeface="HG丸ｺﾞｼｯｸM-PRO" pitchFamily="50" charset="-128"/>
              <a:ea typeface="HG丸ｺﾞｼｯｸM-PRO" pitchFamily="50" charset="-128"/>
            </a:endParaRPr>
          </a:p>
        </p:txBody>
      </p:sp>
      <p:sp>
        <p:nvSpPr>
          <p:cNvPr id="12" name="正方形/長方形 11"/>
          <p:cNvSpPr/>
          <p:nvPr/>
        </p:nvSpPr>
        <p:spPr>
          <a:xfrm>
            <a:off x="556177" y="4373891"/>
            <a:ext cx="4267459" cy="1611586"/>
          </a:xfrm>
          <a:prstGeom prst="rect">
            <a:avLst/>
          </a:prstGeom>
          <a:noFill/>
          <a:ln>
            <a:noFill/>
          </a:ln>
          <a:effectLst>
            <a:outerShdw blurRad="25400" dist="38100" dir="10800000" algn="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600"/>
              </a:lnSpc>
              <a:spcBef>
                <a:spcPts val="200"/>
              </a:spcBef>
            </a:pPr>
            <a:endParaRPr lang="ja-JP" altLang="en-US" sz="1100" u="sng" dirty="0">
              <a:solidFill>
                <a:schemeClr val="accent1">
                  <a:lumMod val="50000"/>
                </a:schemeClr>
              </a:solidFill>
              <a:latin typeface="HG丸ｺﾞｼｯｸM-PRO" pitchFamily="50" charset="-128"/>
              <a:ea typeface="HG丸ｺﾞｼｯｸM-PRO" pitchFamily="50" charset="-128"/>
            </a:endParaRPr>
          </a:p>
          <a:p>
            <a:pPr>
              <a:lnSpc>
                <a:spcPts val="1800"/>
              </a:lnSpc>
            </a:pPr>
            <a:r>
              <a:rPr lang="ja-JP" altLang="en-US" sz="1400" u="sng" dirty="0" smtClean="0">
                <a:solidFill>
                  <a:schemeClr val="accent1">
                    <a:lumMod val="50000"/>
                  </a:schemeClr>
                </a:solidFill>
                <a:latin typeface="HGS創英角ｺﾞｼｯｸUB" pitchFamily="50" charset="-128"/>
                <a:ea typeface="HGS創英角ｺﾞｼｯｸUB" pitchFamily="50" charset="-128"/>
              </a:rPr>
              <a:t>２．施設整備</a:t>
            </a:r>
            <a:r>
              <a:rPr lang="ja-JP" altLang="en-US" sz="1400" dirty="0" smtClean="0">
                <a:solidFill>
                  <a:schemeClr val="accent1">
                    <a:lumMod val="50000"/>
                  </a:schemeClr>
                </a:solidFill>
                <a:latin typeface="HGS創英角ｺﾞｼｯｸUB" pitchFamily="50" charset="-128"/>
                <a:ea typeface="HGS創英角ｺﾞｼｯｸUB" pitchFamily="50" charset="-128"/>
              </a:rPr>
              <a:t>･･･</a:t>
            </a:r>
            <a:r>
              <a:rPr lang="en-US" altLang="ja-JP" sz="1400" dirty="0" smtClean="0">
                <a:solidFill>
                  <a:schemeClr val="accent1">
                    <a:lumMod val="50000"/>
                  </a:schemeClr>
                </a:solidFill>
                <a:latin typeface="HGS創英角ｺﾞｼｯｸUB" pitchFamily="50" charset="-128"/>
                <a:ea typeface="HGS創英角ｺﾞｼｯｸUB" pitchFamily="50" charset="-128"/>
              </a:rPr>
              <a:t>P.10</a:t>
            </a:r>
            <a:endParaRPr lang="ja-JP" altLang="en-US" sz="1400" dirty="0">
              <a:solidFill>
                <a:schemeClr val="accent1">
                  <a:lumMod val="50000"/>
                </a:schemeClr>
              </a:solidFill>
              <a:latin typeface="HGS創英角ｺﾞｼｯｸUB" pitchFamily="50" charset="-128"/>
              <a:ea typeface="HGS創英角ｺﾞｼｯｸUB" pitchFamily="50" charset="-128"/>
            </a:endParaRPr>
          </a:p>
          <a:p>
            <a:pPr>
              <a:spcBef>
                <a:spcPts val="600"/>
              </a:spcBef>
            </a:pPr>
            <a:r>
              <a:rPr lang="ja-JP" altLang="en-US" sz="1100" dirty="0" smtClean="0">
                <a:solidFill>
                  <a:schemeClr val="accent1">
                    <a:lumMod val="50000"/>
                  </a:schemeClr>
                </a:solidFill>
                <a:latin typeface="HG丸ｺﾞｼｯｸM-PRO" pitchFamily="50" charset="-128"/>
                <a:ea typeface="HG丸ｺﾞｼｯｸM-PRO" pitchFamily="50" charset="-128"/>
              </a:rPr>
              <a:t>　　　</a:t>
            </a:r>
            <a:r>
              <a:rPr lang="ja-JP" altLang="en-US" sz="1100" dirty="0" smtClean="0">
                <a:solidFill>
                  <a:srgbClr val="006699"/>
                </a:solidFill>
                <a:latin typeface="HG丸ｺﾞｼｯｸM-PRO" pitchFamily="50" charset="-128"/>
                <a:ea typeface="HG丸ｺﾞｼｯｸM-PRO" pitchFamily="50" charset="-128"/>
              </a:rPr>
              <a:t>１．新設事業</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（１）浸水</a:t>
            </a:r>
            <a:r>
              <a:rPr lang="ja-JP" altLang="en-US" sz="1100" dirty="0">
                <a:solidFill>
                  <a:srgbClr val="006699"/>
                </a:solidFill>
                <a:latin typeface="HG丸ｺﾞｼｯｸM-PRO" pitchFamily="50" charset="-128"/>
                <a:ea typeface="HG丸ｺﾞｼｯｸM-PRO" pitchFamily="50" charset="-128"/>
              </a:rPr>
              <a:t>対策に</a:t>
            </a:r>
            <a:r>
              <a:rPr lang="ja-JP" altLang="en-US" sz="1100" dirty="0" smtClean="0">
                <a:solidFill>
                  <a:srgbClr val="006699"/>
                </a:solidFill>
                <a:latin typeface="HG丸ｺﾞｼｯｸM-PRO" pitchFamily="50" charset="-128"/>
                <a:ea typeface="HG丸ｺﾞｼｯｸM-PRO" pitchFamily="50" charset="-128"/>
              </a:rPr>
              <a:t>ついて</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a:solidFill>
                  <a:srgbClr val="006699"/>
                </a:solidFill>
                <a:latin typeface="HG丸ｺﾞｼｯｸM-PRO" pitchFamily="50" charset="-128"/>
                <a:ea typeface="HG丸ｺﾞｼｯｸM-PRO" pitchFamily="50" charset="-128"/>
              </a:rPr>
              <a:t>　</a:t>
            </a:r>
            <a:r>
              <a:rPr lang="ja-JP" altLang="en-US" sz="1100" dirty="0" smtClean="0">
                <a:solidFill>
                  <a:srgbClr val="006699"/>
                </a:solidFill>
                <a:latin typeface="HG丸ｺﾞｼｯｸM-PRO" pitchFamily="50" charset="-128"/>
                <a:ea typeface="HG丸ｺﾞｼｯｸM-PRO" pitchFamily="50" charset="-128"/>
              </a:rPr>
              <a:t>　　　　　　</a:t>
            </a:r>
            <a:r>
              <a:rPr lang="en-US" altLang="ja-JP" sz="1100" dirty="0" smtClean="0">
                <a:solidFill>
                  <a:srgbClr val="006699"/>
                </a:solidFill>
                <a:latin typeface="HG丸ｺﾞｼｯｸM-PRO" pitchFamily="50" charset="-128"/>
                <a:ea typeface="HG丸ｺﾞｼｯｸM-PRO" pitchFamily="50" charset="-128"/>
              </a:rPr>
              <a:t>【</a:t>
            </a:r>
            <a:r>
              <a:rPr lang="ja-JP" altLang="en-US" sz="1100" dirty="0">
                <a:solidFill>
                  <a:srgbClr val="006699"/>
                </a:solidFill>
                <a:latin typeface="HG丸ｺﾞｼｯｸM-PRO" pitchFamily="50" charset="-128"/>
                <a:ea typeface="HG丸ｺﾞｼｯｸM-PRO" pitchFamily="50" charset="-128"/>
              </a:rPr>
              <a:t>背景</a:t>
            </a:r>
            <a:r>
              <a:rPr lang="en-US" altLang="ja-JP" sz="1100" dirty="0" smtClean="0">
                <a:solidFill>
                  <a:srgbClr val="006699"/>
                </a:solidFill>
                <a:latin typeface="HG丸ｺﾞｼｯｸM-PRO" pitchFamily="50" charset="-128"/>
                <a:ea typeface="HG丸ｺﾞｼｯｸM-PRO" pitchFamily="50" charset="-128"/>
              </a:rPr>
              <a:t>】【</a:t>
            </a:r>
            <a:r>
              <a:rPr lang="ja-JP" altLang="en-US" sz="1100" dirty="0">
                <a:solidFill>
                  <a:srgbClr val="006699"/>
                </a:solidFill>
                <a:latin typeface="HG丸ｺﾞｼｯｸM-PRO" pitchFamily="50" charset="-128"/>
                <a:ea typeface="HG丸ｺﾞｼｯｸM-PRO" pitchFamily="50" charset="-128"/>
              </a:rPr>
              <a:t>整備目標</a:t>
            </a:r>
            <a:r>
              <a:rPr lang="en-US" altLang="ja-JP" sz="1100" dirty="0" smtClean="0">
                <a:solidFill>
                  <a:srgbClr val="006699"/>
                </a:solidFill>
                <a:latin typeface="HG丸ｺﾞｼｯｸM-PRO" pitchFamily="50" charset="-128"/>
                <a:ea typeface="HG丸ｺﾞｼｯｸM-PRO" pitchFamily="50" charset="-128"/>
              </a:rPr>
              <a:t>】【</a:t>
            </a:r>
            <a:r>
              <a:rPr lang="ja-JP" altLang="en-US" sz="1100" dirty="0">
                <a:solidFill>
                  <a:srgbClr val="006699"/>
                </a:solidFill>
                <a:latin typeface="HG丸ｺﾞｼｯｸM-PRO" pitchFamily="50" charset="-128"/>
                <a:ea typeface="HG丸ｺﾞｼｯｸM-PRO" pitchFamily="50" charset="-128"/>
              </a:rPr>
              <a:t>事業進捗</a:t>
            </a:r>
            <a:r>
              <a:rPr lang="en-US" altLang="ja-JP" sz="1100" dirty="0" smtClean="0">
                <a:solidFill>
                  <a:srgbClr val="006699"/>
                </a:solidFill>
                <a:latin typeface="HG丸ｺﾞｼｯｸM-PRO" pitchFamily="50" charset="-128"/>
                <a:ea typeface="HG丸ｺﾞｼｯｸM-PRO" pitchFamily="50" charset="-128"/>
              </a:rPr>
              <a:t>】</a:t>
            </a:r>
          </a:p>
          <a:p>
            <a:pPr>
              <a:spcBef>
                <a:spcPts val="600"/>
              </a:spcBef>
            </a:pPr>
            <a:r>
              <a:rPr lang="ja-JP" altLang="en-US" sz="1100" dirty="0">
                <a:solidFill>
                  <a:srgbClr val="0070C0"/>
                </a:solidFill>
                <a:latin typeface="HG丸ｺﾞｼｯｸM-PRO" pitchFamily="50" charset="-128"/>
                <a:ea typeface="HG丸ｺﾞｼｯｸM-PRO" pitchFamily="50" charset="-128"/>
              </a:rPr>
              <a:t>　　　　</a:t>
            </a:r>
            <a:r>
              <a:rPr lang="ja-JP" altLang="en-US" sz="1100" dirty="0" smtClean="0">
                <a:solidFill>
                  <a:srgbClr val="0070C0"/>
                </a:solidFill>
                <a:latin typeface="HG丸ｺﾞｼｯｸM-PRO" pitchFamily="50" charset="-128"/>
                <a:ea typeface="HG丸ｺﾞｼｯｸM-PRO" pitchFamily="50" charset="-128"/>
              </a:rPr>
              <a:t>（２） </a:t>
            </a:r>
            <a:r>
              <a:rPr lang="ja-JP" altLang="en-US" sz="1100" dirty="0">
                <a:solidFill>
                  <a:srgbClr val="006699"/>
                </a:solidFill>
                <a:latin typeface="HG丸ｺﾞｼｯｸM-PRO" pitchFamily="50" charset="-128"/>
                <a:ea typeface="HG丸ｺﾞｼｯｸM-PRO" pitchFamily="50" charset="-128"/>
              </a:rPr>
              <a:t>合流式下水道の</a:t>
            </a:r>
            <a:r>
              <a:rPr lang="ja-JP" altLang="en-US" sz="1100" dirty="0" smtClean="0">
                <a:solidFill>
                  <a:srgbClr val="006699"/>
                </a:solidFill>
                <a:latin typeface="HG丸ｺﾞｼｯｸM-PRO" pitchFamily="50" charset="-128"/>
                <a:ea typeface="HG丸ｺﾞｼｯｸM-PRO" pitchFamily="50" charset="-128"/>
              </a:rPr>
              <a:t>改善</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a:solidFill>
                  <a:srgbClr val="006699"/>
                </a:solidFill>
                <a:latin typeface="HG丸ｺﾞｼｯｸM-PRO" pitchFamily="50" charset="-128"/>
                <a:ea typeface="HG丸ｺﾞｼｯｸM-PRO" pitchFamily="50" charset="-128"/>
              </a:rPr>
              <a:t>　</a:t>
            </a:r>
            <a:r>
              <a:rPr lang="ja-JP" altLang="en-US" sz="1100" dirty="0" smtClean="0">
                <a:solidFill>
                  <a:srgbClr val="006699"/>
                </a:solidFill>
                <a:latin typeface="HG丸ｺﾞｼｯｸM-PRO" pitchFamily="50" charset="-128"/>
                <a:ea typeface="HG丸ｺﾞｼｯｸM-PRO" pitchFamily="50" charset="-128"/>
              </a:rPr>
              <a:t>　　　　　　</a:t>
            </a:r>
            <a:r>
              <a:rPr lang="en-US" altLang="ja-JP" sz="1100" dirty="0" smtClean="0">
                <a:solidFill>
                  <a:srgbClr val="006699"/>
                </a:solidFill>
                <a:latin typeface="HG丸ｺﾞｼｯｸM-PRO" pitchFamily="50" charset="-128"/>
                <a:ea typeface="HG丸ｺﾞｼｯｸM-PRO" pitchFamily="50" charset="-128"/>
              </a:rPr>
              <a:t>【</a:t>
            </a:r>
            <a:r>
              <a:rPr lang="ja-JP" altLang="en-US" sz="1100" dirty="0">
                <a:solidFill>
                  <a:srgbClr val="006699"/>
                </a:solidFill>
                <a:latin typeface="HG丸ｺﾞｼｯｸM-PRO" pitchFamily="50" charset="-128"/>
                <a:ea typeface="HG丸ｺﾞｼｯｸM-PRO" pitchFamily="50" charset="-128"/>
              </a:rPr>
              <a:t>背景</a:t>
            </a:r>
            <a:r>
              <a:rPr lang="en-US" altLang="ja-JP" sz="1100" dirty="0" smtClean="0">
                <a:solidFill>
                  <a:srgbClr val="006699"/>
                </a:solidFill>
                <a:latin typeface="HG丸ｺﾞｼｯｸM-PRO" pitchFamily="50" charset="-128"/>
                <a:ea typeface="HG丸ｺﾞｼｯｸM-PRO" pitchFamily="50" charset="-128"/>
              </a:rPr>
              <a:t>】【</a:t>
            </a:r>
            <a:r>
              <a:rPr lang="ja-JP" altLang="en-US" sz="1100" dirty="0" smtClean="0">
                <a:solidFill>
                  <a:srgbClr val="006699"/>
                </a:solidFill>
                <a:latin typeface="HG丸ｺﾞｼｯｸM-PRO" pitchFamily="50" charset="-128"/>
                <a:ea typeface="HG丸ｺﾞｼｯｸM-PRO" pitchFamily="50" charset="-128"/>
              </a:rPr>
              <a:t>整備</a:t>
            </a:r>
            <a:r>
              <a:rPr lang="ja-JP" altLang="en-US" sz="1100" dirty="0">
                <a:solidFill>
                  <a:srgbClr val="006699"/>
                </a:solidFill>
                <a:latin typeface="HG丸ｺﾞｼｯｸM-PRO" pitchFamily="50" charset="-128"/>
                <a:ea typeface="HG丸ｺﾞｼｯｸM-PRO" pitchFamily="50" charset="-128"/>
              </a:rPr>
              <a:t>目標</a:t>
            </a:r>
            <a:r>
              <a:rPr lang="en-US" altLang="ja-JP" sz="1100" dirty="0" smtClean="0">
                <a:solidFill>
                  <a:srgbClr val="006699"/>
                </a:solidFill>
                <a:latin typeface="HG丸ｺﾞｼｯｸM-PRO" pitchFamily="50" charset="-128"/>
                <a:ea typeface="HG丸ｺﾞｼｯｸM-PRO" pitchFamily="50" charset="-128"/>
              </a:rPr>
              <a:t>】【</a:t>
            </a:r>
            <a:r>
              <a:rPr lang="ja-JP" altLang="en-US" sz="1100" dirty="0">
                <a:solidFill>
                  <a:srgbClr val="006699"/>
                </a:solidFill>
                <a:latin typeface="HG丸ｺﾞｼｯｸM-PRO" pitchFamily="50" charset="-128"/>
                <a:ea typeface="HG丸ｺﾞｼｯｸM-PRO" pitchFamily="50" charset="-128"/>
              </a:rPr>
              <a:t>事業進捗</a:t>
            </a:r>
            <a:r>
              <a:rPr lang="en-US" altLang="ja-JP" sz="1100" dirty="0" smtClean="0">
                <a:solidFill>
                  <a:srgbClr val="006699"/>
                </a:solidFill>
                <a:latin typeface="HG丸ｺﾞｼｯｸM-PRO" pitchFamily="50" charset="-128"/>
                <a:ea typeface="HG丸ｺﾞｼｯｸM-PRO" pitchFamily="50" charset="-128"/>
              </a:rPr>
              <a:t>】</a:t>
            </a:r>
            <a:endParaRPr lang="ja-JP" altLang="en-US" sz="1100" dirty="0">
              <a:solidFill>
                <a:srgbClr val="006699"/>
              </a:solidFill>
              <a:latin typeface="HG丸ｺﾞｼｯｸM-PRO" pitchFamily="50" charset="-128"/>
              <a:ea typeface="HG丸ｺﾞｼｯｸM-PRO" pitchFamily="50" charset="-128"/>
            </a:endParaRPr>
          </a:p>
        </p:txBody>
      </p:sp>
      <p:sp>
        <p:nvSpPr>
          <p:cNvPr id="20" name="正方形/長方形 19"/>
          <p:cNvSpPr/>
          <p:nvPr/>
        </p:nvSpPr>
        <p:spPr>
          <a:xfrm>
            <a:off x="5171027" y="4262685"/>
            <a:ext cx="4500500" cy="2452842"/>
          </a:xfrm>
          <a:prstGeom prst="rect">
            <a:avLst/>
          </a:prstGeom>
          <a:noFill/>
          <a:ln>
            <a:noFill/>
          </a:ln>
          <a:effectLst>
            <a:outerShdw blurRad="25400" dist="38100" dir="10800000" algn="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2000"/>
              </a:lnSpc>
            </a:pPr>
            <a:r>
              <a:rPr lang="ja-JP" altLang="en-US" sz="1400" u="sng" dirty="0" smtClean="0">
                <a:solidFill>
                  <a:schemeClr val="accent1">
                    <a:lumMod val="50000"/>
                  </a:schemeClr>
                </a:solidFill>
                <a:latin typeface="HGS創英角ｺﾞｼｯｸUB" pitchFamily="50" charset="-128"/>
                <a:ea typeface="HGS創英角ｺﾞｼｯｸUB" pitchFamily="50" charset="-128"/>
              </a:rPr>
              <a:t>３．財政・経営状況</a:t>
            </a:r>
            <a:r>
              <a:rPr lang="ja-JP" altLang="en-US" sz="1400" dirty="0" smtClean="0">
                <a:solidFill>
                  <a:schemeClr val="accent1">
                    <a:lumMod val="50000"/>
                  </a:schemeClr>
                </a:solidFill>
                <a:latin typeface="HGS創英角ｺﾞｼｯｸUB" pitchFamily="50" charset="-128"/>
                <a:ea typeface="HGS創英角ｺﾞｼｯｸUB" pitchFamily="50" charset="-128"/>
              </a:rPr>
              <a:t>･･･</a:t>
            </a:r>
            <a:r>
              <a:rPr lang="en-US" altLang="ja-JP" sz="1400" dirty="0" smtClean="0">
                <a:solidFill>
                  <a:schemeClr val="accent1">
                    <a:lumMod val="50000"/>
                  </a:schemeClr>
                </a:solidFill>
                <a:latin typeface="HGS創英角ｺﾞｼｯｸUB" pitchFamily="50" charset="-128"/>
                <a:ea typeface="HGS創英角ｺﾞｼｯｸUB" pitchFamily="50" charset="-128"/>
              </a:rPr>
              <a:t>P.26</a:t>
            </a:r>
            <a:endParaRPr lang="zh-TW" altLang="en-US" sz="1400" dirty="0">
              <a:solidFill>
                <a:schemeClr val="accent1">
                  <a:lumMod val="50000"/>
                </a:schemeClr>
              </a:solidFill>
              <a:latin typeface="HGS創英角ｺﾞｼｯｸUB" pitchFamily="50" charset="-128"/>
              <a:ea typeface="HGS創英角ｺﾞｼｯｸUB" pitchFamily="50" charset="-128"/>
            </a:endParaRPr>
          </a:p>
          <a:p>
            <a:pPr>
              <a:spcBef>
                <a:spcPts val="300"/>
              </a:spcBef>
            </a:pPr>
            <a:r>
              <a:rPr lang="ja-JP" altLang="en-US" sz="1100" dirty="0" smtClean="0">
                <a:solidFill>
                  <a:schemeClr val="accent1">
                    <a:lumMod val="50000"/>
                  </a:schemeClr>
                </a:solidFill>
                <a:latin typeface="HG丸ｺﾞｼｯｸM-PRO" pitchFamily="50" charset="-128"/>
                <a:ea typeface="HG丸ｺﾞｼｯｸM-PRO" pitchFamily="50" charset="-128"/>
              </a:rPr>
              <a:t>　　</a:t>
            </a:r>
            <a:r>
              <a:rPr lang="ja-JP" altLang="en-US" sz="1100" dirty="0" smtClean="0">
                <a:solidFill>
                  <a:srgbClr val="002060"/>
                </a:solidFill>
                <a:latin typeface="HG丸ｺﾞｼｯｸM-PRO" pitchFamily="50" charset="-128"/>
                <a:ea typeface="HG丸ｺﾞｼｯｸM-PRO" pitchFamily="50" charset="-128"/>
              </a:rPr>
              <a:t>　</a:t>
            </a:r>
            <a:r>
              <a:rPr lang="ja-JP" altLang="en-US" sz="1100" dirty="0" smtClean="0">
                <a:solidFill>
                  <a:srgbClr val="006699"/>
                </a:solidFill>
                <a:latin typeface="HG丸ｺﾞｼｯｸM-PRO" pitchFamily="50" charset="-128"/>
                <a:ea typeface="HG丸ｺﾞｼｯｸM-PRO" pitchFamily="50" charset="-128"/>
              </a:rPr>
              <a:t>１．下水道事業会計のしくみ</a:t>
            </a:r>
            <a:endParaRPr lang="en-US" altLang="ja-JP" sz="1100" dirty="0" smtClean="0">
              <a:solidFill>
                <a:srgbClr val="006699"/>
              </a:solidFill>
              <a:latin typeface="HG丸ｺﾞｼｯｸM-PRO" pitchFamily="50" charset="-128"/>
              <a:ea typeface="HG丸ｺﾞｼｯｸM-PRO" pitchFamily="50" charset="-128"/>
            </a:endParaRPr>
          </a:p>
          <a:p>
            <a:pPr>
              <a:spcBef>
                <a:spcPts val="300"/>
              </a:spcBef>
            </a:pPr>
            <a:r>
              <a:rPr lang="ja-JP" altLang="en-US" sz="1100" dirty="0" smtClean="0">
                <a:solidFill>
                  <a:srgbClr val="006699"/>
                </a:solidFill>
                <a:latin typeface="HG丸ｺﾞｼｯｸM-PRO" pitchFamily="50" charset="-128"/>
                <a:ea typeface="HG丸ｺﾞｼｯｸM-PRO" pitchFamily="50" charset="-128"/>
              </a:rPr>
              <a:t>　　　２．本市下水道事業の経営状況</a:t>
            </a:r>
            <a:endParaRPr lang="en-US" altLang="ja-JP" sz="1100" dirty="0" smtClean="0">
              <a:solidFill>
                <a:srgbClr val="006699"/>
              </a:solidFill>
              <a:latin typeface="HG丸ｺﾞｼｯｸM-PRO" pitchFamily="50" charset="-128"/>
              <a:ea typeface="HG丸ｺﾞｼｯｸM-PRO" pitchFamily="50" charset="-128"/>
            </a:endParaRPr>
          </a:p>
          <a:p>
            <a:pPr>
              <a:spcBef>
                <a:spcPts val="300"/>
              </a:spcBef>
            </a:pPr>
            <a:r>
              <a:rPr lang="ja-JP" altLang="en-US" sz="1100" dirty="0" smtClean="0">
                <a:solidFill>
                  <a:srgbClr val="006699"/>
                </a:solidFill>
                <a:latin typeface="HG丸ｺﾞｼｯｸM-PRO" pitchFamily="50" charset="-128"/>
                <a:ea typeface="HG丸ｺﾞｼｯｸM-PRO" pitchFamily="50" charset="-128"/>
              </a:rPr>
              <a:t>　　　３．収益的収支の推移</a:t>
            </a:r>
            <a:endParaRPr lang="en-US" altLang="ja-JP" sz="1100" dirty="0" smtClean="0">
              <a:solidFill>
                <a:srgbClr val="006699"/>
              </a:solidFill>
              <a:latin typeface="HG丸ｺﾞｼｯｸM-PRO" pitchFamily="50" charset="-128"/>
              <a:ea typeface="HG丸ｺﾞｼｯｸM-PRO" pitchFamily="50" charset="-128"/>
            </a:endParaRPr>
          </a:p>
          <a:p>
            <a:pPr>
              <a:spcBef>
                <a:spcPts val="300"/>
              </a:spcBef>
            </a:pPr>
            <a:r>
              <a:rPr lang="ja-JP" altLang="en-US" sz="1100" dirty="0" smtClean="0">
                <a:solidFill>
                  <a:srgbClr val="006699"/>
                </a:solidFill>
                <a:latin typeface="HG丸ｺﾞｼｯｸM-PRO" pitchFamily="50" charset="-128"/>
                <a:ea typeface="HG丸ｺﾞｼｯｸM-PRO" pitchFamily="50" charset="-128"/>
              </a:rPr>
              <a:t>　　　４．他都市と比較した事業効率</a:t>
            </a:r>
            <a:endParaRPr lang="en-US" altLang="ja-JP" sz="1100" dirty="0" smtClean="0">
              <a:solidFill>
                <a:srgbClr val="006699"/>
              </a:solidFill>
              <a:latin typeface="HG丸ｺﾞｼｯｸM-PRO" pitchFamily="50" charset="-128"/>
              <a:ea typeface="HG丸ｺﾞｼｯｸM-PRO" pitchFamily="50" charset="-128"/>
            </a:endParaRPr>
          </a:p>
          <a:p>
            <a:pPr>
              <a:spcBef>
                <a:spcPts val="300"/>
              </a:spcBef>
            </a:pPr>
            <a:r>
              <a:rPr lang="ja-JP" altLang="en-US" sz="1100" dirty="0" smtClean="0">
                <a:solidFill>
                  <a:srgbClr val="006699"/>
                </a:solidFill>
                <a:latin typeface="HG丸ｺﾞｼｯｸM-PRO" pitchFamily="50" charset="-128"/>
                <a:ea typeface="HG丸ｺﾞｼｯｸM-PRO" pitchFamily="50" charset="-128"/>
              </a:rPr>
              <a:t>　　　５．使用水量と使用料収入の推移と見込み</a:t>
            </a:r>
            <a:r>
              <a:rPr lang="en-US" altLang="ja-JP" sz="1100" b="1" dirty="0" smtClean="0">
                <a:solidFill>
                  <a:srgbClr val="FF0000"/>
                </a:solidFill>
                <a:latin typeface="HGS創英角ｺﾞｼｯｸUB" pitchFamily="50" charset="-128"/>
                <a:ea typeface="HGS創英角ｺﾞｼｯｸUB" pitchFamily="50" charset="-128"/>
              </a:rPr>
              <a:t>【</a:t>
            </a:r>
            <a:r>
              <a:rPr lang="ja-JP" altLang="en-US" sz="1100" b="1" dirty="0" smtClean="0">
                <a:solidFill>
                  <a:srgbClr val="FF0000"/>
                </a:solidFill>
                <a:latin typeface="HGS創英角ｺﾞｼｯｸUB" pitchFamily="50" charset="-128"/>
                <a:ea typeface="HGS創英角ｺﾞｼｯｸUB" pitchFamily="50" charset="-128"/>
              </a:rPr>
              <a:t>一部修正</a:t>
            </a:r>
            <a:r>
              <a:rPr lang="en-US" altLang="ja-JP" sz="1100" b="1" dirty="0" smtClean="0">
                <a:solidFill>
                  <a:srgbClr val="FF0000"/>
                </a:solidFill>
                <a:latin typeface="HGS創英角ｺﾞｼｯｸUB" pitchFamily="50" charset="-128"/>
                <a:ea typeface="HGS創英角ｺﾞｼｯｸUB" pitchFamily="50" charset="-128"/>
              </a:rPr>
              <a:t>】</a:t>
            </a:r>
            <a:endParaRPr lang="en-US" altLang="ja-JP" sz="1100" dirty="0" smtClean="0">
              <a:solidFill>
                <a:srgbClr val="006699"/>
              </a:solidFill>
              <a:latin typeface="HG丸ｺﾞｼｯｸM-PRO" pitchFamily="50" charset="-128"/>
              <a:ea typeface="HG丸ｺﾞｼｯｸM-PRO" pitchFamily="50" charset="-128"/>
            </a:endParaRPr>
          </a:p>
          <a:p>
            <a:pPr>
              <a:spcBef>
                <a:spcPts val="300"/>
              </a:spcBef>
            </a:pPr>
            <a:r>
              <a:rPr lang="ja-JP" altLang="en-US" sz="1100" dirty="0" smtClean="0">
                <a:solidFill>
                  <a:srgbClr val="006699"/>
                </a:solidFill>
                <a:latin typeface="HG丸ｺﾞｼｯｸM-PRO" pitchFamily="50" charset="-128"/>
                <a:ea typeface="HG丸ｺﾞｼｯｸM-PRO" pitchFamily="50" charset="-128"/>
              </a:rPr>
              <a:t>　　　６．損益の推移</a:t>
            </a:r>
            <a:endParaRPr lang="en-US" altLang="ja-JP" sz="1100" dirty="0" smtClean="0">
              <a:solidFill>
                <a:srgbClr val="006699"/>
              </a:solidFill>
              <a:latin typeface="HG丸ｺﾞｼｯｸM-PRO" pitchFamily="50" charset="-128"/>
              <a:ea typeface="HG丸ｺﾞｼｯｸM-PRO" pitchFamily="50" charset="-128"/>
            </a:endParaRPr>
          </a:p>
          <a:p>
            <a:pPr>
              <a:spcBef>
                <a:spcPts val="300"/>
              </a:spcBef>
            </a:pPr>
            <a:r>
              <a:rPr lang="ja-JP" altLang="en-US" sz="1100" dirty="0" smtClean="0">
                <a:solidFill>
                  <a:srgbClr val="006699"/>
                </a:solidFill>
                <a:latin typeface="HG丸ｺﾞｼｯｸM-PRO" pitchFamily="50" charset="-128"/>
                <a:ea typeface="HG丸ｺﾞｼｯｸM-PRO" pitchFamily="50" charset="-128"/>
              </a:rPr>
              <a:t>　　　７．部門別職員数（他都市比較）</a:t>
            </a:r>
            <a:endParaRPr lang="en-US" altLang="ja-JP" sz="1100" dirty="0" smtClean="0">
              <a:solidFill>
                <a:srgbClr val="006699"/>
              </a:solidFill>
              <a:latin typeface="HG丸ｺﾞｼｯｸM-PRO" pitchFamily="50" charset="-128"/>
              <a:ea typeface="HG丸ｺﾞｼｯｸM-PRO" pitchFamily="50" charset="-128"/>
            </a:endParaRPr>
          </a:p>
          <a:p>
            <a:pPr>
              <a:spcBef>
                <a:spcPts val="300"/>
              </a:spcBef>
            </a:pPr>
            <a:r>
              <a:rPr lang="ja-JP" altLang="en-US" sz="1100" dirty="0" smtClean="0">
                <a:solidFill>
                  <a:srgbClr val="006699"/>
                </a:solidFill>
                <a:latin typeface="HG丸ｺﾞｼｯｸM-PRO" pitchFamily="50" charset="-128"/>
                <a:ea typeface="HG丸ｺﾞｼｯｸM-PRO" pitchFamily="50" charset="-128"/>
              </a:rPr>
              <a:t>　　　８．委託率（他都市比較）</a:t>
            </a:r>
            <a:endParaRPr lang="en-US" altLang="ja-JP" sz="1100" dirty="0" smtClean="0">
              <a:solidFill>
                <a:srgbClr val="006699"/>
              </a:solidFill>
              <a:latin typeface="HG丸ｺﾞｼｯｸM-PRO" pitchFamily="50" charset="-128"/>
              <a:ea typeface="HG丸ｺﾞｼｯｸM-PRO" pitchFamily="50" charset="-128"/>
            </a:endParaRPr>
          </a:p>
          <a:p>
            <a:pPr>
              <a:spcBef>
                <a:spcPts val="300"/>
              </a:spcBef>
            </a:pPr>
            <a:r>
              <a:rPr lang="ja-JP" altLang="en-US" sz="1100" dirty="0" smtClean="0">
                <a:solidFill>
                  <a:srgbClr val="006699"/>
                </a:solidFill>
                <a:latin typeface="HG丸ｺﾞｼｯｸM-PRO" pitchFamily="50" charset="-128"/>
                <a:ea typeface="HG丸ｺﾞｼｯｸM-PRO" pitchFamily="50" charset="-128"/>
              </a:rPr>
              <a:t>　　　９．資本的収支の推移</a:t>
            </a:r>
            <a:endParaRPr lang="en-US" altLang="ja-JP" sz="1100" dirty="0" smtClean="0">
              <a:solidFill>
                <a:srgbClr val="006699"/>
              </a:solidFill>
              <a:latin typeface="HG丸ｺﾞｼｯｸM-PRO" pitchFamily="50" charset="-128"/>
              <a:ea typeface="HG丸ｺﾞｼｯｸM-PRO" pitchFamily="50" charset="-128"/>
            </a:endParaRPr>
          </a:p>
          <a:p>
            <a:pPr>
              <a:spcBef>
                <a:spcPts val="300"/>
              </a:spcBef>
            </a:pPr>
            <a:r>
              <a:rPr lang="ja-JP" altLang="en-US" sz="1100" dirty="0" smtClean="0">
                <a:solidFill>
                  <a:srgbClr val="006699"/>
                </a:solidFill>
                <a:latin typeface="HG丸ｺﾞｼｯｸM-PRO" pitchFamily="50" charset="-128"/>
                <a:ea typeface="HG丸ｺﾞｼｯｸM-PRO" pitchFamily="50" charset="-128"/>
              </a:rPr>
              <a:t>　　　１０．まとめ（財政・経営</a:t>
            </a:r>
            <a:r>
              <a:rPr lang="ja-JP" altLang="en-US" sz="1100" dirty="0">
                <a:solidFill>
                  <a:srgbClr val="006699"/>
                </a:solidFill>
                <a:latin typeface="HG丸ｺﾞｼｯｸM-PRO" pitchFamily="50" charset="-128"/>
                <a:ea typeface="HG丸ｺﾞｼｯｸM-PRO" pitchFamily="50" charset="-128"/>
              </a:rPr>
              <a:t>状況</a:t>
            </a:r>
            <a:r>
              <a:rPr lang="ja-JP" altLang="en-US" sz="1100" dirty="0" smtClean="0">
                <a:solidFill>
                  <a:srgbClr val="006699"/>
                </a:solidFill>
                <a:latin typeface="HG丸ｺﾞｼｯｸM-PRO" pitchFamily="50" charset="-128"/>
                <a:ea typeface="HG丸ｺﾞｼｯｸM-PRO" pitchFamily="50" charset="-128"/>
              </a:rPr>
              <a:t>の現状と課題）</a:t>
            </a:r>
            <a:endParaRPr lang="en-US" altLang="ja-JP" sz="1100" dirty="0" smtClean="0">
              <a:solidFill>
                <a:srgbClr val="006699"/>
              </a:solidFill>
              <a:latin typeface="HG丸ｺﾞｼｯｸM-PRO" pitchFamily="50" charset="-128"/>
              <a:ea typeface="HG丸ｺﾞｼｯｸM-PRO" pitchFamily="50" charset="-128"/>
            </a:endParaRPr>
          </a:p>
        </p:txBody>
      </p:sp>
      <p:sp>
        <p:nvSpPr>
          <p:cNvPr id="10" name="正方形/長方形 9"/>
          <p:cNvSpPr/>
          <p:nvPr/>
        </p:nvSpPr>
        <p:spPr>
          <a:xfrm>
            <a:off x="5182844" y="2698723"/>
            <a:ext cx="3654440" cy="1473086"/>
          </a:xfrm>
          <a:prstGeom prst="rect">
            <a:avLst/>
          </a:prstGeom>
          <a:noFill/>
          <a:ln>
            <a:noFill/>
          </a:ln>
          <a:effectLst>
            <a:outerShdw blurRad="25400" dist="38100" dir="10800000" algn="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Bef>
                <a:spcPts val="600"/>
              </a:spcBef>
            </a:pPr>
            <a:r>
              <a:rPr lang="ja-JP" altLang="en-US" sz="1100" dirty="0" smtClean="0">
                <a:solidFill>
                  <a:srgbClr val="0070C0"/>
                </a:solidFill>
                <a:latin typeface="HG丸ｺﾞｼｯｸM-PRO" pitchFamily="50" charset="-128"/>
                <a:ea typeface="HG丸ｺﾞｼｯｸM-PRO" pitchFamily="50" charset="-128"/>
              </a:rPr>
              <a:t>　　　２</a:t>
            </a:r>
            <a:r>
              <a:rPr lang="ja-JP" altLang="en-US" sz="1100" dirty="0">
                <a:solidFill>
                  <a:srgbClr val="0070C0"/>
                </a:solidFill>
                <a:latin typeface="HG丸ｺﾞｼｯｸM-PRO" pitchFamily="50" charset="-128"/>
                <a:ea typeface="HG丸ｺﾞｼｯｸM-PRO" pitchFamily="50" charset="-128"/>
              </a:rPr>
              <a:t>．改築更新事業</a:t>
            </a:r>
            <a:endParaRPr lang="en-US" altLang="ja-JP" sz="1100" dirty="0">
              <a:solidFill>
                <a:srgbClr val="006699"/>
              </a:solidFill>
              <a:latin typeface="HG丸ｺﾞｼｯｸM-PRO" pitchFamily="50" charset="-128"/>
              <a:ea typeface="HG丸ｺﾞｼｯｸM-PRO" pitchFamily="50" charset="-128"/>
            </a:endParaRPr>
          </a:p>
          <a:p>
            <a:pPr>
              <a:spcBef>
                <a:spcPts val="600"/>
              </a:spcBef>
            </a:pPr>
            <a:r>
              <a:rPr lang="ja-JP" altLang="en-US" sz="1100" dirty="0">
                <a:solidFill>
                  <a:srgbClr val="0070C0"/>
                </a:solidFill>
                <a:latin typeface="HG丸ｺﾞｼｯｸM-PRO" pitchFamily="50" charset="-128"/>
                <a:ea typeface="HG丸ｺﾞｼｯｸM-PRO" pitchFamily="50" charset="-128"/>
              </a:rPr>
              <a:t>　</a:t>
            </a:r>
            <a:r>
              <a:rPr lang="ja-JP" altLang="en-US" sz="1100" dirty="0" smtClean="0">
                <a:solidFill>
                  <a:srgbClr val="0070C0"/>
                </a:solidFill>
                <a:latin typeface="HG丸ｺﾞｼｯｸM-PRO" pitchFamily="50" charset="-128"/>
                <a:ea typeface="HG丸ｺﾞｼｯｸM-PRO" pitchFamily="50" charset="-128"/>
              </a:rPr>
              <a:t>　　　（１）老朽施設の改築</a:t>
            </a:r>
            <a:endParaRPr lang="en-US" altLang="ja-JP" sz="1100" dirty="0" smtClean="0">
              <a:solidFill>
                <a:srgbClr val="0070C0"/>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a:t>
            </a:r>
            <a:r>
              <a:rPr lang="en-US" altLang="ja-JP" sz="1100" dirty="0" smtClean="0">
                <a:solidFill>
                  <a:srgbClr val="006699"/>
                </a:solidFill>
                <a:latin typeface="HG丸ｺﾞｼｯｸM-PRO" pitchFamily="50" charset="-128"/>
                <a:ea typeface="HG丸ｺﾞｼｯｸM-PRO" pitchFamily="50" charset="-128"/>
              </a:rPr>
              <a:t>【</a:t>
            </a:r>
            <a:r>
              <a:rPr lang="ja-JP" altLang="en-US" sz="1100" dirty="0" smtClean="0">
                <a:solidFill>
                  <a:srgbClr val="006699"/>
                </a:solidFill>
                <a:latin typeface="HG丸ｺﾞｼｯｸM-PRO" pitchFamily="50" charset="-128"/>
                <a:ea typeface="HG丸ｺﾞｼｯｸM-PRO" pitchFamily="50" charset="-128"/>
              </a:rPr>
              <a:t>背景</a:t>
            </a:r>
            <a:r>
              <a:rPr lang="en-US" altLang="ja-JP" sz="1100" dirty="0" smtClean="0">
                <a:solidFill>
                  <a:srgbClr val="006699"/>
                </a:solidFill>
                <a:latin typeface="HG丸ｺﾞｼｯｸM-PRO" pitchFamily="50" charset="-128"/>
                <a:ea typeface="HG丸ｺﾞｼｯｸM-PRO" pitchFamily="50" charset="-128"/>
              </a:rPr>
              <a:t>】【</a:t>
            </a:r>
            <a:r>
              <a:rPr lang="ja-JP" altLang="en-US" sz="1100" dirty="0">
                <a:solidFill>
                  <a:srgbClr val="006699"/>
                </a:solidFill>
                <a:latin typeface="HG丸ｺﾞｼｯｸM-PRO" pitchFamily="50" charset="-128"/>
                <a:ea typeface="HG丸ｺﾞｼｯｸM-PRO" pitchFamily="50" charset="-128"/>
              </a:rPr>
              <a:t>整備方針</a:t>
            </a:r>
            <a:r>
              <a:rPr lang="en-US" altLang="ja-JP" sz="1100" dirty="0" smtClean="0">
                <a:solidFill>
                  <a:srgbClr val="006699"/>
                </a:solidFill>
                <a:latin typeface="HG丸ｺﾞｼｯｸM-PRO" pitchFamily="50" charset="-128"/>
                <a:ea typeface="HG丸ｺﾞｼｯｸM-PRO" pitchFamily="50" charset="-128"/>
              </a:rPr>
              <a:t>】【</a:t>
            </a:r>
            <a:r>
              <a:rPr lang="ja-JP" altLang="en-US" sz="1100" dirty="0">
                <a:solidFill>
                  <a:srgbClr val="006699"/>
                </a:solidFill>
                <a:latin typeface="HG丸ｺﾞｼｯｸM-PRO" pitchFamily="50" charset="-128"/>
                <a:ea typeface="HG丸ｺﾞｼｯｸM-PRO" pitchFamily="50" charset="-128"/>
              </a:rPr>
              <a:t>事業の見込み</a:t>
            </a:r>
            <a:r>
              <a:rPr lang="en-US" altLang="ja-JP" sz="1100" dirty="0">
                <a:solidFill>
                  <a:srgbClr val="006699"/>
                </a:solidFill>
                <a:latin typeface="HG丸ｺﾞｼｯｸM-PRO" pitchFamily="50" charset="-128"/>
                <a:ea typeface="HG丸ｺﾞｼｯｸM-PRO" pitchFamily="50" charset="-128"/>
              </a:rPr>
              <a:t>】</a:t>
            </a:r>
            <a:endParaRPr lang="ja-JP" altLang="en-US" sz="1100" dirty="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70C0"/>
                </a:solidFill>
                <a:latin typeface="HG丸ｺﾞｼｯｸM-PRO" pitchFamily="50" charset="-128"/>
                <a:ea typeface="HG丸ｺﾞｼｯｸM-PRO" pitchFamily="50" charset="-128"/>
              </a:rPr>
              <a:t>　　　</a:t>
            </a:r>
            <a:r>
              <a:rPr lang="ja-JP" altLang="en-US" sz="1100" dirty="0">
                <a:solidFill>
                  <a:srgbClr val="0070C0"/>
                </a:solidFill>
                <a:latin typeface="HG丸ｺﾞｼｯｸM-PRO" pitchFamily="50" charset="-128"/>
                <a:ea typeface="HG丸ｺﾞｼｯｸM-PRO" pitchFamily="50" charset="-128"/>
              </a:rPr>
              <a:t>３</a:t>
            </a:r>
            <a:r>
              <a:rPr lang="ja-JP" altLang="en-US" sz="1100" dirty="0" smtClean="0">
                <a:solidFill>
                  <a:srgbClr val="0070C0"/>
                </a:solidFill>
                <a:latin typeface="HG丸ｺﾞｼｯｸM-PRO" pitchFamily="50" charset="-128"/>
                <a:ea typeface="HG丸ｺﾞｼｯｸM-PRO" pitchFamily="50" charset="-128"/>
              </a:rPr>
              <a:t>．まとめ</a:t>
            </a:r>
            <a:endParaRPr lang="en-US" altLang="ja-JP" sz="1100" dirty="0" smtClean="0">
              <a:solidFill>
                <a:srgbClr val="0070C0"/>
              </a:solidFill>
              <a:latin typeface="HG丸ｺﾞｼｯｸM-PRO" pitchFamily="50" charset="-128"/>
              <a:ea typeface="HG丸ｺﾞｼｯｸM-PRO" pitchFamily="50" charset="-128"/>
            </a:endParaRPr>
          </a:p>
          <a:p>
            <a:pPr>
              <a:spcBef>
                <a:spcPts val="600"/>
              </a:spcBef>
            </a:pPr>
            <a:r>
              <a:rPr lang="ja-JP" altLang="en-US" sz="1100" dirty="0">
                <a:solidFill>
                  <a:srgbClr val="0070C0"/>
                </a:solidFill>
                <a:latin typeface="HG丸ｺﾞｼｯｸM-PRO" pitchFamily="50" charset="-128"/>
                <a:ea typeface="HG丸ｺﾞｼｯｸM-PRO" pitchFamily="50" charset="-128"/>
              </a:rPr>
              <a:t>　</a:t>
            </a:r>
            <a:r>
              <a:rPr lang="ja-JP" altLang="en-US" sz="1100" dirty="0" smtClean="0">
                <a:solidFill>
                  <a:srgbClr val="0070C0"/>
                </a:solidFill>
                <a:latin typeface="HG丸ｺﾞｼｯｸM-PRO" pitchFamily="50" charset="-128"/>
                <a:ea typeface="HG丸ｺﾞｼｯｸM-PRO" pitchFamily="50" charset="-128"/>
              </a:rPr>
              <a:t>　　 　　</a:t>
            </a:r>
            <a:r>
              <a:rPr lang="ja-JP" altLang="en-US" sz="1100" dirty="0" smtClean="0">
                <a:solidFill>
                  <a:srgbClr val="006699"/>
                </a:solidFill>
                <a:latin typeface="HG丸ｺﾞｼｯｸM-PRO" pitchFamily="50" charset="-128"/>
                <a:ea typeface="HG丸ｺﾞｼｯｸM-PRO" pitchFamily="50" charset="-128"/>
              </a:rPr>
              <a:t>今後</a:t>
            </a:r>
            <a:r>
              <a:rPr lang="ja-JP" altLang="en-US" sz="1100" dirty="0">
                <a:solidFill>
                  <a:srgbClr val="006699"/>
                </a:solidFill>
                <a:latin typeface="HG丸ｺﾞｼｯｸM-PRO" pitchFamily="50" charset="-128"/>
                <a:ea typeface="HG丸ｺﾞｼｯｸM-PRO" pitchFamily="50" charset="-128"/>
              </a:rPr>
              <a:t>の事業</a:t>
            </a:r>
            <a:r>
              <a:rPr lang="ja-JP" altLang="en-US" sz="1100" dirty="0" smtClean="0">
                <a:solidFill>
                  <a:srgbClr val="006699"/>
                </a:solidFill>
                <a:latin typeface="HG丸ｺﾞｼｯｸM-PRO" pitchFamily="50" charset="-128"/>
                <a:ea typeface="HG丸ｺﾞｼｯｸM-PRO" pitchFamily="50" charset="-128"/>
              </a:rPr>
              <a:t>見込み</a:t>
            </a:r>
            <a:r>
              <a:rPr lang="en-US" altLang="ja-JP" sz="1100" dirty="0" smtClean="0">
                <a:solidFill>
                  <a:srgbClr val="006699"/>
                </a:solidFill>
                <a:latin typeface="HG丸ｺﾞｼｯｸM-PRO" pitchFamily="50" charset="-128"/>
                <a:ea typeface="HG丸ｺﾞｼｯｸM-PRO" pitchFamily="50" charset="-128"/>
              </a:rPr>
              <a:t>【</a:t>
            </a:r>
            <a:r>
              <a:rPr lang="ja-JP" altLang="en-US" sz="1100" dirty="0" smtClean="0">
                <a:solidFill>
                  <a:srgbClr val="006699"/>
                </a:solidFill>
                <a:latin typeface="HG丸ｺﾞｼｯｸM-PRO" pitchFamily="50" charset="-128"/>
                <a:ea typeface="HG丸ｺﾞｼｯｸM-PRO" pitchFamily="50" charset="-128"/>
              </a:rPr>
              <a:t>全体</a:t>
            </a:r>
            <a:r>
              <a:rPr lang="en-US" altLang="ja-JP" sz="1100" dirty="0" smtClean="0">
                <a:solidFill>
                  <a:srgbClr val="006699"/>
                </a:solidFill>
                <a:latin typeface="HG丸ｺﾞｼｯｸM-PRO" pitchFamily="50" charset="-128"/>
                <a:ea typeface="HG丸ｺﾞｼｯｸM-PRO" pitchFamily="50" charset="-128"/>
              </a:rPr>
              <a:t>】</a:t>
            </a:r>
            <a:endParaRPr lang="en-US" altLang="ja-JP" sz="1100" dirty="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70C0"/>
                </a:solidFill>
                <a:latin typeface="HG丸ｺﾞｼｯｸM-PRO" pitchFamily="50" charset="-128"/>
                <a:ea typeface="HG丸ｺﾞｼｯｸM-PRO" pitchFamily="50" charset="-128"/>
              </a:rPr>
              <a:t>　　　       </a:t>
            </a:r>
            <a:r>
              <a:rPr lang="ja-JP" altLang="en-US" sz="1100" dirty="0" smtClean="0">
                <a:solidFill>
                  <a:srgbClr val="006699"/>
                </a:solidFill>
                <a:latin typeface="HG丸ｺﾞｼｯｸM-PRO" pitchFamily="50" charset="-128"/>
                <a:ea typeface="HG丸ｺﾞｼｯｸM-PRO" pitchFamily="50" charset="-128"/>
              </a:rPr>
              <a:t>施設</a:t>
            </a:r>
            <a:r>
              <a:rPr lang="ja-JP" altLang="en-US" sz="1100" dirty="0">
                <a:solidFill>
                  <a:srgbClr val="006699"/>
                </a:solidFill>
                <a:latin typeface="HG丸ｺﾞｼｯｸM-PRO" pitchFamily="50" charset="-128"/>
                <a:ea typeface="HG丸ｺﾞｼｯｸM-PRO" pitchFamily="50" charset="-128"/>
              </a:rPr>
              <a:t>整備</a:t>
            </a:r>
            <a:r>
              <a:rPr lang="ja-JP" altLang="en-US" sz="1100" dirty="0" smtClean="0">
                <a:solidFill>
                  <a:srgbClr val="006699"/>
                </a:solidFill>
                <a:latin typeface="HG丸ｺﾞｼｯｸM-PRO" pitchFamily="50" charset="-128"/>
                <a:ea typeface="HG丸ｺﾞｼｯｸM-PRO" pitchFamily="50" charset="-128"/>
              </a:rPr>
              <a:t>の現状と課題</a:t>
            </a:r>
            <a:endParaRPr lang="ja-JP" altLang="en-US" sz="1100" dirty="0">
              <a:solidFill>
                <a:srgbClr val="006699"/>
              </a:solidFill>
              <a:latin typeface="HG丸ｺﾞｼｯｸM-PRO" pitchFamily="50" charset="-128"/>
              <a:ea typeface="HG丸ｺﾞｼｯｸM-PRO" pitchFamily="50" charset="-128"/>
            </a:endParaRPr>
          </a:p>
        </p:txBody>
      </p:sp>
      <p:sp>
        <p:nvSpPr>
          <p:cNvPr id="11" name="タイトル 3"/>
          <p:cNvSpPr>
            <a:spLocks noGrp="1"/>
          </p:cNvSpPr>
          <p:nvPr>
            <p:ph type="title"/>
          </p:nvPr>
        </p:nvSpPr>
        <p:spPr>
          <a:xfrm>
            <a:off x="589432" y="45381"/>
            <a:ext cx="8915400" cy="489570"/>
          </a:xfrm>
        </p:spPr>
        <p:txBody>
          <a:bodyPr>
            <a:normAutofit/>
          </a:bodyPr>
          <a:lstStyle/>
          <a:p>
            <a:r>
              <a:rPr kumimoji="1" lang="ja-JP" altLang="en-US" sz="2400" dirty="0" smtClean="0">
                <a:solidFill>
                  <a:srgbClr val="006699"/>
                </a:solidFill>
                <a:latin typeface="HGS創英角ｺﾞｼｯｸUB" pitchFamily="50" charset="-128"/>
                <a:ea typeface="HGS創英角ｺﾞｼｯｸUB" pitchFamily="50" charset="-128"/>
              </a:rPr>
              <a:t>目　次</a:t>
            </a:r>
            <a:r>
              <a:rPr kumimoji="1" lang="ja-JP" altLang="en-US" sz="1800" dirty="0" smtClean="0">
                <a:solidFill>
                  <a:srgbClr val="006699"/>
                </a:solidFill>
                <a:latin typeface="HGS創英角ｺﾞｼｯｸUB" pitchFamily="50" charset="-128"/>
                <a:ea typeface="HGS創英角ｺﾞｼｯｸUB" pitchFamily="50" charset="-128"/>
              </a:rPr>
              <a:t>（１</a:t>
            </a:r>
            <a:r>
              <a:rPr kumimoji="1" lang="en-US" altLang="ja-JP" sz="1800" dirty="0" smtClean="0">
                <a:solidFill>
                  <a:srgbClr val="006699"/>
                </a:solidFill>
                <a:latin typeface="HGS創英角ｺﾞｼｯｸUB" pitchFamily="50" charset="-128"/>
                <a:ea typeface="HGS創英角ｺﾞｼｯｸUB" pitchFamily="50" charset="-128"/>
              </a:rPr>
              <a:t>/</a:t>
            </a:r>
            <a:r>
              <a:rPr kumimoji="1" lang="ja-JP" altLang="en-US" sz="1800" dirty="0" smtClean="0">
                <a:solidFill>
                  <a:srgbClr val="006699"/>
                </a:solidFill>
                <a:latin typeface="HGS創英角ｺﾞｼｯｸUB" pitchFamily="50" charset="-128"/>
                <a:ea typeface="HGS創英角ｺﾞｼｯｸUB" pitchFamily="50" charset="-128"/>
              </a:rPr>
              <a:t>２</a:t>
            </a:r>
            <a:r>
              <a:rPr lang="ja-JP" altLang="en-US" sz="1800" dirty="0" smtClean="0">
                <a:solidFill>
                  <a:srgbClr val="006699"/>
                </a:solidFill>
                <a:latin typeface="HGS創英角ｺﾞｼｯｸUB" pitchFamily="50" charset="-128"/>
                <a:ea typeface="HGS創英角ｺﾞｼｯｸUB" pitchFamily="50" charset="-128"/>
              </a:rPr>
              <a:t>）</a:t>
            </a:r>
            <a:endParaRPr kumimoji="1" lang="ja-JP" altLang="en-US" sz="1800" dirty="0">
              <a:solidFill>
                <a:srgbClr val="006699"/>
              </a:solidFill>
              <a:latin typeface="HGS創英角ｺﾞｼｯｸUB" pitchFamily="50" charset="-128"/>
              <a:ea typeface="HGS創英角ｺﾞｼｯｸUB" pitchFamily="50" charset="-128"/>
            </a:endParaRPr>
          </a:p>
        </p:txBody>
      </p:sp>
      <p:sp>
        <p:nvSpPr>
          <p:cNvPr id="14" name="山形 13"/>
          <p:cNvSpPr/>
          <p:nvPr/>
        </p:nvSpPr>
        <p:spPr>
          <a:xfrm>
            <a:off x="0" y="612220"/>
            <a:ext cx="3276000" cy="1858238"/>
          </a:xfrm>
          <a:prstGeom prst="chevron">
            <a:avLst>
              <a:gd name="adj" fmla="val 27975"/>
            </a:avLst>
          </a:prstGeom>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lvl="0"/>
            <a:r>
              <a:rPr kumimoji="1" lang="ja-JP" altLang="en-US" sz="1600" dirty="0" smtClean="0">
                <a:solidFill>
                  <a:schemeClr val="bg1"/>
                </a:solidFill>
                <a:latin typeface="HG丸ｺﾞｼｯｸM-PRO" pitchFamily="50" charset="-128"/>
                <a:ea typeface="HG丸ｺﾞｼｯｸM-PRO" pitchFamily="50" charset="-128"/>
              </a:rPr>
              <a:t>第</a:t>
            </a:r>
            <a:r>
              <a:rPr kumimoji="1" lang="en-US" altLang="ja-JP" sz="1600" dirty="0" smtClean="0">
                <a:solidFill>
                  <a:schemeClr val="bg1"/>
                </a:solidFill>
                <a:latin typeface="HG丸ｺﾞｼｯｸM-PRO" pitchFamily="50" charset="-128"/>
                <a:ea typeface="HG丸ｺﾞｼｯｸM-PRO" pitchFamily="50" charset="-128"/>
              </a:rPr>
              <a:t>1</a:t>
            </a:r>
            <a:r>
              <a:rPr kumimoji="1" lang="ja-JP" altLang="en-US" sz="1600" dirty="0" smtClean="0">
                <a:solidFill>
                  <a:schemeClr val="bg1"/>
                </a:solidFill>
                <a:latin typeface="HG丸ｺﾞｼｯｸM-PRO" pitchFamily="50" charset="-128"/>
                <a:ea typeface="HG丸ｺﾞｼｯｸM-PRO" pitchFamily="50" charset="-128"/>
              </a:rPr>
              <a:t>部 現状と課題</a:t>
            </a:r>
            <a:endParaRPr kumimoji="1" lang="en-US" altLang="ja-JP" sz="1600" dirty="0" smtClean="0">
              <a:solidFill>
                <a:schemeClr val="bg1"/>
              </a:solidFill>
              <a:latin typeface="HG丸ｺﾞｼｯｸM-PRO" pitchFamily="50" charset="-128"/>
              <a:ea typeface="HG丸ｺﾞｼｯｸM-PRO" pitchFamily="50" charset="-128"/>
            </a:endParaRPr>
          </a:p>
          <a:p>
            <a:pPr lvl="0"/>
            <a:r>
              <a:rPr lang="ja-JP" altLang="en-US" sz="1600" dirty="0" smtClean="0"/>
              <a:t>（</a:t>
            </a:r>
            <a:r>
              <a:rPr lang="en-US" altLang="ja-JP" sz="1600" dirty="0"/>
              <a:t>P4</a:t>
            </a:r>
            <a:r>
              <a:rPr lang="ja-JP" altLang="en-US" sz="1600" dirty="0" smtClean="0"/>
              <a:t>～</a:t>
            </a:r>
            <a:r>
              <a:rPr lang="en-US" altLang="ja-JP" sz="1600" dirty="0" smtClean="0"/>
              <a:t>46</a:t>
            </a:r>
            <a:r>
              <a:rPr lang="ja-JP" altLang="en-US" sz="1600" dirty="0" smtClean="0"/>
              <a:t>）</a:t>
            </a:r>
            <a:endParaRPr lang="en-US" altLang="ja-JP" sz="1600" dirty="0"/>
          </a:p>
          <a:p>
            <a:pPr>
              <a:spcBef>
                <a:spcPts val="600"/>
              </a:spcBef>
            </a:pPr>
            <a:r>
              <a:rPr lang="ja-JP" altLang="en-US" sz="1400" dirty="0" smtClean="0">
                <a:solidFill>
                  <a:schemeClr val="bg1"/>
                </a:solidFill>
                <a:latin typeface="HG丸ｺﾞｼｯｸM-PRO" pitchFamily="50" charset="-128"/>
                <a:ea typeface="HG丸ｺﾞｼｯｸM-PRO" pitchFamily="50" charset="-128"/>
              </a:rPr>
              <a:t>・特徴</a:t>
            </a:r>
            <a:endParaRPr lang="en-US" altLang="ja-JP" sz="1400" dirty="0" smtClean="0">
              <a:solidFill>
                <a:schemeClr val="bg1"/>
              </a:solidFill>
              <a:latin typeface="HG丸ｺﾞｼｯｸM-PRO" pitchFamily="50" charset="-128"/>
              <a:ea typeface="HG丸ｺﾞｼｯｸM-PRO" pitchFamily="50" charset="-128"/>
            </a:endParaRPr>
          </a:p>
          <a:p>
            <a:r>
              <a:rPr kumimoji="1" lang="ja-JP" altLang="en-US" sz="1400" dirty="0" smtClean="0">
                <a:solidFill>
                  <a:schemeClr val="bg1"/>
                </a:solidFill>
                <a:latin typeface="HG丸ｺﾞｼｯｸM-PRO" pitchFamily="50" charset="-128"/>
                <a:ea typeface="HG丸ｺﾞｼｯｸM-PRO" pitchFamily="50" charset="-128"/>
              </a:rPr>
              <a:t>・施設整備</a:t>
            </a:r>
            <a:endParaRPr kumimoji="1" lang="en-US" altLang="ja-JP" sz="1400" dirty="0" smtClean="0">
              <a:solidFill>
                <a:schemeClr val="bg1"/>
              </a:solidFill>
              <a:latin typeface="HG丸ｺﾞｼｯｸM-PRO" pitchFamily="50" charset="-128"/>
              <a:ea typeface="HG丸ｺﾞｼｯｸM-PRO" pitchFamily="50" charset="-128"/>
            </a:endParaRPr>
          </a:p>
          <a:p>
            <a:r>
              <a:rPr lang="ja-JP" altLang="en-US" sz="1400" dirty="0" smtClean="0">
                <a:solidFill>
                  <a:schemeClr val="bg1"/>
                </a:solidFill>
                <a:latin typeface="HG丸ｺﾞｼｯｸM-PRO" pitchFamily="50" charset="-128"/>
                <a:ea typeface="HG丸ｺﾞｼｯｸM-PRO" pitchFamily="50" charset="-128"/>
              </a:rPr>
              <a:t>・財政・経営状況</a:t>
            </a:r>
            <a:endParaRPr lang="en-US" altLang="ja-JP" sz="1400" dirty="0" smtClean="0">
              <a:solidFill>
                <a:schemeClr val="bg1"/>
              </a:solidFill>
              <a:latin typeface="HG丸ｺﾞｼｯｸM-PRO" pitchFamily="50" charset="-128"/>
              <a:ea typeface="HG丸ｺﾞｼｯｸM-PRO" pitchFamily="50" charset="-128"/>
            </a:endParaRPr>
          </a:p>
          <a:p>
            <a:r>
              <a:rPr lang="ja-JP" altLang="en-US" sz="1400" dirty="0" smtClean="0">
                <a:solidFill>
                  <a:schemeClr val="bg1"/>
                </a:solidFill>
                <a:latin typeface="HG丸ｺﾞｼｯｸM-PRO" pitchFamily="50" charset="-128"/>
                <a:ea typeface="HG丸ｺﾞｼｯｸM-PRO" pitchFamily="50" charset="-128"/>
              </a:rPr>
              <a:t>・国内外事業展開</a:t>
            </a:r>
            <a:endParaRPr lang="en-US" altLang="ja-JP" sz="1400" dirty="0" smtClean="0">
              <a:solidFill>
                <a:schemeClr val="bg1"/>
              </a:solidFill>
              <a:latin typeface="HG丸ｺﾞｼｯｸM-PRO" pitchFamily="50" charset="-128"/>
              <a:ea typeface="HG丸ｺﾞｼｯｸM-PRO" pitchFamily="50" charset="-128"/>
            </a:endParaRPr>
          </a:p>
          <a:p>
            <a:r>
              <a:rPr kumimoji="1" lang="ja-JP" altLang="en-US" sz="1400" dirty="0" smtClean="0">
                <a:solidFill>
                  <a:schemeClr val="bg1"/>
                </a:solidFill>
                <a:latin typeface="HG丸ｺﾞｼｯｸM-PRO" pitchFamily="50" charset="-128"/>
                <a:ea typeface="HG丸ｺﾞｼｯｸM-PRO" pitchFamily="50" charset="-128"/>
              </a:rPr>
              <a:t>・課題（まとめ）</a:t>
            </a:r>
            <a:endParaRPr kumimoji="1" lang="ja-JP" altLang="en-US" sz="1400" dirty="0">
              <a:solidFill>
                <a:schemeClr val="bg1"/>
              </a:solidFill>
              <a:latin typeface="HG丸ｺﾞｼｯｸM-PRO" pitchFamily="50" charset="-128"/>
              <a:ea typeface="HG丸ｺﾞｼｯｸM-PRO" pitchFamily="50" charset="-128"/>
            </a:endParaRPr>
          </a:p>
        </p:txBody>
      </p:sp>
      <p:sp>
        <p:nvSpPr>
          <p:cNvPr id="17" name="山形 16"/>
          <p:cNvSpPr/>
          <p:nvPr/>
        </p:nvSpPr>
        <p:spPr>
          <a:xfrm>
            <a:off x="2951170" y="622684"/>
            <a:ext cx="3744932" cy="1858238"/>
          </a:xfrm>
          <a:prstGeom prst="chevron">
            <a:avLst>
              <a:gd name="adj" fmla="val 27975"/>
            </a:avLst>
          </a:prstGeom>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lvl="0"/>
            <a:r>
              <a:rPr kumimoji="1" lang="ja-JP" altLang="en-US" sz="1600" dirty="0" smtClean="0">
                <a:solidFill>
                  <a:schemeClr val="bg1"/>
                </a:solidFill>
                <a:latin typeface="HG丸ｺﾞｼｯｸM-PRO" pitchFamily="50" charset="-128"/>
                <a:ea typeface="HG丸ｺﾞｼｯｸM-PRO" pitchFamily="50" charset="-128"/>
              </a:rPr>
              <a:t>第</a:t>
            </a:r>
            <a:r>
              <a:rPr kumimoji="1" lang="en-US" altLang="ja-JP" sz="1600" dirty="0" smtClean="0">
                <a:solidFill>
                  <a:schemeClr val="bg1"/>
                </a:solidFill>
                <a:latin typeface="HG丸ｺﾞｼｯｸM-PRO" pitchFamily="50" charset="-128"/>
                <a:ea typeface="HG丸ｺﾞｼｯｸM-PRO" pitchFamily="50" charset="-128"/>
              </a:rPr>
              <a:t>2</a:t>
            </a:r>
            <a:r>
              <a:rPr kumimoji="1" lang="ja-JP" altLang="en-US" sz="1600" dirty="0" smtClean="0">
                <a:solidFill>
                  <a:schemeClr val="bg1"/>
                </a:solidFill>
                <a:latin typeface="HG丸ｺﾞｼｯｸM-PRO" pitchFamily="50" charset="-128"/>
                <a:ea typeface="HG丸ｺﾞｼｯｸM-PRO" pitchFamily="50" charset="-128"/>
              </a:rPr>
              <a:t>部 </a:t>
            </a:r>
            <a:r>
              <a:rPr lang="ja-JP" altLang="en-US" sz="1600" dirty="0" smtClean="0">
                <a:solidFill>
                  <a:schemeClr val="bg1"/>
                </a:solidFill>
                <a:latin typeface="HG丸ｺﾞｼｯｸM-PRO" pitchFamily="50" charset="-128"/>
                <a:ea typeface="HG丸ｺﾞｼｯｸM-PRO" pitchFamily="50" charset="-128"/>
              </a:rPr>
              <a:t>課題解決の手法</a:t>
            </a:r>
            <a:endParaRPr lang="en-US" altLang="ja-JP" sz="1600" dirty="0" smtClean="0">
              <a:solidFill>
                <a:schemeClr val="bg1"/>
              </a:solidFill>
              <a:latin typeface="HG丸ｺﾞｼｯｸM-PRO" pitchFamily="50" charset="-128"/>
              <a:ea typeface="HG丸ｺﾞｼｯｸM-PRO" pitchFamily="50" charset="-128"/>
            </a:endParaRPr>
          </a:p>
          <a:p>
            <a:pPr lvl="0"/>
            <a:r>
              <a:rPr lang="ja-JP" altLang="en-US" sz="1600" dirty="0" smtClean="0"/>
              <a:t>（</a:t>
            </a:r>
            <a:r>
              <a:rPr lang="en-US" altLang="ja-JP" sz="1600" dirty="0"/>
              <a:t>P47</a:t>
            </a:r>
            <a:r>
              <a:rPr lang="ja-JP" altLang="en-US" sz="1600" dirty="0" smtClean="0"/>
              <a:t>～</a:t>
            </a:r>
            <a:r>
              <a:rPr lang="en-US" altLang="ja-JP" sz="1600" dirty="0" smtClean="0"/>
              <a:t>63</a:t>
            </a:r>
            <a:r>
              <a:rPr lang="ja-JP" altLang="en-US" sz="1600" dirty="0" smtClean="0"/>
              <a:t>）</a:t>
            </a:r>
            <a:endParaRPr lang="en-US" altLang="ja-JP" sz="1600" dirty="0" smtClean="0"/>
          </a:p>
          <a:p>
            <a:pPr lvl="0"/>
            <a:endParaRPr kumimoji="1" lang="en-US" altLang="ja-JP" sz="1600" dirty="0" smtClean="0">
              <a:solidFill>
                <a:schemeClr val="bg1"/>
              </a:solidFill>
              <a:latin typeface="HG丸ｺﾞｼｯｸM-PRO" pitchFamily="50" charset="-128"/>
              <a:ea typeface="HG丸ｺﾞｼｯｸM-PRO" pitchFamily="50" charset="-128"/>
            </a:endParaRPr>
          </a:p>
          <a:p>
            <a:pPr>
              <a:spcBef>
                <a:spcPts val="600"/>
              </a:spcBef>
            </a:pPr>
            <a:r>
              <a:rPr lang="ja-JP" altLang="en-US" sz="1400" dirty="0" smtClean="0">
                <a:solidFill>
                  <a:schemeClr val="bg1"/>
                </a:solidFill>
                <a:latin typeface="HG丸ｺﾞｼｯｸM-PRO" pitchFamily="50" charset="-128"/>
                <a:ea typeface="HG丸ｺﾞｼｯｸM-PRO" pitchFamily="50" charset="-128"/>
              </a:rPr>
              <a:t>・課題解決の手法</a:t>
            </a:r>
            <a:endParaRPr lang="en-US" altLang="ja-JP" sz="1400" dirty="0" smtClean="0">
              <a:solidFill>
                <a:schemeClr val="bg1"/>
              </a:solidFill>
              <a:latin typeface="HG丸ｺﾞｼｯｸM-PRO" pitchFamily="50" charset="-128"/>
              <a:ea typeface="HG丸ｺﾞｼｯｸM-PRO" pitchFamily="50" charset="-128"/>
            </a:endParaRPr>
          </a:p>
          <a:p>
            <a:pPr>
              <a:spcBef>
                <a:spcPts val="600"/>
              </a:spcBef>
            </a:pPr>
            <a:r>
              <a:rPr kumimoji="1" lang="ja-JP" altLang="en-US" sz="1400" dirty="0" smtClean="0">
                <a:solidFill>
                  <a:schemeClr val="bg1"/>
                </a:solidFill>
                <a:latin typeface="HG丸ｺﾞｼｯｸM-PRO" pitchFamily="50" charset="-128"/>
                <a:ea typeface="HG丸ｺﾞｼｯｸM-PRO" pitchFamily="50" charset="-128"/>
              </a:rPr>
              <a:t>・運営権制度導入に向けた課題</a:t>
            </a:r>
            <a:endParaRPr kumimoji="1" lang="ja-JP" altLang="en-US" sz="1400" dirty="0">
              <a:solidFill>
                <a:schemeClr val="bg1"/>
              </a:solidFill>
              <a:latin typeface="HG丸ｺﾞｼｯｸM-PRO" pitchFamily="50" charset="-128"/>
              <a:ea typeface="HG丸ｺﾞｼｯｸM-PRO" pitchFamily="50" charset="-128"/>
            </a:endParaRPr>
          </a:p>
        </p:txBody>
      </p:sp>
      <p:sp>
        <p:nvSpPr>
          <p:cNvPr id="18" name="山形 17"/>
          <p:cNvSpPr/>
          <p:nvPr/>
        </p:nvSpPr>
        <p:spPr>
          <a:xfrm>
            <a:off x="6351895" y="604224"/>
            <a:ext cx="3548844" cy="1858238"/>
          </a:xfrm>
          <a:prstGeom prst="chevron">
            <a:avLst>
              <a:gd name="adj" fmla="val 27975"/>
            </a:avLst>
          </a:prstGeom>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r>
              <a:rPr kumimoji="1" lang="ja-JP" altLang="en-US" sz="1600" dirty="0" smtClean="0">
                <a:solidFill>
                  <a:schemeClr val="bg1"/>
                </a:solidFill>
                <a:latin typeface="HG丸ｺﾞｼｯｸM-PRO" pitchFamily="50" charset="-128"/>
                <a:ea typeface="HG丸ｺﾞｼｯｸM-PRO" pitchFamily="50" charset="-128"/>
              </a:rPr>
              <a:t>第</a:t>
            </a:r>
            <a:r>
              <a:rPr lang="en-US" altLang="ja-JP" sz="1600" dirty="0" smtClean="0">
                <a:solidFill>
                  <a:schemeClr val="bg1"/>
                </a:solidFill>
                <a:latin typeface="HG丸ｺﾞｼｯｸM-PRO" pitchFamily="50" charset="-128"/>
                <a:ea typeface="HG丸ｺﾞｼｯｸM-PRO" pitchFamily="50" charset="-128"/>
              </a:rPr>
              <a:t>3</a:t>
            </a:r>
            <a:r>
              <a:rPr kumimoji="1" lang="ja-JP" altLang="en-US" sz="1600" dirty="0" smtClean="0">
                <a:solidFill>
                  <a:schemeClr val="bg1"/>
                </a:solidFill>
                <a:latin typeface="HG丸ｺﾞｼｯｸM-PRO" pitchFamily="50" charset="-128"/>
                <a:ea typeface="HG丸ｺﾞｼｯｸM-PRO" pitchFamily="50" charset="-128"/>
              </a:rPr>
              <a:t>部 </a:t>
            </a:r>
            <a:r>
              <a:rPr lang="ja-JP" altLang="en-US" sz="1600" dirty="0" smtClean="0">
                <a:solidFill>
                  <a:schemeClr val="bg1"/>
                </a:solidFill>
                <a:latin typeface="HG丸ｺﾞｼｯｸM-PRO" pitchFamily="50" charset="-128"/>
                <a:ea typeface="HG丸ｺﾞｼｯｸM-PRO" pitchFamily="50" charset="-128"/>
              </a:rPr>
              <a:t>実施スケジュール</a:t>
            </a:r>
            <a:endParaRPr kumimoji="1" lang="en-US" altLang="ja-JP" sz="1600" dirty="0" smtClean="0">
              <a:solidFill>
                <a:schemeClr val="bg1"/>
              </a:solidFill>
              <a:latin typeface="HG丸ｺﾞｼｯｸM-PRO" pitchFamily="50" charset="-128"/>
              <a:ea typeface="HG丸ｺﾞｼｯｸM-PRO" pitchFamily="50" charset="-128"/>
            </a:endParaRPr>
          </a:p>
          <a:p>
            <a:pPr lvl="0"/>
            <a:r>
              <a:rPr lang="ja-JP" altLang="en-US" sz="1600" dirty="0" smtClean="0"/>
              <a:t>（</a:t>
            </a:r>
            <a:r>
              <a:rPr lang="en-US" altLang="ja-JP" sz="1600" dirty="0"/>
              <a:t>P64</a:t>
            </a:r>
            <a:r>
              <a:rPr lang="ja-JP" altLang="en-US" sz="1600" dirty="0" smtClean="0"/>
              <a:t>～</a:t>
            </a:r>
            <a:r>
              <a:rPr lang="en-US" altLang="ja-JP" sz="1600" dirty="0" smtClean="0"/>
              <a:t>75</a:t>
            </a:r>
            <a:r>
              <a:rPr lang="ja-JP" altLang="en-US" sz="1600" dirty="0" smtClean="0"/>
              <a:t>）</a:t>
            </a:r>
            <a:endParaRPr lang="en-US" altLang="ja-JP" sz="1600" dirty="0" smtClean="0"/>
          </a:p>
          <a:p>
            <a:pPr lvl="0"/>
            <a:endParaRPr lang="en-US" altLang="ja-JP" sz="1600" dirty="0"/>
          </a:p>
          <a:p>
            <a:r>
              <a:rPr lang="ja-JP" altLang="en-US" sz="1400" dirty="0" smtClean="0">
                <a:solidFill>
                  <a:schemeClr val="bg1"/>
                </a:solidFill>
                <a:latin typeface="HG丸ｺﾞｼｯｸM-PRO" pitchFamily="50" charset="-128"/>
                <a:ea typeface="HG丸ｺﾞｼｯｸM-PRO" pitchFamily="50" charset="-128"/>
              </a:rPr>
              <a:t>・スケジュール</a:t>
            </a:r>
            <a:endParaRPr lang="en-US" altLang="ja-JP" sz="1600" dirty="0"/>
          </a:p>
        </p:txBody>
      </p:sp>
    </p:spTree>
    <p:extLst>
      <p:ext uri="{BB962C8B-B14F-4D97-AF65-F5344CB8AC3E}">
        <p14:creationId xmlns:p14="http://schemas.microsoft.com/office/powerpoint/2010/main" val="1736076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2000" b="1"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1" lang="ja-JP" altLang="en-US" sz="2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nvGrpSpPr>
          <p:cNvPr id="4" name="グループ化 3"/>
          <p:cNvGrpSpPr/>
          <p:nvPr/>
        </p:nvGrpSpPr>
        <p:grpSpPr>
          <a:xfrm>
            <a:off x="704527" y="980728"/>
            <a:ext cx="8388933" cy="5292588"/>
            <a:chOff x="704528" y="1593824"/>
            <a:chExt cx="8388932" cy="5113268"/>
          </a:xfrm>
        </p:grpSpPr>
        <p:sp>
          <p:nvSpPr>
            <p:cNvPr id="418" name="角丸四角形 417"/>
            <p:cNvSpPr/>
            <p:nvPr/>
          </p:nvSpPr>
          <p:spPr>
            <a:xfrm>
              <a:off x="1604628" y="1593824"/>
              <a:ext cx="1800200" cy="4676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400" dirty="0" smtClean="0">
                  <a:solidFill>
                    <a:schemeClr val="tx1"/>
                  </a:solidFill>
                  <a:latin typeface="HGP創英角ｺﾞｼｯｸUB" pitchFamily="50" charset="-128"/>
                  <a:ea typeface="HGP創英角ｺﾞｼｯｸUB" pitchFamily="50" charset="-128"/>
                </a:rPr>
                <a:t>① 受益者が特定できる</a:t>
              </a:r>
              <a:endParaRPr lang="en-US" altLang="ja-JP" sz="1400" dirty="0" smtClean="0">
                <a:solidFill>
                  <a:schemeClr val="tx1"/>
                </a:solidFill>
                <a:latin typeface="HGP創英角ｺﾞｼｯｸUB" pitchFamily="50" charset="-128"/>
                <a:ea typeface="HGP創英角ｺﾞｼｯｸUB" pitchFamily="50" charset="-128"/>
              </a:endParaRPr>
            </a:p>
            <a:p>
              <a:pPr algn="ctr">
                <a:spcBef>
                  <a:spcPts val="300"/>
                </a:spcBef>
              </a:pPr>
              <a:r>
                <a:rPr lang="ja-JP" altLang="en-US" sz="1200" dirty="0" smtClean="0">
                  <a:solidFill>
                    <a:schemeClr val="tx1"/>
                  </a:solidFill>
                  <a:latin typeface="HG丸ｺﾞｼｯｸM-PRO" pitchFamily="50" charset="-128"/>
                  <a:ea typeface="HG丸ｺﾞｼｯｸM-PRO" pitchFamily="50" charset="-128"/>
                </a:rPr>
                <a:t>（料金を財源）</a:t>
              </a:r>
              <a:endParaRPr lang="en-US" altLang="ja-JP" sz="1200" dirty="0" smtClean="0">
                <a:solidFill>
                  <a:schemeClr val="tx1"/>
                </a:solidFill>
                <a:latin typeface="HG丸ｺﾞｼｯｸM-PRO" pitchFamily="50" charset="-128"/>
                <a:ea typeface="HG丸ｺﾞｼｯｸM-PRO" pitchFamily="50" charset="-128"/>
              </a:endParaRPr>
            </a:p>
          </p:txBody>
        </p:sp>
        <p:sp>
          <p:nvSpPr>
            <p:cNvPr id="419" name="角丸四角形 418"/>
            <p:cNvSpPr/>
            <p:nvPr/>
          </p:nvSpPr>
          <p:spPr>
            <a:xfrm>
              <a:off x="6393161" y="1593824"/>
              <a:ext cx="1800200" cy="4676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400" dirty="0" smtClean="0">
                  <a:solidFill>
                    <a:schemeClr val="tx1"/>
                  </a:solidFill>
                  <a:latin typeface="HGP創英角ｺﾞｼｯｸUB" pitchFamily="50" charset="-128"/>
                  <a:ea typeface="HGP創英角ｺﾞｼｯｸUB" pitchFamily="50" charset="-128"/>
                </a:rPr>
                <a:t>② 受益者が特定できない</a:t>
              </a:r>
              <a:endParaRPr lang="en-US" altLang="ja-JP" sz="1400" dirty="0" smtClean="0">
                <a:solidFill>
                  <a:schemeClr val="tx1"/>
                </a:solidFill>
                <a:latin typeface="HGP創英角ｺﾞｼｯｸUB" pitchFamily="50" charset="-128"/>
                <a:ea typeface="HGP創英角ｺﾞｼｯｸUB" pitchFamily="50" charset="-128"/>
              </a:endParaRPr>
            </a:p>
            <a:p>
              <a:pPr algn="ctr">
                <a:spcBef>
                  <a:spcPts val="300"/>
                </a:spcBef>
              </a:pPr>
              <a:r>
                <a:rPr lang="ja-JP" altLang="en-US" sz="1200" dirty="0" smtClean="0">
                  <a:solidFill>
                    <a:schemeClr val="tx1"/>
                  </a:solidFill>
                  <a:latin typeface="HG丸ｺﾞｼｯｸM-PRO" pitchFamily="50" charset="-128"/>
                  <a:ea typeface="HG丸ｺﾞｼｯｸM-PRO" pitchFamily="50" charset="-128"/>
                </a:rPr>
                <a:t>（税を財源）</a:t>
              </a:r>
              <a:endParaRPr lang="en-US" altLang="ja-JP" sz="1200" dirty="0" smtClean="0">
                <a:solidFill>
                  <a:schemeClr val="tx1"/>
                </a:solidFill>
                <a:latin typeface="HG丸ｺﾞｼｯｸM-PRO" pitchFamily="50" charset="-128"/>
                <a:ea typeface="HG丸ｺﾞｼｯｸM-PRO" pitchFamily="50" charset="-128"/>
              </a:endParaRPr>
            </a:p>
          </p:txBody>
        </p:sp>
        <p:sp>
          <p:nvSpPr>
            <p:cNvPr id="420" name="角丸四角形 419"/>
            <p:cNvSpPr/>
            <p:nvPr/>
          </p:nvSpPr>
          <p:spPr>
            <a:xfrm>
              <a:off x="1604628" y="2376004"/>
              <a:ext cx="1800200" cy="43200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smtClean="0">
                  <a:solidFill>
                    <a:schemeClr val="tx1"/>
                  </a:solidFill>
                  <a:latin typeface="HG丸ｺﾞｼｯｸM-PRO" pitchFamily="50" charset="-128"/>
                  <a:ea typeface="HG丸ｺﾞｼｯｸM-PRO" pitchFamily="50" charset="-128"/>
                </a:rPr>
                <a:t>水道事業</a:t>
              </a:r>
              <a:endParaRPr lang="en-US" altLang="ja-JP" sz="1200" dirty="0" smtClean="0">
                <a:solidFill>
                  <a:schemeClr val="tx1"/>
                </a:solidFill>
                <a:latin typeface="HG丸ｺﾞｼｯｸM-PRO" pitchFamily="50" charset="-128"/>
                <a:ea typeface="HG丸ｺﾞｼｯｸM-PRO" pitchFamily="50" charset="-128"/>
              </a:endParaRPr>
            </a:p>
          </p:txBody>
        </p:sp>
        <p:sp>
          <p:nvSpPr>
            <p:cNvPr id="421" name="角丸四角形 420"/>
            <p:cNvSpPr/>
            <p:nvPr/>
          </p:nvSpPr>
          <p:spPr>
            <a:xfrm>
              <a:off x="6393161" y="2376004"/>
              <a:ext cx="1800200" cy="43200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smtClean="0">
                  <a:solidFill>
                    <a:schemeClr val="tx1"/>
                  </a:solidFill>
                  <a:latin typeface="HG丸ｺﾞｼｯｸM-PRO" pitchFamily="50" charset="-128"/>
                  <a:ea typeface="HG丸ｺﾞｼｯｸM-PRO" pitchFamily="50" charset="-128"/>
                </a:rPr>
                <a:t>河川事業</a:t>
              </a:r>
              <a:endParaRPr lang="en-US" altLang="ja-JP" sz="1200" dirty="0" smtClean="0">
                <a:solidFill>
                  <a:schemeClr val="tx1"/>
                </a:solidFill>
                <a:latin typeface="HG丸ｺﾞｼｯｸM-PRO" pitchFamily="50" charset="-128"/>
                <a:ea typeface="HG丸ｺﾞｼｯｸM-PRO" pitchFamily="50" charset="-128"/>
              </a:endParaRPr>
            </a:p>
          </p:txBody>
        </p:sp>
        <p:grpSp>
          <p:nvGrpSpPr>
            <p:cNvPr id="8" name="グループ化 53"/>
            <p:cNvGrpSpPr/>
            <p:nvPr/>
          </p:nvGrpSpPr>
          <p:grpSpPr>
            <a:xfrm>
              <a:off x="956556" y="5481232"/>
              <a:ext cx="7920881" cy="1143430"/>
              <a:chOff x="956556" y="2960948"/>
              <a:chExt cx="7920880" cy="1143430"/>
            </a:xfrm>
          </p:grpSpPr>
          <p:sp>
            <p:nvSpPr>
              <p:cNvPr id="423" name="角丸四角形 422"/>
              <p:cNvSpPr/>
              <p:nvPr/>
            </p:nvSpPr>
            <p:spPr>
              <a:xfrm>
                <a:off x="956556" y="2960948"/>
                <a:ext cx="7920880" cy="114343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t" anchorCtr="0"/>
              <a:lstStyle/>
              <a:p>
                <a:r>
                  <a:rPr lang="ja-JP" altLang="en-US" sz="1200" dirty="0" smtClean="0">
                    <a:solidFill>
                      <a:schemeClr val="tx1"/>
                    </a:solidFill>
                    <a:latin typeface="HG丸ｺﾞｼｯｸM-PRO" pitchFamily="50" charset="-128"/>
                    <a:ea typeface="HG丸ｺﾞｼｯｸM-PRO" pitchFamily="50" charset="-128"/>
                  </a:rPr>
                  <a:t>下水道事業（料金と税の混合型）</a:t>
                </a:r>
                <a:endParaRPr lang="en-US" altLang="ja-JP" sz="1200" dirty="0" smtClean="0">
                  <a:solidFill>
                    <a:schemeClr val="tx1"/>
                  </a:solidFill>
                  <a:latin typeface="HG丸ｺﾞｼｯｸM-PRO" pitchFamily="50" charset="-128"/>
                  <a:ea typeface="HG丸ｺﾞｼｯｸM-PRO" pitchFamily="50" charset="-128"/>
                </a:endParaRPr>
              </a:p>
            </p:txBody>
          </p:sp>
          <p:sp>
            <p:nvSpPr>
              <p:cNvPr id="424" name="角丸四角形 423"/>
              <p:cNvSpPr/>
              <p:nvPr/>
            </p:nvSpPr>
            <p:spPr>
              <a:xfrm>
                <a:off x="1640632" y="3357040"/>
                <a:ext cx="1764000" cy="432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smtClean="0">
                    <a:solidFill>
                      <a:schemeClr val="tx1"/>
                    </a:solidFill>
                    <a:latin typeface="HG丸ｺﾞｼｯｸM-PRO" pitchFamily="50" charset="-128"/>
                    <a:ea typeface="HG丸ｺﾞｼｯｸM-PRO" pitchFamily="50" charset="-128"/>
                  </a:rPr>
                  <a:t>汚水処理</a:t>
                </a:r>
                <a:endParaRPr kumimoji="1" lang="en-US" altLang="ja-JP" sz="1200" dirty="0" smtClean="0">
                  <a:solidFill>
                    <a:schemeClr val="tx1"/>
                  </a:solidFill>
                  <a:latin typeface="HG丸ｺﾞｼｯｸM-PRO" pitchFamily="50" charset="-128"/>
                  <a:ea typeface="HG丸ｺﾞｼｯｸM-PRO" pitchFamily="50" charset="-128"/>
                </a:endParaRPr>
              </a:p>
              <a:p>
                <a:pPr algn="ctr"/>
                <a:r>
                  <a:rPr kumimoji="1" lang="ja-JP" altLang="en-US" sz="1050" dirty="0" smtClean="0">
                    <a:solidFill>
                      <a:schemeClr val="tx1"/>
                    </a:solidFill>
                    <a:latin typeface="HG丸ｺﾞｼｯｸM-PRO" pitchFamily="50" charset="-128"/>
                    <a:ea typeface="HG丸ｺﾞｼｯｸM-PRO" pitchFamily="50" charset="-128"/>
                  </a:rPr>
                  <a:t>（公衆衛生確保に係る部分）</a:t>
                </a:r>
                <a:endParaRPr kumimoji="1" lang="ja-JP" altLang="en-US" sz="1050" dirty="0">
                  <a:solidFill>
                    <a:schemeClr val="tx1"/>
                  </a:solidFill>
                  <a:latin typeface="HG丸ｺﾞｼｯｸM-PRO" pitchFamily="50" charset="-128"/>
                  <a:ea typeface="HG丸ｺﾞｼｯｸM-PRO" pitchFamily="50" charset="-128"/>
                </a:endParaRPr>
              </a:p>
            </p:txBody>
          </p:sp>
          <p:sp>
            <p:nvSpPr>
              <p:cNvPr id="425" name="角丸四角形 424"/>
              <p:cNvSpPr/>
              <p:nvPr/>
            </p:nvSpPr>
            <p:spPr>
              <a:xfrm>
                <a:off x="6429164" y="3033004"/>
                <a:ext cx="1764000" cy="432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smtClean="0">
                    <a:solidFill>
                      <a:schemeClr val="tx1"/>
                    </a:solidFill>
                    <a:latin typeface="HG丸ｺﾞｼｯｸM-PRO" pitchFamily="50" charset="-128"/>
                    <a:ea typeface="HG丸ｺﾞｼｯｸM-PRO" pitchFamily="50" charset="-128"/>
                  </a:rPr>
                  <a:t>雨水排除</a:t>
                </a:r>
                <a:endParaRPr kumimoji="1" lang="ja-JP" altLang="en-US" sz="900" dirty="0">
                  <a:solidFill>
                    <a:schemeClr val="tx1"/>
                  </a:solidFill>
                  <a:latin typeface="HG丸ｺﾞｼｯｸM-PRO" pitchFamily="50" charset="-128"/>
                  <a:ea typeface="HG丸ｺﾞｼｯｸM-PRO" pitchFamily="50" charset="-128"/>
                </a:endParaRPr>
              </a:p>
            </p:txBody>
          </p:sp>
          <p:sp>
            <p:nvSpPr>
              <p:cNvPr id="426" name="角丸四角形 425"/>
              <p:cNvSpPr/>
              <p:nvPr/>
            </p:nvSpPr>
            <p:spPr>
              <a:xfrm>
                <a:off x="6429164" y="3609020"/>
                <a:ext cx="1764000" cy="432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smtClean="0">
                    <a:solidFill>
                      <a:schemeClr val="tx1"/>
                    </a:solidFill>
                    <a:latin typeface="HG丸ｺﾞｼｯｸM-PRO" pitchFamily="50" charset="-128"/>
                    <a:ea typeface="HG丸ｺﾞｼｯｸM-PRO" pitchFamily="50" charset="-128"/>
                  </a:rPr>
                  <a:t>汚水処理</a:t>
                </a:r>
                <a:endParaRPr lang="en-US" altLang="ja-JP" sz="1200" dirty="0" smtClean="0">
                  <a:solidFill>
                    <a:schemeClr val="tx1"/>
                  </a:solidFill>
                  <a:latin typeface="HG丸ｺﾞｼｯｸM-PRO" pitchFamily="50" charset="-128"/>
                  <a:ea typeface="HG丸ｺﾞｼｯｸM-PRO" pitchFamily="50" charset="-128"/>
                </a:endParaRPr>
              </a:p>
              <a:p>
                <a:pPr algn="ctr">
                  <a:spcBef>
                    <a:spcPts val="300"/>
                  </a:spcBef>
                </a:pPr>
                <a:r>
                  <a:rPr lang="ja-JP" altLang="en-US" sz="900" dirty="0" smtClean="0">
                    <a:solidFill>
                      <a:schemeClr val="tx1"/>
                    </a:solidFill>
                    <a:latin typeface="HG丸ｺﾞｼｯｸM-PRO" pitchFamily="50" charset="-128"/>
                    <a:ea typeface="HG丸ｺﾞｼｯｸM-PRO" pitchFamily="50" charset="-128"/>
                  </a:rPr>
                  <a:t>（高度処理・合流改善に係る部分）</a:t>
                </a:r>
              </a:p>
            </p:txBody>
          </p:sp>
        </p:grpSp>
        <p:sp>
          <p:nvSpPr>
            <p:cNvPr id="427" name="角丸四角形 426"/>
            <p:cNvSpPr/>
            <p:nvPr/>
          </p:nvSpPr>
          <p:spPr>
            <a:xfrm>
              <a:off x="704528" y="2133373"/>
              <a:ext cx="3600400" cy="4573719"/>
            </a:xfrm>
            <a:prstGeom prst="roundRect">
              <a:avLst>
                <a:gd name="adj" fmla="val 3571"/>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pPr algn="ctr"/>
              <a:endParaRPr lang="en-US" altLang="ja-JP" sz="1200" dirty="0" smtClean="0">
                <a:solidFill>
                  <a:schemeClr val="tx1"/>
                </a:solidFill>
                <a:latin typeface="HG丸ｺﾞｼｯｸM-PRO" pitchFamily="50" charset="-128"/>
                <a:ea typeface="HG丸ｺﾞｼｯｸM-PRO" pitchFamily="50" charset="-128"/>
              </a:endParaRPr>
            </a:p>
          </p:txBody>
        </p:sp>
        <p:sp>
          <p:nvSpPr>
            <p:cNvPr id="428" name="角丸四角形 427"/>
            <p:cNvSpPr/>
            <p:nvPr/>
          </p:nvSpPr>
          <p:spPr>
            <a:xfrm>
              <a:off x="5493060" y="2133373"/>
              <a:ext cx="3600400" cy="4573719"/>
            </a:xfrm>
            <a:prstGeom prst="roundRect">
              <a:avLst>
                <a:gd name="adj" fmla="val 3571"/>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pPr algn="ctr"/>
              <a:endParaRPr lang="en-US" altLang="ja-JP" sz="1200" dirty="0" smtClean="0">
                <a:solidFill>
                  <a:schemeClr val="tx1"/>
                </a:solidFill>
                <a:latin typeface="HG丸ｺﾞｼｯｸM-PRO" pitchFamily="50" charset="-128"/>
                <a:ea typeface="HG丸ｺﾞｼｯｸM-PRO" pitchFamily="50" charset="-128"/>
              </a:endParaRPr>
            </a:p>
          </p:txBody>
        </p:sp>
        <p:sp>
          <p:nvSpPr>
            <p:cNvPr id="429" name="角丸四角形 428"/>
            <p:cNvSpPr/>
            <p:nvPr/>
          </p:nvSpPr>
          <p:spPr>
            <a:xfrm>
              <a:off x="792004" y="2142004"/>
              <a:ext cx="828092" cy="2155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altLang="ja-JP" sz="1000" dirty="0" smtClean="0">
                  <a:solidFill>
                    <a:schemeClr val="tx1"/>
                  </a:solidFill>
                  <a:latin typeface="HG丸ｺﾞｼｯｸM-PRO" pitchFamily="50" charset="-128"/>
                  <a:ea typeface="HG丸ｺﾞｼｯｸM-PRO" pitchFamily="50" charset="-128"/>
                </a:rPr>
                <a:t>【</a:t>
              </a:r>
              <a:r>
                <a:rPr lang="ja-JP" altLang="en-US" sz="1000" dirty="0" smtClean="0">
                  <a:solidFill>
                    <a:schemeClr val="tx1"/>
                  </a:solidFill>
                  <a:latin typeface="HG丸ｺﾞｼｯｸM-PRO" pitchFamily="50" charset="-128"/>
                  <a:ea typeface="HG丸ｺﾞｼｯｸM-PRO" pitchFamily="50" charset="-128"/>
                </a:rPr>
                <a:t>対象事業の例</a:t>
              </a:r>
              <a:r>
                <a:rPr lang="en-US" altLang="ja-JP" sz="1000" dirty="0" smtClean="0">
                  <a:solidFill>
                    <a:schemeClr val="tx1"/>
                  </a:solidFill>
                  <a:latin typeface="HG丸ｺﾞｼｯｸM-PRO" pitchFamily="50" charset="-128"/>
                  <a:ea typeface="HG丸ｺﾞｼｯｸM-PRO" pitchFamily="50" charset="-128"/>
                </a:rPr>
                <a:t>】</a:t>
              </a:r>
            </a:p>
          </p:txBody>
        </p:sp>
        <p:sp>
          <p:nvSpPr>
            <p:cNvPr id="430" name="角丸四角形 429"/>
            <p:cNvSpPr/>
            <p:nvPr/>
          </p:nvSpPr>
          <p:spPr>
            <a:xfrm>
              <a:off x="5565071" y="2142004"/>
              <a:ext cx="828092" cy="2155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altLang="ja-JP" sz="1000" dirty="0" smtClean="0">
                  <a:solidFill>
                    <a:schemeClr val="tx1"/>
                  </a:solidFill>
                  <a:latin typeface="HG丸ｺﾞｼｯｸM-PRO" pitchFamily="50" charset="-128"/>
                  <a:ea typeface="HG丸ｺﾞｼｯｸM-PRO" pitchFamily="50" charset="-128"/>
                </a:rPr>
                <a:t>【</a:t>
              </a:r>
              <a:r>
                <a:rPr lang="ja-JP" altLang="en-US" sz="1000" dirty="0" smtClean="0">
                  <a:solidFill>
                    <a:schemeClr val="tx1"/>
                  </a:solidFill>
                  <a:latin typeface="HG丸ｺﾞｼｯｸM-PRO" pitchFamily="50" charset="-128"/>
                  <a:ea typeface="HG丸ｺﾞｼｯｸM-PRO" pitchFamily="50" charset="-128"/>
                </a:rPr>
                <a:t>対象事業の例</a:t>
              </a:r>
              <a:r>
                <a:rPr lang="en-US" altLang="ja-JP" sz="1000" dirty="0" smtClean="0">
                  <a:solidFill>
                    <a:schemeClr val="tx1"/>
                  </a:solidFill>
                  <a:latin typeface="HG丸ｺﾞｼｯｸM-PRO" pitchFamily="50" charset="-128"/>
                  <a:ea typeface="HG丸ｺﾞｼｯｸM-PRO" pitchFamily="50" charset="-128"/>
                </a:rPr>
                <a:t>】</a:t>
              </a:r>
            </a:p>
          </p:txBody>
        </p:sp>
        <p:sp>
          <p:nvSpPr>
            <p:cNvPr id="431" name="角丸四角形 430"/>
            <p:cNvSpPr/>
            <p:nvPr/>
          </p:nvSpPr>
          <p:spPr>
            <a:xfrm>
              <a:off x="792004" y="5221036"/>
              <a:ext cx="828092" cy="2155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altLang="ja-JP" sz="1000" dirty="0" smtClean="0">
                  <a:solidFill>
                    <a:schemeClr val="tx1"/>
                  </a:solidFill>
                  <a:latin typeface="HG丸ｺﾞｼｯｸM-PRO" pitchFamily="50" charset="-128"/>
                  <a:ea typeface="HG丸ｺﾞｼｯｸM-PRO" pitchFamily="50" charset="-128"/>
                </a:rPr>
                <a:t>【</a:t>
              </a:r>
              <a:r>
                <a:rPr lang="ja-JP" altLang="en-US" sz="1000" dirty="0" smtClean="0">
                  <a:solidFill>
                    <a:schemeClr val="tx1"/>
                  </a:solidFill>
                  <a:latin typeface="HG丸ｺﾞｼｯｸM-PRO" pitchFamily="50" charset="-128"/>
                  <a:ea typeface="HG丸ｺﾞｼｯｸM-PRO" pitchFamily="50" charset="-128"/>
                </a:rPr>
                <a:t>下水道事業の場合</a:t>
              </a:r>
              <a:r>
                <a:rPr lang="en-US" altLang="ja-JP" sz="1000" dirty="0" smtClean="0">
                  <a:solidFill>
                    <a:schemeClr val="tx1"/>
                  </a:solidFill>
                  <a:latin typeface="HG丸ｺﾞｼｯｸM-PRO" pitchFamily="50" charset="-128"/>
                  <a:ea typeface="HG丸ｺﾞｼｯｸM-PRO" pitchFamily="50" charset="-128"/>
                </a:rPr>
                <a:t>】</a:t>
              </a:r>
            </a:p>
          </p:txBody>
        </p:sp>
        <p:grpSp>
          <p:nvGrpSpPr>
            <p:cNvPr id="10" name="グループ化 72"/>
            <p:cNvGrpSpPr/>
            <p:nvPr/>
          </p:nvGrpSpPr>
          <p:grpSpPr>
            <a:xfrm>
              <a:off x="792004" y="2890156"/>
              <a:ext cx="8193448" cy="2340072"/>
              <a:chOff x="792000" y="2888940"/>
              <a:chExt cx="8193448" cy="2340072"/>
            </a:xfrm>
          </p:grpSpPr>
          <p:grpSp>
            <p:nvGrpSpPr>
              <p:cNvPr id="11" name="グループ化 54"/>
              <p:cNvGrpSpPr/>
              <p:nvPr/>
            </p:nvGrpSpPr>
            <p:grpSpPr>
              <a:xfrm>
                <a:off x="812540" y="2888940"/>
                <a:ext cx="8172908" cy="2340072"/>
                <a:chOff x="812540" y="4248668"/>
                <a:chExt cx="8172908" cy="2340072"/>
              </a:xfrm>
            </p:grpSpPr>
            <p:sp>
              <p:nvSpPr>
                <p:cNvPr id="436" name="角丸四角形 435"/>
                <p:cNvSpPr/>
                <p:nvPr/>
              </p:nvSpPr>
              <p:spPr>
                <a:xfrm>
                  <a:off x="812540" y="4248668"/>
                  <a:ext cx="3384376" cy="2304000"/>
                </a:xfrm>
                <a:prstGeom prst="roundRect">
                  <a:avLst>
                    <a:gd name="adj" fmla="val 3253"/>
                  </a:avLst>
                </a:prstGeom>
                <a:solidFill>
                  <a:schemeClr val="bg1"/>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kumimoji="1" lang="ja-JP" altLang="en-US" sz="1050" dirty="0">
                    <a:solidFill>
                      <a:schemeClr val="tx1"/>
                    </a:solidFill>
                    <a:latin typeface="HG丸ｺﾞｼｯｸM-PRO" pitchFamily="50" charset="-128"/>
                    <a:ea typeface="HG丸ｺﾞｼｯｸM-PRO" pitchFamily="50" charset="-128"/>
                  </a:endParaRPr>
                </a:p>
              </p:txBody>
            </p:sp>
            <p:sp>
              <p:nvSpPr>
                <p:cNvPr id="437" name="角丸四角形 436"/>
                <p:cNvSpPr/>
                <p:nvPr/>
              </p:nvSpPr>
              <p:spPr>
                <a:xfrm>
                  <a:off x="5601072" y="4248668"/>
                  <a:ext cx="3384376" cy="2304000"/>
                </a:xfrm>
                <a:prstGeom prst="roundRect">
                  <a:avLst>
                    <a:gd name="adj" fmla="val 3253"/>
                  </a:avLst>
                </a:prstGeom>
                <a:solidFill>
                  <a:schemeClr val="bg1"/>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kumimoji="1" lang="ja-JP" altLang="en-US" sz="1050" dirty="0">
                    <a:solidFill>
                      <a:schemeClr val="tx1"/>
                    </a:solidFill>
                    <a:latin typeface="HG丸ｺﾞｼｯｸM-PRO" pitchFamily="50" charset="-128"/>
                    <a:ea typeface="HG丸ｺﾞｼｯｸM-PRO" pitchFamily="50" charset="-128"/>
                  </a:endParaRPr>
                </a:p>
              </p:txBody>
            </p:sp>
            <p:sp>
              <p:nvSpPr>
                <p:cNvPr id="438" name="角丸四角形 437"/>
                <p:cNvSpPr/>
                <p:nvPr/>
              </p:nvSpPr>
              <p:spPr>
                <a:xfrm>
                  <a:off x="1100572" y="4473628"/>
                  <a:ext cx="648072" cy="1944216"/>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schemeClr val="tx1"/>
                      </a:solidFill>
                      <a:latin typeface="HG丸ｺﾞｼｯｸM-PRO" pitchFamily="50" charset="-128"/>
                      <a:ea typeface="HG丸ｺﾞｼｯｸM-PRO" pitchFamily="50" charset="-128"/>
                    </a:rPr>
                    <a:t>事業者</a:t>
                  </a:r>
                  <a:endParaRPr lang="en-US" altLang="ja-JP" sz="1200" dirty="0" smtClean="0">
                    <a:solidFill>
                      <a:schemeClr val="tx1"/>
                    </a:solidFill>
                    <a:latin typeface="HG丸ｺﾞｼｯｸM-PRO" pitchFamily="50" charset="-128"/>
                    <a:ea typeface="HG丸ｺﾞｼｯｸM-PRO" pitchFamily="50" charset="-128"/>
                  </a:endParaRPr>
                </a:p>
              </p:txBody>
            </p:sp>
            <p:sp>
              <p:nvSpPr>
                <p:cNvPr id="439" name="角丸四角形 438"/>
                <p:cNvSpPr/>
                <p:nvPr/>
              </p:nvSpPr>
              <p:spPr>
                <a:xfrm>
                  <a:off x="2576736" y="4653648"/>
                  <a:ext cx="1440160" cy="36004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smtClean="0">
                      <a:solidFill>
                        <a:schemeClr val="tx1"/>
                      </a:solidFill>
                      <a:latin typeface="HG丸ｺﾞｼｯｸM-PRO" pitchFamily="50" charset="-128"/>
                      <a:ea typeface="HG丸ｺﾞｼｯｸM-PRO" pitchFamily="50" charset="-128"/>
                    </a:rPr>
                    <a:t>受益者</a:t>
                  </a:r>
                  <a:endParaRPr kumimoji="1" lang="ja-JP" altLang="en-US" sz="1200" dirty="0">
                    <a:solidFill>
                      <a:schemeClr val="tx1"/>
                    </a:solidFill>
                    <a:latin typeface="HG丸ｺﾞｼｯｸM-PRO" pitchFamily="50" charset="-128"/>
                    <a:ea typeface="HG丸ｺﾞｼｯｸM-PRO" pitchFamily="50" charset="-128"/>
                  </a:endParaRPr>
                </a:p>
              </p:txBody>
            </p:sp>
            <p:sp>
              <p:nvSpPr>
                <p:cNvPr id="440" name="角丸四角形 439"/>
                <p:cNvSpPr/>
                <p:nvPr/>
              </p:nvSpPr>
              <p:spPr>
                <a:xfrm>
                  <a:off x="1712640" y="4545216"/>
                  <a:ext cx="900100" cy="18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00" dirty="0" smtClean="0">
                      <a:solidFill>
                        <a:schemeClr val="tx1"/>
                      </a:solidFill>
                      <a:latin typeface="HG丸ｺﾞｼｯｸM-PRO" pitchFamily="50" charset="-128"/>
                      <a:ea typeface="HG丸ｺﾞｼｯｸM-PRO" pitchFamily="50" charset="-128"/>
                    </a:rPr>
                    <a:t>便　益</a:t>
                  </a:r>
                  <a:endParaRPr lang="en-US" altLang="ja-JP" sz="1000" dirty="0" smtClean="0">
                    <a:solidFill>
                      <a:schemeClr val="tx1"/>
                    </a:solidFill>
                    <a:latin typeface="HG丸ｺﾞｼｯｸM-PRO" pitchFamily="50" charset="-128"/>
                    <a:ea typeface="HG丸ｺﾞｼｯｸM-PRO" pitchFamily="50" charset="-128"/>
                  </a:endParaRPr>
                </a:p>
              </p:txBody>
            </p:sp>
            <p:sp>
              <p:nvSpPr>
                <p:cNvPr id="441" name="角丸四角形 440"/>
                <p:cNvSpPr/>
                <p:nvPr/>
              </p:nvSpPr>
              <p:spPr>
                <a:xfrm>
                  <a:off x="1712640" y="4869692"/>
                  <a:ext cx="900100" cy="18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00" dirty="0" smtClean="0">
                      <a:solidFill>
                        <a:schemeClr val="tx1"/>
                      </a:solidFill>
                      <a:latin typeface="HG丸ｺﾞｼｯｸM-PRO" pitchFamily="50" charset="-128"/>
                      <a:ea typeface="HG丸ｺﾞｼｯｸM-PRO" pitchFamily="50" charset="-128"/>
                    </a:rPr>
                    <a:t>対　価</a:t>
                  </a:r>
                  <a:endParaRPr lang="en-US" altLang="ja-JP" sz="1000" dirty="0" smtClean="0">
                    <a:solidFill>
                      <a:schemeClr val="tx1"/>
                    </a:solidFill>
                    <a:latin typeface="HG丸ｺﾞｼｯｸM-PRO" pitchFamily="50" charset="-128"/>
                    <a:ea typeface="HG丸ｺﾞｼｯｸM-PRO" pitchFamily="50" charset="-128"/>
                  </a:endParaRPr>
                </a:p>
              </p:txBody>
            </p:sp>
            <p:cxnSp>
              <p:nvCxnSpPr>
                <p:cNvPr id="442" name="直線矢印コネクタ 441"/>
                <p:cNvCxnSpPr/>
                <p:nvPr/>
              </p:nvCxnSpPr>
              <p:spPr>
                <a:xfrm>
                  <a:off x="1928664" y="4761240"/>
                  <a:ext cx="576064"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443" name="直線矢印コネクタ 442"/>
                <p:cNvCxnSpPr/>
                <p:nvPr/>
              </p:nvCxnSpPr>
              <p:spPr>
                <a:xfrm flipH="1">
                  <a:off x="1820652" y="4869252"/>
                  <a:ext cx="576064"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444" name="角丸四角形 443"/>
                <p:cNvSpPr/>
                <p:nvPr/>
              </p:nvSpPr>
              <p:spPr>
                <a:xfrm>
                  <a:off x="2576736" y="5193708"/>
                  <a:ext cx="1440160" cy="36004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smtClean="0">
                      <a:solidFill>
                        <a:schemeClr val="tx1"/>
                      </a:solidFill>
                      <a:latin typeface="HG丸ｺﾞｼｯｸM-PRO" pitchFamily="50" charset="-128"/>
                      <a:ea typeface="HG丸ｺﾞｼｯｸM-PRO" pitchFamily="50" charset="-128"/>
                    </a:rPr>
                    <a:t>受益者</a:t>
                  </a:r>
                  <a:endParaRPr kumimoji="1" lang="ja-JP" altLang="en-US" sz="1200" dirty="0">
                    <a:solidFill>
                      <a:schemeClr val="tx1"/>
                    </a:solidFill>
                    <a:latin typeface="HG丸ｺﾞｼｯｸM-PRO" pitchFamily="50" charset="-128"/>
                    <a:ea typeface="HG丸ｺﾞｼｯｸM-PRO" pitchFamily="50" charset="-128"/>
                  </a:endParaRPr>
                </a:p>
              </p:txBody>
            </p:sp>
            <p:sp>
              <p:nvSpPr>
                <p:cNvPr id="445" name="角丸四角形 444"/>
                <p:cNvSpPr/>
                <p:nvPr/>
              </p:nvSpPr>
              <p:spPr>
                <a:xfrm>
                  <a:off x="1712640" y="5085276"/>
                  <a:ext cx="900100" cy="18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00" dirty="0" smtClean="0">
                      <a:solidFill>
                        <a:schemeClr val="tx1"/>
                      </a:solidFill>
                      <a:latin typeface="HG丸ｺﾞｼｯｸM-PRO" pitchFamily="50" charset="-128"/>
                      <a:ea typeface="HG丸ｺﾞｼｯｸM-PRO" pitchFamily="50" charset="-128"/>
                    </a:rPr>
                    <a:t>便　益</a:t>
                  </a:r>
                  <a:endParaRPr lang="en-US" altLang="ja-JP" sz="1000" dirty="0" smtClean="0">
                    <a:solidFill>
                      <a:schemeClr val="tx1"/>
                    </a:solidFill>
                    <a:latin typeface="HG丸ｺﾞｼｯｸM-PRO" pitchFamily="50" charset="-128"/>
                    <a:ea typeface="HG丸ｺﾞｼｯｸM-PRO" pitchFamily="50" charset="-128"/>
                  </a:endParaRPr>
                </a:p>
              </p:txBody>
            </p:sp>
            <p:sp>
              <p:nvSpPr>
                <p:cNvPr id="446" name="角丸四角形 445"/>
                <p:cNvSpPr/>
                <p:nvPr/>
              </p:nvSpPr>
              <p:spPr>
                <a:xfrm>
                  <a:off x="1712640" y="5409752"/>
                  <a:ext cx="900100" cy="18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00" dirty="0" smtClean="0">
                      <a:solidFill>
                        <a:schemeClr val="tx1"/>
                      </a:solidFill>
                      <a:latin typeface="HG丸ｺﾞｼｯｸM-PRO" pitchFamily="50" charset="-128"/>
                      <a:ea typeface="HG丸ｺﾞｼｯｸM-PRO" pitchFamily="50" charset="-128"/>
                    </a:rPr>
                    <a:t>対　価</a:t>
                  </a:r>
                  <a:endParaRPr lang="en-US" altLang="ja-JP" sz="1000" dirty="0" smtClean="0">
                    <a:solidFill>
                      <a:schemeClr val="tx1"/>
                    </a:solidFill>
                    <a:latin typeface="HG丸ｺﾞｼｯｸM-PRO" pitchFamily="50" charset="-128"/>
                    <a:ea typeface="HG丸ｺﾞｼｯｸM-PRO" pitchFamily="50" charset="-128"/>
                  </a:endParaRPr>
                </a:p>
              </p:txBody>
            </p:sp>
            <p:cxnSp>
              <p:nvCxnSpPr>
                <p:cNvPr id="447" name="直線矢印コネクタ 446"/>
                <p:cNvCxnSpPr/>
                <p:nvPr/>
              </p:nvCxnSpPr>
              <p:spPr>
                <a:xfrm>
                  <a:off x="1928664" y="5301300"/>
                  <a:ext cx="576064"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448" name="直線矢印コネクタ 447"/>
                <p:cNvCxnSpPr/>
                <p:nvPr/>
              </p:nvCxnSpPr>
              <p:spPr>
                <a:xfrm flipH="1">
                  <a:off x="1820652" y="5409312"/>
                  <a:ext cx="576064"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449" name="角丸四角形 448"/>
                <p:cNvSpPr/>
                <p:nvPr/>
              </p:nvSpPr>
              <p:spPr>
                <a:xfrm>
                  <a:off x="2576736" y="5697764"/>
                  <a:ext cx="1440160" cy="36004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smtClean="0">
                      <a:solidFill>
                        <a:schemeClr val="tx1"/>
                      </a:solidFill>
                      <a:latin typeface="HG丸ｺﾞｼｯｸM-PRO" pitchFamily="50" charset="-128"/>
                      <a:ea typeface="HG丸ｺﾞｼｯｸM-PRO" pitchFamily="50" charset="-128"/>
                    </a:rPr>
                    <a:t>受益者</a:t>
                  </a:r>
                  <a:endParaRPr kumimoji="1" lang="ja-JP" altLang="en-US" sz="1200" dirty="0">
                    <a:solidFill>
                      <a:schemeClr val="tx1"/>
                    </a:solidFill>
                    <a:latin typeface="HG丸ｺﾞｼｯｸM-PRO" pitchFamily="50" charset="-128"/>
                    <a:ea typeface="HG丸ｺﾞｼｯｸM-PRO" pitchFamily="50" charset="-128"/>
                  </a:endParaRPr>
                </a:p>
              </p:txBody>
            </p:sp>
            <p:sp>
              <p:nvSpPr>
                <p:cNvPr id="450" name="角丸四角形 449"/>
                <p:cNvSpPr/>
                <p:nvPr/>
              </p:nvSpPr>
              <p:spPr>
                <a:xfrm>
                  <a:off x="1712640" y="5589332"/>
                  <a:ext cx="900100" cy="18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00" dirty="0" smtClean="0">
                      <a:solidFill>
                        <a:schemeClr val="tx1"/>
                      </a:solidFill>
                      <a:latin typeface="HG丸ｺﾞｼｯｸM-PRO" pitchFamily="50" charset="-128"/>
                      <a:ea typeface="HG丸ｺﾞｼｯｸM-PRO" pitchFamily="50" charset="-128"/>
                    </a:rPr>
                    <a:t>便　益</a:t>
                  </a:r>
                  <a:endParaRPr lang="en-US" altLang="ja-JP" sz="1000" dirty="0" smtClean="0">
                    <a:solidFill>
                      <a:schemeClr val="tx1"/>
                    </a:solidFill>
                    <a:latin typeface="HG丸ｺﾞｼｯｸM-PRO" pitchFamily="50" charset="-128"/>
                    <a:ea typeface="HG丸ｺﾞｼｯｸM-PRO" pitchFamily="50" charset="-128"/>
                  </a:endParaRPr>
                </a:p>
              </p:txBody>
            </p:sp>
            <p:sp>
              <p:nvSpPr>
                <p:cNvPr id="451" name="角丸四角形 450"/>
                <p:cNvSpPr/>
                <p:nvPr/>
              </p:nvSpPr>
              <p:spPr>
                <a:xfrm>
                  <a:off x="1712640" y="5913808"/>
                  <a:ext cx="900100" cy="18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00" dirty="0" smtClean="0">
                      <a:solidFill>
                        <a:schemeClr val="tx1"/>
                      </a:solidFill>
                      <a:latin typeface="HG丸ｺﾞｼｯｸM-PRO" pitchFamily="50" charset="-128"/>
                      <a:ea typeface="HG丸ｺﾞｼｯｸM-PRO" pitchFamily="50" charset="-128"/>
                    </a:rPr>
                    <a:t>対　価</a:t>
                  </a:r>
                  <a:endParaRPr lang="en-US" altLang="ja-JP" sz="1000" dirty="0" smtClean="0">
                    <a:solidFill>
                      <a:schemeClr val="tx1"/>
                    </a:solidFill>
                    <a:latin typeface="HG丸ｺﾞｼｯｸM-PRO" pitchFamily="50" charset="-128"/>
                    <a:ea typeface="HG丸ｺﾞｼｯｸM-PRO" pitchFamily="50" charset="-128"/>
                  </a:endParaRPr>
                </a:p>
              </p:txBody>
            </p:sp>
            <p:cxnSp>
              <p:nvCxnSpPr>
                <p:cNvPr id="452" name="直線矢印コネクタ 451"/>
                <p:cNvCxnSpPr/>
                <p:nvPr/>
              </p:nvCxnSpPr>
              <p:spPr>
                <a:xfrm>
                  <a:off x="1928664" y="5805356"/>
                  <a:ext cx="576064"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453" name="直線矢印コネクタ 452"/>
                <p:cNvCxnSpPr/>
                <p:nvPr/>
              </p:nvCxnSpPr>
              <p:spPr>
                <a:xfrm flipH="1">
                  <a:off x="1820652" y="5913368"/>
                  <a:ext cx="576064"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454" name="角丸四角形 453"/>
                <p:cNvSpPr/>
                <p:nvPr/>
              </p:nvSpPr>
              <p:spPr>
                <a:xfrm>
                  <a:off x="3116796" y="5940668"/>
                  <a:ext cx="288032" cy="64807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800" dirty="0" smtClean="0">
                      <a:solidFill>
                        <a:schemeClr val="tx1"/>
                      </a:solidFill>
                      <a:latin typeface="HG丸ｺﾞｼｯｸM-PRO" pitchFamily="50" charset="-128"/>
                      <a:ea typeface="HG丸ｺﾞｼｯｸM-PRO" pitchFamily="50" charset="-128"/>
                    </a:rPr>
                    <a:t>・・・</a:t>
                  </a:r>
                  <a:endParaRPr lang="en-US" altLang="ja-JP" sz="800" dirty="0" smtClean="0">
                    <a:solidFill>
                      <a:schemeClr val="tx1"/>
                    </a:solidFill>
                    <a:latin typeface="HG丸ｺﾞｼｯｸM-PRO" pitchFamily="50" charset="-128"/>
                    <a:ea typeface="HG丸ｺﾞｼｯｸM-PRO" pitchFamily="50" charset="-128"/>
                  </a:endParaRPr>
                </a:p>
              </p:txBody>
            </p:sp>
            <p:sp>
              <p:nvSpPr>
                <p:cNvPr id="455" name="角丸四角形 454"/>
                <p:cNvSpPr/>
                <p:nvPr/>
              </p:nvSpPr>
              <p:spPr>
                <a:xfrm>
                  <a:off x="5745088" y="4473628"/>
                  <a:ext cx="648072" cy="1944216"/>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schemeClr val="tx1"/>
                      </a:solidFill>
                      <a:latin typeface="HG丸ｺﾞｼｯｸM-PRO" pitchFamily="50" charset="-128"/>
                      <a:ea typeface="HG丸ｺﾞｼｯｸM-PRO" pitchFamily="50" charset="-128"/>
                    </a:rPr>
                    <a:t>事業者</a:t>
                  </a:r>
                  <a:endParaRPr lang="en-US" altLang="ja-JP" sz="1200" dirty="0" smtClean="0">
                    <a:solidFill>
                      <a:schemeClr val="tx1"/>
                    </a:solidFill>
                    <a:latin typeface="HG丸ｺﾞｼｯｸM-PRO" pitchFamily="50" charset="-128"/>
                    <a:ea typeface="HG丸ｺﾞｼｯｸM-PRO" pitchFamily="50" charset="-128"/>
                  </a:endParaRPr>
                </a:p>
              </p:txBody>
            </p:sp>
            <p:sp>
              <p:nvSpPr>
                <p:cNvPr id="456" name="角丸四角形 455"/>
                <p:cNvSpPr/>
                <p:nvPr/>
              </p:nvSpPr>
              <p:spPr>
                <a:xfrm>
                  <a:off x="7401272" y="4653648"/>
                  <a:ext cx="1440160" cy="36004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smtClean="0">
                      <a:solidFill>
                        <a:schemeClr val="tx1"/>
                      </a:solidFill>
                      <a:latin typeface="HG丸ｺﾞｼｯｸM-PRO" pitchFamily="50" charset="-128"/>
                      <a:ea typeface="HG丸ｺﾞｼｯｸM-PRO" pitchFamily="50" charset="-128"/>
                    </a:rPr>
                    <a:t>受益者</a:t>
                  </a:r>
                  <a:endParaRPr kumimoji="1" lang="ja-JP" altLang="en-US" sz="1200" dirty="0">
                    <a:solidFill>
                      <a:schemeClr val="tx1"/>
                    </a:solidFill>
                    <a:latin typeface="HG丸ｺﾞｼｯｸM-PRO" pitchFamily="50" charset="-128"/>
                    <a:ea typeface="HG丸ｺﾞｼｯｸM-PRO" pitchFamily="50" charset="-128"/>
                  </a:endParaRPr>
                </a:p>
              </p:txBody>
            </p:sp>
            <p:sp>
              <p:nvSpPr>
                <p:cNvPr id="457" name="角丸四角形 456"/>
                <p:cNvSpPr/>
                <p:nvPr/>
              </p:nvSpPr>
              <p:spPr>
                <a:xfrm>
                  <a:off x="7401272" y="5193708"/>
                  <a:ext cx="1440160" cy="36004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smtClean="0">
                      <a:solidFill>
                        <a:schemeClr val="tx1"/>
                      </a:solidFill>
                      <a:latin typeface="HG丸ｺﾞｼｯｸM-PRO" pitchFamily="50" charset="-128"/>
                      <a:ea typeface="HG丸ｺﾞｼｯｸM-PRO" pitchFamily="50" charset="-128"/>
                    </a:rPr>
                    <a:t>受益者</a:t>
                  </a:r>
                  <a:endParaRPr kumimoji="1" lang="ja-JP" altLang="en-US" sz="1200" dirty="0">
                    <a:solidFill>
                      <a:schemeClr val="tx1"/>
                    </a:solidFill>
                    <a:latin typeface="HG丸ｺﾞｼｯｸM-PRO" pitchFamily="50" charset="-128"/>
                    <a:ea typeface="HG丸ｺﾞｼｯｸM-PRO" pitchFamily="50" charset="-128"/>
                  </a:endParaRPr>
                </a:p>
              </p:txBody>
            </p:sp>
            <p:sp>
              <p:nvSpPr>
                <p:cNvPr id="458" name="角丸四角形 457"/>
                <p:cNvSpPr/>
                <p:nvPr/>
              </p:nvSpPr>
              <p:spPr>
                <a:xfrm>
                  <a:off x="6371996" y="4977684"/>
                  <a:ext cx="900100" cy="18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00" dirty="0" smtClean="0">
                      <a:solidFill>
                        <a:schemeClr val="tx1"/>
                      </a:solidFill>
                      <a:latin typeface="HG丸ｺﾞｼｯｸM-PRO" pitchFamily="50" charset="-128"/>
                      <a:ea typeface="HG丸ｺﾞｼｯｸM-PRO" pitchFamily="50" charset="-128"/>
                    </a:rPr>
                    <a:t>便　益 </a:t>
                  </a:r>
                  <a:r>
                    <a:rPr lang="en-US" altLang="ja-JP" sz="1000" baseline="30000" dirty="0" smtClean="0">
                      <a:solidFill>
                        <a:schemeClr val="tx1"/>
                      </a:solidFill>
                      <a:latin typeface="HG丸ｺﾞｼｯｸM-PRO" pitchFamily="50" charset="-128"/>
                      <a:ea typeface="HG丸ｺﾞｼｯｸM-PRO" pitchFamily="50" charset="-128"/>
                    </a:rPr>
                    <a:t>※</a:t>
                  </a:r>
                </a:p>
              </p:txBody>
            </p:sp>
            <p:sp>
              <p:nvSpPr>
                <p:cNvPr id="459" name="角丸四角形 458"/>
                <p:cNvSpPr/>
                <p:nvPr/>
              </p:nvSpPr>
              <p:spPr>
                <a:xfrm>
                  <a:off x="6371996" y="5481760"/>
                  <a:ext cx="900100" cy="18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00" dirty="0" smtClean="0">
                      <a:solidFill>
                        <a:schemeClr val="tx1"/>
                      </a:solidFill>
                      <a:latin typeface="HG丸ｺﾞｼｯｸM-PRO" pitchFamily="50" charset="-128"/>
                      <a:ea typeface="HG丸ｺﾞｼｯｸM-PRO" pitchFamily="50" charset="-128"/>
                    </a:rPr>
                    <a:t>対　価 </a:t>
                  </a:r>
                  <a:r>
                    <a:rPr lang="en-US" altLang="ja-JP" sz="1000" baseline="30000" dirty="0" smtClean="0">
                      <a:solidFill>
                        <a:schemeClr val="tx1"/>
                      </a:solidFill>
                      <a:latin typeface="HG丸ｺﾞｼｯｸM-PRO" pitchFamily="50" charset="-128"/>
                      <a:ea typeface="HG丸ｺﾞｼｯｸM-PRO" pitchFamily="50" charset="-128"/>
                    </a:rPr>
                    <a:t>※</a:t>
                  </a:r>
                </a:p>
              </p:txBody>
            </p:sp>
            <p:cxnSp>
              <p:nvCxnSpPr>
                <p:cNvPr id="460" name="直線矢印コネクタ 459"/>
                <p:cNvCxnSpPr/>
                <p:nvPr/>
              </p:nvCxnSpPr>
              <p:spPr>
                <a:xfrm>
                  <a:off x="6537176" y="5229712"/>
                  <a:ext cx="576064"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461" name="直線矢印コネクタ 460"/>
                <p:cNvCxnSpPr/>
                <p:nvPr/>
              </p:nvCxnSpPr>
              <p:spPr>
                <a:xfrm flipH="1">
                  <a:off x="6429164" y="5445316"/>
                  <a:ext cx="576064"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462" name="角丸四角形 461"/>
                <p:cNvSpPr/>
                <p:nvPr/>
              </p:nvSpPr>
              <p:spPr>
                <a:xfrm>
                  <a:off x="7401272" y="5697764"/>
                  <a:ext cx="1440160" cy="36004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smtClean="0">
                      <a:solidFill>
                        <a:schemeClr val="tx1"/>
                      </a:solidFill>
                      <a:latin typeface="HG丸ｺﾞｼｯｸM-PRO" pitchFamily="50" charset="-128"/>
                      <a:ea typeface="HG丸ｺﾞｼｯｸM-PRO" pitchFamily="50" charset="-128"/>
                    </a:rPr>
                    <a:t>受益者</a:t>
                  </a:r>
                  <a:endParaRPr kumimoji="1" lang="ja-JP" altLang="en-US" sz="1200" dirty="0">
                    <a:solidFill>
                      <a:schemeClr val="tx1"/>
                    </a:solidFill>
                    <a:latin typeface="HG丸ｺﾞｼｯｸM-PRO" pitchFamily="50" charset="-128"/>
                    <a:ea typeface="HG丸ｺﾞｼｯｸM-PRO" pitchFamily="50" charset="-128"/>
                  </a:endParaRPr>
                </a:p>
              </p:txBody>
            </p:sp>
            <p:sp>
              <p:nvSpPr>
                <p:cNvPr id="463" name="角丸四角形 462"/>
                <p:cNvSpPr/>
                <p:nvPr/>
              </p:nvSpPr>
              <p:spPr>
                <a:xfrm>
                  <a:off x="7941332" y="5940668"/>
                  <a:ext cx="288032" cy="64807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800" dirty="0" smtClean="0">
                      <a:solidFill>
                        <a:schemeClr val="tx1"/>
                      </a:solidFill>
                      <a:latin typeface="HG丸ｺﾞｼｯｸM-PRO" pitchFamily="50" charset="-128"/>
                      <a:ea typeface="HG丸ｺﾞｼｯｸM-PRO" pitchFamily="50" charset="-128"/>
                    </a:rPr>
                    <a:t>・・・</a:t>
                  </a:r>
                  <a:endParaRPr lang="en-US" altLang="ja-JP" sz="800" dirty="0" smtClean="0">
                    <a:solidFill>
                      <a:schemeClr val="tx1"/>
                    </a:solidFill>
                    <a:latin typeface="HG丸ｺﾞｼｯｸM-PRO" pitchFamily="50" charset="-128"/>
                    <a:ea typeface="HG丸ｺﾞｼｯｸM-PRO" pitchFamily="50" charset="-128"/>
                  </a:endParaRPr>
                </a:p>
              </p:txBody>
            </p:sp>
            <p:sp>
              <p:nvSpPr>
                <p:cNvPr id="464" name="左中かっこ 463"/>
                <p:cNvSpPr/>
                <p:nvPr/>
              </p:nvSpPr>
              <p:spPr>
                <a:xfrm>
                  <a:off x="7113240" y="4509632"/>
                  <a:ext cx="288032" cy="1692188"/>
                </a:xfrm>
                <a:prstGeom prst="leftBrace">
                  <a:avLst>
                    <a:gd name="adj1" fmla="val 58459"/>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434" name="角丸四角形 433"/>
              <p:cNvSpPr/>
              <p:nvPr/>
            </p:nvSpPr>
            <p:spPr>
              <a:xfrm>
                <a:off x="792000" y="2888940"/>
                <a:ext cx="828092" cy="2155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altLang="ja-JP" sz="1000" dirty="0" smtClean="0">
                    <a:solidFill>
                      <a:schemeClr val="tx1"/>
                    </a:solidFill>
                    <a:latin typeface="HG丸ｺﾞｼｯｸM-PRO" pitchFamily="50" charset="-128"/>
                    <a:ea typeface="HG丸ｺﾞｼｯｸM-PRO" pitchFamily="50" charset="-128"/>
                  </a:rPr>
                  <a:t>【</a:t>
                </a:r>
                <a:r>
                  <a:rPr lang="ja-JP" altLang="en-US" sz="1000" dirty="0" smtClean="0">
                    <a:solidFill>
                      <a:schemeClr val="tx1"/>
                    </a:solidFill>
                    <a:latin typeface="HG丸ｺﾞｼｯｸM-PRO" pitchFamily="50" charset="-128"/>
                    <a:ea typeface="HG丸ｺﾞｼｯｸM-PRO" pitchFamily="50" charset="-128"/>
                  </a:rPr>
                  <a:t>スキーム</a:t>
                </a:r>
                <a:r>
                  <a:rPr lang="en-US" altLang="ja-JP" sz="1000" dirty="0" smtClean="0">
                    <a:solidFill>
                      <a:schemeClr val="tx1"/>
                    </a:solidFill>
                    <a:latin typeface="HG丸ｺﾞｼｯｸM-PRO" pitchFamily="50" charset="-128"/>
                    <a:ea typeface="HG丸ｺﾞｼｯｸM-PRO" pitchFamily="50" charset="-128"/>
                  </a:rPr>
                  <a:t>】</a:t>
                </a:r>
              </a:p>
            </p:txBody>
          </p:sp>
          <p:sp>
            <p:nvSpPr>
              <p:cNvPr id="435" name="角丸四角形 434"/>
              <p:cNvSpPr/>
              <p:nvPr/>
            </p:nvSpPr>
            <p:spPr>
              <a:xfrm>
                <a:off x="5565068" y="2888940"/>
                <a:ext cx="828092" cy="2155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altLang="ja-JP" sz="1000" dirty="0" smtClean="0">
                    <a:solidFill>
                      <a:schemeClr val="tx1"/>
                    </a:solidFill>
                    <a:latin typeface="HG丸ｺﾞｼｯｸM-PRO" pitchFamily="50" charset="-128"/>
                    <a:ea typeface="HG丸ｺﾞｼｯｸM-PRO" pitchFamily="50" charset="-128"/>
                  </a:rPr>
                  <a:t>【</a:t>
                </a:r>
                <a:r>
                  <a:rPr lang="ja-JP" altLang="en-US" sz="1000" dirty="0" smtClean="0">
                    <a:solidFill>
                      <a:schemeClr val="tx1"/>
                    </a:solidFill>
                    <a:latin typeface="HG丸ｺﾞｼｯｸM-PRO" pitchFamily="50" charset="-128"/>
                    <a:ea typeface="HG丸ｺﾞｼｯｸM-PRO" pitchFamily="50" charset="-128"/>
                  </a:rPr>
                  <a:t>スキーム</a:t>
                </a:r>
                <a:r>
                  <a:rPr lang="en-US" altLang="ja-JP" sz="1000" dirty="0" smtClean="0">
                    <a:solidFill>
                      <a:schemeClr val="tx1"/>
                    </a:solidFill>
                    <a:latin typeface="HG丸ｺﾞｼｯｸM-PRO" pitchFamily="50" charset="-128"/>
                    <a:ea typeface="HG丸ｺﾞｼｯｸM-PRO" pitchFamily="50" charset="-128"/>
                  </a:rPr>
                  <a:t>】</a:t>
                </a:r>
              </a:p>
            </p:txBody>
          </p:sp>
        </p:grpSp>
        <p:sp>
          <p:nvSpPr>
            <p:cNvPr id="465" name="角丸四角形 464"/>
            <p:cNvSpPr/>
            <p:nvPr/>
          </p:nvSpPr>
          <p:spPr>
            <a:xfrm>
              <a:off x="6408000" y="5015188"/>
              <a:ext cx="1728192" cy="18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altLang="ja-JP" sz="600" dirty="0" smtClean="0">
                  <a:solidFill>
                    <a:schemeClr val="tx1"/>
                  </a:solidFill>
                  <a:latin typeface="HG丸ｺﾞｼｯｸM-PRO" pitchFamily="50" charset="-128"/>
                  <a:ea typeface="HG丸ｺﾞｼｯｸM-PRO" pitchFamily="50" charset="-128"/>
                </a:rPr>
                <a:t>※ </a:t>
              </a:r>
              <a:r>
                <a:rPr lang="ja-JP" altLang="en-US" sz="600" dirty="0" smtClean="0">
                  <a:solidFill>
                    <a:schemeClr val="tx1"/>
                  </a:solidFill>
                  <a:latin typeface="HG丸ｺﾞｼｯｸM-PRO" pitchFamily="50" charset="-128"/>
                  <a:ea typeface="HG丸ｺﾞｼｯｸM-PRO" pitchFamily="50" charset="-128"/>
                </a:rPr>
                <a:t>受益者が特定できないため、便益に応じた対価を個別には徴収できない</a:t>
              </a:r>
              <a:endParaRPr lang="en-US" altLang="ja-JP" sz="600" dirty="0" smtClean="0">
                <a:solidFill>
                  <a:schemeClr val="tx1"/>
                </a:solidFill>
                <a:latin typeface="HG丸ｺﾞｼｯｸM-PRO" pitchFamily="50" charset="-128"/>
                <a:ea typeface="HG丸ｺﾞｼｯｸM-PRO" pitchFamily="50" charset="-128"/>
              </a:endParaRPr>
            </a:p>
          </p:txBody>
        </p:sp>
      </p:grpSp>
      <p:sp>
        <p:nvSpPr>
          <p:cNvPr id="2" name="タイトル 1"/>
          <p:cNvSpPr>
            <a:spLocks noGrp="1"/>
          </p:cNvSpPr>
          <p:nvPr>
            <p:ph type="title"/>
          </p:nvPr>
        </p:nvSpPr>
        <p:spPr/>
        <p:txBody>
          <a:bodyPr/>
          <a:lstStyle/>
          <a:p>
            <a:r>
              <a:rPr lang="en-US" altLang="ja-JP" dirty="0">
                <a:latin typeface="HGS創英角ｺﾞｼｯｸUB" pitchFamily="50" charset="-128"/>
                <a:ea typeface="HGS創英角ｺﾞｼｯｸUB" pitchFamily="50" charset="-128"/>
              </a:rPr>
              <a:t>【</a:t>
            </a:r>
            <a:r>
              <a:rPr lang="ja-JP" altLang="en-US" dirty="0">
                <a:latin typeface="HGS創英角ｺﾞｼｯｸUB" pitchFamily="50" charset="-128"/>
                <a:ea typeface="HGS創英角ｺﾞｼｯｸUB" pitchFamily="50" charset="-128"/>
              </a:rPr>
              <a:t>参考</a:t>
            </a:r>
            <a:r>
              <a:rPr lang="en-US" altLang="ja-JP" dirty="0">
                <a:latin typeface="HGS創英角ｺﾞｼｯｸUB" pitchFamily="50" charset="-128"/>
                <a:ea typeface="HGS創英角ｺﾞｼｯｸUB" pitchFamily="50" charset="-128"/>
              </a:rPr>
              <a:t>】</a:t>
            </a:r>
            <a:r>
              <a:rPr lang="ja-JP" altLang="en-US" dirty="0"/>
              <a:t>下水道事業の財源　</a:t>
            </a:r>
            <a:endParaRPr kumimoji="1" lang="ja-JP" altLang="en-US" dirty="0"/>
          </a:p>
        </p:txBody>
      </p:sp>
    </p:spTree>
    <p:extLst>
      <p:ext uri="{BB962C8B-B14F-4D97-AF65-F5344CB8AC3E}">
        <p14:creationId xmlns:p14="http://schemas.microsoft.com/office/powerpoint/2010/main" val="1245840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角丸四角形 152"/>
          <p:cNvSpPr/>
          <p:nvPr/>
        </p:nvSpPr>
        <p:spPr>
          <a:xfrm>
            <a:off x="492384" y="2918069"/>
            <a:ext cx="9137213" cy="3075273"/>
          </a:xfrm>
          <a:prstGeom prst="roundRect">
            <a:avLst>
              <a:gd name="adj" fmla="val 5537"/>
            </a:avLst>
          </a:prstGeom>
          <a:solidFill>
            <a:schemeClr val="bg1"/>
          </a:solidFill>
          <a:ln>
            <a:solidFill>
              <a:srgbClr val="ACC9E4"/>
            </a:solidFill>
          </a:ln>
          <a:effectLst>
            <a:outerShdw blurRad="50800" dist="38100" dir="2700000" algn="tl" rotWithShape="0">
              <a:srgbClr val="3774A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4" name="グループ化 164"/>
          <p:cNvGrpSpPr/>
          <p:nvPr/>
        </p:nvGrpSpPr>
        <p:grpSpPr>
          <a:xfrm>
            <a:off x="561670" y="3243518"/>
            <a:ext cx="4464496" cy="2473948"/>
            <a:chOff x="4286873" y="4942097"/>
            <a:chExt cx="3403780" cy="1987909"/>
          </a:xfrm>
        </p:grpSpPr>
        <p:pic>
          <p:nvPicPr>
            <p:cNvPr id="155" name="Picture 2"/>
            <p:cNvPicPr>
              <a:picLocks noChangeAspect="1" noChangeArrowheads="1"/>
            </p:cNvPicPr>
            <p:nvPr/>
          </p:nvPicPr>
          <p:blipFill>
            <a:blip r:embed="rId3" cstate="print"/>
            <a:srcRect l="4238" t="971" r="1589" b="971"/>
            <a:stretch>
              <a:fillRect/>
            </a:stretch>
          </p:blipFill>
          <p:spPr bwMode="auto">
            <a:xfrm>
              <a:off x="4286873" y="4998555"/>
              <a:ext cx="3403780" cy="1931451"/>
            </a:xfrm>
            <a:prstGeom prst="rect">
              <a:avLst/>
            </a:prstGeom>
            <a:noFill/>
            <a:ln w="9525">
              <a:noFill/>
              <a:miter lim="800000"/>
              <a:headEnd/>
              <a:tailEnd/>
            </a:ln>
            <a:effectLst/>
          </p:spPr>
        </p:pic>
        <p:grpSp>
          <p:nvGrpSpPr>
            <p:cNvPr id="5" name="グループ化 61"/>
            <p:cNvGrpSpPr/>
            <p:nvPr/>
          </p:nvGrpSpPr>
          <p:grpSpPr>
            <a:xfrm>
              <a:off x="5605841" y="4942097"/>
              <a:ext cx="2032162" cy="1779766"/>
              <a:chOff x="12451431" y="1215060"/>
              <a:chExt cx="2859710" cy="2504532"/>
            </a:xfrm>
          </p:grpSpPr>
          <p:sp>
            <p:nvSpPr>
              <p:cNvPr id="161" name="二等辺三角形 160"/>
              <p:cNvSpPr>
                <a:spLocks/>
              </p:cNvSpPr>
              <p:nvPr/>
            </p:nvSpPr>
            <p:spPr>
              <a:xfrm>
                <a:off x="12451431" y="3471791"/>
                <a:ext cx="72000" cy="144000"/>
              </a:xfrm>
              <a:prstGeom prst="triangle">
                <a:avLst/>
              </a:prstGeom>
              <a:solidFill>
                <a:srgbClr val="99FF99"/>
              </a:solidFill>
              <a:ln w="952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角丸四角形 164"/>
              <p:cNvSpPr/>
              <p:nvPr/>
            </p:nvSpPr>
            <p:spPr>
              <a:xfrm>
                <a:off x="12548474" y="3431560"/>
                <a:ext cx="576065" cy="288032"/>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r>
                  <a:rPr kumimoji="1" lang="ja-JP" altLang="en-US" sz="900" dirty="0" smtClean="0">
                    <a:solidFill>
                      <a:srgbClr val="003366"/>
                    </a:solidFill>
                    <a:latin typeface="HGS創英角ｺﾞｼｯｸUB" pitchFamily="50" charset="-128"/>
                    <a:ea typeface="HGS創英角ｺﾞｼｯｸUB" pitchFamily="50" charset="-128"/>
                  </a:rPr>
                  <a:t>大阪市</a:t>
                </a:r>
                <a:endParaRPr kumimoji="1" lang="ja-JP" altLang="en-US" sz="900" dirty="0">
                  <a:solidFill>
                    <a:srgbClr val="003366"/>
                  </a:solidFill>
                  <a:latin typeface="HGS創英角ｺﾞｼｯｸUB" pitchFamily="50" charset="-128"/>
                  <a:ea typeface="HGS創英角ｺﾞｼｯｸUB" pitchFamily="50" charset="-128"/>
                </a:endParaRPr>
              </a:p>
            </p:txBody>
          </p:sp>
          <p:sp>
            <p:nvSpPr>
              <p:cNvPr id="166" name="上矢印 165"/>
              <p:cNvSpPr/>
              <p:nvPr/>
            </p:nvSpPr>
            <p:spPr>
              <a:xfrm>
                <a:off x="14980749" y="1215060"/>
                <a:ext cx="330392" cy="1817156"/>
              </a:xfrm>
              <a:prstGeom prst="upArrow">
                <a:avLst>
                  <a:gd name="adj1" fmla="val 67187"/>
                  <a:gd name="adj2" fmla="val 59980"/>
                </a:avLst>
              </a:prstGeom>
              <a:solidFill>
                <a:srgbClr val="F6BD72"/>
              </a:solidFill>
              <a:ln w="12700">
                <a:solidFill>
                  <a:srgbClr val="EE6B1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wordArtVertRtl" wrap="none" tIns="0" bIns="36000" rtlCol="0" anchor="ctr"/>
              <a:lstStyle/>
              <a:p>
                <a:pPr algn="ctr"/>
                <a:r>
                  <a:rPr lang="ja-JP" altLang="en-US" sz="600" dirty="0" smtClean="0">
                    <a:solidFill>
                      <a:srgbClr val="003366"/>
                    </a:solidFill>
                    <a:latin typeface="HGS創英角ｺﾞｼｯｸUB" pitchFamily="50" charset="-128"/>
                    <a:ea typeface="HGS創英角ｺﾞｼｯｸUB" pitchFamily="50" charset="-128"/>
                  </a:rPr>
                  <a:t>原価が</a:t>
                </a:r>
                <a:r>
                  <a:rPr kumimoji="1" lang="ja-JP" altLang="en-US" sz="600" dirty="0" smtClean="0">
                    <a:solidFill>
                      <a:srgbClr val="003366"/>
                    </a:solidFill>
                    <a:latin typeface="HGS創英角ｺﾞｼｯｸUB" pitchFamily="50" charset="-128"/>
                    <a:ea typeface="HGS創英角ｺﾞｼｯｸUB" pitchFamily="50" charset="-128"/>
                  </a:rPr>
                  <a:t>使用料を超える領域</a:t>
                </a:r>
                <a:endParaRPr kumimoji="1" lang="ja-JP" altLang="en-US" sz="600" dirty="0">
                  <a:solidFill>
                    <a:srgbClr val="003366"/>
                  </a:solidFill>
                  <a:latin typeface="HGS創英角ｺﾞｼｯｸUB" pitchFamily="50" charset="-128"/>
                  <a:ea typeface="HGS創英角ｺﾞｼｯｸUB" pitchFamily="50" charset="-128"/>
                </a:endParaRPr>
              </a:p>
            </p:txBody>
          </p:sp>
        </p:grpSp>
      </p:grpSp>
      <p:sp>
        <p:nvSpPr>
          <p:cNvPr id="20" name="Rectangle 62"/>
          <p:cNvSpPr>
            <a:spLocks noChangeArrowheads="1"/>
          </p:cNvSpPr>
          <p:nvPr/>
        </p:nvSpPr>
        <p:spPr bwMode="auto">
          <a:xfrm>
            <a:off x="319271" y="383976"/>
            <a:ext cx="8929158" cy="276225"/>
          </a:xfrm>
          <a:prstGeom prst="rect">
            <a:avLst/>
          </a:prstGeom>
          <a:noFill/>
          <a:ln w="9525">
            <a:noFill/>
            <a:miter lim="800000"/>
            <a:headEnd/>
            <a:tailEnd/>
          </a:ln>
        </p:spPr>
        <p:txBody>
          <a:bodyPr/>
          <a:lstStyle/>
          <a:p>
            <a:endParaRPr lang="ja-JP" altLang="en-US" sz="1600"/>
          </a:p>
        </p:txBody>
      </p:sp>
      <p:sp>
        <p:nvSpPr>
          <p:cNvPr id="28" name="角丸四角形 27"/>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dirty="0" smtClean="0">
                <a:solidFill>
                  <a:srgbClr val="506080"/>
                </a:solidFill>
                <a:latin typeface="HG丸ｺﾞｼｯｸM-PRO" pitchFamily="50" charset="-128"/>
                <a:ea typeface="HG丸ｺﾞｼｯｸM-PRO" pitchFamily="50" charset="-128"/>
                <a:cs typeface="Meiryo UI" pitchFamily="50" charset="-128"/>
              </a:rPr>
              <a:t>・本市の下水道事業会計の経営状況はどうなのか</a:t>
            </a:r>
            <a:endParaRPr lang="en-US" altLang="ja-JP" dirty="0">
              <a:solidFill>
                <a:srgbClr val="506080"/>
              </a:solidFill>
              <a:latin typeface="HG丸ｺﾞｼｯｸM-PRO" pitchFamily="50" charset="-128"/>
              <a:ea typeface="HG丸ｺﾞｼｯｸM-PRO" pitchFamily="50" charset="-128"/>
              <a:cs typeface="Meiryo UI" pitchFamily="50" charset="-128"/>
            </a:endParaRPr>
          </a:p>
        </p:txBody>
      </p:sp>
      <p:pic>
        <p:nvPicPr>
          <p:cNvPr id="27" name="Picture 4"/>
          <p:cNvPicPr>
            <a:picLocks noChangeAspect="1" noChangeArrowheads="1"/>
          </p:cNvPicPr>
          <p:nvPr/>
        </p:nvPicPr>
        <p:blipFill>
          <a:blip r:embed="rId4" cstate="print"/>
          <a:srcRect/>
          <a:stretch>
            <a:fillRect/>
          </a:stretch>
        </p:blipFill>
        <p:spPr bwMode="auto">
          <a:xfrm>
            <a:off x="5041164" y="3408606"/>
            <a:ext cx="4326342" cy="2507928"/>
          </a:xfrm>
          <a:prstGeom prst="rect">
            <a:avLst/>
          </a:prstGeom>
          <a:noFill/>
          <a:ln w="9525">
            <a:noFill/>
            <a:miter lim="800000"/>
            <a:headEnd/>
            <a:tailEnd/>
          </a:ln>
          <a:effectLst/>
        </p:spPr>
      </p:pic>
      <p:sp>
        <p:nvSpPr>
          <p:cNvPr id="18" name="Text Box 4"/>
          <p:cNvSpPr txBox="1">
            <a:spLocks noChangeArrowheads="1"/>
          </p:cNvSpPr>
          <p:nvPr/>
        </p:nvSpPr>
        <p:spPr bwMode="auto">
          <a:xfrm>
            <a:off x="519602" y="1440000"/>
            <a:ext cx="8928000" cy="1064495"/>
          </a:xfrm>
          <a:prstGeom prst="rect">
            <a:avLst/>
          </a:prstGeom>
          <a:noFill/>
          <a:ln w="9525">
            <a:solidFill>
              <a:schemeClr val="accent1"/>
            </a:solidFill>
            <a:miter lim="800000"/>
            <a:headEnd/>
            <a:tailEnd/>
          </a:ln>
        </p:spPr>
        <p:txBody>
          <a:bodyPr wrap="square" lIns="108000" tIns="108000" rIns="108000" bIns="108000" anchor="ctr">
            <a:spAutoFit/>
          </a:bodyPr>
          <a:lstStyle/>
          <a:p>
            <a:pPr marL="180000" indent="-180000">
              <a:lnSpc>
                <a:spcPts val="2200"/>
              </a:lnSpc>
            </a:pPr>
            <a:r>
              <a:rPr lang="ja-JP" altLang="en-US" sz="1600" dirty="0" smtClean="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現在は、使用料単価と汚水処理原価がバランスした黒字経営にあるため、公費（市税）による赤字補てんはなく、健全な経営を行っている。</a:t>
            </a:r>
            <a:endParaRPr lang="en-US" altLang="ja-JP" sz="1600" dirty="0">
              <a:latin typeface="HG丸ｺﾞｼｯｸM-PRO" pitchFamily="50" charset="-128"/>
              <a:ea typeface="HG丸ｺﾞｼｯｸM-PRO" pitchFamily="50" charset="-128"/>
            </a:endParaRPr>
          </a:p>
          <a:p>
            <a:pPr marL="180000" indent="-180000">
              <a:lnSpc>
                <a:spcPts val="2200"/>
              </a:lnSpc>
            </a:pPr>
            <a:r>
              <a:rPr lang="ja-JP" altLang="en-US" sz="1600" dirty="0">
                <a:latin typeface="HG丸ｺﾞｼｯｸM-PRO" pitchFamily="50" charset="-128"/>
                <a:ea typeface="HG丸ｺﾞｼｯｸM-PRO" pitchFamily="50" charset="-128"/>
              </a:rPr>
              <a:t>・また、月</a:t>
            </a:r>
            <a:r>
              <a:rPr lang="en-US" altLang="ja-JP" sz="1600" dirty="0">
                <a:latin typeface="HG丸ｺﾞｼｯｸM-PRO" pitchFamily="50" charset="-128"/>
                <a:ea typeface="HG丸ｺﾞｼｯｸM-PRO" pitchFamily="50" charset="-128"/>
              </a:rPr>
              <a:t>20m</a:t>
            </a:r>
            <a:r>
              <a:rPr lang="en-US" altLang="ja-JP" sz="1200" dirty="0">
                <a:latin typeface="HG丸ｺﾞｼｯｸM-PRO" pitchFamily="50" charset="-128"/>
                <a:ea typeface="HG丸ｺﾞｼｯｸM-PRO" pitchFamily="50" charset="-128"/>
              </a:rPr>
              <a:t>3</a:t>
            </a:r>
            <a:r>
              <a:rPr lang="ja-JP" altLang="en-US" sz="1600" dirty="0">
                <a:latin typeface="HG丸ｺﾞｼｯｸM-PRO" pitchFamily="50" charset="-128"/>
                <a:ea typeface="HG丸ｺﾞｼｯｸM-PRO" pitchFamily="50" charset="-128"/>
              </a:rPr>
              <a:t>クラスの一般家庭の使用料を見ても、他都市に比べて安価である</a:t>
            </a:r>
            <a:r>
              <a:rPr lang="ja-JP" altLang="en-US" sz="1600" dirty="0" smtClean="0">
                <a:latin typeface="HG丸ｺﾞｼｯｸM-PRO" pitchFamily="50" charset="-128"/>
                <a:ea typeface="HG丸ｺﾞｼｯｸM-PRO" pitchFamily="50" charset="-128"/>
              </a:rPr>
              <a:t>。</a:t>
            </a:r>
            <a:endParaRPr lang="ja-JP" altLang="en-US" sz="1600" dirty="0">
              <a:latin typeface="HG丸ｺﾞｼｯｸM-PRO" pitchFamily="50" charset="-128"/>
              <a:ea typeface="HG丸ｺﾞｼｯｸM-PRO" pitchFamily="50" charset="-128"/>
            </a:endParaRPr>
          </a:p>
        </p:txBody>
      </p:sp>
      <p:sp>
        <p:nvSpPr>
          <p:cNvPr id="25"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30</a:t>
            </a:fld>
            <a:endParaRPr lang="ja-JP" altLang="en-US" sz="2000" b="1" dirty="0">
              <a:solidFill>
                <a:schemeClr val="tx1"/>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３</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２．</a:t>
            </a:r>
            <a:r>
              <a:rPr lang="ja-JP" altLang="en-US" sz="2000" dirty="0"/>
              <a:t>本市下水道事業の経営</a:t>
            </a:r>
            <a:r>
              <a:rPr lang="ja-JP" altLang="en-US" sz="2000" dirty="0" smtClean="0"/>
              <a:t>状況</a:t>
            </a:r>
            <a:endParaRPr kumimoji="1" lang="ja-JP" altLang="en-US" sz="2000" dirty="0"/>
          </a:p>
        </p:txBody>
      </p:sp>
    </p:spTree>
    <p:extLst>
      <p:ext uri="{BB962C8B-B14F-4D97-AF65-F5344CB8AC3E}">
        <p14:creationId xmlns:p14="http://schemas.microsoft.com/office/powerpoint/2010/main" val="2690289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2"/>
          <p:cNvSpPr>
            <a:spLocks noChangeArrowheads="1"/>
          </p:cNvSpPr>
          <p:nvPr/>
        </p:nvSpPr>
        <p:spPr bwMode="auto">
          <a:xfrm>
            <a:off x="303936" y="290390"/>
            <a:ext cx="8929158" cy="276225"/>
          </a:xfrm>
          <a:prstGeom prst="rect">
            <a:avLst/>
          </a:prstGeom>
          <a:noFill/>
          <a:ln w="9525">
            <a:noFill/>
            <a:miter lim="800000"/>
            <a:headEnd/>
            <a:tailEnd/>
          </a:ln>
        </p:spPr>
        <p:txBody>
          <a:bodyPr/>
          <a:lstStyle/>
          <a:p>
            <a:endParaRPr lang="ja-JP" altLang="en-US"/>
          </a:p>
        </p:txBody>
      </p:sp>
      <p:sp>
        <p:nvSpPr>
          <p:cNvPr id="46"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31</a:t>
            </a:fld>
            <a:endParaRPr lang="ja-JP" altLang="en-US" sz="2000" b="1" dirty="0">
              <a:solidFill>
                <a:srgbClr val="000000"/>
              </a:solidFill>
              <a:latin typeface="Times New Roman" pitchFamily="18" charset="0"/>
              <a:cs typeface="Times New Roman" pitchFamily="18" charset="0"/>
            </a:endParaRPr>
          </a:p>
        </p:txBody>
      </p:sp>
      <p:sp>
        <p:nvSpPr>
          <p:cNvPr id="47" name="角丸四角形 46"/>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・支出と収入の推移はどうなっているのか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48" name="Text Box 4"/>
          <p:cNvSpPr txBox="1">
            <a:spLocks noChangeArrowheads="1"/>
          </p:cNvSpPr>
          <p:nvPr/>
        </p:nvSpPr>
        <p:spPr bwMode="auto">
          <a:xfrm>
            <a:off x="468000" y="1440000"/>
            <a:ext cx="9072000" cy="991792"/>
          </a:xfrm>
          <a:prstGeom prst="rect">
            <a:avLst/>
          </a:prstGeom>
          <a:noFill/>
          <a:ln w="9525">
            <a:solidFill>
              <a:schemeClr val="accent1"/>
            </a:solidFill>
            <a:miter lim="800000"/>
            <a:headEnd/>
            <a:tailEnd/>
          </a:ln>
        </p:spPr>
        <p:txBody>
          <a:bodyPr lIns="108000" tIns="72000" rIns="108000" bIns="72000">
            <a:spAutoFit/>
          </a:bodyPr>
          <a:lstStyle/>
          <a:p>
            <a:pPr>
              <a:lnSpc>
                <a:spcPts val="2200"/>
              </a:lnSpc>
            </a:pPr>
            <a:r>
              <a:rPr lang="ja-JP" altLang="en-US" sz="1600" dirty="0" smtClean="0">
                <a:latin typeface="HG丸ｺﾞｼｯｸM-PRO" pitchFamily="50" charset="-128"/>
                <a:ea typeface="HG丸ｺﾞｼｯｸM-PRO" pitchFamily="50" charset="-128"/>
              </a:rPr>
              <a:t>・人件費の削減や利息の減などにより支出は抑制。</a:t>
            </a:r>
            <a:endParaRPr lang="en-US" altLang="ja-JP" sz="1600" dirty="0" smtClean="0">
              <a:latin typeface="HG丸ｺﾞｼｯｸM-PRO" pitchFamily="50" charset="-128"/>
              <a:ea typeface="HG丸ｺﾞｼｯｸM-PRO" pitchFamily="50" charset="-128"/>
            </a:endParaRPr>
          </a:p>
          <a:p>
            <a:pPr marL="216000" indent="-216000">
              <a:lnSpc>
                <a:spcPts val="2200"/>
              </a:lnSpc>
            </a:pPr>
            <a:r>
              <a:rPr lang="ja-JP" altLang="en-US" sz="1600" dirty="0" smtClean="0">
                <a:latin typeface="HG丸ｺﾞｼｯｸM-PRO" pitchFamily="50" charset="-128"/>
                <a:ea typeface="HG丸ｺﾞｼｯｸM-PRO" pitchFamily="50" charset="-128"/>
              </a:rPr>
              <a:t>・水量の減少に伴う下水道使用料収入の減と繰出対象経費の減に伴う一般会計繰入金の減により収入は大幅に減少。</a:t>
            </a:r>
            <a:endParaRPr lang="ja-JP" altLang="en-US" sz="1600" dirty="0">
              <a:latin typeface="HG丸ｺﾞｼｯｸM-PRO" pitchFamily="50" charset="-128"/>
              <a:ea typeface="HG丸ｺﾞｼｯｸM-PRO" pitchFamily="50" charset="-128"/>
            </a:endParaRPr>
          </a:p>
        </p:txBody>
      </p:sp>
      <p:graphicFrame>
        <p:nvGraphicFramePr>
          <p:cNvPr id="62468" name="Object 4"/>
          <p:cNvGraphicFramePr>
            <a:graphicFrameLocks/>
          </p:cNvGraphicFramePr>
          <p:nvPr>
            <p:extLst>
              <p:ext uri="{D42A27DB-BD31-4B8C-83A1-F6EECF244321}">
                <p14:modId xmlns:p14="http://schemas.microsoft.com/office/powerpoint/2010/main" val="3232282893"/>
              </p:ext>
            </p:extLst>
          </p:nvPr>
        </p:nvGraphicFramePr>
        <p:xfrm>
          <a:off x="776290" y="2826011"/>
          <a:ext cx="3482975" cy="3408362"/>
        </p:xfrm>
        <a:graphic>
          <a:graphicData uri="http://schemas.openxmlformats.org/presentationml/2006/ole">
            <mc:AlternateContent xmlns:mc="http://schemas.openxmlformats.org/markup-compatibility/2006">
              <mc:Choice xmlns:v="urn:schemas-microsoft-com:vml" Requires="v">
                <p:oleObj spid="_x0000_s89196" name="ワークシート" r:id="rId4" imgW="2752857" imgH="2276350" progId="Excel.Sheet.8">
                  <p:embed/>
                </p:oleObj>
              </mc:Choice>
              <mc:Fallback>
                <p:oleObj name="ワークシート" r:id="rId4" imgW="2752857" imgH="2276350" progId="Excel.Sheet.8">
                  <p:embed/>
                  <p:pic>
                    <p:nvPicPr>
                      <p:cNvPr id="0" name="Picture 11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90" y="2826011"/>
                        <a:ext cx="3482975" cy="340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69" name="Object 5"/>
          <p:cNvGraphicFramePr>
            <a:graphicFrameLocks/>
          </p:cNvGraphicFramePr>
          <p:nvPr>
            <p:extLst>
              <p:ext uri="{D42A27DB-BD31-4B8C-83A1-F6EECF244321}">
                <p14:modId xmlns:p14="http://schemas.microsoft.com/office/powerpoint/2010/main" val="3448288456"/>
              </p:ext>
            </p:extLst>
          </p:nvPr>
        </p:nvGraphicFramePr>
        <p:xfrm>
          <a:off x="5489575" y="2878398"/>
          <a:ext cx="3600450" cy="3351213"/>
        </p:xfrm>
        <a:graphic>
          <a:graphicData uri="http://schemas.openxmlformats.org/presentationml/2006/ole">
            <mc:AlternateContent xmlns:mc="http://schemas.openxmlformats.org/markup-compatibility/2006">
              <mc:Choice xmlns:v="urn:schemas-microsoft-com:vml" Requires="v">
                <p:oleObj spid="_x0000_s89197" name="ワークシート" r:id="rId7" imgW="3409893" imgH="2504984" progId="Excel.Sheet.8">
                  <p:embed/>
                </p:oleObj>
              </mc:Choice>
              <mc:Fallback>
                <p:oleObj name="ワークシート" r:id="rId7" imgW="3409893" imgH="2504984" progId="Excel.Sheet.8">
                  <p:embed/>
                  <p:pic>
                    <p:nvPicPr>
                      <p:cNvPr id="0" name="Picture 112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9575" y="2878398"/>
                        <a:ext cx="3600450" cy="335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 Box 6"/>
          <p:cNvSpPr txBox="1">
            <a:spLocks noChangeArrowheads="1"/>
          </p:cNvSpPr>
          <p:nvPr/>
        </p:nvSpPr>
        <p:spPr bwMode="auto">
          <a:xfrm>
            <a:off x="1424608" y="2672916"/>
            <a:ext cx="2228850" cy="304800"/>
          </a:xfrm>
          <a:prstGeom prst="rect">
            <a:avLst/>
          </a:prstGeom>
          <a:noFill/>
          <a:ln w="9525">
            <a:noFill/>
            <a:miter lim="800000"/>
            <a:headEnd/>
            <a:tailEnd/>
          </a:ln>
        </p:spPr>
        <p:txBody>
          <a:bodyPr/>
          <a:lstStyle/>
          <a:p>
            <a:pPr algn="l">
              <a:lnSpc>
                <a:spcPct val="100000"/>
              </a:lnSpc>
              <a:spcBef>
                <a:spcPct val="50000"/>
              </a:spcBef>
            </a:pPr>
            <a:r>
              <a:rPr lang="en-US" altLang="ja-JP" sz="1200" baseline="0" dirty="0">
                <a:solidFill>
                  <a:schemeClr val="tx1"/>
                </a:solidFill>
                <a:latin typeface="HG丸ｺﾞｼｯｸM-PRO" pitchFamily="50" charset="-128"/>
                <a:ea typeface="HG丸ｺﾞｼｯｸM-PRO" pitchFamily="50" charset="-128"/>
              </a:rPr>
              <a:t>&lt;</a:t>
            </a:r>
            <a:r>
              <a:rPr lang="ja-JP" altLang="en-US" sz="1200" baseline="0" dirty="0">
                <a:solidFill>
                  <a:schemeClr val="tx1"/>
                </a:solidFill>
                <a:latin typeface="HG丸ｺﾞｼｯｸM-PRO" pitchFamily="50" charset="-128"/>
                <a:ea typeface="HG丸ｺﾞｼｯｸM-PRO" pitchFamily="50" charset="-128"/>
              </a:rPr>
              <a:t>支出の推移（収益的収支）</a:t>
            </a:r>
            <a:r>
              <a:rPr lang="en-US" altLang="ja-JP" sz="1200" baseline="0" dirty="0">
                <a:solidFill>
                  <a:schemeClr val="tx1"/>
                </a:solidFill>
                <a:latin typeface="HG丸ｺﾞｼｯｸM-PRO" pitchFamily="50" charset="-128"/>
                <a:ea typeface="HG丸ｺﾞｼｯｸM-PRO" pitchFamily="50" charset="-128"/>
              </a:rPr>
              <a:t>&gt;</a:t>
            </a:r>
          </a:p>
        </p:txBody>
      </p:sp>
      <p:sp>
        <p:nvSpPr>
          <p:cNvPr id="50" name="Text Box 6"/>
          <p:cNvSpPr txBox="1">
            <a:spLocks noChangeArrowheads="1"/>
          </p:cNvSpPr>
          <p:nvPr/>
        </p:nvSpPr>
        <p:spPr bwMode="auto">
          <a:xfrm>
            <a:off x="6036518" y="2672916"/>
            <a:ext cx="2228850" cy="304800"/>
          </a:xfrm>
          <a:prstGeom prst="rect">
            <a:avLst/>
          </a:prstGeom>
          <a:noFill/>
          <a:ln w="9525">
            <a:noFill/>
            <a:miter lim="800000"/>
            <a:headEnd/>
            <a:tailEnd/>
          </a:ln>
        </p:spPr>
        <p:txBody>
          <a:bodyPr/>
          <a:lstStyle/>
          <a:p>
            <a:pPr algn="l">
              <a:lnSpc>
                <a:spcPct val="100000"/>
              </a:lnSpc>
              <a:spcBef>
                <a:spcPct val="50000"/>
              </a:spcBef>
            </a:pPr>
            <a:r>
              <a:rPr lang="en-US" altLang="ja-JP" sz="1200" baseline="0" dirty="0" smtClean="0">
                <a:solidFill>
                  <a:schemeClr val="tx1"/>
                </a:solidFill>
                <a:latin typeface="HG丸ｺﾞｼｯｸM-PRO" pitchFamily="50" charset="-128"/>
                <a:ea typeface="HG丸ｺﾞｼｯｸM-PRO" pitchFamily="50" charset="-128"/>
              </a:rPr>
              <a:t>&lt;</a:t>
            </a:r>
            <a:r>
              <a:rPr lang="ja-JP" altLang="en-US" sz="1200" baseline="0" dirty="0" smtClean="0">
                <a:solidFill>
                  <a:schemeClr val="tx1"/>
                </a:solidFill>
                <a:latin typeface="HG丸ｺﾞｼｯｸM-PRO" pitchFamily="50" charset="-128"/>
                <a:ea typeface="HG丸ｺﾞｼｯｸM-PRO" pitchFamily="50" charset="-128"/>
              </a:rPr>
              <a:t>収入の</a:t>
            </a:r>
            <a:r>
              <a:rPr lang="ja-JP" altLang="en-US" sz="1200" baseline="0" dirty="0">
                <a:solidFill>
                  <a:schemeClr val="tx1"/>
                </a:solidFill>
                <a:latin typeface="HG丸ｺﾞｼｯｸM-PRO" pitchFamily="50" charset="-128"/>
                <a:ea typeface="HG丸ｺﾞｼｯｸM-PRO" pitchFamily="50" charset="-128"/>
              </a:rPr>
              <a:t>推移（収益的収支）</a:t>
            </a:r>
            <a:r>
              <a:rPr lang="en-US" altLang="ja-JP" sz="1200" baseline="0" dirty="0">
                <a:solidFill>
                  <a:schemeClr val="tx1"/>
                </a:solidFill>
                <a:latin typeface="HG丸ｺﾞｼｯｸM-PRO" pitchFamily="50" charset="-128"/>
                <a:ea typeface="HG丸ｺﾞｼｯｸM-PRO" pitchFamily="50" charset="-128"/>
              </a:rPr>
              <a:t>&gt;</a:t>
            </a:r>
          </a:p>
        </p:txBody>
      </p:sp>
      <p:sp>
        <p:nvSpPr>
          <p:cNvPr id="51" name="Text Box 6"/>
          <p:cNvSpPr txBox="1">
            <a:spLocks noChangeArrowheads="1"/>
          </p:cNvSpPr>
          <p:nvPr/>
        </p:nvSpPr>
        <p:spPr bwMode="auto">
          <a:xfrm>
            <a:off x="-90000" y="3600684"/>
            <a:ext cx="1116000" cy="304800"/>
          </a:xfrm>
          <a:prstGeom prst="rect">
            <a:avLst/>
          </a:prstGeom>
          <a:noFill/>
          <a:ln w="9525">
            <a:noFill/>
            <a:miter lim="800000"/>
            <a:headEnd/>
            <a:tailEnd/>
          </a:ln>
        </p:spPr>
        <p:txBody>
          <a:bodyPr/>
          <a:lstStyle/>
          <a:p>
            <a:pPr algn="ctr">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減価償却費等</a:t>
            </a:r>
            <a:endParaRPr lang="en-US" altLang="ja-JP" sz="1000" baseline="0" dirty="0">
              <a:solidFill>
                <a:schemeClr val="tx1"/>
              </a:solidFill>
              <a:latin typeface="HG丸ｺﾞｼｯｸM-PRO" pitchFamily="50" charset="-128"/>
              <a:ea typeface="HG丸ｺﾞｼｯｸM-PRO" pitchFamily="50" charset="-128"/>
            </a:endParaRPr>
          </a:p>
        </p:txBody>
      </p:sp>
      <p:sp>
        <p:nvSpPr>
          <p:cNvPr id="52" name="Text Box 6"/>
          <p:cNvSpPr txBox="1">
            <a:spLocks noChangeArrowheads="1"/>
          </p:cNvSpPr>
          <p:nvPr/>
        </p:nvSpPr>
        <p:spPr bwMode="auto">
          <a:xfrm>
            <a:off x="-90000" y="4320764"/>
            <a:ext cx="1116000" cy="304800"/>
          </a:xfrm>
          <a:prstGeom prst="rect">
            <a:avLst/>
          </a:prstGeom>
          <a:noFill/>
          <a:ln w="9525">
            <a:noFill/>
            <a:miter lim="800000"/>
            <a:headEnd/>
            <a:tailEnd/>
          </a:ln>
        </p:spPr>
        <p:txBody>
          <a:bodyPr/>
          <a:lstStyle/>
          <a:p>
            <a:pPr algn="ctr">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支払利息等</a:t>
            </a:r>
            <a:endParaRPr lang="en-US" altLang="ja-JP" sz="1000" baseline="0" dirty="0">
              <a:solidFill>
                <a:schemeClr val="tx1"/>
              </a:solidFill>
              <a:latin typeface="HG丸ｺﾞｼｯｸM-PRO" pitchFamily="50" charset="-128"/>
              <a:ea typeface="HG丸ｺﾞｼｯｸM-PRO" pitchFamily="50" charset="-128"/>
            </a:endParaRPr>
          </a:p>
        </p:txBody>
      </p:sp>
      <p:sp>
        <p:nvSpPr>
          <p:cNvPr id="53" name="Text Box 6"/>
          <p:cNvSpPr txBox="1">
            <a:spLocks noChangeArrowheads="1"/>
          </p:cNvSpPr>
          <p:nvPr/>
        </p:nvSpPr>
        <p:spPr bwMode="auto">
          <a:xfrm>
            <a:off x="-90000" y="4932832"/>
            <a:ext cx="1116000" cy="304800"/>
          </a:xfrm>
          <a:prstGeom prst="rect">
            <a:avLst/>
          </a:prstGeom>
          <a:noFill/>
          <a:ln w="9525">
            <a:noFill/>
            <a:miter lim="800000"/>
            <a:headEnd/>
            <a:tailEnd/>
          </a:ln>
        </p:spPr>
        <p:txBody>
          <a:bodyPr/>
          <a:lstStyle/>
          <a:p>
            <a:pPr algn="ctr">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物件費</a:t>
            </a:r>
            <a:endParaRPr lang="en-US" altLang="ja-JP" sz="1000" baseline="0" dirty="0">
              <a:solidFill>
                <a:schemeClr val="tx1"/>
              </a:solidFill>
              <a:latin typeface="HG丸ｺﾞｼｯｸM-PRO" pitchFamily="50" charset="-128"/>
              <a:ea typeface="HG丸ｺﾞｼｯｸM-PRO" pitchFamily="50" charset="-128"/>
            </a:endParaRPr>
          </a:p>
        </p:txBody>
      </p:sp>
      <p:sp>
        <p:nvSpPr>
          <p:cNvPr id="54" name="Text Box 6"/>
          <p:cNvSpPr txBox="1">
            <a:spLocks noChangeArrowheads="1"/>
          </p:cNvSpPr>
          <p:nvPr/>
        </p:nvSpPr>
        <p:spPr bwMode="auto">
          <a:xfrm>
            <a:off x="-90000" y="5544900"/>
            <a:ext cx="1116000" cy="304800"/>
          </a:xfrm>
          <a:prstGeom prst="rect">
            <a:avLst/>
          </a:prstGeom>
          <a:noFill/>
          <a:ln w="9525">
            <a:noFill/>
            <a:miter lim="800000"/>
            <a:headEnd/>
            <a:tailEnd/>
          </a:ln>
        </p:spPr>
        <p:txBody>
          <a:bodyPr/>
          <a:lstStyle/>
          <a:p>
            <a:pPr algn="ctr">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人件費</a:t>
            </a:r>
            <a:endParaRPr lang="en-US" altLang="ja-JP" sz="1000" baseline="0" dirty="0">
              <a:solidFill>
                <a:schemeClr val="tx1"/>
              </a:solidFill>
              <a:latin typeface="HG丸ｺﾞｼｯｸM-PRO" pitchFamily="50" charset="-128"/>
              <a:ea typeface="HG丸ｺﾞｼｯｸM-PRO" pitchFamily="50" charset="-128"/>
            </a:endParaRPr>
          </a:p>
        </p:txBody>
      </p:sp>
      <p:sp>
        <p:nvSpPr>
          <p:cNvPr id="55" name="Freeform 30"/>
          <p:cNvSpPr>
            <a:spLocks/>
          </p:cNvSpPr>
          <p:nvPr/>
        </p:nvSpPr>
        <p:spPr bwMode="auto">
          <a:xfrm>
            <a:off x="4304937" y="3636664"/>
            <a:ext cx="72001" cy="432000"/>
          </a:xfrm>
          <a:custGeom>
            <a:avLst/>
            <a:gdLst>
              <a:gd name="T0" fmla="*/ 2147483647 w 150"/>
              <a:gd name="T1" fmla="*/ 2147483647 h 552"/>
              <a:gd name="T2" fmla="*/ 0 w 150"/>
              <a:gd name="T3" fmla="*/ 0 h 552"/>
              <a:gd name="T4" fmla="*/ 0 w 150"/>
              <a:gd name="T5" fmla="*/ 2147483647 h 552"/>
              <a:gd name="T6" fmla="*/ 2147483647 w 150"/>
              <a:gd name="T7" fmla="*/ 2147483647 h 552"/>
              <a:gd name="T8" fmla="*/ 0 60000 65536"/>
              <a:gd name="T9" fmla="*/ 0 60000 65536"/>
              <a:gd name="T10" fmla="*/ 0 60000 65536"/>
              <a:gd name="T11" fmla="*/ 0 60000 65536"/>
              <a:gd name="T12" fmla="*/ 0 w 150"/>
              <a:gd name="T13" fmla="*/ 0 h 552"/>
              <a:gd name="T14" fmla="*/ 150 w 150"/>
              <a:gd name="T15" fmla="*/ 552 h 552"/>
            </a:gdLst>
            <a:ahLst/>
            <a:cxnLst>
              <a:cxn ang="T8">
                <a:pos x="T0" y="T1"/>
              </a:cxn>
              <a:cxn ang="T9">
                <a:pos x="T2" y="T3"/>
              </a:cxn>
              <a:cxn ang="T10">
                <a:pos x="T4" y="T5"/>
              </a:cxn>
              <a:cxn ang="T11">
                <a:pos x="T6" y="T7"/>
              </a:cxn>
            </a:cxnLst>
            <a:rect l="T12" t="T13" r="T14" b="T15"/>
            <a:pathLst>
              <a:path w="150" h="552">
                <a:moveTo>
                  <a:pt x="150" y="276"/>
                </a:moveTo>
                <a:lnTo>
                  <a:pt x="0" y="0"/>
                </a:lnTo>
                <a:lnTo>
                  <a:pt x="0" y="552"/>
                </a:lnTo>
                <a:lnTo>
                  <a:pt x="150" y="276"/>
                </a:lnTo>
                <a:close/>
              </a:path>
            </a:pathLst>
          </a:custGeom>
          <a:solidFill>
            <a:srgbClr val="C0C0C0"/>
          </a:solidFill>
          <a:ln w="9525" cap="rnd">
            <a:noFill/>
            <a:prstDash val="solid"/>
            <a:round/>
            <a:headEnd/>
            <a:tailEnd/>
          </a:ln>
        </p:spPr>
        <p:txBody>
          <a:bodyPr/>
          <a:lstStyle/>
          <a:p>
            <a:endParaRPr lang="ja-JP" altLang="en-US"/>
          </a:p>
        </p:txBody>
      </p:sp>
      <p:sp>
        <p:nvSpPr>
          <p:cNvPr id="56" name="Text Box 6"/>
          <p:cNvSpPr txBox="1">
            <a:spLocks noChangeArrowheads="1"/>
          </p:cNvSpPr>
          <p:nvPr/>
        </p:nvSpPr>
        <p:spPr bwMode="auto">
          <a:xfrm>
            <a:off x="4311157" y="2977716"/>
            <a:ext cx="1116000" cy="304800"/>
          </a:xfrm>
          <a:prstGeom prst="rect">
            <a:avLst/>
          </a:prstGeom>
          <a:noFill/>
          <a:ln w="9525">
            <a:noFill/>
            <a:miter lim="800000"/>
            <a:headEnd/>
            <a:tailEnd/>
          </a:ln>
        </p:spPr>
        <p:txBody>
          <a:bodyPr anchor="ctr" anchorCtr="0"/>
          <a:lstStyle/>
          <a:p>
            <a:pPr>
              <a:lnSpc>
                <a:spcPct val="100000"/>
              </a:lnSpc>
              <a:spcBef>
                <a:spcPct val="50000"/>
              </a:spcBef>
            </a:pPr>
            <a:r>
              <a:rPr lang="ja-JP" altLang="en-US" sz="1000" baseline="0" dirty="0" smtClean="0">
                <a:latin typeface="HG丸ｺﾞｼｯｸM-PRO" pitchFamily="50" charset="-128"/>
                <a:ea typeface="HG丸ｺﾞｼｯｸM-PRO" pitchFamily="50" charset="-128"/>
              </a:rPr>
              <a:t>▲</a:t>
            </a:r>
            <a:r>
              <a:rPr lang="en-US" altLang="ja-JP" sz="1000" dirty="0">
                <a:latin typeface="HG丸ｺﾞｼｯｸM-PRO" pitchFamily="50" charset="-128"/>
                <a:ea typeface="HG丸ｺﾞｼｯｸM-PRO" pitchFamily="50" charset="-128"/>
              </a:rPr>
              <a:t>54</a:t>
            </a:r>
            <a:r>
              <a:rPr lang="ja-JP" altLang="en-US" sz="1000" baseline="0" dirty="0" smtClean="0">
                <a:latin typeface="HG丸ｺﾞｼｯｸM-PRO" pitchFamily="50" charset="-128"/>
                <a:ea typeface="HG丸ｺﾞｼｯｸM-PRO" pitchFamily="50" charset="-128"/>
              </a:rPr>
              <a:t>億円</a:t>
            </a:r>
            <a:endParaRPr lang="en-US" altLang="ja-JP" sz="1000" baseline="0" dirty="0">
              <a:latin typeface="HG丸ｺﾞｼｯｸM-PRO" pitchFamily="50" charset="-128"/>
              <a:ea typeface="HG丸ｺﾞｼｯｸM-PRO" pitchFamily="50" charset="-128"/>
            </a:endParaRPr>
          </a:p>
        </p:txBody>
      </p:sp>
      <p:sp>
        <p:nvSpPr>
          <p:cNvPr id="57" name="Freeform 30"/>
          <p:cNvSpPr>
            <a:spLocks/>
          </p:cNvSpPr>
          <p:nvPr/>
        </p:nvSpPr>
        <p:spPr bwMode="auto">
          <a:xfrm>
            <a:off x="9044960" y="3066516"/>
            <a:ext cx="72001" cy="432000"/>
          </a:xfrm>
          <a:custGeom>
            <a:avLst/>
            <a:gdLst>
              <a:gd name="T0" fmla="*/ 2147483647 w 150"/>
              <a:gd name="T1" fmla="*/ 2147483647 h 552"/>
              <a:gd name="T2" fmla="*/ 0 w 150"/>
              <a:gd name="T3" fmla="*/ 0 h 552"/>
              <a:gd name="T4" fmla="*/ 0 w 150"/>
              <a:gd name="T5" fmla="*/ 2147483647 h 552"/>
              <a:gd name="T6" fmla="*/ 2147483647 w 150"/>
              <a:gd name="T7" fmla="*/ 2147483647 h 552"/>
              <a:gd name="T8" fmla="*/ 0 60000 65536"/>
              <a:gd name="T9" fmla="*/ 0 60000 65536"/>
              <a:gd name="T10" fmla="*/ 0 60000 65536"/>
              <a:gd name="T11" fmla="*/ 0 60000 65536"/>
              <a:gd name="T12" fmla="*/ 0 w 150"/>
              <a:gd name="T13" fmla="*/ 0 h 552"/>
              <a:gd name="T14" fmla="*/ 150 w 150"/>
              <a:gd name="T15" fmla="*/ 552 h 552"/>
            </a:gdLst>
            <a:ahLst/>
            <a:cxnLst>
              <a:cxn ang="T8">
                <a:pos x="T0" y="T1"/>
              </a:cxn>
              <a:cxn ang="T9">
                <a:pos x="T2" y="T3"/>
              </a:cxn>
              <a:cxn ang="T10">
                <a:pos x="T4" y="T5"/>
              </a:cxn>
              <a:cxn ang="T11">
                <a:pos x="T6" y="T7"/>
              </a:cxn>
            </a:cxnLst>
            <a:rect l="T12" t="T13" r="T14" b="T15"/>
            <a:pathLst>
              <a:path w="150" h="552">
                <a:moveTo>
                  <a:pt x="150" y="276"/>
                </a:moveTo>
                <a:lnTo>
                  <a:pt x="0" y="0"/>
                </a:lnTo>
                <a:lnTo>
                  <a:pt x="0" y="552"/>
                </a:lnTo>
                <a:lnTo>
                  <a:pt x="150" y="276"/>
                </a:lnTo>
                <a:close/>
              </a:path>
            </a:pathLst>
          </a:custGeom>
          <a:solidFill>
            <a:srgbClr val="C0C0C0"/>
          </a:solidFill>
          <a:ln w="9525" cap="rnd">
            <a:noFill/>
            <a:prstDash val="solid"/>
            <a:round/>
            <a:headEnd/>
            <a:tailEnd/>
          </a:ln>
        </p:spPr>
        <p:txBody>
          <a:bodyPr/>
          <a:lstStyle/>
          <a:p>
            <a:endParaRPr lang="ja-JP" altLang="en-US"/>
          </a:p>
        </p:txBody>
      </p:sp>
      <p:sp>
        <p:nvSpPr>
          <p:cNvPr id="58" name="Freeform 30"/>
          <p:cNvSpPr>
            <a:spLocks/>
          </p:cNvSpPr>
          <p:nvPr/>
        </p:nvSpPr>
        <p:spPr bwMode="auto">
          <a:xfrm>
            <a:off x="9045742" y="3888764"/>
            <a:ext cx="72001" cy="432000"/>
          </a:xfrm>
          <a:custGeom>
            <a:avLst/>
            <a:gdLst>
              <a:gd name="T0" fmla="*/ 2147483647 w 150"/>
              <a:gd name="T1" fmla="*/ 2147483647 h 552"/>
              <a:gd name="T2" fmla="*/ 0 w 150"/>
              <a:gd name="T3" fmla="*/ 0 h 552"/>
              <a:gd name="T4" fmla="*/ 0 w 150"/>
              <a:gd name="T5" fmla="*/ 2147483647 h 552"/>
              <a:gd name="T6" fmla="*/ 2147483647 w 150"/>
              <a:gd name="T7" fmla="*/ 2147483647 h 552"/>
              <a:gd name="T8" fmla="*/ 0 60000 65536"/>
              <a:gd name="T9" fmla="*/ 0 60000 65536"/>
              <a:gd name="T10" fmla="*/ 0 60000 65536"/>
              <a:gd name="T11" fmla="*/ 0 60000 65536"/>
              <a:gd name="T12" fmla="*/ 0 w 150"/>
              <a:gd name="T13" fmla="*/ 0 h 552"/>
              <a:gd name="T14" fmla="*/ 150 w 150"/>
              <a:gd name="T15" fmla="*/ 552 h 552"/>
            </a:gdLst>
            <a:ahLst/>
            <a:cxnLst>
              <a:cxn ang="T8">
                <a:pos x="T0" y="T1"/>
              </a:cxn>
              <a:cxn ang="T9">
                <a:pos x="T2" y="T3"/>
              </a:cxn>
              <a:cxn ang="T10">
                <a:pos x="T4" y="T5"/>
              </a:cxn>
              <a:cxn ang="T11">
                <a:pos x="T6" y="T7"/>
              </a:cxn>
            </a:cxnLst>
            <a:rect l="T12" t="T13" r="T14" b="T15"/>
            <a:pathLst>
              <a:path w="150" h="552">
                <a:moveTo>
                  <a:pt x="150" y="276"/>
                </a:moveTo>
                <a:lnTo>
                  <a:pt x="0" y="0"/>
                </a:lnTo>
                <a:lnTo>
                  <a:pt x="0" y="552"/>
                </a:lnTo>
                <a:lnTo>
                  <a:pt x="150" y="276"/>
                </a:lnTo>
                <a:close/>
              </a:path>
            </a:pathLst>
          </a:custGeom>
          <a:solidFill>
            <a:srgbClr val="C0C0C0"/>
          </a:solidFill>
          <a:ln w="9525" cap="rnd">
            <a:noFill/>
            <a:prstDash val="solid"/>
            <a:round/>
            <a:headEnd/>
            <a:tailEnd/>
          </a:ln>
        </p:spPr>
        <p:txBody>
          <a:bodyPr/>
          <a:lstStyle/>
          <a:p>
            <a:endParaRPr lang="ja-JP" altLang="en-US"/>
          </a:p>
        </p:txBody>
      </p:sp>
      <p:sp>
        <p:nvSpPr>
          <p:cNvPr id="59" name="Text Box 6"/>
          <p:cNvSpPr txBox="1">
            <a:spLocks noChangeArrowheads="1"/>
          </p:cNvSpPr>
          <p:nvPr/>
        </p:nvSpPr>
        <p:spPr bwMode="auto">
          <a:xfrm>
            <a:off x="9059218" y="3103864"/>
            <a:ext cx="1116000" cy="304800"/>
          </a:xfrm>
          <a:prstGeom prst="rect">
            <a:avLst/>
          </a:prstGeom>
          <a:noFill/>
          <a:ln w="9525">
            <a:noFill/>
            <a:miter lim="800000"/>
            <a:headEnd/>
            <a:tailEnd/>
          </a:ln>
        </p:spPr>
        <p:txBody>
          <a:bodyPr anchor="ctr" anchorCtr="0"/>
          <a:lstStyle/>
          <a:p>
            <a:pPr>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a:t>
            </a:r>
            <a:r>
              <a:rPr lang="en-US" altLang="ja-JP" sz="1000" dirty="0">
                <a:latin typeface="HG丸ｺﾞｼｯｸM-PRO" pitchFamily="50" charset="-128"/>
                <a:ea typeface="HG丸ｺﾞｼｯｸM-PRO" pitchFamily="50" charset="-128"/>
              </a:rPr>
              <a:t>71</a:t>
            </a:r>
            <a:r>
              <a:rPr lang="ja-JP" altLang="en-US" sz="1000" baseline="0" dirty="0" smtClean="0">
                <a:solidFill>
                  <a:schemeClr val="tx1"/>
                </a:solidFill>
                <a:latin typeface="HG丸ｺﾞｼｯｸM-PRO" pitchFamily="50" charset="-128"/>
                <a:ea typeface="HG丸ｺﾞｼｯｸM-PRO" pitchFamily="50" charset="-128"/>
              </a:rPr>
              <a:t>億円</a:t>
            </a:r>
            <a:endParaRPr lang="en-US" altLang="ja-JP" sz="1000" baseline="0" dirty="0">
              <a:solidFill>
                <a:schemeClr val="tx1"/>
              </a:solidFill>
              <a:latin typeface="HG丸ｺﾞｼｯｸM-PRO" pitchFamily="50" charset="-128"/>
              <a:ea typeface="HG丸ｺﾞｼｯｸM-PRO" pitchFamily="50" charset="-128"/>
            </a:endParaRPr>
          </a:p>
        </p:txBody>
      </p:sp>
      <p:sp>
        <p:nvSpPr>
          <p:cNvPr id="60" name="Text Box 6"/>
          <p:cNvSpPr txBox="1">
            <a:spLocks noChangeArrowheads="1"/>
          </p:cNvSpPr>
          <p:nvPr/>
        </p:nvSpPr>
        <p:spPr bwMode="auto">
          <a:xfrm>
            <a:off x="9045742" y="3904074"/>
            <a:ext cx="1116000" cy="304800"/>
          </a:xfrm>
          <a:prstGeom prst="rect">
            <a:avLst/>
          </a:prstGeom>
          <a:noFill/>
          <a:ln w="9525">
            <a:noFill/>
            <a:miter lim="800000"/>
            <a:headEnd/>
            <a:tailEnd/>
          </a:ln>
        </p:spPr>
        <p:txBody>
          <a:bodyPr anchor="ctr" anchorCtr="0"/>
          <a:lstStyle/>
          <a:p>
            <a:pPr>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a:t>
            </a:r>
            <a:r>
              <a:rPr lang="en-US" altLang="ja-JP" sz="1000" dirty="0">
                <a:latin typeface="HG丸ｺﾞｼｯｸM-PRO" pitchFamily="50" charset="-128"/>
                <a:ea typeface="HG丸ｺﾞｼｯｸM-PRO" pitchFamily="50" charset="-128"/>
              </a:rPr>
              <a:t>33</a:t>
            </a:r>
            <a:r>
              <a:rPr lang="ja-JP" altLang="en-US" sz="1000" baseline="0" dirty="0" smtClean="0">
                <a:solidFill>
                  <a:schemeClr val="tx1"/>
                </a:solidFill>
                <a:latin typeface="HG丸ｺﾞｼｯｸM-PRO" pitchFamily="50" charset="-128"/>
                <a:ea typeface="HG丸ｺﾞｼｯｸM-PRO" pitchFamily="50" charset="-128"/>
              </a:rPr>
              <a:t>億円</a:t>
            </a:r>
            <a:endParaRPr lang="en-US" altLang="ja-JP" sz="1000" baseline="0" dirty="0">
              <a:solidFill>
                <a:schemeClr val="tx1"/>
              </a:solidFill>
              <a:latin typeface="HG丸ｺﾞｼｯｸM-PRO" pitchFamily="50" charset="-128"/>
              <a:ea typeface="HG丸ｺﾞｼｯｸM-PRO" pitchFamily="50" charset="-128"/>
            </a:endParaRPr>
          </a:p>
        </p:txBody>
      </p:sp>
      <p:sp>
        <p:nvSpPr>
          <p:cNvPr id="61" name="Freeform 30"/>
          <p:cNvSpPr>
            <a:spLocks/>
          </p:cNvSpPr>
          <p:nvPr/>
        </p:nvSpPr>
        <p:spPr bwMode="auto">
          <a:xfrm>
            <a:off x="9057076" y="5040820"/>
            <a:ext cx="72001" cy="432000"/>
          </a:xfrm>
          <a:custGeom>
            <a:avLst/>
            <a:gdLst>
              <a:gd name="T0" fmla="*/ 2147483647 w 150"/>
              <a:gd name="T1" fmla="*/ 2147483647 h 552"/>
              <a:gd name="T2" fmla="*/ 0 w 150"/>
              <a:gd name="T3" fmla="*/ 0 h 552"/>
              <a:gd name="T4" fmla="*/ 0 w 150"/>
              <a:gd name="T5" fmla="*/ 2147483647 h 552"/>
              <a:gd name="T6" fmla="*/ 2147483647 w 150"/>
              <a:gd name="T7" fmla="*/ 2147483647 h 552"/>
              <a:gd name="T8" fmla="*/ 0 60000 65536"/>
              <a:gd name="T9" fmla="*/ 0 60000 65536"/>
              <a:gd name="T10" fmla="*/ 0 60000 65536"/>
              <a:gd name="T11" fmla="*/ 0 60000 65536"/>
              <a:gd name="T12" fmla="*/ 0 w 150"/>
              <a:gd name="T13" fmla="*/ 0 h 552"/>
              <a:gd name="T14" fmla="*/ 150 w 150"/>
              <a:gd name="T15" fmla="*/ 552 h 552"/>
            </a:gdLst>
            <a:ahLst/>
            <a:cxnLst>
              <a:cxn ang="T8">
                <a:pos x="T0" y="T1"/>
              </a:cxn>
              <a:cxn ang="T9">
                <a:pos x="T2" y="T3"/>
              </a:cxn>
              <a:cxn ang="T10">
                <a:pos x="T4" y="T5"/>
              </a:cxn>
              <a:cxn ang="T11">
                <a:pos x="T6" y="T7"/>
              </a:cxn>
            </a:cxnLst>
            <a:rect l="T12" t="T13" r="T14" b="T15"/>
            <a:pathLst>
              <a:path w="150" h="552">
                <a:moveTo>
                  <a:pt x="150" y="276"/>
                </a:moveTo>
                <a:lnTo>
                  <a:pt x="0" y="0"/>
                </a:lnTo>
                <a:lnTo>
                  <a:pt x="0" y="552"/>
                </a:lnTo>
                <a:lnTo>
                  <a:pt x="150" y="276"/>
                </a:lnTo>
                <a:close/>
              </a:path>
            </a:pathLst>
          </a:custGeom>
          <a:solidFill>
            <a:srgbClr val="C0C0C0"/>
          </a:solidFill>
          <a:ln w="9525" cap="rnd">
            <a:noFill/>
            <a:prstDash val="solid"/>
            <a:round/>
            <a:headEnd/>
            <a:tailEnd/>
          </a:ln>
        </p:spPr>
        <p:txBody>
          <a:bodyPr/>
          <a:lstStyle/>
          <a:p>
            <a:endParaRPr lang="ja-JP" altLang="en-US"/>
          </a:p>
        </p:txBody>
      </p:sp>
      <p:sp>
        <p:nvSpPr>
          <p:cNvPr id="62" name="Text Box 6"/>
          <p:cNvSpPr txBox="1">
            <a:spLocks noChangeArrowheads="1"/>
          </p:cNvSpPr>
          <p:nvPr/>
        </p:nvSpPr>
        <p:spPr bwMode="auto">
          <a:xfrm>
            <a:off x="9057075" y="5085160"/>
            <a:ext cx="1116000" cy="304800"/>
          </a:xfrm>
          <a:prstGeom prst="rect">
            <a:avLst/>
          </a:prstGeom>
          <a:noFill/>
          <a:ln w="9525">
            <a:noFill/>
            <a:miter lim="800000"/>
            <a:headEnd/>
            <a:tailEnd/>
          </a:ln>
        </p:spPr>
        <p:txBody>
          <a:bodyPr anchor="ctr" anchorCtr="0"/>
          <a:lstStyle/>
          <a:p>
            <a:pPr>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a:t>
            </a:r>
            <a:r>
              <a:rPr lang="en-US" altLang="ja-JP" sz="1000" dirty="0">
                <a:latin typeface="HG丸ｺﾞｼｯｸM-PRO" pitchFamily="50" charset="-128"/>
                <a:ea typeface="HG丸ｺﾞｼｯｸM-PRO" pitchFamily="50" charset="-128"/>
              </a:rPr>
              <a:t>44</a:t>
            </a:r>
            <a:r>
              <a:rPr lang="ja-JP" altLang="en-US" sz="1000" baseline="0" dirty="0" smtClean="0">
                <a:solidFill>
                  <a:schemeClr val="tx1"/>
                </a:solidFill>
                <a:latin typeface="HG丸ｺﾞｼｯｸM-PRO" pitchFamily="50" charset="-128"/>
                <a:ea typeface="HG丸ｺﾞｼｯｸM-PRO" pitchFamily="50" charset="-128"/>
              </a:rPr>
              <a:t>億円</a:t>
            </a:r>
            <a:endParaRPr lang="en-US" altLang="ja-JP" sz="1000" baseline="0" dirty="0">
              <a:solidFill>
                <a:schemeClr val="tx1"/>
              </a:solidFill>
              <a:latin typeface="HG丸ｺﾞｼｯｸM-PRO" pitchFamily="50" charset="-128"/>
              <a:ea typeface="HG丸ｺﾞｼｯｸM-PRO" pitchFamily="50" charset="-128"/>
            </a:endParaRPr>
          </a:p>
        </p:txBody>
      </p:sp>
      <p:sp>
        <p:nvSpPr>
          <p:cNvPr id="63" name="Freeform 30"/>
          <p:cNvSpPr>
            <a:spLocks/>
          </p:cNvSpPr>
          <p:nvPr/>
        </p:nvSpPr>
        <p:spPr bwMode="auto">
          <a:xfrm>
            <a:off x="4311157" y="4263379"/>
            <a:ext cx="72001" cy="432000"/>
          </a:xfrm>
          <a:custGeom>
            <a:avLst/>
            <a:gdLst>
              <a:gd name="T0" fmla="*/ 2147483647 w 150"/>
              <a:gd name="T1" fmla="*/ 2147483647 h 552"/>
              <a:gd name="T2" fmla="*/ 0 w 150"/>
              <a:gd name="T3" fmla="*/ 0 h 552"/>
              <a:gd name="T4" fmla="*/ 0 w 150"/>
              <a:gd name="T5" fmla="*/ 2147483647 h 552"/>
              <a:gd name="T6" fmla="*/ 2147483647 w 150"/>
              <a:gd name="T7" fmla="*/ 2147483647 h 552"/>
              <a:gd name="T8" fmla="*/ 0 60000 65536"/>
              <a:gd name="T9" fmla="*/ 0 60000 65536"/>
              <a:gd name="T10" fmla="*/ 0 60000 65536"/>
              <a:gd name="T11" fmla="*/ 0 60000 65536"/>
              <a:gd name="T12" fmla="*/ 0 w 150"/>
              <a:gd name="T13" fmla="*/ 0 h 552"/>
              <a:gd name="T14" fmla="*/ 150 w 150"/>
              <a:gd name="T15" fmla="*/ 552 h 552"/>
            </a:gdLst>
            <a:ahLst/>
            <a:cxnLst>
              <a:cxn ang="T8">
                <a:pos x="T0" y="T1"/>
              </a:cxn>
              <a:cxn ang="T9">
                <a:pos x="T2" y="T3"/>
              </a:cxn>
              <a:cxn ang="T10">
                <a:pos x="T4" y="T5"/>
              </a:cxn>
              <a:cxn ang="T11">
                <a:pos x="T6" y="T7"/>
              </a:cxn>
            </a:cxnLst>
            <a:rect l="T12" t="T13" r="T14" b="T15"/>
            <a:pathLst>
              <a:path w="150" h="552">
                <a:moveTo>
                  <a:pt x="150" y="276"/>
                </a:moveTo>
                <a:lnTo>
                  <a:pt x="0" y="0"/>
                </a:lnTo>
                <a:lnTo>
                  <a:pt x="0" y="552"/>
                </a:lnTo>
                <a:lnTo>
                  <a:pt x="150" y="276"/>
                </a:lnTo>
                <a:close/>
              </a:path>
            </a:pathLst>
          </a:custGeom>
          <a:solidFill>
            <a:srgbClr val="C0C0C0"/>
          </a:solidFill>
          <a:ln w="9525" cap="rnd">
            <a:noFill/>
            <a:prstDash val="solid"/>
            <a:round/>
            <a:headEnd/>
            <a:tailEnd/>
          </a:ln>
        </p:spPr>
        <p:txBody>
          <a:bodyPr/>
          <a:lstStyle/>
          <a:p>
            <a:endParaRPr lang="ja-JP" altLang="en-US"/>
          </a:p>
        </p:txBody>
      </p:sp>
      <p:sp>
        <p:nvSpPr>
          <p:cNvPr id="64" name="Text Box 6"/>
          <p:cNvSpPr txBox="1">
            <a:spLocks noChangeArrowheads="1"/>
          </p:cNvSpPr>
          <p:nvPr/>
        </p:nvSpPr>
        <p:spPr bwMode="auto">
          <a:xfrm>
            <a:off x="4301316" y="4332538"/>
            <a:ext cx="1116000" cy="304800"/>
          </a:xfrm>
          <a:prstGeom prst="rect">
            <a:avLst/>
          </a:prstGeom>
          <a:noFill/>
          <a:ln w="9525">
            <a:noFill/>
            <a:miter lim="800000"/>
            <a:headEnd/>
            <a:tailEnd/>
          </a:ln>
        </p:spPr>
        <p:txBody>
          <a:bodyPr anchor="ctr" anchorCtr="0"/>
          <a:lstStyle/>
          <a:p>
            <a:pPr>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a:t>
            </a:r>
            <a:r>
              <a:rPr lang="en-US" altLang="ja-JP" sz="1000" dirty="0">
                <a:latin typeface="HG丸ｺﾞｼｯｸM-PRO" pitchFamily="50" charset="-128"/>
                <a:ea typeface="HG丸ｺﾞｼｯｸM-PRO" pitchFamily="50" charset="-128"/>
              </a:rPr>
              <a:t>33</a:t>
            </a:r>
            <a:r>
              <a:rPr lang="ja-JP" altLang="en-US" sz="1000" baseline="0" dirty="0" smtClean="0">
                <a:solidFill>
                  <a:schemeClr val="tx1"/>
                </a:solidFill>
                <a:latin typeface="HG丸ｺﾞｼｯｸM-PRO" pitchFamily="50" charset="-128"/>
                <a:ea typeface="HG丸ｺﾞｼｯｸM-PRO" pitchFamily="50" charset="-128"/>
              </a:rPr>
              <a:t>億円</a:t>
            </a:r>
            <a:endParaRPr lang="en-US" altLang="ja-JP" sz="1000" baseline="0" dirty="0">
              <a:solidFill>
                <a:schemeClr val="tx1"/>
              </a:solidFill>
              <a:latin typeface="HG丸ｺﾞｼｯｸM-PRO" pitchFamily="50" charset="-128"/>
              <a:ea typeface="HG丸ｺﾞｼｯｸM-PRO" pitchFamily="50" charset="-128"/>
            </a:endParaRPr>
          </a:p>
        </p:txBody>
      </p:sp>
      <p:sp>
        <p:nvSpPr>
          <p:cNvPr id="65" name="Text Box 6"/>
          <p:cNvSpPr txBox="1">
            <a:spLocks noChangeArrowheads="1"/>
          </p:cNvSpPr>
          <p:nvPr/>
        </p:nvSpPr>
        <p:spPr bwMode="auto">
          <a:xfrm>
            <a:off x="4304928" y="4941168"/>
            <a:ext cx="1116000" cy="304800"/>
          </a:xfrm>
          <a:prstGeom prst="rect">
            <a:avLst/>
          </a:prstGeom>
          <a:noFill/>
          <a:ln w="9525">
            <a:noFill/>
            <a:miter lim="800000"/>
            <a:headEnd/>
            <a:tailEnd/>
          </a:ln>
        </p:spPr>
        <p:txBody>
          <a:bodyPr anchor="ctr" anchorCtr="0"/>
          <a:lstStyle/>
          <a:p>
            <a:pPr>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a:t>
            </a:r>
            <a:r>
              <a:rPr lang="en-US" altLang="ja-JP" sz="1000" dirty="0" smtClean="0">
                <a:latin typeface="HG丸ｺﾞｼｯｸM-PRO" pitchFamily="50" charset="-128"/>
                <a:ea typeface="HG丸ｺﾞｼｯｸM-PRO" pitchFamily="50" charset="-128"/>
              </a:rPr>
              <a:t>12</a:t>
            </a:r>
            <a:r>
              <a:rPr lang="ja-JP" altLang="en-US" sz="1000" baseline="0" dirty="0" smtClean="0">
                <a:solidFill>
                  <a:schemeClr val="tx1"/>
                </a:solidFill>
                <a:latin typeface="HG丸ｺﾞｼｯｸM-PRO" pitchFamily="50" charset="-128"/>
                <a:ea typeface="HG丸ｺﾞｼｯｸM-PRO" pitchFamily="50" charset="-128"/>
              </a:rPr>
              <a:t>億円</a:t>
            </a:r>
            <a:endParaRPr lang="en-US" altLang="ja-JP" sz="1000" baseline="0" dirty="0">
              <a:solidFill>
                <a:schemeClr val="tx1"/>
              </a:solidFill>
              <a:latin typeface="HG丸ｺﾞｼｯｸM-PRO" pitchFamily="50" charset="-128"/>
              <a:ea typeface="HG丸ｺﾞｼｯｸM-PRO" pitchFamily="50" charset="-128"/>
            </a:endParaRPr>
          </a:p>
        </p:txBody>
      </p:sp>
      <p:sp>
        <p:nvSpPr>
          <p:cNvPr id="66" name="Freeform 30"/>
          <p:cNvSpPr>
            <a:spLocks/>
          </p:cNvSpPr>
          <p:nvPr/>
        </p:nvSpPr>
        <p:spPr bwMode="auto">
          <a:xfrm>
            <a:off x="4304937" y="5373216"/>
            <a:ext cx="72001" cy="432000"/>
          </a:xfrm>
          <a:custGeom>
            <a:avLst/>
            <a:gdLst>
              <a:gd name="T0" fmla="*/ 2147483647 w 150"/>
              <a:gd name="T1" fmla="*/ 2147483647 h 552"/>
              <a:gd name="T2" fmla="*/ 0 w 150"/>
              <a:gd name="T3" fmla="*/ 0 h 552"/>
              <a:gd name="T4" fmla="*/ 0 w 150"/>
              <a:gd name="T5" fmla="*/ 2147483647 h 552"/>
              <a:gd name="T6" fmla="*/ 2147483647 w 150"/>
              <a:gd name="T7" fmla="*/ 2147483647 h 552"/>
              <a:gd name="T8" fmla="*/ 0 60000 65536"/>
              <a:gd name="T9" fmla="*/ 0 60000 65536"/>
              <a:gd name="T10" fmla="*/ 0 60000 65536"/>
              <a:gd name="T11" fmla="*/ 0 60000 65536"/>
              <a:gd name="T12" fmla="*/ 0 w 150"/>
              <a:gd name="T13" fmla="*/ 0 h 552"/>
              <a:gd name="T14" fmla="*/ 150 w 150"/>
              <a:gd name="T15" fmla="*/ 552 h 552"/>
            </a:gdLst>
            <a:ahLst/>
            <a:cxnLst>
              <a:cxn ang="T8">
                <a:pos x="T0" y="T1"/>
              </a:cxn>
              <a:cxn ang="T9">
                <a:pos x="T2" y="T3"/>
              </a:cxn>
              <a:cxn ang="T10">
                <a:pos x="T4" y="T5"/>
              </a:cxn>
              <a:cxn ang="T11">
                <a:pos x="T6" y="T7"/>
              </a:cxn>
            </a:cxnLst>
            <a:rect l="T12" t="T13" r="T14" b="T15"/>
            <a:pathLst>
              <a:path w="150" h="552">
                <a:moveTo>
                  <a:pt x="150" y="276"/>
                </a:moveTo>
                <a:lnTo>
                  <a:pt x="0" y="0"/>
                </a:lnTo>
                <a:lnTo>
                  <a:pt x="0" y="552"/>
                </a:lnTo>
                <a:lnTo>
                  <a:pt x="150" y="276"/>
                </a:lnTo>
                <a:close/>
              </a:path>
            </a:pathLst>
          </a:custGeom>
          <a:solidFill>
            <a:srgbClr val="C0C0C0"/>
          </a:solidFill>
          <a:ln w="9525" cap="rnd">
            <a:noFill/>
            <a:prstDash val="solid"/>
            <a:round/>
            <a:headEnd/>
            <a:tailEnd/>
          </a:ln>
        </p:spPr>
        <p:txBody>
          <a:bodyPr/>
          <a:lstStyle/>
          <a:p>
            <a:endParaRPr lang="ja-JP" altLang="en-US"/>
          </a:p>
        </p:txBody>
      </p:sp>
      <p:sp>
        <p:nvSpPr>
          <p:cNvPr id="67" name="Freeform 30"/>
          <p:cNvSpPr>
            <a:spLocks/>
          </p:cNvSpPr>
          <p:nvPr/>
        </p:nvSpPr>
        <p:spPr bwMode="auto">
          <a:xfrm>
            <a:off x="4304937" y="4869160"/>
            <a:ext cx="72001" cy="432000"/>
          </a:xfrm>
          <a:custGeom>
            <a:avLst/>
            <a:gdLst>
              <a:gd name="T0" fmla="*/ 2147483647 w 150"/>
              <a:gd name="T1" fmla="*/ 2147483647 h 552"/>
              <a:gd name="T2" fmla="*/ 0 w 150"/>
              <a:gd name="T3" fmla="*/ 0 h 552"/>
              <a:gd name="T4" fmla="*/ 0 w 150"/>
              <a:gd name="T5" fmla="*/ 2147483647 h 552"/>
              <a:gd name="T6" fmla="*/ 2147483647 w 150"/>
              <a:gd name="T7" fmla="*/ 2147483647 h 552"/>
              <a:gd name="T8" fmla="*/ 0 60000 65536"/>
              <a:gd name="T9" fmla="*/ 0 60000 65536"/>
              <a:gd name="T10" fmla="*/ 0 60000 65536"/>
              <a:gd name="T11" fmla="*/ 0 60000 65536"/>
              <a:gd name="T12" fmla="*/ 0 w 150"/>
              <a:gd name="T13" fmla="*/ 0 h 552"/>
              <a:gd name="T14" fmla="*/ 150 w 150"/>
              <a:gd name="T15" fmla="*/ 552 h 552"/>
            </a:gdLst>
            <a:ahLst/>
            <a:cxnLst>
              <a:cxn ang="T8">
                <a:pos x="T0" y="T1"/>
              </a:cxn>
              <a:cxn ang="T9">
                <a:pos x="T2" y="T3"/>
              </a:cxn>
              <a:cxn ang="T10">
                <a:pos x="T4" y="T5"/>
              </a:cxn>
              <a:cxn ang="T11">
                <a:pos x="T6" y="T7"/>
              </a:cxn>
            </a:cxnLst>
            <a:rect l="T12" t="T13" r="T14" b="T15"/>
            <a:pathLst>
              <a:path w="150" h="552">
                <a:moveTo>
                  <a:pt x="150" y="276"/>
                </a:moveTo>
                <a:lnTo>
                  <a:pt x="0" y="0"/>
                </a:lnTo>
                <a:lnTo>
                  <a:pt x="0" y="552"/>
                </a:lnTo>
                <a:lnTo>
                  <a:pt x="150" y="276"/>
                </a:lnTo>
                <a:close/>
              </a:path>
            </a:pathLst>
          </a:custGeom>
          <a:solidFill>
            <a:srgbClr val="C0C0C0"/>
          </a:solidFill>
          <a:ln w="9525" cap="rnd">
            <a:noFill/>
            <a:prstDash val="solid"/>
            <a:round/>
            <a:headEnd/>
            <a:tailEnd/>
          </a:ln>
        </p:spPr>
        <p:txBody>
          <a:bodyPr/>
          <a:lstStyle/>
          <a:p>
            <a:endParaRPr lang="ja-JP" altLang="en-US"/>
          </a:p>
        </p:txBody>
      </p:sp>
      <p:sp>
        <p:nvSpPr>
          <p:cNvPr id="68" name="Text Box 6"/>
          <p:cNvSpPr txBox="1">
            <a:spLocks noChangeArrowheads="1"/>
          </p:cNvSpPr>
          <p:nvPr/>
        </p:nvSpPr>
        <p:spPr bwMode="auto">
          <a:xfrm>
            <a:off x="4304928" y="5445224"/>
            <a:ext cx="1116000" cy="304800"/>
          </a:xfrm>
          <a:prstGeom prst="rect">
            <a:avLst/>
          </a:prstGeom>
          <a:noFill/>
          <a:ln w="9525">
            <a:noFill/>
            <a:miter lim="800000"/>
            <a:headEnd/>
            <a:tailEnd/>
          </a:ln>
        </p:spPr>
        <p:txBody>
          <a:bodyPr anchor="ctr" anchorCtr="0"/>
          <a:lstStyle/>
          <a:p>
            <a:pPr>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a:t>
            </a:r>
            <a:r>
              <a:rPr lang="en-US" altLang="ja-JP" sz="1000" dirty="0">
                <a:latin typeface="HG丸ｺﾞｼｯｸM-PRO" pitchFamily="50" charset="-128"/>
                <a:ea typeface="HG丸ｺﾞｼｯｸM-PRO" pitchFamily="50" charset="-128"/>
              </a:rPr>
              <a:t>28</a:t>
            </a:r>
            <a:r>
              <a:rPr lang="ja-JP" altLang="en-US" sz="1000" baseline="0" dirty="0" smtClean="0">
                <a:solidFill>
                  <a:schemeClr val="tx1"/>
                </a:solidFill>
                <a:latin typeface="HG丸ｺﾞｼｯｸM-PRO" pitchFamily="50" charset="-128"/>
                <a:ea typeface="HG丸ｺﾞｼｯｸM-PRO" pitchFamily="50" charset="-128"/>
              </a:rPr>
              <a:t>億円</a:t>
            </a:r>
            <a:endParaRPr lang="en-US" altLang="ja-JP" sz="1000" baseline="0" dirty="0">
              <a:solidFill>
                <a:schemeClr val="tx1"/>
              </a:solidFill>
              <a:latin typeface="HG丸ｺﾞｼｯｸM-PRO" pitchFamily="50" charset="-128"/>
              <a:ea typeface="HG丸ｺﾞｼｯｸM-PRO" pitchFamily="50" charset="-128"/>
            </a:endParaRPr>
          </a:p>
        </p:txBody>
      </p:sp>
      <p:sp>
        <p:nvSpPr>
          <p:cNvPr id="69" name="Text Box 6"/>
          <p:cNvSpPr txBox="1">
            <a:spLocks noChangeArrowheads="1"/>
          </p:cNvSpPr>
          <p:nvPr/>
        </p:nvSpPr>
        <p:spPr bwMode="auto">
          <a:xfrm>
            <a:off x="5068392" y="3275702"/>
            <a:ext cx="705076" cy="304800"/>
          </a:xfrm>
          <a:prstGeom prst="rect">
            <a:avLst/>
          </a:prstGeom>
          <a:noFill/>
          <a:ln w="9525">
            <a:noFill/>
            <a:miter lim="800000"/>
            <a:headEnd/>
            <a:tailEnd/>
          </a:ln>
        </p:spPr>
        <p:txBody>
          <a:bodyPr/>
          <a:lstStyle/>
          <a:p>
            <a:pPr algn="ctr">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その他</a:t>
            </a:r>
            <a:endParaRPr lang="en-US" altLang="ja-JP" sz="1000" baseline="0" dirty="0">
              <a:solidFill>
                <a:schemeClr val="tx1"/>
              </a:solidFill>
              <a:latin typeface="HG丸ｺﾞｼｯｸM-PRO" pitchFamily="50" charset="-128"/>
              <a:ea typeface="HG丸ｺﾞｼｯｸM-PRO" pitchFamily="50" charset="-128"/>
            </a:endParaRPr>
          </a:p>
        </p:txBody>
      </p:sp>
      <p:sp>
        <p:nvSpPr>
          <p:cNvPr id="70" name="Text Box 6"/>
          <p:cNvSpPr txBox="1">
            <a:spLocks noChangeArrowheads="1"/>
          </p:cNvSpPr>
          <p:nvPr/>
        </p:nvSpPr>
        <p:spPr bwMode="auto">
          <a:xfrm>
            <a:off x="5004000" y="3852664"/>
            <a:ext cx="780743" cy="304800"/>
          </a:xfrm>
          <a:prstGeom prst="rect">
            <a:avLst/>
          </a:prstGeom>
          <a:noFill/>
          <a:ln w="9525">
            <a:noFill/>
            <a:miter lim="800000"/>
            <a:headEnd/>
            <a:tailEnd/>
          </a:ln>
        </p:spPr>
        <p:txBody>
          <a:bodyPr/>
          <a:lstStyle/>
          <a:p>
            <a:pPr algn="ctr">
              <a:lnSpc>
                <a:spcPts val="7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一般会計</a:t>
            </a:r>
            <a:endParaRPr lang="en-US" altLang="ja-JP" sz="1000" baseline="0" dirty="0" smtClean="0">
              <a:solidFill>
                <a:schemeClr val="tx1"/>
              </a:solidFill>
              <a:latin typeface="HG丸ｺﾞｼｯｸM-PRO" pitchFamily="50" charset="-128"/>
              <a:ea typeface="HG丸ｺﾞｼｯｸM-PRO" pitchFamily="50" charset="-128"/>
            </a:endParaRPr>
          </a:p>
          <a:p>
            <a:pPr algn="ctr">
              <a:lnSpc>
                <a:spcPts val="7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繰入金</a:t>
            </a:r>
            <a:endParaRPr lang="en-US" altLang="ja-JP" sz="1000" baseline="0" dirty="0">
              <a:solidFill>
                <a:schemeClr val="tx1"/>
              </a:solidFill>
              <a:latin typeface="HG丸ｺﾞｼｯｸM-PRO" pitchFamily="50" charset="-128"/>
              <a:ea typeface="HG丸ｺﾞｼｯｸM-PRO" pitchFamily="50" charset="-128"/>
            </a:endParaRPr>
          </a:p>
        </p:txBody>
      </p:sp>
      <p:sp>
        <p:nvSpPr>
          <p:cNvPr id="71" name="Text Box 6"/>
          <p:cNvSpPr txBox="1">
            <a:spLocks noChangeArrowheads="1"/>
          </p:cNvSpPr>
          <p:nvPr/>
        </p:nvSpPr>
        <p:spPr bwMode="auto">
          <a:xfrm>
            <a:off x="5068390" y="4977124"/>
            <a:ext cx="683952" cy="396092"/>
          </a:xfrm>
          <a:prstGeom prst="rect">
            <a:avLst/>
          </a:prstGeom>
          <a:noFill/>
          <a:ln w="9525">
            <a:noFill/>
            <a:miter lim="800000"/>
            <a:headEnd/>
            <a:tailEnd/>
          </a:ln>
        </p:spPr>
        <p:txBody>
          <a:bodyPr/>
          <a:lstStyle/>
          <a:p>
            <a:pPr algn="ctr">
              <a:lnSpc>
                <a:spcPts val="7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下水道</a:t>
            </a:r>
            <a:endParaRPr lang="en-US" altLang="ja-JP" sz="1000" baseline="0" dirty="0" smtClean="0">
              <a:solidFill>
                <a:schemeClr val="tx1"/>
              </a:solidFill>
              <a:latin typeface="HG丸ｺﾞｼｯｸM-PRO" pitchFamily="50" charset="-128"/>
              <a:ea typeface="HG丸ｺﾞｼｯｸM-PRO" pitchFamily="50" charset="-128"/>
            </a:endParaRPr>
          </a:p>
          <a:p>
            <a:pPr algn="ctr">
              <a:lnSpc>
                <a:spcPts val="700"/>
              </a:lnSpc>
              <a:spcBef>
                <a:spcPct val="50000"/>
              </a:spcBef>
            </a:pPr>
            <a:r>
              <a:rPr lang="ja-JP" altLang="en-US" sz="1000" dirty="0" smtClean="0">
                <a:latin typeface="HG丸ｺﾞｼｯｸM-PRO" pitchFamily="50" charset="-128"/>
                <a:ea typeface="HG丸ｺﾞｼｯｸM-PRO" pitchFamily="50" charset="-128"/>
              </a:rPr>
              <a:t>使用料</a:t>
            </a:r>
            <a:endParaRPr lang="en-US" altLang="ja-JP" sz="1000" baseline="0" dirty="0">
              <a:solidFill>
                <a:schemeClr val="tx1"/>
              </a:solidFill>
              <a:latin typeface="HG丸ｺﾞｼｯｸM-PRO" pitchFamily="50" charset="-128"/>
              <a:ea typeface="HG丸ｺﾞｼｯｸM-PRO" pitchFamily="50" charset="-128"/>
            </a:endParaRPr>
          </a:p>
        </p:txBody>
      </p:sp>
      <p:sp>
        <p:nvSpPr>
          <p:cNvPr id="36" name="Freeform 30"/>
          <p:cNvSpPr>
            <a:spLocks/>
          </p:cNvSpPr>
          <p:nvPr/>
        </p:nvSpPr>
        <p:spPr bwMode="auto">
          <a:xfrm>
            <a:off x="4304937" y="2916584"/>
            <a:ext cx="72001" cy="432000"/>
          </a:xfrm>
          <a:custGeom>
            <a:avLst/>
            <a:gdLst>
              <a:gd name="T0" fmla="*/ 2147483647 w 150"/>
              <a:gd name="T1" fmla="*/ 2147483647 h 552"/>
              <a:gd name="T2" fmla="*/ 0 w 150"/>
              <a:gd name="T3" fmla="*/ 0 h 552"/>
              <a:gd name="T4" fmla="*/ 0 w 150"/>
              <a:gd name="T5" fmla="*/ 2147483647 h 552"/>
              <a:gd name="T6" fmla="*/ 2147483647 w 150"/>
              <a:gd name="T7" fmla="*/ 2147483647 h 552"/>
              <a:gd name="T8" fmla="*/ 0 60000 65536"/>
              <a:gd name="T9" fmla="*/ 0 60000 65536"/>
              <a:gd name="T10" fmla="*/ 0 60000 65536"/>
              <a:gd name="T11" fmla="*/ 0 60000 65536"/>
              <a:gd name="T12" fmla="*/ 0 w 150"/>
              <a:gd name="T13" fmla="*/ 0 h 552"/>
              <a:gd name="T14" fmla="*/ 150 w 150"/>
              <a:gd name="T15" fmla="*/ 552 h 552"/>
            </a:gdLst>
            <a:ahLst/>
            <a:cxnLst>
              <a:cxn ang="T8">
                <a:pos x="T0" y="T1"/>
              </a:cxn>
              <a:cxn ang="T9">
                <a:pos x="T2" y="T3"/>
              </a:cxn>
              <a:cxn ang="T10">
                <a:pos x="T4" y="T5"/>
              </a:cxn>
              <a:cxn ang="T11">
                <a:pos x="T6" y="T7"/>
              </a:cxn>
            </a:cxnLst>
            <a:rect l="T12" t="T13" r="T14" b="T15"/>
            <a:pathLst>
              <a:path w="150" h="552">
                <a:moveTo>
                  <a:pt x="150" y="276"/>
                </a:moveTo>
                <a:lnTo>
                  <a:pt x="0" y="0"/>
                </a:lnTo>
                <a:lnTo>
                  <a:pt x="0" y="552"/>
                </a:lnTo>
                <a:lnTo>
                  <a:pt x="150" y="276"/>
                </a:lnTo>
                <a:close/>
              </a:path>
            </a:pathLst>
          </a:custGeom>
          <a:solidFill>
            <a:srgbClr val="C0C0C0"/>
          </a:solidFill>
          <a:ln w="9525" cap="rnd">
            <a:noFill/>
            <a:prstDash val="solid"/>
            <a:round/>
            <a:headEnd/>
            <a:tailEnd/>
          </a:ln>
        </p:spPr>
        <p:txBody>
          <a:bodyPr/>
          <a:lstStyle/>
          <a:p>
            <a:endParaRPr lang="ja-JP" altLang="en-US"/>
          </a:p>
        </p:txBody>
      </p:sp>
      <p:sp>
        <p:nvSpPr>
          <p:cNvPr id="37" name="Text Box 6"/>
          <p:cNvSpPr txBox="1">
            <a:spLocks noChangeArrowheads="1"/>
          </p:cNvSpPr>
          <p:nvPr/>
        </p:nvSpPr>
        <p:spPr bwMode="auto">
          <a:xfrm>
            <a:off x="4285090" y="3706859"/>
            <a:ext cx="1116000" cy="304800"/>
          </a:xfrm>
          <a:prstGeom prst="rect">
            <a:avLst/>
          </a:prstGeom>
          <a:noFill/>
          <a:ln w="9525">
            <a:noFill/>
            <a:miter lim="800000"/>
            <a:headEnd/>
            <a:tailEnd/>
          </a:ln>
        </p:spPr>
        <p:txBody>
          <a:bodyPr anchor="ctr" anchorCtr="0"/>
          <a:lstStyle/>
          <a:p>
            <a:pPr>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a:t>
            </a:r>
            <a:r>
              <a:rPr lang="en-US" altLang="ja-JP" sz="1000" dirty="0">
                <a:latin typeface="HG丸ｺﾞｼｯｸM-PRO" pitchFamily="50" charset="-128"/>
                <a:ea typeface="HG丸ｺﾞｼｯｸM-PRO" pitchFamily="50" charset="-128"/>
              </a:rPr>
              <a:t>17</a:t>
            </a:r>
            <a:r>
              <a:rPr lang="ja-JP" altLang="en-US" sz="1000" baseline="0" dirty="0" smtClean="0">
                <a:solidFill>
                  <a:schemeClr val="tx1"/>
                </a:solidFill>
                <a:latin typeface="HG丸ｺﾞｼｯｸM-PRO" pitchFamily="50" charset="-128"/>
                <a:ea typeface="HG丸ｺﾞｼｯｸM-PRO" pitchFamily="50" charset="-128"/>
              </a:rPr>
              <a:t>億円</a:t>
            </a:r>
            <a:endParaRPr lang="en-US" altLang="ja-JP" sz="1000" baseline="0" dirty="0">
              <a:solidFill>
                <a:schemeClr val="tx1"/>
              </a:solidFill>
              <a:latin typeface="HG丸ｺﾞｼｯｸM-PRO" pitchFamily="50" charset="-128"/>
              <a:ea typeface="HG丸ｺﾞｼｯｸM-PRO" pitchFamily="50" charset="-128"/>
            </a:endParaRPr>
          </a:p>
        </p:txBody>
      </p:sp>
      <p:sp>
        <p:nvSpPr>
          <p:cNvPr id="38" name="Text Box 24"/>
          <p:cNvSpPr txBox="1">
            <a:spLocks noChangeArrowheads="1"/>
          </p:cNvSpPr>
          <p:nvPr/>
        </p:nvSpPr>
        <p:spPr bwMode="auto">
          <a:xfrm>
            <a:off x="3691727" y="2672916"/>
            <a:ext cx="990600" cy="304800"/>
          </a:xfrm>
          <a:prstGeom prst="rect">
            <a:avLst/>
          </a:prstGeom>
          <a:noFill/>
          <a:ln w="9525">
            <a:noFill/>
            <a:miter lim="800000"/>
            <a:headEnd/>
            <a:tailEnd/>
          </a:ln>
        </p:spPr>
        <p:txBody>
          <a:bodyPr/>
          <a:lstStyle/>
          <a:p>
            <a:pPr algn="l">
              <a:lnSpc>
                <a:spcPct val="100000"/>
              </a:lnSpc>
              <a:spcBef>
                <a:spcPct val="50000"/>
              </a:spcBef>
            </a:pPr>
            <a:r>
              <a:rPr lang="ja-JP" altLang="en-US" sz="900" baseline="0" dirty="0">
                <a:solidFill>
                  <a:schemeClr val="tx1"/>
                </a:solidFill>
              </a:rPr>
              <a:t>（単位：億円）</a:t>
            </a:r>
          </a:p>
        </p:txBody>
      </p:sp>
      <p:sp>
        <p:nvSpPr>
          <p:cNvPr id="41" name="Text Box 6"/>
          <p:cNvSpPr txBox="1">
            <a:spLocks noChangeArrowheads="1"/>
          </p:cNvSpPr>
          <p:nvPr/>
        </p:nvSpPr>
        <p:spPr bwMode="auto">
          <a:xfrm>
            <a:off x="9100050" y="3580502"/>
            <a:ext cx="1116000" cy="304800"/>
          </a:xfrm>
          <a:prstGeom prst="rect">
            <a:avLst/>
          </a:prstGeom>
          <a:noFill/>
          <a:ln w="9525">
            <a:noFill/>
            <a:miter lim="800000"/>
            <a:headEnd/>
            <a:tailEnd/>
          </a:ln>
        </p:spPr>
        <p:txBody>
          <a:bodyPr anchor="ctr" anchorCtr="0"/>
          <a:lstStyle/>
          <a:p>
            <a:pPr>
              <a:lnSpc>
                <a:spcPct val="100000"/>
              </a:lnSpc>
              <a:spcBef>
                <a:spcPct val="50000"/>
              </a:spcBef>
            </a:pPr>
            <a:r>
              <a:rPr lang="ja-JP" altLang="en-US" sz="1000" dirty="0" smtClean="0">
                <a:latin typeface="HG丸ｺﾞｼｯｸM-PRO" pitchFamily="50" charset="-128"/>
                <a:ea typeface="HG丸ｺﾞｼｯｸM-PRO" pitchFamily="50" charset="-128"/>
              </a:rPr>
              <a:t>＋５</a:t>
            </a:r>
            <a:r>
              <a:rPr lang="ja-JP" altLang="en-US" sz="1000" baseline="0" dirty="0" smtClean="0">
                <a:solidFill>
                  <a:schemeClr val="tx1"/>
                </a:solidFill>
                <a:latin typeface="HG丸ｺﾞｼｯｸM-PRO" pitchFamily="50" charset="-128"/>
                <a:ea typeface="HG丸ｺﾞｼｯｸM-PRO" pitchFamily="50" charset="-128"/>
              </a:rPr>
              <a:t>億円</a:t>
            </a:r>
            <a:endParaRPr lang="en-US" altLang="ja-JP" sz="1000" baseline="0" dirty="0">
              <a:solidFill>
                <a:schemeClr val="tx1"/>
              </a:solidFill>
              <a:latin typeface="HG丸ｺﾞｼｯｸM-PRO" pitchFamily="50" charset="-128"/>
              <a:ea typeface="HG丸ｺﾞｼｯｸM-PRO" pitchFamily="50" charset="-128"/>
            </a:endParaRPr>
          </a:p>
        </p:txBody>
      </p:sp>
      <p:sp>
        <p:nvSpPr>
          <p:cNvPr id="45" name="Freeform 30"/>
          <p:cNvSpPr>
            <a:spLocks/>
          </p:cNvSpPr>
          <p:nvPr/>
        </p:nvSpPr>
        <p:spPr bwMode="auto">
          <a:xfrm>
            <a:off x="9044960" y="3498516"/>
            <a:ext cx="72001" cy="432000"/>
          </a:xfrm>
          <a:custGeom>
            <a:avLst/>
            <a:gdLst>
              <a:gd name="T0" fmla="*/ 2147483647 w 150"/>
              <a:gd name="T1" fmla="*/ 2147483647 h 552"/>
              <a:gd name="T2" fmla="*/ 0 w 150"/>
              <a:gd name="T3" fmla="*/ 0 h 552"/>
              <a:gd name="T4" fmla="*/ 0 w 150"/>
              <a:gd name="T5" fmla="*/ 2147483647 h 552"/>
              <a:gd name="T6" fmla="*/ 2147483647 w 150"/>
              <a:gd name="T7" fmla="*/ 2147483647 h 552"/>
              <a:gd name="T8" fmla="*/ 0 60000 65536"/>
              <a:gd name="T9" fmla="*/ 0 60000 65536"/>
              <a:gd name="T10" fmla="*/ 0 60000 65536"/>
              <a:gd name="T11" fmla="*/ 0 60000 65536"/>
              <a:gd name="T12" fmla="*/ 0 w 150"/>
              <a:gd name="T13" fmla="*/ 0 h 552"/>
              <a:gd name="T14" fmla="*/ 150 w 150"/>
              <a:gd name="T15" fmla="*/ 552 h 552"/>
            </a:gdLst>
            <a:ahLst/>
            <a:cxnLst>
              <a:cxn ang="T8">
                <a:pos x="T0" y="T1"/>
              </a:cxn>
              <a:cxn ang="T9">
                <a:pos x="T2" y="T3"/>
              </a:cxn>
              <a:cxn ang="T10">
                <a:pos x="T4" y="T5"/>
              </a:cxn>
              <a:cxn ang="T11">
                <a:pos x="T6" y="T7"/>
              </a:cxn>
            </a:cxnLst>
            <a:rect l="T12" t="T13" r="T14" b="T15"/>
            <a:pathLst>
              <a:path w="150" h="552">
                <a:moveTo>
                  <a:pt x="150" y="276"/>
                </a:moveTo>
                <a:lnTo>
                  <a:pt x="0" y="0"/>
                </a:lnTo>
                <a:lnTo>
                  <a:pt x="0" y="552"/>
                </a:lnTo>
                <a:lnTo>
                  <a:pt x="150" y="276"/>
                </a:lnTo>
                <a:close/>
              </a:path>
            </a:pathLst>
          </a:custGeom>
          <a:solidFill>
            <a:srgbClr val="C0C0C0"/>
          </a:solidFill>
          <a:ln w="9525" cap="rnd">
            <a:noFill/>
            <a:prstDash val="solid"/>
            <a:round/>
            <a:headEnd/>
            <a:tailEnd/>
          </a:ln>
        </p:spPr>
        <p:txBody>
          <a:bodyPr/>
          <a:lstStyle/>
          <a:p>
            <a:endParaRPr lang="ja-JP" altLang="en-US"/>
          </a:p>
        </p:txBody>
      </p:sp>
      <p:sp>
        <p:nvSpPr>
          <p:cNvPr id="3" name="テキスト ボックス 2"/>
          <p:cNvSpPr txBox="1"/>
          <p:nvPr/>
        </p:nvSpPr>
        <p:spPr>
          <a:xfrm>
            <a:off x="884548" y="6253313"/>
            <a:ext cx="6044211" cy="338554"/>
          </a:xfrm>
          <a:prstGeom prst="rect">
            <a:avLst/>
          </a:prstGeom>
          <a:noFill/>
          <a:ln>
            <a:noFill/>
            <a:prstDash val="sysDot"/>
          </a:ln>
        </p:spPr>
        <p:txBody>
          <a:bodyPr wrap="square" rtlCol="0">
            <a:spAutoFit/>
          </a:bodyPr>
          <a:lstStyle/>
          <a:p>
            <a:r>
              <a:rPr lang="ja-JP" altLang="en-US" sz="1600" dirty="0">
                <a:solidFill>
                  <a:srgbClr val="006699"/>
                </a:solidFill>
                <a:latin typeface="HG丸ｺﾞｼｯｸM-PRO" panose="020F0600000000000000" pitchFamily="50" charset="-128"/>
                <a:ea typeface="HG丸ｺﾞｼｯｸM-PRO" panose="020F0600000000000000" pitchFamily="50" charset="-128"/>
              </a:rPr>
              <a:t>⇒</a:t>
            </a:r>
            <a:r>
              <a:rPr lang="ja-JP" altLang="en-US" sz="1600" dirty="0" smtClean="0">
                <a:solidFill>
                  <a:srgbClr val="006699"/>
                </a:solidFill>
                <a:latin typeface="HG丸ｺﾞｼｯｸM-PRO" panose="020F0600000000000000" pitchFamily="50" charset="-128"/>
                <a:ea typeface="HG丸ｺﾞｼｯｸM-PRO" panose="020F0600000000000000" pitchFamily="50" charset="-128"/>
              </a:rPr>
              <a:t>以降、経営形態見直し前である</a:t>
            </a:r>
            <a:r>
              <a:rPr lang="en-US" altLang="ja-JP" sz="1600" dirty="0" smtClean="0">
                <a:solidFill>
                  <a:srgbClr val="006699"/>
                </a:solidFill>
                <a:latin typeface="HG丸ｺﾞｼｯｸM-PRO" panose="020F0600000000000000" pitchFamily="50" charset="-128"/>
                <a:ea typeface="HG丸ｺﾞｼｯｸM-PRO" panose="020F0600000000000000" pitchFamily="50" charset="-128"/>
              </a:rPr>
              <a:t>H24</a:t>
            </a:r>
            <a:r>
              <a:rPr lang="ja-JP" altLang="en-US" sz="1600" dirty="0" err="1" smtClean="0">
                <a:solidFill>
                  <a:srgbClr val="006699"/>
                </a:solidFill>
                <a:latin typeface="HG丸ｺﾞｼｯｸM-PRO" panose="020F0600000000000000" pitchFamily="50" charset="-128"/>
                <a:ea typeface="HG丸ｺﾞｼｯｸM-PRO" panose="020F0600000000000000" pitchFamily="50" charset="-128"/>
              </a:rPr>
              <a:t>までの</a:t>
            </a:r>
            <a:r>
              <a:rPr lang="ja-JP" altLang="en-US" sz="1600" dirty="0" smtClean="0">
                <a:solidFill>
                  <a:srgbClr val="006699"/>
                </a:solidFill>
                <a:latin typeface="HG丸ｺﾞｼｯｸM-PRO" panose="020F0600000000000000" pitchFamily="50" charset="-128"/>
                <a:ea typeface="HG丸ｺﾞｼｯｸM-PRO" panose="020F0600000000000000" pitchFamily="50" charset="-128"/>
              </a:rPr>
              <a:t>値を使用</a:t>
            </a:r>
            <a:endParaRPr lang="en-US" altLang="ja-JP" sz="1600" dirty="0" smtClean="0">
              <a:solidFill>
                <a:srgbClr val="006699"/>
              </a:solidFill>
              <a:latin typeface="HG丸ｺﾞｼｯｸM-PRO" panose="020F0600000000000000" pitchFamily="50" charset="-128"/>
              <a:ea typeface="HG丸ｺﾞｼｯｸM-PRO" panose="020F0600000000000000" pitchFamily="50" charset="-128"/>
            </a:endParaRPr>
          </a:p>
        </p:txBody>
      </p:sp>
      <p:sp>
        <p:nvSpPr>
          <p:cNvPr id="4" name="タイトル 3"/>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３</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３．</a:t>
            </a:r>
            <a:r>
              <a:rPr lang="ja-JP" altLang="en-US" dirty="0"/>
              <a:t>収益的収支の</a:t>
            </a:r>
            <a:r>
              <a:rPr lang="ja-JP" altLang="en-US" dirty="0" smtClean="0"/>
              <a:t>推移</a:t>
            </a:r>
            <a:endParaRPr kumimoji="1" lang="ja-JP" altLang="en-US" dirty="0"/>
          </a:p>
        </p:txBody>
      </p:sp>
    </p:spTree>
    <p:extLst>
      <p:ext uri="{BB962C8B-B14F-4D97-AF65-F5344CB8AC3E}">
        <p14:creationId xmlns:p14="http://schemas.microsoft.com/office/powerpoint/2010/main" val="3848416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32</a:t>
            </a:fld>
            <a:endParaRPr lang="ja-JP" altLang="en-US" sz="2000" b="1" dirty="0">
              <a:solidFill>
                <a:srgbClr val="000000"/>
              </a:solidFill>
              <a:latin typeface="Times New Roman" pitchFamily="18" charset="0"/>
              <a:cs typeface="Times New Roman" pitchFamily="18" charset="0"/>
            </a:endParaRPr>
          </a:p>
        </p:txBody>
      </p:sp>
      <p:sp>
        <p:nvSpPr>
          <p:cNvPr id="46" name="角丸四角形 45"/>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216000" indent="-216000">
              <a:lnSpc>
                <a:spcPts val="2100"/>
              </a:lnSpc>
            </a:pPr>
            <a:r>
              <a:rPr lang="ja-JP" altLang="en-US" dirty="0" smtClean="0">
                <a:solidFill>
                  <a:srgbClr val="003366"/>
                </a:solidFill>
                <a:latin typeface="HG丸ｺﾞｼｯｸM-PRO" pitchFamily="50" charset="-128"/>
                <a:ea typeface="HG丸ｺﾞｼｯｸM-PRO" pitchFamily="50" charset="-128"/>
                <a:cs typeface="Meiryo UI" pitchFamily="50" charset="-128"/>
              </a:rPr>
              <a:t>・本市下水道事業は他都市と比較して効率的に行っているのか</a:t>
            </a:r>
            <a:endParaRPr lang="en-US" altLang="ja-JP" dirty="0">
              <a:solidFill>
                <a:srgbClr val="003366"/>
              </a:solidFill>
              <a:latin typeface="HG丸ｺﾞｼｯｸM-PRO" pitchFamily="50" charset="-128"/>
              <a:ea typeface="HG丸ｺﾞｼｯｸM-PRO" pitchFamily="50" charset="-128"/>
              <a:cs typeface="Meiryo UI" pitchFamily="50" charset="-128"/>
            </a:endParaRPr>
          </a:p>
        </p:txBody>
      </p:sp>
      <p:sp>
        <p:nvSpPr>
          <p:cNvPr id="60" name="AutoShape 37"/>
          <p:cNvSpPr>
            <a:spLocks noChangeArrowheads="1"/>
          </p:cNvSpPr>
          <p:nvPr/>
        </p:nvSpPr>
        <p:spPr bwMode="auto">
          <a:xfrm rot="20352603">
            <a:off x="4878974" y="3614745"/>
            <a:ext cx="4953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rgbClr val="000000"/>
            </a:solidFill>
            <a:miter lim="800000"/>
            <a:headEnd/>
            <a:tailEnd/>
          </a:ln>
        </p:spPr>
        <p:txBody>
          <a:bodyPr wrap="none" anchor="ctr"/>
          <a:lstStyle/>
          <a:p>
            <a:endParaRPr lang="ja-JP" altLang="en-US"/>
          </a:p>
        </p:txBody>
      </p:sp>
      <p:sp>
        <p:nvSpPr>
          <p:cNvPr id="61" name="AutoShape 38"/>
          <p:cNvSpPr>
            <a:spLocks noChangeArrowheads="1"/>
          </p:cNvSpPr>
          <p:nvPr/>
        </p:nvSpPr>
        <p:spPr bwMode="auto">
          <a:xfrm rot="1372337">
            <a:off x="4869552" y="5026356"/>
            <a:ext cx="4953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rgbClr val="000000"/>
            </a:solidFill>
            <a:miter lim="800000"/>
            <a:headEnd/>
            <a:tailEnd/>
          </a:ln>
        </p:spPr>
        <p:txBody>
          <a:bodyPr wrap="none" anchor="ctr"/>
          <a:lstStyle/>
          <a:p>
            <a:endParaRPr lang="ja-JP" altLang="en-US"/>
          </a:p>
        </p:txBody>
      </p:sp>
      <p:sp>
        <p:nvSpPr>
          <p:cNvPr id="64" name="Text Box 6"/>
          <p:cNvSpPr txBox="1">
            <a:spLocks noChangeArrowheads="1"/>
          </p:cNvSpPr>
          <p:nvPr/>
        </p:nvSpPr>
        <p:spPr bwMode="auto">
          <a:xfrm>
            <a:off x="8785389" y="5145553"/>
            <a:ext cx="1008001" cy="288000"/>
          </a:xfrm>
          <a:prstGeom prst="rect">
            <a:avLst/>
          </a:prstGeom>
          <a:noFill/>
          <a:ln w="9525">
            <a:noFill/>
            <a:miter lim="800000"/>
            <a:headEnd/>
            <a:tailEnd/>
          </a:ln>
        </p:spPr>
        <p:txBody>
          <a:bodyPr/>
          <a:lstStyle/>
          <a:p>
            <a:pPr algn="l">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平均</a:t>
            </a:r>
            <a:r>
              <a:rPr lang="en-US" altLang="ja-JP" sz="1000" baseline="0" dirty="0" smtClean="0">
                <a:solidFill>
                  <a:schemeClr val="tx1"/>
                </a:solidFill>
                <a:latin typeface="HG丸ｺﾞｼｯｸM-PRO" pitchFamily="50" charset="-128"/>
                <a:ea typeface="HG丸ｺﾞｼｯｸM-PRO" pitchFamily="50" charset="-128"/>
              </a:rPr>
              <a:t>51</a:t>
            </a:r>
            <a:endParaRPr lang="en-US" altLang="ja-JP" sz="1000" baseline="0" dirty="0">
              <a:solidFill>
                <a:schemeClr val="tx1"/>
              </a:solidFill>
              <a:latin typeface="HG丸ｺﾞｼｯｸM-PRO" pitchFamily="50" charset="-128"/>
              <a:ea typeface="HG丸ｺﾞｼｯｸM-PRO" pitchFamily="50" charset="-128"/>
            </a:endParaRPr>
          </a:p>
        </p:txBody>
      </p:sp>
      <p:grpSp>
        <p:nvGrpSpPr>
          <p:cNvPr id="3" name="グループ化 2"/>
          <p:cNvGrpSpPr/>
          <p:nvPr/>
        </p:nvGrpSpPr>
        <p:grpSpPr>
          <a:xfrm>
            <a:off x="5389626" y="4666314"/>
            <a:ext cx="4189818" cy="1607002"/>
            <a:chOff x="5351466" y="4702319"/>
            <a:chExt cx="4189818" cy="1607002"/>
          </a:xfrm>
        </p:grpSpPr>
        <p:graphicFrame>
          <p:nvGraphicFramePr>
            <p:cNvPr id="5232" name="Object 107"/>
            <p:cNvGraphicFramePr>
              <a:graphicFrameLocks noChangeAspect="1"/>
            </p:cNvGraphicFramePr>
            <p:nvPr>
              <p:extLst>
                <p:ext uri="{D42A27DB-BD31-4B8C-83A1-F6EECF244321}">
                  <p14:modId xmlns:p14="http://schemas.microsoft.com/office/powerpoint/2010/main" val="1408449264"/>
                </p:ext>
              </p:extLst>
            </p:nvPr>
          </p:nvGraphicFramePr>
          <p:xfrm>
            <a:off x="5351466" y="4873625"/>
            <a:ext cx="3519487" cy="1435696"/>
          </p:xfrm>
          <a:graphic>
            <a:graphicData uri="http://schemas.openxmlformats.org/presentationml/2006/ole">
              <mc:AlternateContent xmlns:mc="http://schemas.openxmlformats.org/markup-compatibility/2006">
                <mc:Choice xmlns:v="urn:schemas-microsoft-com:vml" Requires="v">
                  <p:oleObj spid="_x0000_s83725" name="ワークシート" r:id="rId4" imgW="3086234" imgH="1219290" progId="Excel.Sheet.8">
                    <p:embed/>
                  </p:oleObj>
                </mc:Choice>
                <mc:Fallback>
                  <p:oleObj name="ワークシート" r:id="rId4" imgW="3086234" imgH="1219290" progId="Excel.Sheet.8">
                    <p:embed/>
                    <p:pic>
                      <p:nvPicPr>
                        <p:cNvPr id="0" name="Picture 17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466" y="4873625"/>
                          <a:ext cx="3519487" cy="1435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Text Box 6"/>
            <p:cNvSpPr txBox="1">
              <a:spLocks noChangeArrowheads="1"/>
            </p:cNvSpPr>
            <p:nvPr/>
          </p:nvSpPr>
          <p:spPr bwMode="auto">
            <a:xfrm>
              <a:off x="8857284" y="5458354"/>
              <a:ext cx="684000" cy="380480"/>
            </a:xfrm>
            <a:prstGeom prst="rect">
              <a:avLst/>
            </a:prstGeom>
            <a:noFill/>
            <a:ln w="9525">
              <a:noFill/>
              <a:miter lim="800000"/>
              <a:headEnd/>
              <a:tailEnd/>
            </a:ln>
          </p:spPr>
          <p:txBody>
            <a:bodyPr lIns="36000" tIns="36000" rIns="36000" bIns="36000">
              <a:spAutoFit/>
            </a:bodyPr>
            <a:lstStyle/>
            <a:p>
              <a:pPr algn="l">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大阪市は平均以下</a:t>
              </a:r>
              <a:endParaRPr lang="en-US" altLang="ja-JP" sz="1000" baseline="0" dirty="0">
                <a:solidFill>
                  <a:schemeClr val="tx1"/>
                </a:solidFill>
                <a:latin typeface="HG丸ｺﾞｼｯｸM-PRO" pitchFamily="50" charset="-128"/>
                <a:ea typeface="HG丸ｺﾞｼｯｸM-PRO" pitchFamily="50" charset="-128"/>
              </a:endParaRPr>
            </a:p>
          </p:txBody>
        </p:sp>
        <p:cxnSp>
          <p:nvCxnSpPr>
            <p:cNvPr id="63" name="直線コネクタ 62"/>
            <p:cNvCxnSpPr/>
            <p:nvPr/>
          </p:nvCxnSpPr>
          <p:spPr>
            <a:xfrm flipV="1">
              <a:off x="5504486" y="5293116"/>
              <a:ext cx="3259383" cy="162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62" idx="1"/>
            </p:cNvCxnSpPr>
            <p:nvPr/>
          </p:nvCxnSpPr>
          <p:spPr>
            <a:xfrm flipH="1">
              <a:off x="6787048" y="5648594"/>
              <a:ext cx="2070236" cy="118232"/>
            </a:xfrm>
            <a:prstGeom prst="line">
              <a:avLst/>
            </a:prstGeom>
            <a:ln>
              <a:tailEnd type="stealth" w="med" len="lg"/>
            </a:ln>
          </p:spPr>
          <p:style>
            <a:lnRef idx="1">
              <a:schemeClr val="accent1"/>
            </a:lnRef>
            <a:fillRef idx="0">
              <a:schemeClr val="accent1"/>
            </a:fillRef>
            <a:effectRef idx="0">
              <a:schemeClr val="accent1"/>
            </a:effectRef>
            <a:fontRef idx="minor">
              <a:schemeClr val="tx1"/>
            </a:fontRef>
          </p:style>
        </p:cxnSp>
        <p:sp>
          <p:nvSpPr>
            <p:cNvPr id="29" name="Text Box 39"/>
            <p:cNvSpPr txBox="1">
              <a:spLocks noChangeArrowheads="1"/>
            </p:cNvSpPr>
            <p:nvPr/>
          </p:nvSpPr>
          <p:spPr bwMode="auto">
            <a:xfrm>
              <a:off x="5472005" y="4702319"/>
              <a:ext cx="3648142" cy="301171"/>
            </a:xfrm>
            <a:prstGeom prst="rect">
              <a:avLst/>
            </a:prstGeom>
            <a:noFill/>
            <a:ln w="9525">
              <a:noFill/>
              <a:miter lim="800000"/>
              <a:headEnd/>
              <a:tailEnd/>
            </a:ln>
          </p:spPr>
          <p:txBody>
            <a:bodyPr/>
            <a:lstStyle/>
            <a:p>
              <a:pPr algn="l">
                <a:lnSpc>
                  <a:spcPct val="125000"/>
                </a:lnSpc>
                <a:spcBef>
                  <a:spcPct val="50000"/>
                </a:spcBef>
              </a:pPr>
              <a:r>
                <a:rPr lang="en-US" altLang="ja-JP" sz="1200" baseline="0" dirty="0" smtClean="0">
                  <a:solidFill>
                    <a:schemeClr val="tx1"/>
                  </a:solidFill>
                </a:rPr>
                <a:t>&lt;</a:t>
              </a:r>
              <a:r>
                <a:rPr lang="ja-JP" altLang="en-US" sz="1200" baseline="0" dirty="0" smtClean="0">
                  <a:solidFill>
                    <a:schemeClr val="tx1"/>
                  </a:solidFill>
                </a:rPr>
                <a:t>維持</a:t>
              </a:r>
              <a:r>
                <a:rPr lang="ja-JP" altLang="en-US" sz="1200" baseline="0" dirty="0">
                  <a:solidFill>
                    <a:schemeClr val="tx1"/>
                  </a:solidFill>
                </a:rPr>
                <a:t>管理費単価　 </a:t>
              </a:r>
              <a:r>
                <a:rPr lang="ja-JP" altLang="en-US" sz="1200" baseline="0" dirty="0" smtClean="0">
                  <a:solidFill>
                    <a:schemeClr val="tx1"/>
                  </a:solidFill>
                </a:rPr>
                <a:t>Ｈ</a:t>
              </a:r>
              <a:r>
                <a:rPr lang="en-US" altLang="ja-JP" sz="1200" baseline="0" dirty="0" smtClean="0">
                  <a:solidFill>
                    <a:schemeClr val="tx1"/>
                  </a:solidFill>
                </a:rPr>
                <a:t>24</a:t>
              </a:r>
              <a:r>
                <a:rPr lang="ja-JP" altLang="en-US" sz="1000" baseline="0" dirty="0" smtClean="0">
                  <a:solidFill>
                    <a:schemeClr val="tx1"/>
                  </a:solidFill>
                </a:rPr>
                <a:t>年度</a:t>
              </a:r>
              <a:r>
                <a:rPr lang="ja-JP" altLang="en-US" sz="1000" baseline="0" dirty="0">
                  <a:solidFill>
                    <a:schemeClr val="tx1"/>
                  </a:solidFill>
                </a:rPr>
                <a:t>　単位：円</a:t>
              </a:r>
              <a:r>
                <a:rPr lang="en-US" altLang="ja-JP" sz="1000" baseline="0" dirty="0">
                  <a:solidFill>
                    <a:schemeClr val="tx1"/>
                  </a:solidFill>
                </a:rPr>
                <a:t>/m</a:t>
              </a:r>
              <a:r>
                <a:rPr lang="en-US" altLang="ja-JP" sz="1000" baseline="30000" dirty="0">
                  <a:solidFill>
                    <a:schemeClr val="tx1"/>
                  </a:solidFill>
                </a:rPr>
                <a:t>3</a:t>
              </a:r>
              <a:r>
                <a:rPr lang="ja-JP" altLang="en-US" sz="1000" baseline="0" dirty="0">
                  <a:solidFill>
                    <a:schemeClr val="tx1"/>
                  </a:solidFill>
                </a:rPr>
                <a:t>・年</a:t>
              </a:r>
              <a:r>
                <a:rPr lang="en-US" altLang="ja-JP" sz="1200" baseline="0" dirty="0">
                  <a:solidFill>
                    <a:schemeClr val="tx1"/>
                  </a:solidFill>
                </a:rPr>
                <a:t>&gt;</a:t>
              </a:r>
            </a:p>
          </p:txBody>
        </p:sp>
      </p:grpSp>
      <p:grpSp>
        <p:nvGrpSpPr>
          <p:cNvPr id="4" name="グループ化 3"/>
          <p:cNvGrpSpPr/>
          <p:nvPr/>
        </p:nvGrpSpPr>
        <p:grpSpPr>
          <a:xfrm>
            <a:off x="44650" y="2495386"/>
            <a:ext cx="4817923" cy="3307443"/>
            <a:chOff x="6490" y="2531391"/>
            <a:chExt cx="4817923" cy="3307443"/>
          </a:xfrm>
        </p:grpSpPr>
        <p:graphicFrame>
          <p:nvGraphicFramePr>
            <p:cNvPr id="5230" name="Object 109"/>
            <p:cNvGraphicFramePr>
              <a:graphicFrameLocks noChangeAspect="1"/>
            </p:cNvGraphicFramePr>
            <p:nvPr>
              <p:extLst>
                <p:ext uri="{D42A27DB-BD31-4B8C-83A1-F6EECF244321}">
                  <p14:modId xmlns:p14="http://schemas.microsoft.com/office/powerpoint/2010/main" val="4070742902"/>
                </p:ext>
              </p:extLst>
            </p:nvPr>
          </p:nvGraphicFramePr>
          <p:xfrm>
            <a:off x="574675" y="2690812"/>
            <a:ext cx="4249738" cy="3148022"/>
          </p:xfrm>
          <a:graphic>
            <a:graphicData uri="http://schemas.openxmlformats.org/presentationml/2006/ole">
              <mc:AlternateContent xmlns:mc="http://schemas.openxmlformats.org/markup-compatibility/2006">
                <mc:Choice xmlns:v="urn:schemas-microsoft-com:vml" Requires="v">
                  <p:oleObj spid="_x0000_s83726" name="ワークシート" r:id="rId7" imgW="4162488" imgH="2504984" progId="Excel.Sheet.8">
                    <p:embed/>
                  </p:oleObj>
                </mc:Choice>
                <mc:Fallback>
                  <p:oleObj name="ワークシート" r:id="rId7" imgW="4162488" imgH="2504984" progId="Excel.Sheet.8">
                    <p:embed/>
                    <p:pic>
                      <p:nvPicPr>
                        <p:cNvPr id="0" name="Picture 17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675" y="2690812"/>
                          <a:ext cx="4249738" cy="31480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ext Box 6"/>
            <p:cNvSpPr txBox="1">
              <a:spLocks noChangeArrowheads="1"/>
            </p:cNvSpPr>
            <p:nvPr/>
          </p:nvSpPr>
          <p:spPr bwMode="auto">
            <a:xfrm>
              <a:off x="756383" y="3546823"/>
              <a:ext cx="1008001" cy="288000"/>
            </a:xfrm>
            <a:prstGeom prst="rect">
              <a:avLst/>
            </a:prstGeom>
            <a:noFill/>
            <a:ln w="9525">
              <a:noFill/>
              <a:miter lim="800000"/>
              <a:headEnd/>
              <a:tailEnd/>
            </a:ln>
          </p:spPr>
          <p:txBody>
            <a:bodyPr/>
            <a:lstStyle/>
            <a:p>
              <a:pPr algn="l">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平均</a:t>
              </a:r>
              <a:r>
                <a:rPr lang="en-US" altLang="ja-JP" sz="1000" baseline="0" dirty="0" smtClean="0">
                  <a:solidFill>
                    <a:schemeClr val="tx1"/>
                  </a:solidFill>
                  <a:latin typeface="HG丸ｺﾞｼｯｸM-PRO" pitchFamily="50" charset="-128"/>
                  <a:ea typeface="HG丸ｺﾞｼｯｸM-PRO" pitchFamily="50" charset="-128"/>
                </a:rPr>
                <a:t>152</a:t>
              </a:r>
              <a:endParaRPr lang="en-US" altLang="ja-JP" sz="1000" baseline="0" dirty="0">
                <a:solidFill>
                  <a:schemeClr val="tx1"/>
                </a:solidFill>
                <a:latin typeface="HG丸ｺﾞｼｯｸM-PRO" pitchFamily="50" charset="-128"/>
                <a:ea typeface="HG丸ｺﾞｼｯｸM-PRO" pitchFamily="50" charset="-128"/>
              </a:endParaRPr>
            </a:p>
          </p:txBody>
        </p:sp>
        <p:cxnSp>
          <p:nvCxnSpPr>
            <p:cNvPr id="30" name="直線コネクタ 29"/>
            <p:cNvCxnSpPr/>
            <p:nvPr/>
          </p:nvCxnSpPr>
          <p:spPr>
            <a:xfrm flipV="1">
              <a:off x="756386" y="3802650"/>
              <a:ext cx="3981713" cy="3217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Text Box 6"/>
            <p:cNvSpPr txBox="1">
              <a:spLocks noChangeArrowheads="1"/>
            </p:cNvSpPr>
            <p:nvPr/>
          </p:nvSpPr>
          <p:spPr bwMode="auto">
            <a:xfrm>
              <a:off x="56567" y="4440225"/>
              <a:ext cx="1008001" cy="288000"/>
            </a:xfrm>
            <a:prstGeom prst="rect">
              <a:avLst/>
            </a:prstGeom>
            <a:noFill/>
            <a:ln w="9525">
              <a:noFill/>
              <a:miter lim="800000"/>
              <a:headEnd/>
              <a:tailEnd/>
            </a:ln>
          </p:spPr>
          <p:txBody>
            <a:bodyPr/>
            <a:lstStyle/>
            <a:p>
              <a:pPr algn="l">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資本費</a:t>
              </a:r>
              <a:endParaRPr lang="en-US" altLang="ja-JP" sz="1000" baseline="0" dirty="0">
                <a:solidFill>
                  <a:schemeClr val="tx1"/>
                </a:solidFill>
                <a:latin typeface="HG丸ｺﾞｼｯｸM-PRO" pitchFamily="50" charset="-128"/>
                <a:ea typeface="HG丸ｺﾞｼｯｸM-PRO" pitchFamily="50" charset="-128"/>
              </a:endParaRPr>
            </a:p>
          </p:txBody>
        </p:sp>
        <p:sp>
          <p:nvSpPr>
            <p:cNvPr id="48" name="Text Box 6"/>
            <p:cNvSpPr txBox="1">
              <a:spLocks noChangeArrowheads="1"/>
            </p:cNvSpPr>
            <p:nvPr/>
          </p:nvSpPr>
          <p:spPr bwMode="auto">
            <a:xfrm>
              <a:off x="6490" y="5037558"/>
              <a:ext cx="1008001" cy="288000"/>
            </a:xfrm>
            <a:prstGeom prst="rect">
              <a:avLst/>
            </a:prstGeom>
            <a:noFill/>
            <a:ln w="9525">
              <a:noFill/>
              <a:miter lim="800000"/>
              <a:headEnd/>
              <a:tailEnd/>
            </a:ln>
          </p:spPr>
          <p:txBody>
            <a:bodyPr/>
            <a:lstStyle/>
            <a:p>
              <a:pPr algn="l">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維持管理費</a:t>
              </a:r>
              <a:endParaRPr lang="en-US" altLang="ja-JP" sz="1000" baseline="0" dirty="0">
                <a:solidFill>
                  <a:schemeClr val="tx1"/>
                </a:solidFill>
                <a:latin typeface="HG丸ｺﾞｼｯｸM-PRO" pitchFamily="50" charset="-128"/>
                <a:ea typeface="HG丸ｺﾞｼｯｸM-PRO" pitchFamily="50" charset="-128"/>
              </a:endParaRPr>
            </a:p>
          </p:txBody>
        </p:sp>
        <p:sp>
          <p:nvSpPr>
            <p:cNvPr id="31" name="Text Box 36"/>
            <p:cNvSpPr txBox="1">
              <a:spLocks noChangeArrowheads="1"/>
            </p:cNvSpPr>
            <p:nvPr/>
          </p:nvSpPr>
          <p:spPr bwMode="auto">
            <a:xfrm>
              <a:off x="761274" y="2531391"/>
              <a:ext cx="3352800" cy="304800"/>
            </a:xfrm>
            <a:prstGeom prst="rect">
              <a:avLst/>
            </a:prstGeom>
            <a:noFill/>
            <a:ln w="9525">
              <a:noFill/>
              <a:miter lim="800000"/>
              <a:headEnd/>
              <a:tailEnd/>
            </a:ln>
          </p:spPr>
          <p:txBody>
            <a:bodyPr/>
            <a:lstStyle/>
            <a:p>
              <a:pPr algn="l">
                <a:lnSpc>
                  <a:spcPct val="125000"/>
                </a:lnSpc>
                <a:spcBef>
                  <a:spcPct val="50000"/>
                </a:spcBef>
              </a:pPr>
              <a:r>
                <a:rPr lang="en-US" altLang="ja-JP" sz="1200" baseline="0" dirty="0" smtClean="0">
                  <a:solidFill>
                    <a:schemeClr val="tx1"/>
                  </a:solidFill>
                </a:rPr>
                <a:t>&lt;</a:t>
              </a:r>
              <a:r>
                <a:rPr lang="ja-JP" altLang="en-US" sz="1200" dirty="0" smtClean="0"/>
                <a:t>管理</a:t>
              </a:r>
              <a:r>
                <a:rPr lang="ja-JP" altLang="en-US" sz="1200" dirty="0"/>
                <a:t>運営</a:t>
              </a:r>
              <a:r>
                <a:rPr lang="ja-JP" altLang="en-US" sz="1200" baseline="0" dirty="0" smtClean="0">
                  <a:solidFill>
                    <a:schemeClr val="tx1"/>
                  </a:solidFill>
                </a:rPr>
                <a:t>費</a:t>
              </a:r>
              <a:r>
                <a:rPr lang="ja-JP" altLang="en-US" sz="1200" baseline="0" dirty="0">
                  <a:solidFill>
                    <a:schemeClr val="tx1"/>
                  </a:solidFill>
                </a:rPr>
                <a:t>単価　 </a:t>
              </a:r>
              <a:r>
                <a:rPr lang="en-US" altLang="ja-JP" sz="1000" dirty="0" smtClean="0"/>
                <a:t>H24 </a:t>
              </a:r>
              <a:r>
                <a:rPr lang="ja-JP" altLang="en-US" sz="1000" baseline="0" dirty="0" smtClean="0">
                  <a:solidFill>
                    <a:schemeClr val="tx1"/>
                  </a:solidFill>
                </a:rPr>
                <a:t>年度</a:t>
              </a:r>
              <a:r>
                <a:rPr lang="ja-JP" altLang="en-US" sz="1000" baseline="0" dirty="0">
                  <a:solidFill>
                    <a:schemeClr val="tx1"/>
                  </a:solidFill>
                </a:rPr>
                <a:t>　単位：円</a:t>
              </a:r>
              <a:r>
                <a:rPr lang="en-US" altLang="ja-JP" sz="1000" baseline="0" dirty="0">
                  <a:solidFill>
                    <a:schemeClr val="tx1"/>
                  </a:solidFill>
                </a:rPr>
                <a:t>/m</a:t>
              </a:r>
              <a:r>
                <a:rPr lang="en-US" altLang="ja-JP" sz="1000" baseline="30000" dirty="0">
                  <a:solidFill>
                    <a:schemeClr val="tx1"/>
                  </a:solidFill>
                </a:rPr>
                <a:t>3</a:t>
              </a:r>
              <a:r>
                <a:rPr lang="ja-JP" altLang="en-US" sz="1000" baseline="0" dirty="0">
                  <a:solidFill>
                    <a:schemeClr val="tx1"/>
                  </a:solidFill>
                </a:rPr>
                <a:t>・年</a:t>
              </a:r>
              <a:r>
                <a:rPr lang="en-US" altLang="ja-JP" sz="1200" baseline="0" dirty="0">
                  <a:solidFill>
                    <a:schemeClr val="tx1"/>
                  </a:solidFill>
                </a:rPr>
                <a:t>&gt;</a:t>
              </a:r>
            </a:p>
          </p:txBody>
        </p:sp>
      </p:grpSp>
      <p:sp>
        <p:nvSpPr>
          <p:cNvPr id="32" name="Text Box 4"/>
          <p:cNvSpPr txBox="1">
            <a:spLocks noChangeArrowheads="1"/>
          </p:cNvSpPr>
          <p:nvPr/>
        </p:nvSpPr>
        <p:spPr bwMode="auto">
          <a:xfrm>
            <a:off x="468000" y="1440000"/>
            <a:ext cx="9025449" cy="709663"/>
          </a:xfrm>
          <a:prstGeom prst="rect">
            <a:avLst/>
          </a:prstGeom>
          <a:noFill/>
          <a:ln w="9525">
            <a:solidFill>
              <a:schemeClr val="accent1"/>
            </a:solidFill>
            <a:miter lim="800000"/>
            <a:headEnd/>
            <a:tailEnd/>
          </a:ln>
        </p:spPr>
        <p:txBody>
          <a:bodyPr wrap="square" lIns="108000" tIns="72000" rIns="108000" bIns="72000">
            <a:spAutoFit/>
          </a:bodyPr>
          <a:lstStyle/>
          <a:p>
            <a:pPr>
              <a:lnSpc>
                <a:spcPts val="2200"/>
              </a:lnSpc>
            </a:pPr>
            <a:r>
              <a:rPr lang="ja-JP" altLang="en-US" sz="1600" dirty="0" smtClean="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本市では早期に施設が整備されたことから資本費（支払利息＋減価償却費）単価は極めて低く、維持管理費（人件費＋物件費）単価は平均値を下回っている</a:t>
            </a:r>
            <a:r>
              <a:rPr lang="ja-JP" altLang="en-US" sz="1600" dirty="0" smtClean="0">
                <a:latin typeface="HG丸ｺﾞｼｯｸM-PRO" pitchFamily="50" charset="-128"/>
                <a:ea typeface="HG丸ｺﾞｼｯｸM-PRO" pitchFamily="50" charset="-128"/>
              </a:rPr>
              <a:t>。</a:t>
            </a:r>
            <a:endParaRPr lang="en-US" altLang="ja-JP" sz="1600" dirty="0">
              <a:latin typeface="HG丸ｺﾞｼｯｸM-PRO" pitchFamily="50" charset="-128"/>
              <a:ea typeface="HG丸ｺﾞｼｯｸM-PRO" pitchFamily="50" charset="-128"/>
              <a:cs typeface="Meiryo UI" pitchFamily="50" charset="-128"/>
            </a:endParaRPr>
          </a:p>
        </p:txBody>
      </p:sp>
      <p:grpSp>
        <p:nvGrpSpPr>
          <p:cNvPr id="2" name="グループ化 1"/>
          <p:cNvGrpSpPr/>
          <p:nvPr/>
        </p:nvGrpSpPr>
        <p:grpSpPr>
          <a:xfrm>
            <a:off x="5367398" y="2503319"/>
            <a:ext cx="4518150" cy="2162994"/>
            <a:chOff x="5329238" y="2539324"/>
            <a:chExt cx="4518150" cy="2162994"/>
          </a:xfrm>
        </p:grpSpPr>
        <p:graphicFrame>
          <p:nvGraphicFramePr>
            <p:cNvPr id="5231" name="Object 108"/>
            <p:cNvGraphicFramePr>
              <a:graphicFrameLocks noChangeAspect="1"/>
            </p:cNvGraphicFramePr>
            <p:nvPr>
              <p:extLst>
                <p:ext uri="{D42A27DB-BD31-4B8C-83A1-F6EECF244321}">
                  <p14:modId xmlns:p14="http://schemas.microsoft.com/office/powerpoint/2010/main" val="1692503974"/>
                </p:ext>
              </p:extLst>
            </p:nvPr>
          </p:nvGraphicFramePr>
          <p:xfrm>
            <a:off x="5329238" y="2706691"/>
            <a:ext cx="3543300" cy="1995627"/>
          </p:xfrm>
          <a:graphic>
            <a:graphicData uri="http://schemas.openxmlformats.org/presentationml/2006/ole">
              <mc:AlternateContent xmlns:mc="http://schemas.openxmlformats.org/markup-compatibility/2006">
                <mc:Choice xmlns:v="urn:schemas-microsoft-com:vml" Requires="v">
                  <p:oleObj spid="_x0000_s83727" name="ワークシート" r:id="rId10" imgW="3114578" imgH="1619332" progId="Excel.Sheet.8">
                    <p:embed/>
                  </p:oleObj>
                </mc:Choice>
                <mc:Fallback>
                  <p:oleObj name="ワークシート" r:id="rId10" imgW="3114578" imgH="1619332" progId="Excel.Sheet.8">
                    <p:embed/>
                    <p:pic>
                      <p:nvPicPr>
                        <p:cNvPr id="0" name="Picture 179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9238" y="2706691"/>
                          <a:ext cx="3543300" cy="19956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3" name="直線コネクタ 52"/>
            <p:cNvCxnSpPr>
              <a:stCxn id="58" idx="1"/>
            </p:cNvCxnSpPr>
            <p:nvPr/>
          </p:nvCxnSpPr>
          <p:spPr>
            <a:xfrm flipH="1">
              <a:off x="5815066" y="3897175"/>
              <a:ext cx="2916324" cy="205804"/>
            </a:xfrm>
            <a:prstGeom prst="line">
              <a:avLst/>
            </a:prstGeom>
            <a:ln>
              <a:tailEnd type="stealth" w="med" len="lg"/>
            </a:ln>
          </p:spPr>
          <p:style>
            <a:lnRef idx="1">
              <a:schemeClr val="accent1"/>
            </a:lnRef>
            <a:fillRef idx="0">
              <a:schemeClr val="accent1"/>
            </a:fillRef>
            <a:effectRef idx="0">
              <a:schemeClr val="accent1"/>
            </a:effectRef>
            <a:fontRef idx="minor">
              <a:schemeClr val="tx1"/>
            </a:fontRef>
          </p:style>
        </p:cxnSp>
        <p:sp>
          <p:nvSpPr>
            <p:cNvPr id="58" name="Text Box 6"/>
            <p:cNvSpPr txBox="1">
              <a:spLocks noChangeArrowheads="1"/>
            </p:cNvSpPr>
            <p:nvPr/>
          </p:nvSpPr>
          <p:spPr bwMode="auto">
            <a:xfrm>
              <a:off x="8731388" y="3706935"/>
              <a:ext cx="1116000" cy="380480"/>
            </a:xfrm>
            <a:prstGeom prst="rect">
              <a:avLst/>
            </a:prstGeom>
            <a:noFill/>
            <a:ln w="9525">
              <a:noFill/>
              <a:miter lim="800000"/>
              <a:headEnd/>
              <a:tailEnd/>
            </a:ln>
          </p:spPr>
          <p:txBody>
            <a:bodyPr lIns="36000" tIns="36000" rIns="36000" bIns="36000">
              <a:spAutoFit/>
            </a:bodyPr>
            <a:lstStyle/>
            <a:p>
              <a:pPr algn="l">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大阪市は平均より</a:t>
              </a:r>
              <a:r>
                <a:rPr lang="en-US" altLang="ja-JP" sz="1000" baseline="0" dirty="0" smtClean="0">
                  <a:solidFill>
                    <a:schemeClr val="tx1"/>
                  </a:solidFill>
                  <a:latin typeface="HG丸ｺﾞｼｯｸM-PRO" pitchFamily="50" charset="-128"/>
                  <a:ea typeface="HG丸ｺﾞｼｯｸM-PRO" pitchFamily="50" charset="-128"/>
                </a:rPr>
                <a:t>40%</a:t>
              </a:r>
              <a:r>
                <a:rPr lang="ja-JP" altLang="en-US" sz="1000" baseline="0" dirty="0" smtClean="0">
                  <a:solidFill>
                    <a:schemeClr val="tx1"/>
                  </a:solidFill>
                  <a:latin typeface="HG丸ｺﾞｼｯｸM-PRO" pitchFamily="50" charset="-128"/>
                  <a:ea typeface="HG丸ｺﾞｼｯｸM-PRO" pitchFamily="50" charset="-128"/>
                </a:rPr>
                <a:t>安い</a:t>
              </a:r>
              <a:endParaRPr lang="en-US" altLang="ja-JP" sz="1000" baseline="0" dirty="0">
                <a:solidFill>
                  <a:schemeClr val="tx1"/>
                </a:solidFill>
                <a:latin typeface="HG丸ｺﾞｼｯｸM-PRO" pitchFamily="50" charset="-128"/>
                <a:ea typeface="HG丸ｺﾞｼｯｸM-PRO" pitchFamily="50" charset="-128"/>
              </a:endParaRPr>
            </a:p>
          </p:txBody>
        </p:sp>
        <p:sp>
          <p:nvSpPr>
            <p:cNvPr id="28" name="Text Box 36"/>
            <p:cNvSpPr txBox="1">
              <a:spLocks noChangeArrowheads="1"/>
            </p:cNvSpPr>
            <p:nvPr/>
          </p:nvSpPr>
          <p:spPr bwMode="auto">
            <a:xfrm>
              <a:off x="5504484" y="2539324"/>
              <a:ext cx="3352800" cy="304800"/>
            </a:xfrm>
            <a:prstGeom prst="rect">
              <a:avLst/>
            </a:prstGeom>
            <a:noFill/>
            <a:ln w="9525">
              <a:noFill/>
              <a:miter lim="800000"/>
              <a:headEnd/>
              <a:tailEnd/>
            </a:ln>
          </p:spPr>
          <p:txBody>
            <a:bodyPr/>
            <a:lstStyle/>
            <a:p>
              <a:pPr algn="l">
                <a:lnSpc>
                  <a:spcPct val="125000"/>
                </a:lnSpc>
                <a:spcBef>
                  <a:spcPct val="50000"/>
                </a:spcBef>
              </a:pPr>
              <a:r>
                <a:rPr lang="en-US" altLang="ja-JP" sz="1200" baseline="0" dirty="0">
                  <a:solidFill>
                    <a:schemeClr val="tx1"/>
                  </a:solidFill>
                </a:rPr>
                <a:t>&lt;</a:t>
              </a:r>
              <a:r>
                <a:rPr lang="ja-JP" altLang="en-US" sz="1200" baseline="0" dirty="0">
                  <a:solidFill>
                    <a:schemeClr val="tx1"/>
                  </a:solidFill>
                </a:rPr>
                <a:t>資本費単価　 </a:t>
              </a:r>
              <a:r>
                <a:rPr lang="en-US" altLang="ja-JP" sz="1000" dirty="0" smtClean="0"/>
                <a:t>H24 </a:t>
              </a:r>
              <a:r>
                <a:rPr lang="ja-JP" altLang="en-US" sz="1000" baseline="0" dirty="0" smtClean="0">
                  <a:solidFill>
                    <a:schemeClr val="tx1"/>
                  </a:solidFill>
                </a:rPr>
                <a:t>年度</a:t>
              </a:r>
              <a:r>
                <a:rPr lang="ja-JP" altLang="en-US" sz="1000" baseline="0" dirty="0">
                  <a:solidFill>
                    <a:schemeClr val="tx1"/>
                  </a:solidFill>
                </a:rPr>
                <a:t>　単位：円</a:t>
              </a:r>
              <a:r>
                <a:rPr lang="en-US" altLang="ja-JP" sz="1000" baseline="0" dirty="0">
                  <a:solidFill>
                    <a:schemeClr val="tx1"/>
                  </a:solidFill>
                </a:rPr>
                <a:t>/m</a:t>
              </a:r>
              <a:r>
                <a:rPr lang="en-US" altLang="ja-JP" sz="1000" baseline="30000" dirty="0">
                  <a:solidFill>
                    <a:schemeClr val="tx1"/>
                  </a:solidFill>
                </a:rPr>
                <a:t>3</a:t>
              </a:r>
              <a:r>
                <a:rPr lang="ja-JP" altLang="en-US" sz="1000" baseline="0" dirty="0">
                  <a:solidFill>
                    <a:schemeClr val="tx1"/>
                  </a:solidFill>
                </a:rPr>
                <a:t>・年</a:t>
              </a:r>
              <a:r>
                <a:rPr lang="en-US" altLang="ja-JP" sz="1200" baseline="0" dirty="0">
                  <a:solidFill>
                    <a:schemeClr val="tx1"/>
                  </a:solidFill>
                </a:rPr>
                <a:t>&gt;</a:t>
              </a:r>
            </a:p>
          </p:txBody>
        </p:sp>
        <p:sp>
          <p:nvSpPr>
            <p:cNvPr id="49" name="Text Box 6"/>
            <p:cNvSpPr txBox="1">
              <a:spLocks noChangeArrowheads="1"/>
            </p:cNvSpPr>
            <p:nvPr/>
          </p:nvSpPr>
          <p:spPr bwMode="auto">
            <a:xfrm>
              <a:off x="8733702" y="3287252"/>
              <a:ext cx="1008001" cy="288000"/>
            </a:xfrm>
            <a:prstGeom prst="rect">
              <a:avLst/>
            </a:prstGeom>
            <a:noFill/>
            <a:ln w="9525">
              <a:noFill/>
              <a:miter lim="800000"/>
              <a:headEnd/>
              <a:tailEnd/>
            </a:ln>
          </p:spPr>
          <p:txBody>
            <a:bodyPr/>
            <a:lstStyle/>
            <a:p>
              <a:pPr algn="l">
                <a:lnSpc>
                  <a:spcPct val="100000"/>
                </a:lnSpc>
                <a:spcBef>
                  <a:spcPct val="50000"/>
                </a:spcBef>
              </a:pPr>
              <a:r>
                <a:rPr lang="ja-JP" altLang="en-US" sz="1000" baseline="0" dirty="0" smtClean="0">
                  <a:solidFill>
                    <a:schemeClr val="tx1"/>
                  </a:solidFill>
                  <a:latin typeface="HG丸ｺﾞｼｯｸM-PRO" pitchFamily="50" charset="-128"/>
                  <a:ea typeface="HG丸ｺﾞｼｯｸM-PRO" pitchFamily="50" charset="-128"/>
                </a:rPr>
                <a:t>平均</a:t>
              </a:r>
              <a:r>
                <a:rPr lang="en-US" altLang="ja-JP" sz="1000" baseline="0" dirty="0" smtClean="0">
                  <a:solidFill>
                    <a:schemeClr val="tx1"/>
                  </a:solidFill>
                  <a:latin typeface="HG丸ｺﾞｼｯｸM-PRO" pitchFamily="50" charset="-128"/>
                  <a:ea typeface="HG丸ｺﾞｼｯｸM-PRO" pitchFamily="50" charset="-128"/>
                </a:rPr>
                <a:t>100</a:t>
              </a:r>
              <a:endParaRPr lang="en-US" altLang="ja-JP" sz="1000" baseline="0" dirty="0">
                <a:solidFill>
                  <a:schemeClr val="tx1"/>
                </a:solidFill>
                <a:latin typeface="HG丸ｺﾞｼｯｸM-PRO" pitchFamily="50" charset="-128"/>
                <a:ea typeface="HG丸ｺﾞｼｯｸM-PRO" pitchFamily="50" charset="-128"/>
              </a:endParaRPr>
            </a:p>
          </p:txBody>
        </p:sp>
        <p:cxnSp>
          <p:nvCxnSpPr>
            <p:cNvPr id="33" name="直線コネクタ 32"/>
            <p:cNvCxnSpPr/>
            <p:nvPr/>
          </p:nvCxnSpPr>
          <p:spPr>
            <a:xfrm>
              <a:off x="5530858" y="3337995"/>
              <a:ext cx="315385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5" name="タイトル 4"/>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３</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４．</a:t>
            </a:r>
            <a:r>
              <a:rPr lang="ja-JP" altLang="en-US" dirty="0"/>
              <a:t>他都市と比較した事業</a:t>
            </a:r>
            <a:r>
              <a:rPr lang="ja-JP" altLang="en-US" dirty="0" smtClean="0"/>
              <a:t>効率</a:t>
            </a:r>
            <a:endParaRPr kumimoji="1" lang="ja-JP" altLang="en-US" dirty="0"/>
          </a:p>
        </p:txBody>
      </p:sp>
    </p:spTree>
    <p:extLst>
      <p:ext uri="{BB962C8B-B14F-4D97-AF65-F5344CB8AC3E}">
        <p14:creationId xmlns:p14="http://schemas.microsoft.com/office/powerpoint/2010/main" val="3754791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4267220499"/>
              </p:ext>
            </p:extLst>
          </p:nvPr>
        </p:nvGraphicFramePr>
        <p:xfrm>
          <a:off x="968375" y="2924175"/>
          <a:ext cx="7562850" cy="2994025"/>
        </p:xfrm>
        <a:graphic>
          <a:graphicData uri="http://schemas.openxmlformats.org/presentationml/2006/ole">
            <mc:AlternateContent xmlns:mc="http://schemas.openxmlformats.org/markup-compatibility/2006">
              <mc:Choice xmlns:v="urn:schemas-microsoft-com:vml" Requires="v">
                <p:oleObj spid="_x0000_s64058" name="ワークシート" r:id="rId4" imgW="6038847" imgH="2590822" progId="Excel.Sheet.8">
                  <p:embed/>
                </p:oleObj>
              </mc:Choice>
              <mc:Fallback>
                <p:oleObj name="ワークシート" r:id="rId4" imgW="6038847" imgH="2590822" progId="Excel.Sheet.8">
                  <p:embed/>
                  <p:pic>
                    <p:nvPicPr>
                      <p:cNvPr id="0" name="Picture 567"/>
                      <p:cNvPicPr>
                        <a:picLocks noChangeAspect="1" noChangeArrowheads="1"/>
                      </p:cNvPicPr>
                      <p:nvPr/>
                    </p:nvPicPr>
                    <p:blipFill>
                      <a:blip r:embed="rId5"/>
                      <a:srcRect/>
                      <a:stretch>
                        <a:fillRect/>
                      </a:stretch>
                    </p:blipFill>
                    <p:spPr bwMode="auto">
                      <a:xfrm>
                        <a:off x="968375" y="2924175"/>
                        <a:ext cx="7562850"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2" name="AutoShape 57"/>
          <p:cNvSpPr>
            <a:spLocks noChangeArrowheads="1"/>
          </p:cNvSpPr>
          <p:nvPr/>
        </p:nvSpPr>
        <p:spPr bwMode="auto">
          <a:xfrm rot="5400000">
            <a:off x="7239416" y="4223516"/>
            <a:ext cx="2736000" cy="180000"/>
          </a:xfrm>
          <a:prstGeom prst="triangle">
            <a:avLst>
              <a:gd name="adj" fmla="val 50000"/>
            </a:avLst>
          </a:prstGeom>
          <a:solidFill>
            <a:srgbClr val="969696"/>
          </a:solidFill>
          <a:ln w="9525">
            <a:noFill/>
            <a:miter lim="800000"/>
            <a:headEnd/>
            <a:tailEnd/>
          </a:ln>
        </p:spPr>
        <p:txBody>
          <a:bodyPr wrap="none" anchor="ctr"/>
          <a:lstStyle/>
          <a:p>
            <a:endParaRPr lang="ja-JP" altLang="en-US"/>
          </a:p>
        </p:txBody>
      </p:sp>
      <p:sp>
        <p:nvSpPr>
          <p:cNvPr id="23563" name="Text Box 60"/>
          <p:cNvSpPr txBox="1">
            <a:spLocks noChangeArrowheads="1"/>
          </p:cNvSpPr>
          <p:nvPr/>
        </p:nvSpPr>
        <p:spPr bwMode="auto">
          <a:xfrm>
            <a:off x="8851442" y="2693488"/>
            <a:ext cx="494046" cy="3276600"/>
          </a:xfrm>
          <a:prstGeom prst="rect">
            <a:avLst/>
          </a:prstGeom>
          <a:noFill/>
          <a:ln w="9525">
            <a:noFill/>
            <a:miter lim="800000"/>
            <a:headEnd/>
            <a:tailEnd/>
          </a:ln>
        </p:spPr>
        <p:txBody>
          <a:bodyPr vert="eaVert">
            <a:spAutoFit/>
          </a:bodyPr>
          <a:lstStyle/>
          <a:p>
            <a:pPr algn="ctr">
              <a:lnSpc>
                <a:spcPct val="125000"/>
              </a:lnSpc>
            </a:pPr>
            <a:r>
              <a:rPr lang="ja-JP" altLang="en-US" sz="1300" baseline="0" dirty="0" smtClean="0">
                <a:solidFill>
                  <a:schemeClr val="tx1"/>
                </a:solidFill>
                <a:latin typeface="HG丸ｺﾞｼｯｸM-PRO" pitchFamily="50" charset="-128"/>
                <a:ea typeface="HG丸ｺﾞｼｯｸM-PRO" pitchFamily="50" charset="-128"/>
              </a:rPr>
              <a:t>最近</a:t>
            </a:r>
            <a:r>
              <a:rPr lang="en-US" altLang="ja-JP" sz="1300" dirty="0">
                <a:latin typeface="HG丸ｺﾞｼｯｸM-PRO" pitchFamily="50" charset="-128"/>
                <a:ea typeface="HG丸ｺﾞｼｯｸM-PRO" pitchFamily="50" charset="-128"/>
              </a:rPr>
              <a:t>8</a:t>
            </a:r>
            <a:r>
              <a:rPr lang="ja-JP" altLang="en-US" sz="1300" baseline="0" dirty="0" smtClean="0">
                <a:solidFill>
                  <a:schemeClr val="tx1"/>
                </a:solidFill>
                <a:latin typeface="HG丸ｺﾞｼｯｸM-PRO" pitchFamily="50" charset="-128"/>
                <a:ea typeface="HG丸ｺﾞｼｯｸM-PRO" pitchFamily="50" charset="-128"/>
              </a:rPr>
              <a:t>年間</a:t>
            </a:r>
            <a:r>
              <a:rPr lang="ja-JP" altLang="en-US" sz="1300" baseline="0" dirty="0">
                <a:solidFill>
                  <a:schemeClr val="tx1"/>
                </a:solidFill>
                <a:latin typeface="HG丸ｺﾞｼｯｸM-PRO" pitchFamily="50" charset="-128"/>
                <a:ea typeface="HG丸ｺﾞｼｯｸM-PRO" pitchFamily="50" charset="-128"/>
              </a:rPr>
              <a:t>で使用料収入は</a:t>
            </a:r>
            <a:r>
              <a:rPr lang="ja-JP" altLang="en-US" sz="1300" baseline="0" dirty="0" smtClean="0">
                <a:solidFill>
                  <a:schemeClr val="tx1"/>
                </a:solidFill>
                <a:latin typeface="HG丸ｺﾞｼｯｸM-PRO" pitchFamily="50" charset="-128"/>
                <a:ea typeface="HG丸ｺﾞｼｯｸM-PRO" pitchFamily="50" charset="-128"/>
              </a:rPr>
              <a:t>約</a:t>
            </a:r>
            <a:r>
              <a:rPr lang="en-US" altLang="ja-JP" sz="1300" baseline="0" dirty="0" smtClean="0">
                <a:solidFill>
                  <a:schemeClr val="tx1"/>
                </a:solidFill>
                <a:latin typeface="HG丸ｺﾞｼｯｸM-PRO" pitchFamily="50" charset="-128"/>
                <a:ea typeface="HG丸ｺﾞｼｯｸM-PRO" pitchFamily="50" charset="-128"/>
              </a:rPr>
              <a:t>13</a:t>
            </a:r>
            <a:r>
              <a:rPr lang="ja-JP" altLang="en-US" sz="1300" baseline="0" dirty="0" smtClean="0">
                <a:solidFill>
                  <a:schemeClr val="tx1"/>
                </a:solidFill>
                <a:latin typeface="HG丸ｺﾞｼｯｸM-PRO" pitchFamily="50" charset="-128"/>
                <a:ea typeface="HG丸ｺﾞｼｯｸM-PRO" pitchFamily="50" charset="-128"/>
              </a:rPr>
              <a:t>％減</a:t>
            </a:r>
            <a:r>
              <a:rPr lang="ja-JP" altLang="en-US" sz="1300" baseline="0" dirty="0">
                <a:solidFill>
                  <a:schemeClr val="tx1"/>
                </a:solidFill>
                <a:latin typeface="HG丸ｺﾞｼｯｸM-PRO" pitchFamily="50" charset="-128"/>
                <a:ea typeface="HG丸ｺﾞｼｯｸM-PRO" pitchFamily="50" charset="-128"/>
              </a:rPr>
              <a:t>少</a:t>
            </a:r>
          </a:p>
        </p:txBody>
      </p:sp>
      <p:sp>
        <p:nvSpPr>
          <p:cNvPr id="23"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33</a:t>
            </a:fld>
            <a:endParaRPr lang="ja-JP" altLang="en-US" sz="2000" b="1" dirty="0">
              <a:solidFill>
                <a:srgbClr val="000000"/>
              </a:solidFill>
              <a:latin typeface="Times New Roman" pitchFamily="18" charset="0"/>
              <a:cs typeface="Times New Roman" pitchFamily="18" charset="0"/>
            </a:endParaRPr>
          </a:p>
        </p:txBody>
      </p:sp>
      <p:sp>
        <p:nvSpPr>
          <p:cNvPr id="24" name="角丸四角形 23"/>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216000" indent="-216000">
              <a:lnSpc>
                <a:spcPts val="2100"/>
              </a:lnSpc>
            </a:pPr>
            <a:r>
              <a:rPr lang="ja-JP" altLang="en-US" dirty="0" smtClean="0">
                <a:solidFill>
                  <a:srgbClr val="003366"/>
                </a:solidFill>
                <a:latin typeface="HG丸ｺﾞｼｯｸM-PRO" pitchFamily="50" charset="-128"/>
                <a:ea typeface="HG丸ｺﾞｼｯｸM-PRO" pitchFamily="50" charset="-128"/>
                <a:cs typeface="Meiryo UI" pitchFamily="50" charset="-128"/>
              </a:rPr>
              <a:t>・下水道使用料収入はどのような状況なのか</a:t>
            </a:r>
            <a:endParaRPr lang="en-US" altLang="ja-JP" dirty="0">
              <a:solidFill>
                <a:srgbClr val="003366"/>
              </a:solidFill>
              <a:latin typeface="HG丸ｺﾞｼｯｸM-PRO" pitchFamily="50" charset="-128"/>
              <a:ea typeface="HG丸ｺﾞｼｯｸM-PRO" pitchFamily="50" charset="-128"/>
              <a:cs typeface="Meiryo UI" pitchFamily="50" charset="-128"/>
            </a:endParaRPr>
          </a:p>
        </p:txBody>
      </p:sp>
      <p:sp>
        <p:nvSpPr>
          <p:cNvPr id="14" name="Text Box 52"/>
          <p:cNvSpPr txBox="1">
            <a:spLocks noChangeArrowheads="1"/>
          </p:cNvSpPr>
          <p:nvPr/>
        </p:nvSpPr>
        <p:spPr bwMode="auto">
          <a:xfrm>
            <a:off x="4603073" y="3458714"/>
            <a:ext cx="889987" cy="261610"/>
          </a:xfrm>
          <a:prstGeom prst="rect">
            <a:avLst/>
          </a:prstGeom>
          <a:noFill/>
          <a:ln w="9525">
            <a:noFill/>
            <a:miter lim="800000"/>
            <a:headEnd/>
            <a:tailEnd/>
          </a:ln>
        </p:spPr>
        <p:txBody>
          <a:bodyPr wrap="none">
            <a:spAutoFit/>
          </a:bodyPr>
          <a:lstStyle/>
          <a:p>
            <a:pPr algn="just"/>
            <a:r>
              <a:rPr lang="ja-JP" altLang="en-US" sz="1100" baseline="0" dirty="0">
                <a:solidFill>
                  <a:schemeClr val="tx1"/>
                </a:solidFill>
                <a:latin typeface="HG丸ｺﾞｼｯｸM-PRO" pitchFamily="50" charset="-128"/>
                <a:ea typeface="HG丸ｺﾞｼｯｸM-PRO" pitchFamily="50" charset="-128"/>
              </a:rPr>
              <a:t>使用料収入</a:t>
            </a:r>
          </a:p>
        </p:txBody>
      </p:sp>
      <p:sp>
        <p:nvSpPr>
          <p:cNvPr id="15" name="Text Box 48"/>
          <p:cNvSpPr txBox="1">
            <a:spLocks noChangeArrowheads="1"/>
          </p:cNvSpPr>
          <p:nvPr/>
        </p:nvSpPr>
        <p:spPr bwMode="auto">
          <a:xfrm>
            <a:off x="6220301" y="3815462"/>
            <a:ext cx="748923" cy="261610"/>
          </a:xfrm>
          <a:prstGeom prst="rect">
            <a:avLst/>
          </a:prstGeom>
          <a:noFill/>
          <a:ln w="9525">
            <a:noFill/>
            <a:miter lim="800000"/>
            <a:headEnd/>
            <a:tailEnd/>
          </a:ln>
        </p:spPr>
        <p:txBody>
          <a:bodyPr wrap="none">
            <a:spAutoFit/>
          </a:bodyPr>
          <a:lstStyle/>
          <a:p>
            <a:pPr algn="just"/>
            <a:r>
              <a:rPr lang="ja-JP" altLang="en-US" sz="1100" baseline="0" dirty="0">
                <a:solidFill>
                  <a:schemeClr val="tx1"/>
                </a:solidFill>
                <a:latin typeface="HG丸ｺﾞｼｯｸM-PRO" pitchFamily="50" charset="-128"/>
                <a:ea typeface="HG丸ｺﾞｼｯｸM-PRO" pitchFamily="50" charset="-128"/>
              </a:rPr>
              <a:t>使用水量</a:t>
            </a:r>
          </a:p>
        </p:txBody>
      </p:sp>
      <p:sp>
        <p:nvSpPr>
          <p:cNvPr id="18" name="Line 62"/>
          <p:cNvSpPr>
            <a:spLocks noChangeShapeType="1"/>
          </p:cNvSpPr>
          <p:nvPr/>
        </p:nvSpPr>
        <p:spPr bwMode="auto">
          <a:xfrm flipH="1">
            <a:off x="4367012" y="3701600"/>
            <a:ext cx="311472" cy="630188"/>
          </a:xfrm>
          <a:prstGeom prst="line">
            <a:avLst/>
          </a:prstGeom>
          <a:noFill/>
          <a:ln w="9525">
            <a:solidFill>
              <a:srgbClr val="000000"/>
            </a:solidFill>
            <a:round/>
            <a:headEnd/>
            <a:tailEnd/>
          </a:ln>
        </p:spPr>
        <p:txBody>
          <a:bodyPr/>
          <a:lstStyle/>
          <a:p>
            <a:endParaRPr lang="ja-JP" altLang="en-US"/>
          </a:p>
        </p:txBody>
      </p:sp>
      <p:sp>
        <p:nvSpPr>
          <p:cNvPr id="22" name="Line 62"/>
          <p:cNvSpPr>
            <a:spLocks noChangeShapeType="1"/>
          </p:cNvSpPr>
          <p:nvPr/>
        </p:nvSpPr>
        <p:spPr bwMode="auto">
          <a:xfrm flipH="1">
            <a:off x="5805376" y="4025285"/>
            <a:ext cx="467208" cy="819103"/>
          </a:xfrm>
          <a:prstGeom prst="line">
            <a:avLst/>
          </a:prstGeom>
          <a:noFill/>
          <a:ln w="9525">
            <a:solidFill>
              <a:srgbClr val="000000"/>
            </a:solidFill>
            <a:round/>
            <a:headEnd/>
            <a:tailEnd/>
          </a:ln>
        </p:spPr>
        <p:txBody>
          <a:bodyPr/>
          <a:lstStyle/>
          <a:p>
            <a:endParaRPr lang="ja-JP" altLang="en-US"/>
          </a:p>
        </p:txBody>
      </p:sp>
      <p:sp>
        <p:nvSpPr>
          <p:cNvPr id="26" name="Text Box 64"/>
          <p:cNvSpPr txBox="1">
            <a:spLocks noChangeArrowheads="1"/>
          </p:cNvSpPr>
          <p:nvPr/>
        </p:nvSpPr>
        <p:spPr bwMode="auto">
          <a:xfrm>
            <a:off x="231850" y="2564904"/>
            <a:ext cx="1789272" cy="276999"/>
          </a:xfrm>
          <a:prstGeom prst="rect">
            <a:avLst/>
          </a:prstGeom>
          <a:noFill/>
          <a:ln w="9525">
            <a:noFill/>
            <a:miter lim="800000"/>
            <a:headEnd/>
            <a:tailEnd/>
          </a:ln>
        </p:spPr>
        <p:txBody>
          <a:bodyPr wrap="none">
            <a:spAutoFit/>
          </a:bodyPr>
          <a:lstStyle/>
          <a:p>
            <a:pPr algn="just"/>
            <a:r>
              <a:rPr lang="ja-JP" altLang="en-US" sz="1200" baseline="0" dirty="0">
                <a:solidFill>
                  <a:schemeClr val="tx1"/>
                </a:solidFill>
                <a:latin typeface="HG丸ｺﾞｼｯｸM-PRO" pitchFamily="50" charset="-128"/>
                <a:ea typeface="HG丸ｺﾞｼｯｸM-PRO" pitchFamily="50" charset="-128"/>
              </a:rPr>
              <a:t>（使用水量：百万</a:t>
            </a:r>
            <a:r>
              <a:rPr lang="en-US" altLang="ja-JP" sz="1200" baseline="0" dirty="0">
                <a:solidFill>
                  <a:schemeClr val="tx1"/>
                </a:solidFill>
                <a:latin typeface="HG丸ｺﾞｼｯｸM-PRO" pitchFamily="50" charset="-128"/>
                <a:ea typeface="HG丸ｺﾞｼｯｸM-PRO" pitchFamily="50" charset="-128"/>
              </a:rPr>
              <a:t>m</a:t>
            </a:r>
            <a:r>
              <a:rPr lang="en-US" altLang="ja-JP" sz="1200" baseline="30000" dirty="0">
                <a:solidFill>
                  <a:schemeClr val="tx1"/>
                </a:solidFill>
                <a:latin typeface="HG丸ｺﾞｼｯｸM-PRO" pitchFamily="50" charset="-128"/>
                <a:ea typeface="HG丸ｺﾞｼｯｸM-PRO" pitchFamily="50" charset="-128"/>
              </a:rPr>
              <a:t>3</a:t>
            </a:r>
            <a:r>
              <a:rPr lang="ja-JP" altLang="en-US" sz="1200" baseline="0" dirty="0">
                <a:solidFill>
                  <a:schemeClr val="tx1"/>
                </a:solidFill>
                <a:latin typeface="HG丸ｺﾞｼｯｸM-PRO" pitchFamily="50" charset="-128"/>
                <a:ea typeface="HG丸ｺﾞｼｯｸM-PRO" pitchFamily="50" charset="-128"/>
              </a:rPr>
              <a:t>）</a:t>
            </a:r>
          </a:p>
        </p:txBody>
      </p:sp>
      <p:sp>
        <p:nvSpPr>
          <p:cNvPr id="27" name="Text Box 65"/>
          <p:cNvSpPr txBox="1">
            <a:spLocks noChangeArrowheads="1"/>
          </p:cNvSpPr>
          <p:nvPr/>
        </p:nvSpPr>
        <p:spPr bwMode="auto">
          <a:xfrm>
            <a:off x="6865571" y="2564904"/>
            <a:ext cx="1723549" cy="276999"/>
          </a:xfrm>
          <a:prstGeom prst="rect">
            <a:avLst/>
          </a:prstGeom>
          <a:noFill/>
          <a:ln w="9525">
            <a:noFill/>
            <a:miter lim="800000"/>
            <a:headEnd/>
            <a:tailEnd/>
          </a:ln>
        </p:spPr>
        <p:txBody>
          <a:bodyPr wrap="none">
            <a:spAutoFit/>
          </a:bodyPr>
          <a:lstStyle/>
          <a:p>
            <a:pPr algn="just"/>
            <a:r>
              <a:rPr lang="ja-JP" altLang="en-US" sz="1200" baseline="0" dirty="0">
                <a:solidFill>
                  <a:schemeClr val="tx1"/>
                </a:solidFill>
                <a:latin typeface="HG丸ｺﾞｼｯｸM-PRO" pitchFamily="50" charset="-128"/>
                <a:ea typeface="HG丸ｺﾞｼｯｸM-PRO" pitchFamily="50" charset="-128"/>
              </a:rPr>
              <a:t>（使用料収入：億円）</a:t>
            </a:r>
          </a:p>
        </p:txBody>
      </p:sp>
      <p:sp>
        <p:nvSpPr>
          <p:cNvPr id="25" name="Text Box 4"/>
          <p:cNvSpPr txBox="1">
            <a:spLocks noChangeArrowheads="1"/>
          </p:cNvSpPr>
          <p:nvPr/>
        </p:nvSpPr>
        <p:spPr bwMode="auto">
          <a:xfrm>
            <a:off x="489504" y="1440000"/>
            <a:ext cx="9000000" cy="953320"/>
          </a:xfrm>
          <a:prstGeom prst="rect">
            <a:avLst/>
          </a:prstGeom>
          <a:noFill/>
          <a:ln w="9525">
            <a:solidFill>
              <a:schemeClr val="accent1"/>
            </a:solidFill>
            <a:miter lim="800000"/>
            <a:headEnd/>
            <a:tailEnd/>
          </a:ln>
        </p:spPr>
        <p:txBody>
          <a:bodyPr wrap="square" lIns="108000" tIns="72000" rIns="108000" bIns="72000">
            <a:spAutoFit/>
          </a:bodyPr>
          <a:lstStyle/>
          <a:p>
            <a:pPr marL="216000" indent="-216000">
              <a:lnSpc>
                <a:spcPts val="2100"/>
              </a:lnSpc>
            </a:pPr>
            <a:r>
              <a:rPr lang="ja-JP" altLang="en-US" sz="1600" dirty="0" smtClean="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使用料収入はこれまで年</a:t>
            </a:r>
            <a:r>
              <a:rPr lang="en-US" altLang="ja-JP" sz="1600" dirty="0">
                <a:latin typeface="HG丸ｺﾞｼｯｸM-PRO" pitchFamily="50" charset="-128"/>
                <a:ea typeface="HG丸ｺﾞｼｯｸM-PRO" pitchFamily="50" charset="-128"/>
              </a:rPr>
              <a:t>1</a:t>
            </a:r>
            <a:r>
              <a:rPr lang="ja-JP" altLang="en-US" sz="1600" dirty="0">
                <a:latin typeface="HG丸ｺﾞｼｯｸM-PRO" pitchFamily="50" charset="-128"/>
                <a:ea typeface="HG丸ｺﾞｼｯｸM-PRO" pitchFamily="50" charset="-128"/>
              </a:rPr>
              <a:t>％程度の長期減少傾向にあったが、リーマンショックの影響により</a:t>
            </a:r>
            <a:r>
              <a:rPr lang="en-US" altLang="ja-JP" sz="1600" dirty="0">
                <a:latin typeface="HG丸ｺﾞｼｯｸM-PRO" pitchFamily="50" charset="-128"/>
                <a:ea typeface="HG丸ｺﾞｼｯｸM-PRO" pitchFamily="50" charset="-128"/>
              </a:rPr>
              <a:t>H20</a:t>
            </a:r>
            <a:r>
              <a:rPr lang="ja-JP" altLang="en-US" sz="1600" dirty="0">
                <a:latin typeface="HG丸ｺﾞｼｯｸM-PRO" pitchFamily="50" charset="-128"/>
                <a:ea typeface="HG丸ｺﾞｼｯｸM-PRO" pitchFamily="50" charset="-128"/>
              </a:rPr>
              <a:t>年度は</a:t>
            </a:r>
            <a:r>
              <a:rPr lang="en-US" altLang="ja-JP" sz="1600" dirty="0">
                <a:latin typeface="HG丸ｺﾞｼｯｸM-PRO" pitchFamily="50" charset="-128"/>
                <a:ea typeface="HG丸ｺﾞｼｯｸM-PRO" pitchFamily="50" charset="-128"/>
              </a:rPr>
              <a:t>3</a:t>
            </a:r>
            <a:r>
              <a:rPr lang="ja-JP" altLang="en-US" sz="1600" dirty="0">
                <a:latin typeface="HG丸ｺﾞｼｯｸM-PRO" pitchFamily="50" charset="-128"/>
                <a:ea typeface="HG丸ｺﾞｼｯｸM-PRO" pitchFamily="50" charset="-128"/>
              </a:rPr>
              <a:t>％、</a:t>
            </a:r>
            <a:r>
              <a:rPr lang="en-US" altLang="ja-JP" sz="1600" dirty="0">
                <a:latin typeface="HG丸ｺﾞｼｯｸM-PRO" pitchFamily="50" charset="-128"/>
                <a:ea typeface="HG丸ｺﾞｼｯｸM-PRO" pitchFamily="50" charset="-128"/>
              </a:rPr>
              <a:t>H21</a:t>
            </a:r>
            <a:r>
              <a:rPr lang="ja-JP" altLang="en-US" sz="1600" dirty="0">
                <a:latin typeface="HG丸ｺﾞｼｯｸM-PRO" pitchFamily="50" charset="-128"/>
                <a:ea typeface="HG丸ｺﾞｼｯｸM-PRO" pitchFamily="50" charset="-128"/>
              </a:rPr>
              <a:t>年度は</a:t>
            </a:r>
            <a:r>
              <a:rPr lang="en-US" altLang="ja-JP" sz="1600" dirty="0">
                <a:latin typeface="HG丸ｺﾞｼｯｸM-PRO" pitchFamily="50" charset="-128"/>
                <a:ea typeface="HG丸ｺﾞｼｯｸM-PRO" pitchFamily="50" charset="-128"/>
              </a:rPr>
              <a:t>5.6</a:t>
            </a:r>
            <a:r>
              <a:rPr lang="ja-JP" altLang="en-US" sz="1600" dirty="0">
                <a:latin typeface="HG丸ｺﾞｼｯｸM-PRO" pitchFamily="50" charset="-128"/>
                <a:ea typeface="HG丸ｺﾞｼｯｸM-PRO" pitchFamily="50" charset="-128"/>
              </a:rPr>
              <a:t>％と大幅な減少となった。今後は節水型社会への移行により年</a:t>
            </a:r>
            <a:r>
              <a:rPr lang="en-US" altLang="ja-JP" sz="1600" dirty="0">
                <a:latin typeface="HG丸ｺﾞｼｯｸM-PRO" pitchFamily="50" charset="-128"/>
                <a:ea typeface="HG丸ｺﾞｼｯｸM-PRO" pitchFamily="50" charset="-128"/>
              </a:rPr>
              <a:t>1</a:t>
            </a:r>
            <a:r>
              <a:rPr lang="ja-JP" altLang="en-US" sz="1600" dirty="0">
                <a:latin typeface="HG丸ｺﾞｼｯｸM-PRO" pitchFamily="50" charset="-128"/>
                <a:ea typeface="HG丸ｺﾞｼｯｸM-PRO" pitchFamily="50" charset="-128"/>
              </a:rPr>
              <a:t>％程度の減少傾向が続くと予想される</a:t>
            </a:r>
            <a:r>
              <a:rPr lang="ja-JP" altLang="en-US" sz="1600" baseline="30000" dirty="0">
                <a:latin typeface="HG丸ｺﾞｼｯｸM-PRO" pitchFamily="50" charset="-128"/>
                <a:ea typeface="HG丸ｺﾞｼｯｸM-PRO" pitchFamily="50" charset="-128"/>
              </a:rPr>
              <a:t> </a:t>
            </a:r>
            <a:r>
              <a:rPr lang="ja-JP" altLang="en-US" sz="1600" dirty="0">
                <a:latin typeface="HG丸ｺﾞｼｯｸM-PRO" pitchFamily="50" charset="-128"/>
                <a:ea typeface="HG丸ｺﾞｼｯｸM-PRO" pitchFamily="50" charset="-128"/>
              </a:rPr>
              <a:t>。</a:t>
            </a:r>
            <a:endParaRPr lang="en-US" altLang="ja-JP" sz="1600" dirty="0">
              <a:latin typeface="HG丸ｺﾞｼｯｸM-PRO" pitchFamily="50" charset="-128"/>
              <a:ea typeface="HG丸ｺﾞｼｯｸM-PRO" pitchFamily="50" charset="-128"/>
              <a:cs typeface="Meiryo UI" pitchFamily="50" charset="-128"/>
            </a:endParaRPr>
          </a:p>
        </p:txBody>
      </p:sp>
      <p:sp>
        <p:nvSpPr>
          <p:cNvPr id="3" name="テキスト ボックス 2"/>
          <p:cNvSpPr txBox="1"/>
          <p:nvPr/>
        </p:nvSpPr>
        <p:spPr>
          <a:xfrm>
            <a:off x="5385048" y="3969060"/>
            <a:ext cx="324036" cy="169277"/>
          </a:xfrm>
          <a:prstGeom prst="rect">
            <a:avLst/>
          </a:prstGeom>
          <a:noFill/>
        </p:spPr>
        <p:txBody>
          <a:bodyPr wrap="square" rtlCol="0">
            <a:spAutoFit/>
          </a:bodyPr>
          <a:lstStyle/>
          <a:p>
            <a:r>
              <a:rPr kumimoji="1" lang="en-US" altLang="ja-JP" sz="500" dirty="0" smtClean="0"/>
              <a:t>※</a:t>
            </a:r>
            <a:endParaRPr kumimoji="1" lang="ja-JP" altLang="en-US" sz="500" dirty="0"/>
          </a:p>
        </p:txBody>
      </p:sp>
      <p:sp>
        <p:nvSpPr>
          <p:cNvPr id="4" name="テキスト ボックス 3"/>
          <p:cNvSpPr txBox="1"/>
          <p:nvPr/>
        </p:nvSpPr>
        <p:spPr>
          <a:xfrm>
            <a:off x="956556" y="6436616"/>
            <a:ext cx="4689922" cy="261610"/>
          </a:xfrm>
          <a:prstGeom prst="rect">
            <a:avLst/>
          </a:prstGeom>
          <a:noFill/>
        </p:spPr>
        <p:txBody>
          <a:bodyPr wrap="square" rtlCol="0">
            <a:spAutoFit/>
          </a:bodyPr>
          <a:lstStyle/>
          <a:p>
            <a:r>
              <a:rPr kumimoji="1" lang="en-US" altLang="ja-JP" sz="1050" dirty="0" smtClean="0">
                <a:latin typeface="HG丸ｺﾞｼｯｸM-PRO" pitchFamily="50" charset="-128"/>
                <a:ea typeface="HG丸ｺﾞｼｯｸM-PRO" pitchFamily="50" charset="-128"/>
              </a:rPr>
              <a:t>※H26</a:t>
            </a:r>
            <a:r>
              <a:rPr kumimoji="1" lang="ja-JP" altLang="en-US" sz="1050" dirty="0" smtClean="0">
                <a:latin typeface="HG丸ｺﾞｼｯｸM-PRO" pitchFamily="50" charset="-128"/>
                <a:ea typeface="HG丸ｺﾞｼｯｸM-PRO" pitchFamily="50" charset="-128"/>
              </a:rPr>
              <a:t>は消費税増税により増加</a:t>
            </a:r>
            <a:endParaRPr kumimoji="1" lang="ja-JP" altLang="en-US" sz="1050" dirty="0">
              <a:latin typeface="HG丸ｺﾞｼｯｸM-PRO" pitchFamily="50" charset="-128"/>
              <a:ea typeface="HG丸ｺﾞｼｯｸM-PRO" pitchFamily="50" charset="-128"/>
            </a:endParaRPr>
          </a:p>
        </p:txBody>
      </p:sp>
      <p:sp>
        <p:nvSpPr>
          <p:cNvPr id="5" name="タイトル 4"/>
          <p:cNvSpPr>
            <a:spLocks noGrp="1"/>
          </p:cNvSpPr>
          <p:nvPr>
            <p:ph type="title"/>
          </p:nvPr>
        </p:nvSpPr>
        <p:spPr/>
        <p:txBody>
          <a:bodyPr/>
          <a:lstStyle/>
          <a:p>
            <a:r>
              <a:rPr lang="ja-JP" altLang="en-US" smtClean="0">
                <a:latin typeface="HGS創英角ｺﾞｼｯｸUB" pitchFamily="50" charset="-128"/>
                <a:ea typeface="HGS創英角ｺﾞｼｯｸUB" pitchFamily="50" charset="-128"/>
              </a:rPr>
              <a:t>３</a:t>
            </a:r>
            <a:r>
              <a:rPr lang="en-US" altLang="ja-JP" sz="2000" smtClean="0">
                <a:latin typeface="HGS創英角ｺﾞｼｯｸUB" pitchFamily="50" charset="-128"/>
                <a:ea typeface="HGS創英角ｺﾞｼｯｸUB" pitchFamily="50" charset="-128"/>
              </a:rPr>
              <a:t>-</a:t>
            </a:r>
            <a:r>
              <a:rPr lang="ja-JP" altLang="en-US" sz="2000" smtClean="0">
                <a:latin typeface="HGS創英角ｺﾞｼｯｸUB" pitchFamily="50" charset="-128"/>
                <a:ea typeface="HGS創英角ｺﾞｼｯｸUB" pitchFamily="50" charset="-128"/>
              </a:rPr>
              <a:t>５．</a:t>
            </a:r>
            <a:r>
              <a:rPr lang="ja-JP" altLang="en-US" smtClean="0"/>
              <a:t>使用水量と使用料収入の推移と見込み</a:t>
            </a:r>
            <a:endParaRPr kumimoji="1" lang="ja-JP" altLang="en-US" dirty="0"/>
          </a:p>
        </p:txBody>
      </p:sp>
    </p:spTree>
    <p:extLst>
      <p:ext uri="{BB962C8B-B14F-4D97-AF65-F5344CB8AC3E}">
        <p14:creationId xmlns:p14="http://schemas.microsoft.com/office/powerpoint/2010/main" val="1264136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34</a:t>
            </a:fld>
            <a:endParaRPr lang="ja-JP" altLang="en-US" sz="2000" b="1" dirty="0">
              <a:solidFill>
                <a:srgbClr val="000000"/>
              </a:solidFill>
              <a:latin typeface="Times New Roman" pitchFamily="18" charset="0"/>
              <a:cs typeface="Times New Roman" pitchFamily="18" charset="0"/>
            </a:endParaRPr>
          </a:p>
        </p:txBody>
      </p:sp>
      <p:sp>
        <p:nvSpPr>
          <p:cNvPr id="42" name="角丸四角形 41"/>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216000" indent="-216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・本市下水道事業会計の損益はどのような状況か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graphicFrame>
        <p:nvGraphicFramePr>
          <p:cNvPr id="61443" name="Object 3"/>
          <p:cNvGraphicFramePr>
            <a:graphicFrameLocks noChangeAspect="1"/>
          </p:cNvGraphicFramePr>
          <p:nvPr>
            <p:extLst>
              <p:ext uri="{D42A27DB-BD31-4B8C-83A1-F6EECF244321}">
                <p14:modId xmlns:p14="http://schemas.microsoft.com/office/powerpoint/2010/main" val="1570266103"/>
              </p:ext>
            </p:extLst>
          </p:nvPr>
        </p:nvGraphicFramePr>
        <p:xfrm>
          <a:off x="533829" y="2528900"/>
          <a:ext cx="8493942" cy="3828571"/>
        </p:xfrm>
        <a:graphic>
          <a:graphicData uri="http://schemas.openxmlformats.org/presentationml/2006/ole">
            <mc:AlternateContent xmlns:mc="http://schemas.openxmlformats.org/markup-compatibility/2006">
              <mc:Choice xmlns:v="urn:schemas-microsoft-com:vml" Requires="v">
                <p:oleObj spid="_x0000_s62009" name="ワークシート" r:id="rId4" imgW="2705077" imgH="1219290" progId="Excel.Sheet.8">
                  <p:embed/>
                </p:oleObj>
              </mc:Choice>
              <mc:Fallback>
                <p:oleObj name="ワークシート" r:id="rId4" imgW="2705077" imgH="1219290" progId="Excel.Sheet.8">
                  <p:embed/>
                  <p:pic>
                    <p:nvPicPr>
                      <p:cNvPr id="0" name="Picture 5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29" y="2528900"/>
                        <a:ext cx="8493942" cy="38285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15"/>
          <p:cNvSpPr txBox="1">
            <a:spLocks noChangeArrowheads="1"/>
          </p:cNvSpPr>
          <p:nvPr/>
        </p:nvSpPr>
        <p:spPr bwMode="auto">
          <a:xfrm>
            <a:off x="7896720" y="3034424"/>
            <a:ext cx="1332000" cy="263791"/>
          </a:xfrm>
          <a:prstGeom prst="rect">
            <a:avLst/>
          </a:prstGeom>
          <a:noFill/>
          <a:ln w="9525">
            <a:noFill/>
            <a:miter lim="800000"/>
            <a:headEnd/>
            <a:tailEnd/>
          </a:ln>
        </p:spPr>
        <p:txBody>
          <a:bodyPr wrap="square" lIns="90000" tIns="46800" rIns="90000" bIns="46800">
            <a:spAutoFit/>
          </a:bodyPr>
          <a:lstStyle/>
          <a:p>
            <a:pPr algn="l">
              <a:lnSpc>
                <a:spcPct val="100000"/>
              </a:lnSpc>
              <a:spcBef>
                <a:spcPct val="50000"/>
              </a:spcBef>
            </a:pPr>
            <a:r>
              <a:rPr lang="ja-JP" altLang="en-US" sz="1100" baseline="0" dirty="0" smtClean="0">
                <a:solidFill>
                  <a:schemeClr val="tx1"/>
                </a:solidFill>
                <a:latin typeface="HG丸ｺﾞｼｯｸM-PRO" pitchFamily="50" charset="-128"/>
                <a:ea typeface="HG丸ｺﾞｼｯｸM-PRO" pitchFamily="50" charset="-128"/>
              </a:rPr>
              <a:t>（単位：億円）</a:t>
            </a:r>
            <a:endParaRPr lang="ja-JP" altLang="en-US" sz="1100" baseline="0" dirty="0">
              <a:solidFill>
                <a:schemeClr val="tx1"/>
              </a:solidFill>
              <a:latin typeface="HG丸ｺﾞｼｯｸM-PRO" pitchFamily="50" charset="-128"/>
              <a:ea typeface="HG丸ｺﾞｼｯｸM-PRO" pitchFamily="50" charset="-128"/>
            </a:endParaRPr>
          </a:p>
        </p:txBody>
      </p:sp>
      <p:sp>
        <p:nvSpPr>
          <p:cNvPr id="3" name="テキスト ボックス 2"/>
          <p:cNvSpPr txBox="1"/>
          <p:nvPr/>
        </p:nvSpPr>
        <p:spPr>
          <a:xfrm>
            <a:off x="1028563" y="6384753"/>
            <a:ext cx="8200156" cy="276999"/>
          </a:xfrm>
          <a:prstGeom prst="rect">
            <a:avLst/>
          </a:prstGeom>
          <a:noFill/>
        </p:spPr>
        <p:txBody>
          <a:bodyPr wrap="square" rtlCol="0">
            <a:spAutoFit/>
          </a:bodyPr>
          <a:lstStyle/>
          <a:p>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収益的収支における「総収入</a:t>
            </a:r>
            <a:r>
              <a:rPr lang="ja-JP" altLang="en-US" sz="1200" dirty="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総費用」から資本的収支にかかる消費税還付金を差し引いたもの</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2" name="Text Box 52"/>
          <p:cNvSpPr txBox="1">
            <a:spLocks noChangeArrowheads="1"/>
          </p:cNvSpPr>
          <p:nvPr/>
        </p:nvSpPr>
        <p:spPr bwMode="auto">
          <a:xfrm>
            <a:off x="7653300" y="3857516"/>
            <a:ext cx="561372" cy="261610"/>
          </a:xfrm>
          <a:prstGeom prst="rect">
            <a:avLst/>
          </a:prstGeom>
          <a:noFill/>
          <a:ln w="9525">
            <a:noFill/>
            <a:miter lim="800000"/>
            <a:headEnd/>
            <a:tailEnd/>
          </a:ln>
        </p:spPr>
        <p:txBody>
          <a:bodyPr wrap="none">
            <a:spAutoFit/>
          </a:bodyPr>
          <a:lstStyle/>
          <a:p>
            <a:pPr algn="just"/>
            <a:r>
              <a:rPr lang="ja-JP" altLang="en-US" sz="1100" baseline="0" dirty="0" smtClean="0">
                <a:solidFill>
                  <a:schemeClr val="tx1"/>
                </a:solidFill>
                <a:latin typeface="HG丸ｺﾞｼｯｸM-PRO" pitchFamily="50" charset="-128"/>
                <a:ea typeface="HG丸ｺﾞｼｯｸM-PRO" pitchFamily="50" charset="-128"/>
              </a:rPr>
              <a:t>損益</a:t>
            </a:r>
            <a:r>
              <a:rPr lang="en-US" altLang="ja-JP" sz="1100" baseline="30000" dirty="0" smtClean="0">
                <a:solidFill>
                  <a:schemeClr val="tx1"/>
                </a:solidFill>
                <a:latin typeface="HG丸ｺﾞｼｯｸM-PRO" pitchFamily="50" charset="-128"/>
                <a:ea typeface="HG丸ｺﾞｼｯｸM-PRO" pitchFamily="50" charset="-128"/>
              </a:rPr>
              <a:t>※</a:t>
            </a:r>
            <a:endParaRPr lang="ja-JP" altLang="en-US" sz="1100" baseline="30000" dirty="0">
              <a:solidFill>
                <a:schemeClr val="tx1"/>
              </a:solidFill>
              <a:latin typeface="HG丸ｺﾞｼｯｸM-PRO" pitchFamily="50" charset="-128"/>
              <a:ea typeface="HG丸ｺﾞｼｯｸM-PRO" pitchFamily="50" charset="-128"/>
            </a:endParaRPr>
          </a:p>
        </p:txBody>
      </p:sp>
      <p:sp>
        <p:nvSpPr>
          <p:cNvPr id="13" name="Line 62"/>
          <p:cNvSpPr>
            <a:spLocks noChangeShapeType="1"/>
          </p:cNvSpPr>
          <p:nvPr/>
        </p:nvSpPr>
        <p:spPr bwMode="auto">
          <a:xfrm flipH="1">
            <a:off x="7392490" y="4082296"/>
            <a:ext cx="311472" cy="323681"/>
          </a:xfrm>
          <a:prstGeom prst="line">
            <a:avLst/>
          </a:prstGeom>
          <a:noFill/>
          <a:ln w="9525">
            <a:solidFill>
              <a:srgbClr val="000000"/>
            </a:solidFill>
            <a:round/>
            <a:headEnd/>
            <a:tailEnd/>
          </a:ln>
        </p:spPr>
        <p:txBody>
          <a:bodyPr/>
          <a:lstStyle/>
          <a:p>
            <a:endParaRPr lang="ja-JP" altLang="en-US"/>
          </a:p>
        </p:txBody>
      </p:sp>
      <p:sp>
        <p:nvSpPr>
          <p:cNvPr id="14" name="Text Box 4"/>
          <p:cNvSpPr txBox="1">
            <a:spLocks noChangeArrowheads="1"/>
          </p:cNvSpPr>
          <p:nvPr/>
        </p:nvSpPr>
        <p:spPr bwMode="auto">
          <a:xfrm>
            <a:off x="468000" y="1440000"/>
            <a:ext cx="9000000" cy="953320"/>
          </a:xfrm>
          <a:prstGeom prst="rect">
            <a:avLst/>
          </a:prstGeom>
          <a:noFill/>
          <a:ln w="9525">
            <a:solidFill>
              <a:schemeClr val="accent1"/>
            </a:solidFill>
            <a:miter lim="800000"/>
            <a:headEnd/>
            <a:tailEnd/>
          </a:ln>
        </p:spPr>
        <p:txBody>
          <a:bodyPr wrap="square" lIns="108000" tIns="72000" rIns="108000" bIns="72000">
            <a:spAutoFit/>
          </a:bodyPr>
          <a:lstStyle/>
          <a:p>
            <a:pPr marL="216000" indent="-216000">
              <a:lnSpc>
                <a:spcPts val="2100"/>
              </a:lnSpc>
            </a:pPr>
            <a:r>
              <a:rPr lang="ja-JP" altLang="en-US" sz="1600" dirty="0" smtClean="0">
                <a:latin typeface="HG丸ｺﾞｼｯｸM-PRO" pitchFamily="50" charset="-128"/>
                <a:ea typeface="HG丸ｺﾞｼｯｸM-PRO" pitchFamily="50" charset="-128"/>
              </a:rPr>
              <a:t>・</a:t>
            </a:r>
            <a:r>
              <a:rPr lang="ja-JP" altLang="en-US" sz="1600" dirty="0">
                <a:latin typeface="HG丸ｺﾞｼｯｸM-PRO" panose="020F0600000000000000" pitchFamily="50" charset="-128"/>
                <a:ea typeface="HG丸ｺﾞｼｯｸM-PRO" panose="020F0600000000000000" pitchFamily="50" charset="-128"/>
              </a:rPr>
              <a:t>近年は使用水量の減などにより、総収入が減少して</a:t>
            </a:r>
            <a:r>
              <a:rPr lang="ja-JP" altLang="en-US" sz="1600" dirty="0" smtClean="0">
                <a:latin typeface="HG丸ｺﾞｼｯｸM-PRO" panose="020F0600000000000000" pitchFamily="50" charset="-128"/>
                <a:ea typeface="HG丸ｺﾞｼｯｸM-PRO" panose="020F0600000000000000" pitchFamily="50" charset="-128"/>
              </a:rPr>
              <a:t>いる。</a:t>
            </a:r>
            <a:endParaRPr lang="en-US" altLang="ja-JP" sz="1600" dirty="0" smtClean="0">
              <a:latin typeface="HG丸ｺﾞｼｯｸM-PRO" panose="020F0600000000000000" pitchFamily="50" charset="-128"/>
              <a:ea typeface="HG丸ｺﾞｼｯｸM-PRO" panose="020F0600000000000000" pitchFamily="50" charset="-128"/>
            </a:endParaRPr>
          </a:p>
          <a:p>
            <a:pPr marL="216000" indent="-216000">
              <a:lnSpc>
                <a:spcPts val="2100"/>
              </a:lnSpc>
            </a:pPr>
            <a:r>
              <a:rPr lang="ja-JP" altLang="en-US" sz="1600" dirty="0" smtClean="0">
                <a:latin typeface="HG丸ｺﾞｼｯｸM-PRO" panose="020F0600000000000000" pitchFamily="50" charset="-128"/>
                <a:ea typeface="HG丸ｺﾞｼｯｸM-PRO" panose="020F0600000000000000" pitchFamily="50" charset="-128"/>
              </a:rPr>
              <a:t>・事業</a:t>
            </a:r>
            <a:r>
              <a:rPr lang="ja-JP" altLang="en-US" sz="1600" dirty="0">
                <a:latin typeface="HG丸ｺﾞｼｯｸM-PRO" panose="020F0600000000000000" pitchFamily="50" charset="-128"/>
                <a:ea typeface="HG丸ｺﾞｼｯｸM-PRO" panose="020F0600000000000000" pitchFamily="50" charset="-128"/>
              </a:rPr>
              <a:t>の効率化などにより総費用も</a:t>
            </a:r>
            <a:r>
              <a:rPr lang="ja-JP" altLang="en-US" sz="1600" dirty="0" smtClean="0">
                <a:latin typeface="HG丸ｺﾞｼｯｸM-PRO" panose="020F0600000000000000" pitchFamily="50" charset="-128"/>
                <a:ea typeface="HG丸ｺﾞｼｯｸM-PRO" panose="020F0600000000000000" pitchFamily="50" charset="-128"/>
              </a:rPr>
              <a:t>減少しているため黒字</a:t>
            </a:r>
            <a:r>
              <a:rPr lang="ja-JP" altLang="en-US" sz="1600" dirty="0">
                <a:latin typeface="HG丸ｺﾞｼｯｸM-PRO" panose="020F0600000000000000" pitchFamily="50" charset="-128"/>
                <a:ea typeface="HG丸ｺﾞｼｯｸM-PRO" panose="020F0600000000000000" pitchFamily="50" charset="-128"/>
              </a:rPr>
              <a:t>を確保しているものの</a:t>
            </a:r>
            <a:r>
              <a:rPr lang="ja-JP" altLang="en-US" sz="1600" dirty="0" smtClean="0">
                <a:latin typeface="HG丸ｺﾞｼｯｸM-PRO" panose="020F0600000000000000" pitchFamily="50" charset="-128"/>
                <a:ea typeface="HG丸ｺﾞｼｯｸM-PRO" panose="020F0600000000000000" pitchFamily="50" charset="-128"/>
              </a:rPr>
              <a:t>、総収入の減少が総費用の減少を上回っているため、黒字幅</a:t>
            </a:r>
            <a:r>
              <a:rPr lang="ja-JP" altLang="en-US" sz="1600" dirty="0">
                <a:latin typeface="HG丸ｺﾞｼｯｸM-PRO" panose="020F0600000000000000" pitchFamily="50" charset="-128"/>
                <a:ea typeface="HG丸ｺﾞｼｯｸM-PRO" panose="020F0600000000000000" pitchFamily="50" charset="-128"/>
              </a:rPr>
              <a:t>は年々減少している。</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4" name="タイトル 3"/>
          <p:cNvSpPr>
            <a:spLocks noGrp="1"/>
          </p:cNvSpPr>
          <p:nvPr>
            <p:ph type="title"/>
          </p:nvPr>
        </p:nvSpPr>
        <p:spPr/>
        <p:txBody>
          <a:bodyPr/>
          <a:lstStyle/>
          <a:p>
            <a:pPr lvl="0"/>
            <a:r>
              <a:rPr lang="ja-JP" altLang="en-US" dirty="0">
                <a:latin typeface="HGS創英角ｺﾞｼｯｸUB" pitchFamily="50" charset="-128"/>
                <a:ea typeface="HGS創英角ｺﾞｼｯｸUB" pitchFamily="50" charset="-128"/>
              </a:rPr>
              <a:t>３</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６</a:t>
            </a:r>
            <a:r>
              <a:rPr lang="ja-JP" altLang="en-US" dirty="0">
                <a:latin typeface="HGS創英角ｺﾞｼｯｸUB" pitchFamily="50" charset="-128"/>
                <a:ea typeface="HGS創英角ｺﾞｼｯｸUB" pitchFamily="50" charset="-128"/>
              </a:rPr>
              <a:t>．</a:t>
            </a:r>
            <a:r>
              <a:rPr lang="ja-JP" altLang="en-US" dirty="0"/>
              <a:t>損益の</a:t>
            </a:r>
            <a:r>
              <a:rPr lang="ja-JP" altLang="en-US" dirty="0" smtClean="0"/>
              <a:t>推移</a:t>
            </a:r>
            <a:endParaRPr kumimoji="1" lang="ja-JP" altLang="en-US" dirty="0"/>
          </a:p>
        </p:txBody>
      </p:sp>
    </p:spTree>
    <p:extLst>
      <p:ext uri="{BB962C8B-B14F-4D97-AF65-F5344CB8AC3E}">
        <p14:creationId xmlns:p14="http://schemas.microsoft.com/office/powerpoint/2010/main" val="1928972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62"/>
          <p:cNvSpPr>
            <a:spLocks noChangeArrowheads="1"/>
          </p:cNvSpPr>
          <p:nvPr/>
        </p:nvSpPr>
        <p:spPr bwMode="auto">
          <a:xfrm>
            <a:off x="359289" y="558975"/>
            <a:ext cx="8929158" cy="276225"/>
          </a:xfrm>
          <a:prstGeom prst="rect">
            <a:avLst/>
          </a:prstGeom>
          <a:noFill/>
          <a:ln w="9525">
            <a:noFill/>
            <a:miter lim="800000"/>
            <a:headEnd/>
            <a:tailEnd/>
          </a:ln>
        </p:spPr>
        <p:txBody>
          <a:bodyPr/>
          <a:lstStyle/>
          <a:p>
            <a:endParaRPr lang="ja-JP" altLang="en-US"/>
          </a:p>
        </p:txBody>
      </p:sp>
      <p:sp>
        <p:nvSpPr>
          <p:cNvPr id="59"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35</a:t>
            </a:fld>
            <a:endParaRPr lang="ja-JP" altLang="en-US" sz="2000" b="1" dirty="0">
              <a:solidFill>
                <a:srgbClr val="000000"/>
              </a:solidFill>
              <a:latin typeface="Times New Roman" pitchFamily="18" charset="0"/>
              <a:cs typeface="Times New Roman" pitchFamily="18" charset="0"/>
            </a:endParaRPr>
          </a:p>
        </p:txBody>
      </p:sp>
      <p:sp>
        <p:nvSpPr>
          <p:cNvPr id="10" name="Text Box 13"/>
          <p:cNvSpPr txBox="1">
            <a:spLocks noChangeArrowheads="1"/>
          </p:cNvSpPr>
          <p:nvPr/>
        </p:nvSpPr>
        <p:spPr bwMode="auto">
          <a:xfrm>
            <a:off x="2663749" y="2528900"/>
            <a:ext cx="4904955" cy="276999"/>
          </a:xfrm>
          <a:prstGeom prst="rect">
            <a:avLst/>
          </a:prstGeom>
          <a:noFill/>
          <a:ln w="9525">
            <a:noFill/>
            <a:miter lim="800000"/>
            <a:headEnd/>
            <a:tailEnd/>
          </a:ln>
        </p:spPr>
        <p:txBody>
          <a:bodyPr wrap="square">
            <a:spAutoFit/>
          </a:bodyPr>
          <a:lstStyle/>
          <a:p>
            <a:pPr algn="just"/>
            <a:r>
              <a:rPr lang="en-US" altLang="ja-JP" sz="1200" baseline="0" dirty="0">
                <a:solidFill>
                  <a:schemeClr val="tx1"/>
                </a:solidFill>
                <a:latin typeface="HG丸ｺﾞｼｯｸM-PRO" pitchFamily="50" charset="-128"/>
                <a:ea typeface="HG丸ｺﾞｼｯｸM-PRO" pitchFamily="50" charset="-128"/>
              </a:rPr>
              <a:t>&lt;</a:t>
            </a:r>
            <a:r>
              <a:rPr lang="ja-JP" altLang="en-US" sz="1200" baseline="0" dirty="0">
                <a:solidFill>
                  <a:schemeClr val="tx1"/>
                </a:solidFill>
                <a:latin typeface="HG丸ｺﾞｼｯｸM-PRO" pitchFamily="50" charset="-128"/>
                <a:ea typeface="HG丸ｺﾞｼｯｸM-PRO" pitchFamily="50" charset="-128"/>
              </a:rPr>
              <a:t>処理水量あたりの部門別職員数　</a:t>
            </a:r>
            <a:r>
              <a:rPr lang="ja-JP" altLang="en-US" sz="1200" baseline="0" dirty="0" smtClean="0">
                <a:solidFill>
                  <a:schemeClr val="tx1"/>
                </a:solidFill>
                <a:latin typeface="HG丸ｺﾞｼｯｸM-PRO" pitchFamily="50" charset="-128"/>
                <a:ea typeface="HG丸ｺﾞｼｯｸM-PRO" pitchFamily="50" charset="-128"/>
              </a:rPr>
              <a:t>（</a:t>
            </a:r>
            <a:r>
              <a:rPr lang="en-US" altLang="ja-JP" sz="1200" dirty="0" smtClean="0">
                <a:latin typeface="HG丸ｺﾞｼｯｸM-PRO" pitchFamily="50" charset="-128"/>
                <a:ea typeface="HG丸ｺﾞｼｯｸM-PRO" pitchFamily="50" charset="-128"/>
              </a:rPr>
              <a:t>H24</a:t>
            </a:r>
            <a:r>
              <a:rPr lang="ja-JP" altLang="en-US" sz="1200" baseline="0" dirty="0" smtClean="0">
                <a:solidFill>
                  <a:schemeClr val="tx1"/>
                </a:solidFill>
                <a:latin typeface="HG丸ｺﾞｼｯｸM-PRO" pitchFamily="50" charset="-128"/>
                <a:ea typeface="HG丸ｺﾞｼｯｸM-PRO" pitchFamily="50" charset="-128"/>
              </a:rPr>
              <a:t>年度　単位</a:t>
            </a:r>
            <a:r>
              <a:rPr lang="ja-JP" altLang="en-US" sz="1200" baseline="0" dirty="0">
                <a:solidFill>
                  <a:schemeClr val="tx1"/>
                </a:solidFill>
                <a:latin typeface="HG丸ｺﾞｼｯｸM-PRO" pitchFamily="50" charset="-128"/>
                <a:ea typeface="HG丸ｺﾞｼｯｸM-PRO" pitchFamily="50" charset="-128"/>
              </a:rPr>
              <a:t>：人</a:t>
            </a:r>
            <a:r>
              <a:rPr lang="en-US" altLang="ja-JP" sz="1200" baseline="0" dirty="0">
                <a:solidFill>
                  <a:schemeClr val="tx1"/>
                </a:solidFill>
                <a:latin typeface="HG丸ｺﾞｼｯｸM-PRO" pitchFamily="50" charset="-128"/>
                <a:ea typeface="HG丸ｺﾞｼｯｸM-PRO" pitchFamily="50" charset="-128"/>
              </a:rPr>
              <a:t>/</a:t>
            </a:r>
            <a:r>
              <a:rPr lang="ja-JP" altLang="en-US" sz="1200" baseline="0" dirty="0">
                <a:solidFill>
                  <a:schemeClr val="tx1"/>
                </a:solidFill>
                <a:latin typeface="HG丸ｺﾞｼｯｸM-PRO" pitchFamily="50" charset="-128"/>
                <a:ea typeface="HG丸ｺﾞｼｯｸM-PRO" pitchFamily="50" charset="-128"/>
              </a:rPr>
              <a:t>億</a:t>
            </a:r>
            <a:r>
              <a:rPr lang="en-US" altLang="ja-JP" sz="1200" baseline="0" dirty="0">
                <a:solidFill>
                  <a:schemeClr val="tx1"/>
                </a:solidFill>
                <a:latin typeface="HG丸ｺﾞｼｯｸM-PRO" pitchFamily="50" charset="-128"/>
                <a:ea typeface="HG丸ｺﾞｼｯｸM-PRO" pitchFamily="50" charset="-128"/>
              </a:rPr>
              <a:t>m</a:t>
            </a:r>
            <a:r>
              <a:rPr lang="en-US" altLang="ja-JP" sz="1200" baseline="30000" dirty="0">
                <a:solidFill>
                  <a:schemeClr val="tx1"/>
                </a:solidFill>
                <a:latin typeface="HG丸ｺﾞｼｯｸM-PRO" pitchFamily="50" charset="-128"/>
                <a:ea typeface="HG丸ｺﾞｼｯｸM-PRO" pitchFamily="50" charset="-128"/>
              </a:rPr>
              <a:t>3</a:t>
            </a:r>
            <a:r>
              <a:rPr lang="ja-JP" altLang="en-US" sz="1200" baseline="0" dirty="0">
                <a:solidFill>
                  <a:schemeClr val="tx1"/>
                </a:solidFill>
                <a:latin typeface="HG丸ｺﾞｼｯｸM-PRO" pitchFamily="50" charset="-128"/>
                <a:ea typeface="HG丸ｺﾞｼｯｸM-PRO" pitchFamily="50" charset="-128"/>
              </a:rPr>
              <a:t>）</a:t>
            </a:r>
            <a:r>
              <a:rPr lang="en-US" altLang="ja-JP" sz="1200" baseline="0" dirty="0">
                <a:solidFill>
                  <a:schemeClr val="tx1"/>
                </a:solidFill>
                <a:latin typeface="HG丸ｺﾞｼｯｸM-PRO" pitchFamily="50" charset="-128"/>
                <a:ea typeface="HG丸ｺﾞｼｯｸM-PRO" pitchFamily="50" charset="-128"/>
              </a:rPr>
              <a:t>&gt;</a:t>
            </a:r>
          </a:p>
        </p:txBody>
      </p:sp>
      <p:sp>
        <p:nvSpPr>
          <p:cNvPr id="12" name="Freeform 37"/>
          <p:cNvSpPr>
            <a:spLocks/>
          </p:cNvSpPr>
          <p:nvPr/>
        </p:nvSpPr>
        <p:spPr bwMode="auto">
          <a:xfrm rot="5400000">
            <a:off x="1733930" y="4398260"/>
            <a:ext cx="182437" cy="2679173"/>
          </a:xfrm>
          <a:custGeom>
            <a:avLst/>
            <a:gdLst>
              <a:gd name="T0" fmla="*/ 2147483647 w 150"/>
              <a:gd name="T1" fmla="*/ 2147483647 h 552"/>
              <a:gd name="T2" fmla="*/ 0 w 150"/>
              <a:gd name="T3" fmla="*/ 0 h 552"/>
              <a:gd name="T4" fmla="*/ 0 w 150"/>
              <a:gd name="T5" fmla="*/ 2147483647 h 552"/>
              <a:gd name="T6" fmla="*/ 2147483647 w 150"/>
              <a:gd name="T7" fmla="*/ 2147483647 h 552"/>
              <a:gd name="T8" fmla="*/ 0 60000 65536"/>
              <a:gd name="T9" fmla="*/ 0 60000 65536"/>
              <a:gd name="T10" fmla="*/ 0 60000 65536"/>
              <a:gd name="T11" fmla="*/ 0 60000 65536"/>
              <a:gd name="T12" fmla="*/ 0 w 150"/>
              <a:gd name="T13" fmla="*/ 0 h 552"/>
              <a:gd name="T14" fmla="*/ 150 w 150"/>
              <a:gd name="T15" fmla="*/ 552 h 552"/>
            </a:gdLst>
            <a:ahLst/>
            <a:cxnLst>
              <a:cxn ang="T8">
                <a:pos x="T0" y="T1"/>
              </a:cxn>
              <a:cxn ang="T9">
                <a:pos x="T2" y="T3"/>
              </a:cxn>
              <a:cxn ang="T10">
                <a:pos x="T4" y="T5"/>
              </a:cxn>
              <a:cxn ang="T11">
                <a:pos x="T6" y="T7"/>
              </a:cxn>
            </a:cxnLst>
            <a:rect l="T12" t="T13" r="T14" b="T15"/>
            <a:pathLst>
              <a:path w="150" h="552">
                <a:moveTo>
                  <a:pt x="150" y="276"/>
                </a:moveTo>
                <a:lnTo>
                  <a:pt x="0" y="0"/>
                </a:lnTo>
                <a:lnTo>
                  <a:pt x="0" y="552"/>
                </a:lnTo>
                <a:lnTo>
                  <a:pt x="150" y="276"/>
                </a:lnTo>
                <a:close/>
              </a:path>
            </a:pathLst>
          </a:custGeom>
          <a:solidFill>
            <a:srgbClr val="C0C0C0"/>
          </a:solidFill>
          <a:ln w="9525" cap="rnd">
            <a:noFill/>
            <a:prstDash val="solid"/>
            <a:round/>
            <a:headEnd/>
            <a:tailEnd/>
          </a:ln>
        </p:spPr>
        <p:txBody>
          <a:bodyPr/>
          <a:lstStyle/>
          <a:p>
            <a:endParaRPr lang="ja-JP" altLang="en-US"/>
          </a:p>
        </p:txBody>
      </p:sp>
      <p:sp>
        <p:nvSpPr>
          <p:cNvPr id="13" name="Text Box 38"/>
          <p:cNvSpPr txBox="1">
            <a:spLocks noChangeArrowheads="1"/>
          </p:cNvSpPr>
          <p:nvPr/>
        </p:nvSpPr>
        <p:spPr bwMode="auto">
          <a:xfrm>
            <a:off x="565827" y="5829065"/>
            <a:ext cx="2518638" cy="307777"/>
          </a:xfrm>
          <a:prstGeom prst="rect">
            <a:avLst/>
          </a:prstGeom>
          <a:noFill/>
          <a:ln w="9525">
            <a:noFill/>
            <a:miter lim="800000"/>
            <a:headEnd/>
            <a:tailEnd/>
          </a:ln>
        </p:spPr>
        <p:txBody>
          <a:bodyPr wrap="none">
            <a:spAutoFit/>
          </a:bodyPr>
          <a:lstStyle/>
          <a:p>
            <a:pPr algn="just"/>
            <a:r>
              <a:rPr lang="ja-JP" altLang="en-US" sz="1400" baseline="0" dirty="0">
                <a:solidFill>
                  <a:schemeClr val="tx1"/>
                </a:solidFill>
                <a:latin typeface="HG丸ｺﾞｼｯｸM-PRO" pitchFamily="50" charset="-128"/>
                <a:ea typeface="HG丸ｺﾞｼｯｸM-PRO" pitchFamily="50" charset="-128"/>
              </a:rPr>
              <a:t>維持管理部門の</a:t>
            </a:r>
            <a:r>
              <a:rPr lang="ja-JP" altLang="en-US" sz="1400" baseline="0" dirty="0" smtClean="0">
                <a:solidFill>
                  <a:schemeClr val="tx1"/>
                </a:solidFill>
                <a:latin typeface="HG丸ｺﾞｼｯｸM-PRO" pitchFamily="50" charset="-128"/>
                <a:ea typeface="HG丸ｺﾞｼｯｸM-PRO" pitchFamily="50" charset="-128"/>
              </a:rPr>
              <a:t>職員数が</a:t>
            </a:r>
            <a:r>
              <a:rPr lang="ja-JP" altLang="en-US" sz="1400" baseline="0" dirty="0">
                <a:solidFill>
                  <a:schemeClr val="tx1"/>
                </a:solidFill>
                <a:latin typeface="HG丸ｺﾞｼｯｸM-PRO" pitchFamily="50" charset="-128"/>
                <a:ea typeface="HG丸ｺﾞｼｯｸM-PRO" pitchFamily="50" charset="-128"/>
              </a:rPr>
              <a:t>多い</a:t>
            </a:r>
          </a:p>
        </p:txBody>
      </p:sp>
      <p:graphicFrame>
        <p:nvGraphicFramePr>
          <p:cNvPr id="14" name="Object 99"/>
          <p:cNvGraphicFramePr>
            <a:graphicFrameLocks noChangeAspect="1"/>
          </p:cNvGraphicFramePr>
          <p:nvPr>
            <p:extLst>
              <p:ext uri="{D42A27DB-BD31-4B8C-83A1-F6EECF244321}">
                <p14:modId xmlns:p14="http://schemas.microsoft.com/office/powerpoint/2010/main" val="4163681843"/>
              </p:ext>
            </p:extLst>
          </p:nvPr>
        </p:nvGraphicFramePr>
        <p:xfrm>
          <a:off x="325597" y="3051541"/>
          <a:ext cx="3151187" cy="2453487"/>
        </p:xfrm>
        <a:graphic>
          <a:graphicData uri="http://schemas.openxmlformats.org/presentationml/2006/ole">
            <mc:AlternateContent xmlns:mc="http://schemas.openxmlformats.org/markup-compatibility/2006">
              <mc:Choice xmlns:v="urn:schemas-microsoft-com:vml" Requires="v">
                <p:oleObj spid="_x0000_s85668" name="ワークシート" r:id="rId4" imgW="3086234" imgH="1904921" progId="Excel.Sheet.8">
                  <p:embed/>
                </p:oleObj>
              </mc:Choice>
              <mc:Fallback>
                <p:oleObj name="ワークシート" r:id="rId4" imgW="3086234" imgH="1904921" progId="Excel.Sheet.8">
                  <p:embed/>
                  <p:pic>
                    <p:nvPicPr>
                      <p:cNvPr id="0" name="Picture 16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597" y="3051541"/>
                        <a:ext cx="3151187" cy="2453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93"/>
          <p:cNvGraphicFramePr>
            <a:graphicFrameLocks noChangeAspect="1"/>
          </p:cNvGraphicFramePr>
          <p:nvPr>
            <p:extLst>
              <p:ext uri="{D42A27DB-BD31-4B8C-83A1-F6EECF244321}">
                <p14:modId xmlns:p14="http://schemas.microsoft.com/office/powerpoint/2010/main" val="1865557538"/>
              </p:ext>
            </p:extLst>
          </p:nvPr>
        </p:nvGraphicFramePr>
        <p:xfrm>
          <a:off x="6654958" y="2954701"/>
          <a:ext cx="2987675" cy="2659062"/>
        </p:xfrm>
        <a:graphic>
          <a:graphicData uri="http://schemas.openxmlformats.org/presentationml/2006/ole">
            <mc:AlternateContent xmlns:mc="http://schemas.openxmlformats.org/markup-compatibility/2006">
              <mc:Choice xmlns:v="urn:schemas-microsoft-com:vml" Requires="v">
                <p:oleObj spid="_x0000_s85669" name="ワークシート" r:id="rId7" imgW="2352805" imgH="2438310" progId="Excel.Sheet.8">
                  <p:embed/>
                </p:oleObj>
              </mc:Choice>
              <mc:Fallback>
                <p:oleObj name="ワークシート" r:id="rId7" imgW="2352805" imgH="2438310" progId="Excel.Sheet.8">
                  <p:embed/>
                  <p:pic>
                    <p:nvPicPr>
                      <p:cNvPr id="0" name="Picture 16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4958" y="2954701"/>
                        <a:ext cx="2987675" cy="2659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92"/>
          <p:cNvGraphicFramePr>
            <a:graphicFrameLocks noChangeAspect="1"/>
          </p:cNvGraphicFramePr>
          <p:nvPr>
            <p:extLst>
              <p:ext uri="{D42A27DB-BD31-4B8C-83A1-F6EECF244321}">
                <p14:modId xmlns:p14="http://schemas.microsoft.com/office/powerpoint/2010/main" val="758684951"/>
              </p:ext>
            </p:extLst>
          </p:nvPr>
        </p:nvGraphicFramePr>
        <p:xfrm>
          <a:off x="3513295" y="3051538"/>
          <a:ext cx="2984788" cy="2511648"/>
        </p:xfrm>
        <a:graphic>
          <a:graphicData uri="http://schemas.openxmlformats.org/presentationml/2006/ole">
            <mc:AlternateContent xmlns:mc="http://schemas.openxmlformats.org/markup-compatibility/2006">
              <mc:Choice xmlns:v="urn:schemas-microsoft-com:vml" Requires="v">
                <p:oleObj spid="_x0000_s85670" name="ワークシート" r:id="rId10" imgW="2219454" imgH="1771574" progId="Excel.Sheet.8">
                  <p:embed/>
                </p:oleObj>
              </mc:Choice>
              <mc:Fallback>
                <p:oleObj name="ワークシート" r:id="rId10" imgW="2219454" imgH="1771574" progId="Excel.Sheet.8">
                  <p:embed/>
                  <p:pic>
                    <p:nvPicPr>
                      <p:cNvPr id="0" name="Picture 16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13295" y="3051538"/>
                        <a:ext cx="2984788" cy="25116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4"/>
          <p:cNvSpPr txBox="1">
            <a:spLocks noChangeArrowheads="1"/>
          </p:cNvSpPr>
          <p:nvPr/>
        </p:nvSpPr>
        <p:spPr bwMode="auto">
          <a:xfrm>
            <a:off x="346487" y="2996570"/>
            <a:ext cx="1082348" cy="246221"/>
          </a:xfrm>
          <a:prstGeom prst="rect">
            <a:avLst/>
          </a:prstGeom>
          <a:noFill/>
          <a:ln w="9525">
            <a:noFill/>
            <a:miter lim="800000"/>
            <a:headEnd/>
            <a:tailEnd/>
          </a:ln>
        </p:spPr>
        <p:txBody>
          <a:bodyPr wrap="none">
            <a:spAutoFit/>
          </a:bodyPr>
          <a:lstStyle/>
          <a:p>
            <a:pPr algn="just"/>
            <a:r>
              <a:rPr lang="en-US" altLang="ja-JP" sz="1000" baseline="0" dirty="0" smtClean="0">
                <a:solidFill>
                  <a:schemeClr val="tx1"/>
                </a:solidFill>
                <a:latin typeface="HG丸ｺﾞｼｯｸM-PRO" pitchFamily="50" charset="-128"/>
                <a:ea typeface="HG丸ｺﾞｼｯｸM-PRO" pitchFamily="50" charset="-128"/>
              </a:rPr>
              <a:t>○</a:t>
            </a:r>
            <a:r>
              <a:rPr lang="ja-JP" altLang="en-US" sz="1000" dirty="0">
                <a:latin typeface="HG丸ｺﾞｼｯｸM-PRO" pitchFamily="50" charset="-128"/>
                <a:ea typeface="HG丸ｺﾞｼｯｸM-PRO" pitchFamily="50" charset="-128"/>
              </a:rPr>
              <a:t>維持管理</a:t>
            </a:r>
            <a:r>
              <a:rPr lang="ja-JP" altLang="en-US" sz="1000" baseline="0" dirty="0" smtClean="0">
                <a:solidFill>
                  <a:schemeClr val="tx1"/>
                </a:solidFill>
                <a:latin typeface="HG丸ｺﾞｼｯｸM-PRO" pitchFamily="50" charset="-128"/>
                <a:ea typeface="HG丸ｺﾞｼｯｸM-PRO" pitchFamily="50" charset="-128"/>
              </a:rPr>
              <a:t>部門</a:t>
            </a:r>
            <a:endParaRPr lang="ja-JP" altLang="en-US" sz="1000" baseline="0" dirty="0">
              <a:solidFill>
                <a:schemeClr val="tx1"/>
              </a:solidFill>
              <a:latin typeface="HG丸ｺﾞｼｯｸM-PRO" pitchFamily="50" charset="-128"/>
              <a:ea typeface="HG丸ｺﾞｼｯｸM-PRO" pitchFamily="50" charset="-128"/>
            </a:endParaRPr>
          </a:p>
        </p:txBody>
      </p:sp>
      <p:sp>
        <p:nvSpPr>
          <p:cNvPr id="18" name="Text Box 7"/>
          <p:cNvSpPr txBox="1">
            <a:spLocks noChangeArrowheads="1"/>
          </p:cNvSpPr>
          <p:nvPr/>
        </p:nvSpPr>
        <p:spPr bwMode="auto">
          <a:xfrm>
            <a:off x="3502982" y="2995540"/>
            <a:ext cx="1338828" cy="246221"/>
          </a:xfrm>
          <a:prstGeom prst="rect">
            <a:avLst/>
          </a:prstGeom>
          <a:noFill/>
          <a:ln w="9525">
            <a:noFill/>
            <a:miter lim="800000"/>
            <a:headEnd/>
            <a:tailEnd/>
          </a:ln>
        </p:spPr>
        <p:txBody>
          <a:bodyPr wrap="none">
            <a:spAutoFit/>
          </a:bodyPr>
          <a:lstStyle/>
          <a:p>
            <a:pPr algn="just"/>
            <a:r>
              <a:rPr lang="en-US" altLang="ja-JP" sz="1000" baseline="0" dirty="0">
                <a:solidFill>
                  <a:schemeClr val="tx1"/>
                </a:solidFill>
                <a:latin typeface="HG丸ｺﾞｼｯｸM-PRO" pitchFamily="50" charset="-128"/>
                <a:ea typeface="HG丸ｺﾞｼｯｸM-PRO" pitchFamily="50" charset="-128"/>
              </a:rPr>
              <a:t>○</a:t>
            </a:r>
            <a:r>
              <a:rPr lang="ja-JP" altLang="en-US" sz="1000" baseline="0" dirty="0" smtClean="0">
                <a:solidFill>
                  <a:schemeClr val="tx1"/>
                </a:solidFill>
                <a:latin typeface="HG丸ｺﾞｼｯｸM-PRO" pitchFamily="50" charset="-128"/>
                <a:ea typeface="HG丸ｺﾞｼｯｸM-PRO" pitchFamily="50" charset="-128"/>
              </a:rPr>
              <a:t>資本（建設）部門</a:t>
            </a:r>
            <a:endParaRPr lang="ja-JP" altLang="en-US" sz="1000" baseline="0" dirty="0">
              <a:solidFill>
                <a:schemeClr val="tx1"/>
              </a:solidFill>
              <a:latin typeface="HG丸ｺﾞｼｯｸM-PRO" pitchFamily="50" charset="-128"/>
              <a:ea typeface="HG丸ｺﾞｼｯｸM-PRO" pitchFamily="50" charset="-128"/>
            </a:endParaRPr>
          </a:p>
        </p:txBody>
      </p:sp>
      <p:sp>
        <p:nvSpPr>
          <p:cNvPr id="19" name="Text Box 8"/>
          <p:cNvSpPr txBox="1">
            <a:spLocks noChangeArrowheads="1"/>
          </p:cNvSpPr>
          <p:nvPr/>
        </p:nvSpPr>
        <p:spPr bwMode="auto">
          <a:xfrm>
            <a:off x="6676018" y="2995541"/>
            <a:ext cx="1723549" cy="246221"/>
          </a:xfrm>
          <a:prstGeom prst="rect">
            <a:avLst/>
          </a:prstGeom>
          <a:noFill/>
          <a:ln w="9525">
            <a:noFill/>
            <a:miter lim="800000"/>
            <a:headEnd/>
            <a:tailEnd/>
          </a:ln>
        </p:spPr>
        <p:txBody>
          <a:bodyPr wrap="none">
            <a:spAutoFit/>
          </a:bodyPr>
          <a:lstStyle/>
          <a:p>
            <a:pPr algn="just"/>
            <a:r>
              <a:rPr lang="en-US" altLang="ja-JP" sz="1000" baseline="0" dirty="0">
                <a:solidFill>
                  <a:schemeClr val="tx1"/>
                </a:solidFill>
                <a:latin typeface="HG丸ｺﾞｼｯｸM-PRO" pitchFamily="50" charset="-128"/>
                <a:ea typeface="HG丸ｺﾞｼｯｸM-PRO" pitchFamily="50" charset="-128"/>
              </a:rPr>
              <a:t>○</a:t>
            </a:r>
            <a:r>
              <a:rPr lang="ja-JP" altLang="en-US" sz="1000" baseline="0" dirty="0" smtClean="0">
                <a:solidFill>
                  <a:schemeClr val="tx1"/>
                </a:solidFill>
                <a:latin typeface="HG丸ｺﾞｼｯｸM-PRO" pitchFamily="50" charset="-128"/>
                <a:ea typeface="HG丸ｺﾞｼｯｸM-PRO" pitchFamily="50" charset="-128"/>
              </a:rPr>
              <a:t>その他（総務部門など）</a:t>
            </a:r>
            <a:endParaRPr lang="ja-JP" altLang="en-US" sz="1000" baseline="30000" dirty="0">
              <a:solidFill>
                <a:schemeClr val="tx1"/>
              </a:solidFill>
              <a:latin typeface="HG丸ｺﾞｼｯｸM-PRO" pitchFamily="50" charset="-128"/>
              <a:ea typeface="HG丸ｺﾞｼｯｸM-PRO" pitchFamily="50" charset="-128"/>
            </a:endParaRPr>
          </a:p>
        </p:txBody>
      </p:sp>
      <p:sp>
        <p:nvSpPr>
          <p:cNvPr id="20" name="Line 50"/>
          <p:cNvSpPr>
            <a:spLocks noChangeShapeType="1"/>
          </p:cNvSpPr>
          <p:nvPr/>
        </p:nvSpPr>
        <p:spPr bwMode="auto">
          <a:xfrm>
            <a:off x="164468" y="4203061"/>
            <a:ext cx="1651000" cy="0"/>
          </a:xfrm>
          <a:prstGeom prst="line">
            <a:avLst/>
          </a:prstGeom>
          <a:noFill/>
          <a:ln w="9525">
            <a:noFill/>
            <a:round/>
            <a:headEnd/>
            <a:tailEnd/>
          </a:ln>
        </p:spPr>
        <p:txBody>
          <a:bodyPr/>
          <a:lstStyle/>
          <a:p>
            <a:endParaRPr lang="ja-JP" altLang="en-US"/>
          </a:p>
        </p:txBody>
      </p:sp>
      <p:sp>
        <p:nvSpPr>
          <p:cNvPr id="21" name="Line 51"/>
          <p:cNvSpPr>
            <a:spLocks noChangeShapeType="1"/>
          </p:cNvSpPr>
          <p:nvPr/>
        </p:nvSpPr>
        <p:spPr bwMode="auto">
          <a:xfrm>
            <a:off x="346487" y="4011314"/>
            <a:ext cx="2937962" cy="5697"/>
          </a:xfrm>
          <a:prstGeom prst="line">
            <a:avLst/>
          </a:prstGeom>
          <a:noFill/>
          <a:ln w="9525">
            <a:solidFill>
              <a:srgbClr val="000000"/>
            </a:solidFill>
            <a:prstDash val="sysDot"/>
            <a:round/>
            <a:headEnd/>
            <a:tailEnd/>
          </a:ln>
        </p:spPr>
        <p:txBody>
          <a:bodyPr/>
          <a:lstStyle/>
          <a:p>
            <a:endParaRPr lang="ja-JP" altLang="en-US"/>
          </a:p>
        </p:txBody>
      </p:sp>
      <p:sp>
        <p:nvSpPr>
          <p:cNvPr id="22" name="Text Box 52"/>
          <p:cNvSpPr txBox="1">
            <a:spLocks noChangeArrowheads="1"/>
          </p:cNvSpPr>
          <p:nvPr/>
        </p:nvSpPr>
        <p:spPr bwMode="auto">
          <a:xfrm>
            <a:off x="2838832" y="3592697"/>
            <a:ext cx="495300" cy="402291"/>
          </a:xfrm>
          <a:prstGeom prst="rect">
            <a:avLst/>
          </a:prstGeom>
          <a:noFill/>
          <a:ln w="9525">
            <a:noFill/>
            <a:miter lim="800000"/>
            <a:headEnd/>
            <a:tailEnd/>
          </a:ln>
        </p:spPr>
        <p:txBody>
          <a:bodyPr lIns="90000" tIns="46800" rIns="90000" bIns="46800">
            <a:spAutoFit/>
          </a:bodyPr>
          <a:lstStyle/>
          <a:p>
            <a:pPr algn="ctr">
              <a:spcBef>
                <a:spcPct val="0"/>
              </a:spcBef>
            </a:pPr>
            <a:r>
              <a:rPr lang="ja-JP" altLang="en-US" sz="1000" baseline="0" dirty="0">
                <a:solidFill>
                  <a:schemeClr val="tx1"/>
                </a:solidFill>
                <a:latin typeface="HG丸ｺﾞｼｯｸM-PRO" pitchFamily="50" charset="-128"/>
                <a:ea typeface="HG丸ｺﾞｼｯｸM-PRO" pitchFamily="50" charset="-128"/>
              </a:rPr>
              <a:t>平均</a:t>
            </a:r>
          </a:p>
          <a:p>
            <a:pPr algn="ctr">
              <a:spcBef>
                <a:spcPct val="0"/>
              </a:spcBef>
            </a:pPr>
            <a:r>
              <a:rPr lang="en-US" altLang="ja-JP" sz="1000" baseline="0" dirty="0" smtClean="0">
                <a:solidFill>
                  <a:schemeClr val="tx1"/>
                </a:solidFill>
                <a:latin typeface="HG丸ｺﾞｼｯｸM-PRO" pitchFamily="50" charset="-128"/>
                <a:ea typeface="HG丸ｺﾞｼｯｸM-PRO" pitchFamily="50" charset="-128"/>
              </a:rPr>
              <a:t>110</a:t>
            </a:r>
          </a:p>
        </p:txBody>
      </p:sp>
      <p:sp>
        <p:nvSpPr>
          <p:cNvPr id="23" name="Line 57"/>
          <p:cNvSpPr>
            <a:spLocks noChangeShapeType="1"/>
          </p:cNvSpPr>
          <p:nvPr/>
        </p:nvSpPr>
        <p:spPr bwMode="auto">
          <a:xfrm>
            <a:off x="3572604" y="3864430"/>
            <a:ext cx="2898598" cy="19084"/>
          </a:xfrm>
          <a:prstGeom prst="line">
            <a:avLst/>
          </a:prstGeom>
          <a:noFill/>
          <a:ln w="9525">
            <a:solidFill>
              <a:srgbClr val="000000"/>
            </a:solidFill>
            <a:prstDash val="sysDot"/>
            <a:round/>
            <a:headEnd/>
            <a:tailEnd/>
          </a:ln>
        </p:spPr>
        <p:txBody>
          <a:bodyPr/>
          <a:lstStyle/>
          <a:p>
            <a:endParaRPr lang="ja-JP" altLang="en-US"/>
          </a:p>
        </p:txBody>
      </p:sp>
      <p:sp>
        <p:nvSpPr>
          <p:cNvPr id="24" name="Text Box 58"/>
          <p:cNvSpPr txBox="1">
            <a:spLocks noChangeArrowheads="1"/>
          </p:cNvSpPr>
          <p:nvPr/>
        </p:nvSpPr>
        <p:spPr bwMode="auto">
          <a:xfrm>
            <a:off x="6279972" y="3410536"/>
            <a:ext cx="495300" cy="402291"/>
          </a:xfrm>
          <a:prstGeom prst="rect">
            <a:avLst/>
          </a:prstGeom>
          <a:noFill/>
          <a:ln w="9525">
            <a:noFill/>
            <a:miter lim="800000"/>
            <a:headEnd/>
            <a:tailEnd/>
          </a:ln>
        </p:spPr>
        <p:txBody>
          <a:bodyPr lIns="90000" tIns="46800" rIns="90000" bIns="46800">
            <a:spAutoFit/>
          </a:bodyPr>
          <a:lstStyle/>
          <a:p>
            <a:pPr algn="ctr">
              <a:spcBef>
                <a:spcPct val="0"/>
              </a:spcBef>
            </a:pPr>
            <a:r>
              <a:rPr lang="ja-JP" altLang="en-US" sz="1000" baseline="0" dirty="0">
                <a:solidFill>
                  <a:schemeClr val="tx1"/>
                </a:solidFill>
                <a:latin typeface="HG丸ｺﾞｼｯｸM-PRO" pitchFamily="50" charset="-128"/>
                <a:ea typeface="HG丸ｺﾞｼｯｸM-PRO" pitchFamily="50" charset="-128"/>
              </a:rPr>
              <a:t>平均</a:t>
            </a:r>
          </a:p>
          <a:p>
            <a:pPr algn="ctr">
              <a:spcBef>
                <a:spcPct val="0"/>
              </a:spcBef>
            </a:pPr>
            <a:r>
              <a:rPr lang="en-US" altLang="ja-JP" sz="1000" baseline="0" dirty="0" smtClean="0">
                <a:solidFill>
                  <a:schemeClr val="tx1"/>
                </a:solidFill>
                <a:latin typeface="HG丸ｺﾞｼｯｸM-PRO" pitchFamily="50" charset="-128"/>
                <a:ea typeface="HG丸ｺﾞｼｯｸM-PRO" pitchFamily="50" charset="-128"/>
              </a:rPr>
              <a:t>45</a:t>
            </a:r>
            <a:endParaRPr lang="ja-JP" altLang="en-US" sz="1000" baseline="0" dirty="0">
              <a:solidFill>
                <a:schemeClr val="tx1"/>
              </a:solidFill>
              <a:latin typeface="HG丸ｺﾞｼｯｸM-PRO" pitchFamily="50" charset="-128"/>
              <a:ea typeface="HG丸ｺﾞｼｯｸM-PRO" pitchFamily="50" charset="-128"/>
            </a:endParaRPr>
          </a:p>
        </p:txBody>
      </p:sp>
      <p:sp>
        <p:nvSpPr>
          <p:cNvPr id="25" name="Line 59"/>
          <p:cNvSpPr>
            <a:spLocks noChangeShapeType="1"/>
          </p:cNvSpPr>
          <p:nvPr/>
        </p:nvSpPr>
        <p:spPr bwMode="auto">
          <a:xfrm>
            <a:off x="6669865" y="3858442"/>
            <a:ext cx="2964329" cy="11976"/>
          </a:xfrm>
          <a:prstGeom prst="line">
            <a:avLst/>
          </a:prstGeom>
          <a:noFill/>
          <a:ln w="9525">
            <a:solidFill>
              <a:srgbClr val="000000"/>
            </a:solidFill>
            <a:prstDash val="sysDot"/>
            <a:round/>
            <a:headEnd/>
            <a:tailEnd/>
          </a:ln>
        </p:spPr>
        <p:txBody>
          <a:bodyPr/>
          <a:lstStyle/>
          <a:p>
            <a:endParaRPr lang="ja-JP" altLang="en-US"/>
          </a:p>
        </p:txBody>
      </p:sp>
      <p:sp>
        <p:nvSpPr>
          <p:cNvPr id="26" name="Text Box 60"/>
          <p:cNvSpPr txBox="1">
            <a:spLocks noChangeArrowheads="1"/>
          </p:cNvSpPr>
          <p:nvPr/>
        </p:nvSpPr>
        <p:spPr bwMode="auto">
          <a:xfrm>
            <a:off x="9264719" y="3343888"/>
            <a:ext cx="495300" cy="402291"/>
          </a:xfrm>
          <a:prstGeom prst="rect">
            <a:avLst/>
          </a:prstGeom>
          <a:noFill/>
          <a:ln w="9525">
            <a:noFill/>
            <a:miter lim="800000"/>
            <a:headEnd/>
            <a:tailEnd/>
          </a:ln>
        </p:spPr>
        <p:txBody>
          <a:bodyPr lIns="90000" tIns="46800" rIns="90000" bIns="46800">
            <a:spAutoFit/>
          </a:bodyPr>
          <a:lstStyle/>
          <a:p>
            <a:pPr algn="ctr">
              <a:spcBef>
                <a:spcPct val="0"/>
              </a:spcBef>
            </a:pPr>
            <a:r>
              <a:rPr lang="ja-JP" altLang="en-US" sz="1000" baseline="0" dirty="0">
                <a:solidFill>
                  <a:schemeClr val="tx1"/>
                </a:solidFill>
                <a:latin typeface="HG丸ｺﾞｼｯｸM-PRO" pitchFamily="50" charset="-128"/>
                <a:ea typeface="HG丸ｺﾞｼｯｸM-PRO" pitchFamily="50" charset="-128"/>
              </a:rPr>
              <a:t>平均</a:t>
            </a:r>
          </a:p>
          <a:p>
            <a:pPr algn="ctr">
              <a:spcBef>
                <a:spcPct val="0"/>
              </a:spcBef>
            </a:pPr>
            <a:r>
              <a:rPr lang="en-US" altLang="ja-JP" sz="1000" baseline="0" dirty="0" smtClean="0">
                <a:solidFill>
                  <a:schemeClr val="tx1"/>
                </a:solidFill>
                <a:latin typeface="HG丸ｺﾞｼｯｸM-PRO" pitchFamily="50" charset="-128"/>
                <a:ea typeface="HG丸ｺﾞｼｯｸM-PRO" pitchFamily="50" charset="-128"/>
              </a:rPr>
              <a:t>22</a:t>
            </a:r>
            <a:endParaRPr lang="ja-JP" altLang="en-US" sz="1000" baseline="0" dirty="0">
              <a:solidFill>
                <a:schemeClr val="tx1"/>
              </a:solidFill>
              <a:latin typeface="HG丸ｺﾞｼｯｸM-PRO" pitchFamily="50" charset="-128"/>
              <a:ea typeface="HG丸ｺﾞｼｯｸM-PRO" pitchFamily="50" charset="-128"/>
            </a:endParaRPr>
          </a:p>
        </p:txBody>
      </p:sp>
      <p:sp>
        <p:nvSpPr>
          <p:cNvPr id="28" name="角丸四角形 27"/>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・本市下水道事業の職員数は他都市と比較するとどうなのか</a:t>
            </a:r>
            <a:endParaRPr lang="en-US" altLang="ja-JP" dirty="0">
              <a:solidFill>
                <a:schemeClr val="tx1"/>
              </a:solidFill>
              <a:latin typeface="HG丸ｺﾞｼｯｸM-PRO" pitchFamily="50" charset="-128"/>
              <a:ea typeface="HG丸ｺﾞｼｯｸM-PRO" pitchFamily="50" charset="-128"/>
              <a:cs typeface="Meiryo UI" pitchFamily="50" charset="-128"/>
            </a:endParaRPr>
          </a:p>
        </p:txBody>
      </p:sp>
      <p:sp>
        <p:nvSpPr>
          <p:cNvPr id="27" name="Text Box 4"/>
          <p:cNvSpPr txBox="1">
            <a:spLocks noChangeArrowheads="1"/>
          </p:cNvSpPr>
          <p:nvPr/>
        </p:nvSpPr>
        <p:spPr bwMode="auto">
          <a:xfrm>
            <a:off x="468000" y="1440000"/>
            <a:ext cx="9000000" cy="684015"/>
          </a:xfrm>
          <a:prstGeom prst="rect">
            <a:avLst/>
          </a:prstGeom>
          <a:noFill/>
          <a:ln w="9525">
            <a:solidFill>
              <a:schemeClr val="accent1"/>
            </a:solidFill>
            <a:miter lim="800000"/>
            <a:headEnd/>
            <a:tailEnd/>
          </a:ln>
        </p:spPr>
        <p:txBody>
          <a:bodyPr wrap="square" lIns="108000" tIns="72000" rIns="108000" bIns="72000" anchor="ctr">
            <a:spAutoFit/>
          </a:bodyPr>
          <a:lstStyle/>
          <a:p>
            <a:pPr marL="216000" indent="-216000">
              <a:lnSpc>
                <a:spcPts val="2100"/>
              </a:lnSpc>
            </a:pPr>
            <a:r>
              <a:rPr lang="ja-JP" altLang="en-US" sz="1600" dirty="0" smtClean="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部門別では、大阪市は維持管理部門の職員数が他都市と比べて</a:t>
            </a:r>
            <a:r>
              <a:rPr lang="ja-JP" altLang="en-US" sz="1600" dirty="0" smtClean="0">
                <a:latin typeface="HG丸ｺﾞｼｯｸM-PRO" pitchFamily="50" charset="-128"/>
                <a:ea typeface="HG丸ｺﾞｼｯｸM-PRO" pitchFamily="50" charset="-128"/>
              </a:rPr>
              <a:t>多く、資本（建設）部門は少ない。</a:t>
            </a:r>
            <a:endParaRPr lang="en-US" altLang="ja-JP" sz="1600" dirty="0">
              <a:latin typeface="HG丸ｺﾞｼｯｸM-PRO" pitchFamily="50" charset="-128"/>
              <a:ea typeface="HG丸ｺﾞｼｯｸM-PRO" pitchFamily="50" charset="-128"/>
              <a:cs typeface="Meiryo UI" pitchFamily="50" charset="-128"/>
            </a:endParaRPr>
          </a:p>
        </p:txBody>
      </p:sp>
      <p:sp>
        <p:nvSpPr>
          <p:cNvPr id="29" name="Freeform 37"/>
          <p:cNvSpPr>
            <a:spLocks/>
          </p:cNvSpPr>
          <p:nvPr/>
        </p:nvSpPr>
        <p:spPr bwMode="auto">
          <a:xfrm rot="5400000">
            <a:off x="5044067" y="4398260"/>
            <a:ext cx="182437" cy="2679173"/>
          </a:xfrm>
          <a:custGeom>
            <a:avLst/>
            <a:gdLst>
              <a:gd name="T0" fmla="*/ 2147483647 w 150"/>
              <a:gd name="T1" fmla="*/ 2147483647 h 552"/>
              <a:gd name="T2" fmla="*/ 0 w 150"/>
              <a:gd name="T3" fmla="*/ 0 h 552"/>
              <a:gd name="T4" fmla="*/ 0 w 150"/>
              <a:gd name="T5" fmla="*/ 2147483647 h 552"/>
              <a:gd name="T6" fmla="*/ 2147483647 w 150"/>
              <a:gd name="T7" fmla="*/ 2147483647 h 552"/>
              <a:gd name="T8" fmla="*/ 0 60000 65536"/>
              <a:gd name="T9" fmla="*/ 0 60000 65536"/>
              <a:gd name="T10" fmla="*/ 0 60000 65536"/>
              <a:gd name="T11" fmla="*/ 0 60000 65536"/>
              <a:gd name="T12" fmla="*/ 0 w 150"/>
              <a:gd name="T13" fmla="*/ 0 h 552"/>
              <a:gd name="T14" fmla="*/ 150 w 150"/>
              <a:gd name="T15" fmla="*/ 552 h 552"/>
            </a:gdLst>
            <a:ahLst/>
            <a:cxnLst>
              <a:cxn ang="T8">
                <a:pos x="T0" y="T1"/>
              </a:cxn>
              <a:cxn ang="T9">
                <a:pos x="T2" y="T3"/>
              </a:cxn>
              <a:cxn ang="T10">
                <a:pos x="T4" y="T5"/>
              </a:cxn>
              <a:cxn ang="T11">
                <a:pos x="T6" y="T7"/>
              </a:cxn>
            </a:cxnLst>
            <a:rect l="T12" t="T13" r="T14" b="T15"/>
            <a:pathLst>
              <a:path w="150" h="552">
                <a:moveTo>
                  <a:pt x="150" y="276"/>
                </a:moveTo>
                <a:lnTo>
                  <a:pt x="0" y="0"/>
                </a:lnTo>
                <a:lnTo>
                  <a:pt x="0" y="552"/>
                </a:lnTo>
                <a:lnTo>
                  <a:pt x="150" y="276"/>
                </a:lnTo>
                <a:close/>
              </a:path>
            </a:pathLst>
          </a:custGeom>
          <a:solidFill>
            <a:srgbClr val="C0C0C0"/>
          </a:solidFill>
          <a:ln w="9525" cap="rnd">
            <a:noFill/>
            <a:prstDash val="solid"/>
            <a:round/>
            <a:headEnd/>
            <a:tailEnd/>
          </a:ln>
        </p:spPr>
        <p:txBody>
          <a:bodyPr/>
          <a:lstStyle/>
          <a:p>
            <a:endParaRPr lang="ja-JP" altLang="en-US"/>
          </a:p>
        </p:txBody>
      </p:sp>
      <p:sp>
        <p:nvSpPr>
          <p:cNvPr id="30" name="Text Box 38"/>
          <p:cNvSpPr txBox="1">
            <a:spLocks noChangeArrowheads="1"/>
          </p:cNvSpPr>
          <p:nvPr/>
        </p:nvSpPr>
        <p:spPr bwMode="auto">
          <a:xfrm>
            <a:off x="3611838" y="5829065"/>
            <a:ext cx="3057247" cy="307777"/>
          </a:xfrm>
          <a:prstGeom prst="rect">
            <a:avLst/>
          </a:prstGeom>
          <a:noFill/>
          <a:ln w="9525">
            <a:noFill/>
            <a:miter lim="800000"/>
            <a:headEnd/>
            <a:tailEnd/>
          </a:ln>
        </p:spPr>
        <p:txBody>
          <a:bodyPr wrap="none">
            <a:spAutoFit/>
          </a:bodyPr>
          <a:lstStyle/>
          <a:p>
            <a:pPr algn="just"/>
            <a:r>
              <a:rPr lang="ja-JP" altLang="en-US" sz="1400" baseline="0" dirty="0" smtClean="0">
                <a:solidFill>
                  <a:schemeClr val="tx1"/>
                </a:solidFill>
                <a:latin typeface="HG丸ｺﾞｼｯｸM-PRO" pitchFamily="50" charset="-128"/>
                <a:ea typeface="HG丸ｺﾞｼｯｸM-PRO" pitchFamily="50" charset="-128"/>
              </a:rPr>
              <a:t>資本（建設）部門の職員数が少ない</a:t>
            </a:r>
            <a:endParaRPr lang="ja-JP" altLang="en-US" sz="1400" baseline="0" dirty="0">
              <a:solidFill>
                <a:schemeClr val="tx1"/>
              </a:solidFill>
              <a:latin typeface="HG丸ｺﾞｼｯｸM-PRO" pitchFamily="50" charset="-128"/>
              <a:ea typeface="HG丸ｺﾞｼｯｸM-PRO" pitchFamily="50" charset="-128"/>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３</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７．</a:t>
            </a:r>
            <a:r>
              <a:rPr lang="ja-JP" altLang="en-US" dirty="0"/>
              <a:t>部門別職員数（他都市比較</a:t>
            </a:r>
            <a:r>
              <a:rPr lang="ja-JP" altLang="en-US" dirty="0" smtClean="0"/>
              <a:t>）</a:t>
            </a:r>
            <a:endParaRPr kumimoji="1" lang="ja-JP" altLang="en-US" dirty="0"/>
          </a:p>
        </p:txBody>
      </p:sp>
    </p:spTree>
    <p:extLst>
      <p:ext uri="{BB962C8B-B14F-4D97-AF65-F5344CB8AC3E}">
        <p14:creationId xmlns:p14="http://schemas.microsoft.com/office/powerpoint/2010/main" val="397502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8" name="Object 250"/>
          <p:cNvGraphicFramePr>
            <a:graphicFrameLocks noChangeAspect="1"/>
          </p:cNvGraphicFramePr>
          <p:nvPr>
            <p:extLst>
              <p:ext uri="{D42A27DB-BD31-4B8C-83A1-F6EECF244321}">
                <p14:modId xmlns:p14="http://schemas.microsoft.com/office/powerpoint/2010/main" val="3065028446"/>
              </p:ext>
            </p:extLst>
          </p:nvPr>
        </p:nvGraphicFramePr>
        <p:xfrm>
          <a:off x="1832585" y="3016731"/>
          <a:ext cx="6270835" cy="2908300"/>
        </p:xfrm>
        <a:graphic>
          <a:graphicData uri="http://schemas.openxmlformats.org/presentationml/2006/ole">
            <mc:AlternateContent xmlns:mc="http://schemas.openxmlformats.org/markup-compatibility/2006">
              <mc:Choice xmlns:v="urn:schemas-microsoft-com:vml" Requires="v">
                <p:oleObj spid="_x0000_s66111" name="ワークシート" r:id="rId4" imgW="2933717" imgH="2266902" progId="Excel.Sheet.8">
                  <p:embed/>
                </p:oleObj>
              </mc:Choice>
              <mc:Fallback>
                <p:oleObj name="ワークシート" r:id="rId4" imgW="2933717" imgH="2266902" progId="Excel.Sheet.8">
                  <p:embed/>
                  <p:pic>
                    <p:nvPicPr>
                      <p:cNvPr id="0" name="Picture 5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585" y="3016731"/>
                        <a:ext cx="6270835" cy="290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2" name="Text Box 10"/>
          <p:cNvSpPr txBox="1">
            <a:spLocks noChangeArrowheads="1"/>
          </p:cNvSpPr>
          <p:nvPr/>
        </p:nvSpPr>
        <p:spPr bwMode="auto">
          <a:xfrm>
            <a:off x="3098863" y="2996952"/>
            <a:ext cx="3780000" cy="252000"/>
          </a:xfrm>
          <a:prstGeom prst="rect">
            <a:avLst/>
          </a:prstGeom>
          <a:noFill/>
          <a:ln w="9525">
            <a:noFill/>
            <a:miter lim="800000"/>
            <a:headEnd/>
            <a:tailEnd/>
          </a:ln>
        </p:spPr>
        <p:txBody>
          <a:bodyPr/>
          <a:lstStyle/>
          <a:p>
            <a:pPr algn="l">
              <a:lnSpc>
                <a:spcPct val="100000"/>
              </a:lnSpc>
              <a:spcBef>
                <a:spcPct val="50000"/>
              </a:spcBef>
            </a:pPr>
            <a:r>
              <a:rPr lang="ja-JP" altLang="en-US" sz="1200" baseline="0" dirty="0" smtClean="0">
                <a:solidFill>
                  <a:schemeClr val="tx1"/>
                </a:solidFill>
                <a:latin typeface="HG丸ｺﾞｼｯｸM-PRO" pitchFamily="50" charset="-128"/>
                <a:ea typeface="HG丸ｺﾞｼｯｸM-PRO" pitchFamily="50" charset="-128"/>
              </a:rPr>
              <a:t>維持管理費における委託料の割合（</a:t>
            </a:r>
            <a:r>
              <a:rPr lang="en-US" altLang="ja-JP" sz="1200" dirty="0" smtClean="0">
                <a:latin typeface="HG丸ｺﾞｼｯｸM-PRO" pitchFamily="50" charset="-128"/>
                <a:ea typeface="HG丸ｺﾞｼｯｸM-PRO" pitchFamily="50" charset="-128"/>
              </a:rPr>
              <a:t>H24</a:t>
            </a:r>
            <a:r>
              <a:rPr lang="ja-JP" altLang="en-US" sz="1200" dirty="0" smtClean="0">
                <a:latin typeface="HG丸ｺﾞｼｯｸM-PRO" pitchFamily="50" charset="-128"/>
                <a:ea typeface="HG丸ｺﾞｼｯｸM-PRO" pitchFamily="50" charset="-128"/>
              </a:rPr>
              <a:t>年度）</a:t>
            </a:r>
            <a:endParaRPr lang="en-US" altLang="ja-JP" sz="1200" baseline="0" dirty="0">
              <a:solidFill>
                <a:schemeClr val="tx1"/>
              </a:solidFill>
              <a:latin typeface="HG丸ｺﾞｼｯｸM-PRO" pitchFamily="50" charset="-128"/>
              <a:ea typeface="HG丸ｺﾞｼｯｸM-PRO" pitchFamily="50" charset="-128"/>
            </a:endParaRPr>
          </a:p>
        </p:txBody>
      </p:sp>
      <p:sp>
        <p:nvSpPr>
          <p:cNvPr id="18452" name="Rectangle 50"/>
          <p:cNvSpPr>
            <a:spLocks noChangeArrowheads="1"/>
          </p:cNvSpPr>
          <p:nvPr/>
        </p:nvSpPr>
        <p:spPr bwMode="auto">
          <a:xfrm>
            <a:off x="8832850" y="4724400"/>
            <a:ext cx="990600" cy="400050"/>
          </a:xfrm>
          <a:prstGeom prst="rect">
            <a:avLst/>
          </a:prstGeom>
          <a:noFill/>
          <a:ln w="9525">
            <a:noFill/>
            <a:miter lim="800000"/>
            <a:headEnd/>
            <a:tailEnd/>
          </a:ln>
        </p:spPr>
        <p:txBody>
          <a:bodyPr/>
          <a:lstStyle/>
          <a:p>
            <a:pPr algn="l">
              <a:lnSpc>
                <a:spcPct val="100000"/>
              </a:lnSpc>
            </a:pPr>
            <a:endParaRPr lang="ja-JP" altLang="ja-JP" sz="1100" baseline="0">
              <a:solidFill>
                <a:schemeClr val="tx1"/>
              </a:solidFill>
            </a:endParaRPr>
          </a:p>
        </p:txBody>
      </p:sp>
      <p:sp>
        <p:nvSpPr>
          <p:cNvPr id="18479" name="Line 198"/>
          <p:cNvSpPr>
            <a:spLocks noChangeShapeType="1"/>
          </p:cNvSpPr>
          <p:nvPr/>
        </p:nvSpPr>
        <p:spPr bwMode="auto">
          <a:xfrm>
            <a:off x="9823450" y="4864105"/>
            <a:ext cx="0" cy="258763"/>
          </a:xfrm>
          <a:prstGeom prst="line">
            <a:avLst/>
          </a:prstGeom>
          <a:noFill/>
          <a:ln w="12700" cap="sq">
            <a:noFill/>
            <a:round/>
            <a:headEnd/>
            <a:tailEnd/>
          </a:ln>
        </p:spPr>
        <p:txBody>
          <a:bodyPr/>
          <a:lstStyle/>
          <a:p>
            <a:endParaRPr lang="ja-JP" altLang="en-US"/>
          </a:p>
        </p:txBody>
      </p:sp>
      <p:sp>
        <p:nvSpPr>
          <p:cNvPr id="18480" name="Line 200"/>
          <p:cNvSpPr>
            <a:spLocks noChangeShapeType="1"/>
          </p:cNvSpPr>
          <p:nvPr/>
        </p:nvSpPr>
        <p:spPr bwMode="auto">
          <a:xfrm>
            <a:off x="8832850" y="5122863"/>
            <a:ext cx="990600" cy="0"/>
          </a:xfrm>
          <a:prstGeom prst="line">
            <a:avLst/>
          </a:prstGeom>
          <a:noFill/>
          <a:ln w="12700" cap="sq">
            <a:noFill/>
            <a:round/>
            <a:headEnd/>
            <a:tailEnd/>
          </a:ln>
        </p:spPr>
        <p:txBody>
          <a:bodyPr/>
          <a:lstStyle/>
          <a:p>
            <a:endParaRPr lang="ja-JP" altLang="en-US"/>
          </a:p>
        </p:txBody>
      </p:sp>
      <p:sp>
        <p:nvSpPr>
          <p:cNvPr id="87" name="スライド番号プレースホルダ 1"/>
          <p:cNvSpPr txBox="1">
            <a:spLocks/>
          </p:cNvSpPr>
          <p:nvPr/>
        </p:nvSpPr>
        <p:spPr>
          <a:xfrm>
            <a:off x="9228719" y="6346977"/>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36</a:t>
            </a:fld>
            <a:endParaRPr lang="ja-JP" altLang="en-US" sz="2000" b="1" dirty="0">
              <a:solidFill>
                <a:srgbClr val="000000"/>
              </a:solidFill>
              <a:latin typeface="Times New Roman" pitchFamily="18" charset="0"/>
              <a:cs typeface="Times New Roman" pitchFamily="18" charset="0"/>
            </a:endParaRPr>
          </a:p>
        </p:txBody>
      </p:sp>
      <p:sp>
        <p:nvSpPr>
          <p:cNvPr id="37" name="角丸四角形 36"/>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・維持管理費における委託費の割合は他都市と比べるとどうなのか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38" name="Text Box 4"/>
          <p:cNvSpPr txBox="1">
            <a:spLocks noChangeArrowheads="1"/>
          </p:cNvSpPr>
          <p:nvPr/>
        </p:nvSpPr>
        <p:spPr bwMode="auto">
          <a:xfrm>
            <a:off x="468000" y="1440000"/>
            <a:ext cx="9072000" cy="1244031"/>
          </a:xfrm>
          <a:prstGeom prst="rect">
            <a:avLst/>
          </a:prstGeom>
          <a:noFill/>
          <a:ln w="9525">
            <a:solidFill>
              <a:schemeClr val="accent1"/>
            </a:solidFill>
            <a:miter lim="800000"/>
            <a:headEnd/>
            <a:tailEnd/>
          </a:ln>
        </p:spPr>
        <p:txBody>
          <a:bodyPr wrap="square" lIns="108000" tIns="108000" rIns="108000" bIns="108000">
            <a:spAutoFit/>
          </a:bodyPr>
          <a:lstStyle/>
          <a:p>
            <a:pPr marL="216000" indent="-216000">
              <a:lnSpc>
                <a:spcPts val="2000"/>
              </a:lnSpc>
            </a:pPr>
            <a:r>
              <a:rPr lang="ja-JP" altLang="en-US" sz="1600" dirty="0" smtClean="0">
                <a:latin typeface="HG丸ｺﾞｼｯｸM-PRO" pitchFamily="50" charset="-128"/>
                <a:ea typeface="HG丸ｺﾞｼｯｸM-PRO" pitchFamily="50" charset="-128"/>
              </a:rPr>
              <a:t>・本市は委託率が低い。</a:t>
            </a:r>
            <a:endParaRPr lang="en-US" altLang="ja-JP" sz="1600" dirty="0" smtClean="0">
              <a:latin typeface="HG丸ｺﾞｼｯｸM-PRO" pitchFamily="50" charset="-128"/>
              <a:ea typeface="HG丸ｺﾞｼｯｸM-PRO" pitchFamily="50" charset="-128"/>
            </a:endParaRPr>
          </a:p>
          <a:p>
            <a:pPr marL="216000" indent="-216000">
              <a:lnSpc>
                <a:spcPts val="2000"/>
              </a:lnSpc>
            </a:pPr>
            <a:r>
              <a:rPr lang="ja-JP" altLang="en-US" sz="1600" dirty="0" smtClean="0">
                <a:latin typeface="HG丸ｺﾞｼｯｸM-PRO" pitchFamily="50" charset="-128"/>
                <a:ea typeface="HG丸ｺﾞｼｯｸM-PRO" pitchFamily="50" charset="-128"/>
              </a:rPr>
              <a:t>・本市は早くから事業を開始し、民間事業者が育っていなかった時期から維持管理を行なっており、その後は老朽化し、対応に経験やノウハウを必要とする施設を多く抱えていることなどから委託率が低くなっている。</a:t>
            </a:r>
            <a:endParaRPr lang="ja-JP" altLang="en-US" sz="1600" dirty="0">
              <a:latin typeface="HG丸ｺﾞｼｯｸM-PRO" pitchFamily="50" charset="-128"/>
              <a:ea typeface="HG丸ｺﾞｼｯｸM-PRO"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765105017"/>
              </p:ext>
            </p:extLst>
          </p:nvPr>
        </p:nvGraphicFramePr>
        <p:xfrm>
          <a:off x="1100572" y="5906487"/>
          <a:ext cx="6516722" cy="457200"/>
        </p:xfrm>
        <a:graphic>
          <a:graphicData uri="http://schemas.openxmlformats.org/drawingml/2006/table">
            <a:tbl>
              <a:tblPr firstRow="1" bandRow="1">
                <a:tableStyleId>{5C22544A-7EE6-4342-B048-85BDC9FD1C3A}</a:tableStyleId>
              </a:tblPr>
              <a:tblGrid>
                <a:gridCol w="1332146"/>
                <a:gridCol w="720080"/>
                <a:gridCol w="756084"/>
                <a:gridCol w="720080"/>
                <a:gridCol w="792088"/>
                <a:gridCol w="684076"/>
                <a:gridCol w="756084"/>
                <a:gridCol w="756084"/>
              </a:tblGrid>
              <a:tr h="363575">
                <a:tc>
                  <a:txBody>
                    <a:bodyPr/>
                    <a:lstStyle/>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処理場の</a:t>
                      </a:r>
                      <a:endPar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運転開始年度</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S5</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S15</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S33</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S9</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S37</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T11</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S41</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３</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８．</a:t>
            </a:r>
            <a:r>
              <a:rPr lang="ja-JP" altLang="en-US" dirty="0"/>
              <a:t>委託率（他都市比較</a:t>
            </a:r>
            <a:r>
              <a:rPr lang="ja-JP" altLang="en-US" dirty="0" smtClean="0"/>
              <a:t>）</a:t>
            </a:r>
            <a:endParaRPr kumimoji="1" lang="ja-JP" altLang="en-US" dirty="0"/>
          </a:p>
        </p:txBody>
      </p:sp>
    </p:spTree>
    <p:extLst>
      <p:ext uri="{BB962C8B-B14F-4D97-AF65-F5344CB8AC3E}">
        <p14:creationId xmlns:p14="http://schemas.microsoft.com/office/powerpoint/2010/main" val="1245678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3" name="Object 3"/>
          <p:cNvGraphicFramePr>
            <a:graphicFrameLocks noChangeAspect="1"/>
          </p:cNvGraphicFramePr>
          <p:nvPr>
            <p:extLst>
              <p:ext uri="{D42A27DB-BD31-4B8C-83A1-F6EECF244321}">
                <p14:modId xmlns:p14="http://schemas.microsoft.com/office/powerpoint/2010/main" val="899364569"/>
              </p:ext>
            </p:extLst>
          </p:nvPr>
        </p:nvGraphicFramePr>
        <p:xfrm>
          <a:off x="536375" y="2852936"/>
          <a:ext cx="7848601" cy="3861010"/>
        </p:xfrm>
        <a:graphic>
          <a:graphicData uri="http://schemas.openxmlformats.org/presentationml/2006/ole">
            <mc:AlternateContent xmlns:mc="http://schemas.openxmlformats.org/markup-compatibility/2006">
              <mc:Choice xmlns:v="urn:schemas-microsoft-com:vml" Requires="v">
                <p:oleObj spid="_x0000_s67131" name="ワークシート" r:id="rId4" imgW="5276804" imgH="2581375" progId="Excel.Sheet.8">
                  <p:embed/>
                </p:oleObj>
              </mc:Choice>
              <mc:Fallback>
                <p:oleObj name="ワークシート" r:id="rId4" imgW="5276804" imgH="2581375" progId="Excel.Sheet.8">
                  <p:embed/>
                  <p:pic>
                    <p:nvPicPr>
                      <p:cNvPr id="0" name="Picture 5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375" y="2852936"/>
                        <a:ext cx="7848601" cy="3861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スライド番号プレースホルダ 1"/>
          <p:cNvSpPr txBox="1">
            <a:spLocks/>
          </p:cNvSpPr>
          <p:nvPr/>
        </p:nvSpPr>
        <p:spPr>
          <a:xfrm>
            <a:off x="9265189" y="6377724"/>
            <a:ext cx="67728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37</a:t>
            </a:fld>
            <a:endParaRPr lang="ja-JP" altLang="en-US" sz="2000" b="1" dirty="0">
              <a:solidFill>
                <a:srgbClr val="000000"/>
              </a:solidFill>
              <a:latin typeface="Times New Roman" pitchFamily="18" charset="0"/>
              <a:cs typeface="Times New Roman" pitchFamily="18" charset="0"/>
            </a:endParaRPr>
          </a:p>
        </p:txBody>
      </p:sp>
      <p:sp>
        <p:nvSpPr>
          <p:cNvPr id="37" name="Text Box 13"/>
          <p:cNvSpPr txBox="1">
            <a:spLocks noChangeArrowheads="1"/>
          </p:cNvSpPr>
          <p:nvPr/>
        </p:nvSpPr>
        <p:spPr bwMode="auto">
          <a:xfrm>
            <a:off x="8194286" y="4789623"/>
            <a:ext cx="1332000" cy="279180"/>
          </a:xfrm>
          <a:prstGeom prst="rect">
            <a:avLst/>
          </a:prstGeom>
          <a:noFill/>
          <a:ln w="9525">
            <a:noFill/>
            <a:miter lim="800000"/>
            <a:headEnd/>
            <a:tailEnd/>
          </a:ln>
        </p:spPr>
        <p:txBody>
          <a:bodyPr wrap="square" lIns="90000" tIns="46800" rIns="90000" bIns="46800">
            <a:spAutoFit/>
          </a:bodyPr>
          <a:lstStyle/>
          <a:p>
            <a:pPr algn="l">
              <a:lnSpc>
                <a:spcPct val="100000"/>
              </a:lnSpc>
              <a:spcBef>
                <a:spcPct val="0"/>
              </a:spcBef>
            </a:pPr>
            <a:r>
              <a:rPr lang="ja-JP" altLang="en-US" sz="1200" baseline="0" dirty="0" smtClean="0">
                <a:solidFill>
                  <a:schemeClr val="tx1"/>
                </a:solidFill>
                <a:latin typeface="HG丸ｺﾞｼｯｸM-PRO" pitchFamily="50" charset="-128"/>
                <a:ea typeface="HG丸ｺﾞｼｯｸM-PRO" pitchFamily="50" charset="-128"/>
              </a:rPr>
              <a:t>建設改良費</a:t>
            </a:r>
            <a:endParaRPr lang="ja-JP" altLang="en-US" sz="1200" baseline="0" dirty="0">
              <a:solidFill>
                <a:schemeClr val="tx1"/>
              </a:solidFill>
              <a:latin typeface="HG丸ｺﾞｼｯｸM-PRO" pitchFamily="50" charset="-128"/>
              <a:ea typeface="HG丸ｺﾞｼｯｸM-PRO" pitchFamily="50" charset="-128"/>
            </a:endParaRPr>
          </a:p>
        </p:txBody>
      </p:sp>
      <p:sp>
        <p:nvSpPr>
          <p:cNvPr id="42" name="角丸四角形 41"/>
          <p:cNvSpPr/>
          <p:nvPr/>
        </p:nvSpPr>
        <p:spPr>
          <a:xfrm>
            <a:off x="468000" y="608400"/>
            <a:ext cx="9000000" cy="697349"/>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216000" indent="-216000">
              <a:lnSpc>
                <a:spcPts val="2500"/>
              </a:lnSpc>
              <a:defRPr/>
            </a:pPr>
            <a:r>
              <a:rPr lang="ja-JP" altLang="en-US" dirty="0" smtClean="0">
                <a:solidFill>
                  <a:srgbClr val="003366"/>
                </a:solidFill>
                <a:latin typeface="HG丸ｺﾞｼｯｸM-PRO" pitchFamily="50" charset="-128"/>
                <a:ea typeface="HG丸ｺﾞｼｯｸM-PRO" pitchFamily="50" charset="-128"/>
                <a:cs typeface="Meiryo UI" pitchFamily="50" charset="-128"/>
              </a:rPr>
              <a:t>・本市下水道事業会計の資本的収支はどのような状況か</a:t>
            </a:r>
            <a:endParaRPr lang="en-US" altLang="ja-JP" dirty="0">
              <a:solidFill>
                <a:srgbClr val="003366"/>
              </a:solidFill>
              <a:latin typeface="HG丸ｺﾞｼｯｸM-PRO" pitchFamily="50" charset="-128"/>
              <a:ea typeface="HG丸ｺﾞｼｯｸM-PRO" pitchFamily="50" charset="-128"/>
              <a:cs typeface="Meiryo UI" pitchFamily="50" charset="-128"/>
            </a:endParaRPr>
          </a:p>
        </p:txBody>
      </p:sp>
      <p:sp>
        <p:nvSpPr>
          <p:cNvPr id="49" name="Text Box 15"/>
          <p:cNvSpPr txBox="1">
            <a:spLocks noChangeArrowheads="1"/>
          </p:cNvSpPr>
          <p:nvPr/>
        </p:nvSpPr>
        <p:spPr bwMode="auto">
          <a:xfrm>
            <a:off x="7788475" y="3328093"/>
            <a:ext cx="1332000" cy="263791"/>
          </a:xfrm>
          <a:prstGeom prst="rect">
            <a:avLst/>
          </a:prstGeom>
          <a:noFill/>
          <a:ln w="9525">
            <a:noFill/>
            <a:miter lim="800000"/>
            <a:headEnd/>
            <a:tailEnd/>
          </a:ln>
        </p:spPr>
        <p:txBody>
          <a:bodyPr wrap="square" lIns="90000" tIns="46800" rIns="90000" bIns="46800">
            <a:spAutoFit/>
          </a:bodyPr>
          <a:lstStyle/>
          <a:p>
            <a:pPr algn="l">
              <a:lnSpc>
                <a:spcPct val="100000"/>
              </a:lnSpc>
              <a:spcBef>
                <a:spcPct val="50000"/>
              </a:spcBef>
            </a:pPr>
            <a:r>
              <a:rPr lang="ja-JP" altLang="en-US" sz="1050" baseline="0" dirty="0" smtClean="0">
                <a:solidFill>
                  <a:schemeClr val="tx1"/>
                </a:solidFill>
                <a:latin typeface="HG丸ｺﾞｼｯｸM-PRO" pitchFamily="50" charset="-128"/>
                <a:ea typeface="HG丸ｺﾞｼｯｸM-PRO" pitchFamily="50" charset="-128"/>
              </a:rPr>
              <a:t>（単位：億円）</a:t>
            </a:r>
            <a:endParaRPr lang="ja-JP" altLang="en-US" sz="1050" baseline="0" dirty="0">
              <a:solidFill>
                <a:schemeClr val="tx1"/>
              </a:solidFill>
              <a:latin typeface="HG丸ｺﾞｼｯｸM-PRO" pitchFamily="50" charset="-128"/>
              <a:ea typeface="HG丸ｺﾞｼｯｸM-PRO" pitchFamily="50" charset="-128"/>
            </a:endParaRPr>
          </a:p>
        </p:txBody>
      </p:sp>
      <p:sp>
        <p:nvSpPr>
          <p:cNvPr id="25" name="Text Box 13"/>
          <p:cNvSpPr txBox="1">
            <a:spLocks noChangeArrowheads="1"/>
          </p:cNvSpPr>
          <p:nvPr/>
        </p:nvSpPr>
        <p:spPr bwMode="auto">
          <a:xfrm>
            <a:off x="8204544" y="5082653"/>
            <a:ext cx="1332000" cy="279180"/>
          </a:xfrm>
          <a:prstGeom prst="rect">
            <a:avLst/>
          </a:prstGeom>
          <a:noFill/>
          <a:ln w="9525">
            <a:noFill/>
            <a:miter lim="800000"/>
            <a:headEnd/>
            <a:tailEnd/>
          </a:ln>
        </p:spPr>
        <p:txBody>
          <a:bodyPr wrap="square" lIns="90000" tIns="46800" rIns="90000" bIns="46800">
            <a:spAutoFit/>
          </a:bodyPr>
          <a:lstStyle/>
          <a:p>
            <a:pPr algn="l">
              <a:lnSpc>
                <a:spcPct val="100000"/>
              </a:lnSpc>
              <a:spcBef>
                <a:spcPct val="0"/>
              </a:spcBef>
            </a:pPr>
            <a:r>
              <a:rPr lang="ja-JP" altLang="en-US" sz="1200" baseline="0" dirty="0" smtClean="0">
                <a:solidFill>
                  <a:schemeClr val="tx1"/>
                </a:solidFill>
                <a:latin typeface="HG丸ｺﾞｼｯｸM-PRO" pitchFamily="50" charset="-128"/>
                <a:ea typeface="HG丸ｺﾞｼｯｸM-PRO" pitchFamily="50" charset="-128"/>
              </a:rPr>
              <a:t>元金償還金</a:t>
            </a:r>
            <a:endParaRPr lang="ja-JP" altLang="en-US" sz="1200" baseline="0" dirty="0">
              <a:solidFill>
                <a:schemeClr val="tx1"/>
              </a:solidFill>
              <a:latin typeface="HG丸ｺﾞｼｯｸM-PRO" pitchFamily="50" charset="-128"/>
              <a:ea typeface="HG丸ｺﾞｼｯｸM-PRO" pitchFamily="50" charset="-128"/>
            </a:endParaRPr>
          </a:p>
        </p:txBody>
      </p:sp>
      <p:sp>
        <p:nvSpPr>
          <p:cNvPr id="26" name="Text Box 13"/>
          <p:cNvSpPr txBox="1">
            <a:spLocks noChangeArrowheads="1"/>
          </p:cNvSpPr>
          <p:nvPr/>
        </p:nvSpPr>
        <p:spPr bwMode="auto">
          <a:xfrm>
            <a:off x="8229512" y="5448799"/>
            <a:ext cx="1332000" cy="279180"/>
          </a:xfrm>
          <a:prstGeom prst="rect">
            <a:avLst/>
          </a:prstGeom>
          <a:noFill/>
          <a:ln w="9525">
            <a:noFill/>
            <a:miter lim="800000"/>
            <a:headEnd/>
            <a:tailEnd/>
          </a:ln>
        </p:spPr>
        <p:txBody>
          <a:bodyPr wrap="square" lIns="90000" tIns="46800" rIns="90000" bIns="46800">
            <a:spAutoFit/>
          </a:bodyPr>
          <a:lstStyle/>
          <a:p>
            <a:pPr algn="l">
              <a:lnSpc>
                <a:spcPct val="100000"/>
              </a:lnSpc>
              <a:spcBef>
                <a:spcPct val="0"/>
              </a:spcBef>
            </a:pPr>
            <a:r>
              <a:rPr lang="ja-JP" altLang="en-US" sz="1200" baseline="0" dirty="0" smtClean="0">
                <a:solidFill>
                  <a:schemeClr val="tx1"/>
                </a:solidFill>
                <a:latin typeface="HG丸ｺﾞｼｯｸM-PRO" pitchFamily="50" charset="-128"/>
                <a:ea typeface="HG丸ｺﾞｼｯｸM-PRO" pitchFamily="50" charset="-128"/>
              </a:rPr>
              <a:t>企業債</a:t>
            </a:r>
            <a:endParaRPr lang="ja-JP" altLang="en-US" sz="1200" baseline="0" dirty="0">
              <a:solidFill>
                <a:schemeClr val="tx1"/>
              </a:solidFill>
              <a:latin typeface="HG丸ｺﾞｼｯｸM-PRO" pitchFamily="50" charset="-128"/>
              <a:ea typeface="HG丸ｺﾞｼｯｸM-PRO" pitchFamily="50" charset="-128"/>
            </a:endParaRPr>
          </a:p>
        </p:txBody>
      </p:sp>
      <p:sp>
        <p:nvSpPr>
          <p:cNvPr id="27" name="Text Box 13"/>
          <p:cNvSpPr txBox="1">
            <a:spLocks noChangeArrowheads="1"/>
          </p:cNvSpPr>
          <p:nvPr/>
        </p:nvSpPr>
        <p:spPr bwMode="auto">
          <a:xfrm>
            <a:off x="8229512" y="5727979"/>
            <a:ext cx="1332000" cy="279180"/>
          </a:xfrm>
          <a:prstGeom prst="rect">
            <a:avLst/>
          </a:prstGeom>
          <a:noFill/>
          <a:ln w="9525">
            <a:noFill/>
            <a:miter lim="800000"/>
            <a:headEnd/>
            <a:tailEnd/>
          </a:ln>
        </p:spPr>
        <p:txBody>
          <a:bodyPr wrap="square" lIns="90000" tIns="46800" rIns="90000" bIns="46800">
            <a:spAutoFit/>
          </a:bodyPr>
          <a:lstStyle/>
          <a:p>
            <a:pPr algn="l">
              <a:lnSpc>
                <a:spcPct val="100000"/>
              </a:lnSpc>
              <a:spcBef>
                <a:spcPct val="0"/>
              </a:spcBef>
            </a:pPr>
            <a:r>
              <a:rPr lang="ja-JP" altLang="en-US" sz="1200" baseline="0" dirty="0" smtClean="0">
                <a:solidFill>
                  <a:schemeClr val="tx1"/>
                </a:solidFill>
                <a:latin typeface="HG丸ｺﾞｼｯｸM-PRO" pitchFamily="50" charset="-128"/>
                <a:ea typeface="HG丸ｺﾞｼｯｸM-PRO" pitchFamily="50" charset="-128"/>
              </a:rPr>
              <a:t>国庫補助金</a:t>
            </a:r>
            <a:endParaRPr lang="ja-JP" altLang="en-US" sz="1200" baseline="0" dirty="0">
              <a:solidFill>
                <a:schemeClr val="tx1"/>
              </a:solidFill>
              <a:latin typeface="HG丸ｺﾞｼｯｸM-PRO" pitchFamily="50" charset="-128"/>
              <a:ea typeface="HG丸ｺﾞｼｯｸM-PRO" pitchFamily="50" charset="-128"/>
            </a:endParaRPr>
          </a:p>
        </p:txBody>
      </p:sp>
      <p:sp>
        <p:nvSpPr>
          <p:cNvPr id="15" name="Text Box 4"/>
          <p:cNvSpPr txBox="1">
            <a:spLocks noChangeArrowheads="1"/>
          </p:cNvSpPr>
          <p:nvPr/>
        </p:nvSpPr>
        <p:spPr bwMode="auto">
          <a:xfrm>
            <a:off x="468000" y="1440000"/>
            <a:ext cx="9072000" cy="1500512"/>
          </a:xfrm>
          <a:prstGeom prst="rect">
            <a:avLst/>
          </a:prstGeom>
          <a:noFill/>
          <a:ln w="9525">
            <a:solidFill>
              <a:schemeClr val="accent1"/>
            </a:solidFill>
            <a:miter lim="800000"/>
            <a:headEnd/>
            <a:tailEnd/>
          </a:ln>
        </p:spPr>
        <p:txBody>
          <a:bodyPr wrap="square" lIns="108000" tIns="108000" rIns="108000" bIns="108000">
            <a:spAutoFit/>
          </a:bodyPr>
          <a:lstStyle/>
          <a:p>
            <a:pPr marL="216000" indent="-216000">
              <a:lnSpc>
                <a:spcPts val="2500"/>
              </a:lnSpc>
              <a:defRPr/>
            </a:pPr>
            <a:r>
              <a:rPr lang="ja-JP" altLang="en-US" sz="1600" dirty="0" smtClean="0">
                <a:latin typeface="HG丸ｺﾞｼｯｸM-PRO" pitchFamily="50" charset="-128"/>
                <a:ea typeface="HG丸ｺﾞｼｯｸM-PRO" pitchFamily="50" charset="-128"/>
              </a:rPr>
              <a:t>・</a:t>
            </a:r>
            <a:r>
              <a:rPr lang="en-US" altLang="ja-JP" sz="1600" dirty="0">
                <a:latin typeface="HG丸ｺﾞｼｯｸM-PRO" panose="020F0600000000000000" pitchFamily="50" charset="-128"/>
                <a:ea typeface="HG丸ｺﾞｼｯｸM-PRO" panose="020F0600000000000000" pitchFamily="50" charset="-128"/>
              </a:rPr>
              <a:t>H4</a:t>
            </a:r>
            <a:r>
              <a:rPr lang="ja-JP" altLang="en-US" sz="1600" dirty="0">
                <a:latin typeface="HG丸ｺﾞｼｯｸM-PRO" panose="020F0600000000000000" pitchFamily="50" charset="-128"/>
                <a:ea typeface="HG丸ｺﾞｼｯｸM-PRO" panose="020F0600000000000000" pitchFamily="50" charset="-128"/>
              </a:rPr>
              <a:t>から</a:t>
            </a:r>
            <a:r>
              <a:rPr lang="en-US" altLang="ja-JP" sz="1600" dirty="0">
                <a:latin typeface="HG丸ｺﾞｼｯｸM-PRO" panose="020F0600000000000000" pitchFamily="50" charset="-128"/>
                <a:ea typeface="HG丸ｺﾞｼｯｸM-PRO" panose="020F0600000000000000" pitchFamily="50" charset="-128"/>
              </a:rPr>
              <a:t>10</a:t>
            </a:r>
            <a:r>
              <a:rPr lang="ja-JP" altLang="en-US" sz="1600" dirty="0">
                <a:latin typeface="HG丸ｺﾞｼｯｸM-PRO" panose="020F0600000000000000" pitchFamily="50" charset="-128"/>
                <a:ea typeface="HG丸ｺﾞｼｯｸM-PRO" panose="020F0600000000000000" pitchFamily="50" charset="-128"/>
              </a:rPr>
              <a:t>年間あまり、積極的な建設改良（主に浸水対策）を行ってきたことに伴い、企業債の発行額も多額となっている。</a:t>
            </a:r>
            <a:endParaRPr lang="en-US" altLang="ja-JP" sz="1600" dirty="0">
              <a:latin typeface="HG丸ｺﾞｼｯｸM-PRO" panose="020F0600000000000000" pitchFamily="50" charset="-128"/>
              <a:ea typeface="HG丸ｺﾞｼｯｸM-PRO" panose="020F0600000000000000" pitchFamily="50" charset="-128"/>
            </a:endParaRPr>
          </a:p>
          <a:p>
            <a:pPr marL="216000" indent="-216000">
              <a:lnSpc>
                <a:spcPts val="2500"/>
              </a:lnSpc>
              <a:defRPr/>
            </a:pPr>
            <a:r>
              <a:rPr lang="ja-JP" altLang="en-US" sz="1600" dirty="0">
                <a:latin typeface="HG丸ｺﾞｼｯｸM-PRO" panose="020F0600000000000000" pitchFamily="50" charset="-128"/>
                <a:ea typeface="HG丸ｺﾞｼｯｸM-PRO" panose="020F0600000000000000" pitchFamily="50" charset="-128"/>
              </a:rPr>
              <a:t>・近年、過去の建設改良に伴い発行した企業債の償還が高水準で推移しており、今後も改築更新などを実施することにより、高水準での推移となる見込み</a:t>
            </a:r>
            <a:r>
              <a:rPr lang="ja-JP" altLang="en-US" sz="1600" dirty="0" smtClean="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itchFamily="50" charset="-128"/>
              <a:ea typeface="HG丸ｺﾞｼｯｸM-PRO" pitchFamily="50" charset="-128"/>
              <a:cs typeface="Meiryo UI" pitchFamily="50" charset="-128"/>
            </a:endParaRPr>
          </a:p>
        </p:txBody>
      </p:sp>
      <p:sp>
        <p:nvSpPr>
          <p:cNvPr id="3" name="タイトル 2"/>
          <p:cNvSpPr>
            <a:spLocks noGrp="1"/>
          </p:cNvSpPr>
          <p:nvPr>
            <p:ph type="title"/>
          </p:nvPr>
        </p:nvSpPr>
        <p:spPr/>
        <p:txBody>
          <a:bodyPr/>
          <a:lstStyle/>
          <a:p>
            <a:pPr lvl="0"/>
            <a:r>
              <a:rPr lang="ja-JP" altLang="en-US" dirty="0">
                <a:latin typeface="HGS創英角ｺﾞｼｯｸUB" pitchFamily="50" charset="-128"/>
                <a:ea typeface="HGS創英角ｺﾞｼｯｸUB" pitchFamily="50" charset="-128"/>
              </a:rPr>
              <a:t>３</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９</a:t>
            </a:r>
            <a:r>
              <a:rPr lang="ja-JP" altLang="en-US" dirty="0">
                <a:latin typeface="HGS創英角ｺﾞｼｯｸUB" pitchFamily="50" charset="-128"/>
                <a:ea typeface="HGS創英角ｺﾞｼｯｸUB" pitchFamily="50" charset="-128"/>
              </a:rPr>
              <a:t>．</a:t>
            </a:r>
            <a:r>
              <a:rPr lang="ja-JP" altLang="en-US" dirty="0"/>
              <a:t>資本的収支の</a:t>
            </a:r>
            <a:r>
              <a:rPr lang="ja-JP" altLang="en-US" dirty="0" smtClean="0"/>
              <a:t>推移</a:t>
            </a:r>
            <a:endParaRPr kumimoji="1" lang="ja-JP" altLang="en-US" dirty="0"/>
          </a:p>
        </p:txBody>
      </p:sp>
    </p:spTree>
    <p:extLst>
      <p:ext uri="{BB962C8B-B14F-4D97-AF65-F5344CB8AC3E}">
        <p14:creationId xmlns:p14="http://schemas.microsoft.com/office/powerpoint/2010/main" val="19289722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2"/>
          <p:cNvSpPr>
            <a:spLocks noChangeArrowheads="1"/>
          </p:cNvSpPr>
          <p:nvPr/>
        </p:nvSpPr>
        <p:spPr bwMode="auto">
          <a:xfrm>
            <a:off x="356352" y="87290"/>
            <a:ext cx="8929158" cy="276225"/>
          </a:xfrm>
          <a:prstGeom prst="rect">
            <a:avLst/>
          </a:prstGeom>
          <a:noFill/>
          <a:ln w="9525">
            <a:noFill/>
            <a:miter lim="800000"/>
            <a:headEnd/>
            <a:tailEnd/>
          </a:ln>
        </p:spPr>
        <p:txBody>
          <a:bodyPr/>
          <a:lstStyle/>
          <a:p>
            <a:endParaRPr lang="ja-JP" altLang="en-US"/>
          </a:p>
        </p:txBody>
      </p:sp>
      <p:sp>
        <p:nvSpPr>
          <p:cNvPr id="13" name="Rectangle 374"/>
          <p:cNvSpPr>
            <a:spLocks noChangeArrowheads="1"/>
          </p:cNvSpPr>
          <p:nvPr/>
        </p:nvSpPr>
        <p:spPr bwMode="auto">
          <a:xfrm>
            <a:off x="522188" y="327432"/>
            <a:ext cx="8445897" cy="361950"/>
          </a:xfrm>
          <a:prstGeom prst="rect">
            <a:avLst/>
          </a:prstGeom>
          <a:noFill/>
          <a:ln w="9525">
            <a:noFill/>
            <a:miter lim="800000"/>
            <a:headEnd/>
            <a:tailEnd/>
          </a:ln>
        </p:spPr>
        <p:txBody>
          <a:bodyPr/>
          <a:lstStyle/>
          <a:p>
            <a:endParaRPr lang="ja-JP" altLang="en-US"/>
          </a:p>
        </p:txBody>
      </p:sp>
      <p:sp>
        <p:nvSpPr>
          <p:cNvPr id="14" name="正方形/長方形 13"/>
          <p:cNvSpPr/>
          <p:nvPr/>
        </p:nvSpPr>
        <p:spPr>
          <a:xfrm>
            <a:off x="357896" y="-1182793"/>
            <a:ext cx="9108000" cy="485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spcBef>
                <a:spcPts val="600"/>
              </a:spcBef>
            </a:pPr>
            <a:r>
              <a:rPr lang="ja-JP" altLang="en-US" sz="2400" dirty="0">
                <a:solidFill>
                  <a:schemeClr val="tx1"/>
                </a:solidFill>
                <a:latin typeface="HGS創英角ｺﾞｼｯｸUB" pitchFamily="50" charset="-128"/>
                <a:ea typeface="HGS創英角ｺﾞｼｯｸUB" pitchFamily="50" charset="-128"/>
              </a:rPr>
              <a:t>３</a:t>
            </a:r>
            <a:r>
              <a:rPr lang="en-US" altLang="ja-JP" sz="2000" dirty="0" smtClean="0">
                <a:solidFill>
                  <a:schemeClr val="tx1"/>
                </a:solidFill>
                <a:latin typeface="HGS創英角ｺﾞｼｯｸUB" pitchFamily="50" charset="-128"/>
                <a:ea typeface="HGS創英角ｺﾞｼｯｸUB" pitchFamily="50" charset="-128"/>
              </a:rPr>
              <a:t>-</a:t>
            </a:r>
            <a:r>
              <a:rPr lang="ja-JP" altLang="en-US" sz="2000" dirty="0" smtClean="0">
                <a:solidFill>
                  <a:schemeClr val="tx1"/>
                </a:solidFill>
                <a:latin typeface="HGS創英角ｺﾞｼｯｸUB" pitchFamily="50" charset="-128"/>
                <a:ea typeface="HGS創英角ｺﾞｼｯｸUB" pitchFamily="50" charset="-128"/>
              </a:rPr>
              <a:t>１０．</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まとめ（財政・経営</a:t>
            </a:r>
            <a:r>
              <a:rPr lang="ja-JP" altLang="en-US" sz="2400" dirty="0">
                <a:solidFill>
                  <a:schemeClr val="tx1"/>
                </a:solidFill>
                <a:latin typeface="HG丸ｺﾞｼｯｸM-PRO" pitchFamily="50" charset="-128"/>
                <a:ea typeface="HG丸ｺﾞｼｯｸM-PRO" pitchFamily="50" charset="-128"/>
              </a:rPr>
              <a:t>状況の現状と</a:t>
            </a:r>
            <a:r>
              <a:rPr lang="ja-JP" altLang="en-US" sz="2400" dirty="0" smtClean="0">
                <a:solidFill>
                  <a:schemeClr val="tx1"/>
                </a:solidFill>
                <a:latin typeface="HG丸ｺﾞｼｯｸM-PRO" pitchFamily="50" charset="-128"/>
                <a:ea typeface="HG丸ｺﾞｼｯｸM-PRO" pitchFamily="50" charset="-128"/>
              </a:rPr>
              <a:t>課題）</a:t>
            </a:r>
            <a:endParaRPr lang="ja-JP" altLang="en-US" sz="2400" dirty="0">
              <a:solidFill>
                <a:schemeClr val="tx1"/>
              </a:solidFill>
              <a:latin typeface="HG丸ｺﾞｼｯｸM-PRO" pitchFamily="50" charset="-128"/>
              <a:ea typeface="HG丸ｺﾞｼｯｸM-PRO" pitchFamily="50" charset="-128"/>
            </a:endParaRPr>
          </a:p>
        </p:txBody>
      </p:sp>
      <p:sp>
        <p:nvSpPr>
          <p:cNvPr id="16" name="下矢印 1"/>
          <p:cNvSpPr>
            <a:spLocks noChangeArrowheads="1"/>
          </p:cNvSpPr>
          <p:nvPr/>
        </p:nvSpPr>
        <p:spPr bwMode="auto">
          <a:xfrm>
            <a:off x="3765148" y="3372990"/>
            <a:ext cx="2520000" cy="612068"/>
          </a:xfrm>
          <a:prstGeom prst="downArrow">
            <a:avLst>
              <a:gd name="adj1" fmla="val 50000"/>
              <a:gd name="adj2" fmla="val 50000"/>
            </a:avLst>
          </a:prstGeom>
          <a:gradFill rotWithShape="1">
            <a:gsLst>
              <a:gs pos="0">
                <a:srgbClr val="00FFFF"/>
              </a:gs>
              <a:gs pos="50000">
                <a:srgbClr val="007676"/>
              </a:gs>
              <a:gs pos="100000">
                <a:srgbClr val="00FFFF"/>
              </a:gs>
            </a:gsLst>
            <a:lin ang="5400000" scaled="1"/>
          </a:gradFill>
          <a:ln w="9525" algn="ctr">
            <a:noFill/>
            <a:round/>
            <a:headEnd/>
            <a:tailEnd/>
          </a:ln>
        </p:spPr>
        <p:txBody>
          <a:bodyPr lIns="128016" tIns="64008" rIns="128016" bIns="64008" anchor="ctr"/>
          <a:lstStyle/>
          <a:p>
            <a:pPr algn="ctr" defTabSz="957263"/>
            <a:endParaRPr lang="ja-JP" altLang="en-US"/>
          </a:p>
        </p:txBody>
      </p:sp>
      <p:sp>
        <p:nvSpPr>
          <p:cNvPr id="20"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38</a:t>
            </a:fld>
            <a:endParaRPr lang="ja-JP" altLang="en-US" sz="2000" b="1" dirty="0">
              <a:solidFill>
                <a:schemeClr val="tx1"/>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３</a:t>
            </a:r>
            <a:r>
              <a:rPr lang="en-US" altLang="ja-JP" sz="2000" dirty="0" smtClean="0">
                <a:latin typeface="HGS創英角ｺﾞｼｯｸUB" pitchFamily="50" charset="-128"/>
                <a:ea typeface="HGS創英角ｺﾞｼｯｸUB" pitchFamily="50" charset="-128"/>
              </a:rPr>
              <a:t>-10</a:t>
            </a:r>
            <a:r>
              <a:rPr lang="ja-JP" altLang="en-US" sz="2000" dirty="0" err="1" smtClean="0">
                <a:latin typeface="HGS創英角ｺﾞｼｯｸUB" pitchFamily="50" charset="-128"/>
                <a:ea typeface="HGS創英角ｺﾞｼｯｸUB" pitchFamily="50" charset="-128"/>
              </a:rPr>
              <a:t>．</a:t>
            </a:r>
            <a:r>
              <a:rPr lang="ja-JP" altLang="en-US" dirty="0"/>
              <a:t>まとめ（財政・経営状況の現状と課題</a:t>
            </a:r>
            <a:r>
              <a:rPr lang="ja-JP" altLang="en-US" dirty="0" smtClean="0"/>
              <a:t>）</a:t>
            </a:r>
            <a:endParaRPr kumimoji="1" lang="ja-JP" altLang="en-US" dirty="0"/>
          </a:p>
        </p:txBody>
      </p:sp>
      <p:sp>
        <p:nvSpPr>
          <p:cNvPr id="21" name="角丸四角形 20"/>
          <p:cNvSpPr/>
          <p:nvPr/>
        </p:nvSpPr>
        <p:spPr>
          <a:xfrm>
            <a:off x="468000" y="894447"/>
            <a:ext cx="9000000" cy="1967396"/>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ctr" anchorCtr="0">
            <a:noAutofit/>
          </a:bodyPr>
          <a:lstStyle/>
          <a:p>
            <a:pPr marL="216000" indent="-216000">
              <a:lnSpc>
                <a:spcPts val="2500"/>
              </a:lnSpc>
            </a:pPr>
            <a:r>
              <a:rPr lang="ja-JP" altLang="en-US" dirty="0">
                <a:solidFill>
                  <a:schemeClr val="tx1"/>
                </a:solidFill>
                <a:latin typeface="HG丸ｺﾞｼｯｸM-PRO" pitchFamily="50" charset="-128"/>
                <a:ea typeface="HG丸ｺﾞｼｯｸM-PRO" pitchFamily="50" charset="-128"/>
                <a:cs typeface="Meiryo UI" pitchFamily="50" charset="-128"/>
              </a:rPr>
              <a:t>・下水道使用料収入は今後も減少傾向にある。</a:t>
            </a:r>
            <a:endParaRPr lang="en-US" altLang="ja-JP" dirty="0">
              <a:solidFill>
                <a:schemeClr val="tx1"/>
              </a:solidFill>
              <a:latin typeface="HG丸ｺﾞｼｯｸM-PRO" pitchFamily="50" charset="-128"/>
              <a:ea typeface="HG丸ｺﾞｼｯｸM-PRO" pitchFamily="50" charset="-128"/>
              <a:cs typeface="Meiryo UI" pitchFamily="50" charset="-128"/>
            </a:endParaRPr>
          </a:p>
          <a:p>
            <a:pPr marL="216000" indent="-216000">
              <a:lnSpc>
                <a:spcPts val="2500"/>
              </a:lnSpc>
            </a:pPr>
            <a:r>
              <a:rPr lang="ja-JP" altLang="en-US" dirty="0">
                <a:solidFill>
                  <a:schemeClr val="tx1"/>
                </a:solidFill>
                <a:latin typeface="HG丸ｺﾞｼｯｸM-PRO" pitchFamily="50" charset="-128"/>
                <a:ea typeface="HG丸ｺﾞｼｯｸM-PRO" pitchFamily="50" charset="-128"/>
                <a:cs typeface="Meiryo UI" pitchFamily="50" charset="-128"/>
              </a:rPr>
              <a:t>・費用を削減しているものの、収入が減少しているため、黒字幅は減少傾向にある。</a:t>
            </a:r>
            <a:endParaRPr lang="en-US" altLang="ja-JP" dirty="0">
              <a:solidFill>
                <a:schemeClr val="tx1"/>
              </a:solidFill>
              <a:latin typeface="HG丸ｺﾞｼｯｸM-PRO" pitchFamily="50" charset="-128"/>
              <a:ea typeface="HG丸ｺﾞｼｯｸM-PRO" pitchFamily="50" charset="-128"/>
              <a:cs typeface="Meiryo UI" pitchFamily="50" charset="-128"/>
            </a:endParaRPr>
          </a:p>
          <a:p>
            <a:pPr marL="216000" indent="-216000">
              <a:lnSpc>
                <a:spcPts val="2500"/>
              </a:lnSpc>
            </a:pPr>
            <a:r>
              <a:rPr lang="ja-JP" altLang="en-US" dirty="0">
                <a:solidFill>
                  <a:schemeClr val="tx1"/>
                </a:solidFill>
                <a:latin typeface="HG丸ｺﾞｼｯｸM-PRO" pitchFamily="50" charset="-128"/>
                <a:ea typeface="HG丸ｺﾞｼｯｸM-PRO" pitchFamily="50" charset="-128"/>
                <a:cs typeface="Meiryo UI" pitchFamily="50" charset="-128"/>
              </a:rPr>
              <a:t>・他都市と比較すると維持管理部門の職員数が多く、外部委託率が低い。</a:t>
            </a:r>
            <a:endParaRPr lang="en-US" altLang="ja-JP" dirty="0">
              <a:solidFill>
                <a:schemeClr val="tx1"/>
              </a:solidFill>
              <a:latin typeface="HG丸ｺﾞｼｯｸM-PRO" pitchFamily="50" charset="-128"/>
              <a:ea typeface="HG丸ｺﾞｼｯｸM-PRO" pitchFamily="50" charset="-128"/>
              <a:cs typeface="Meiryo UI" pitchFamily="50" charset="-128"/>
            </a:endParaRPr>
          </a:p>
          <a:p>
            <a:pPr marL="216000" indent="-216000">
              <a:lnSpc>
                <a:spcPts val="2500"/>
              </a:lnSpc>
            </a:pPr>
            <a:r>
              <a:rPr lang="ja-JP" altLang="en-US" dirty="0">
                <a:solidFill>
                  <a:schemeClr val="tx1"/>
                </a:solidFill>
                <a:latin typeface="HG丸ｺﾞｼｯｸM-PRO" pitchFamily="50" charset="-128"/>
                <a:ea typeface="HG丸ｺﾞｼｯｸM-PRO" pitchFamily="50" charset="-128"/>
                <a:cs typeface="Meiryo UI" pitchFamily="50" charset="-128"/>
              </a:rPr>
              <a:t>・建設改良に伴い発行する企業債の償還金が高水準で推移する見込みである。</a:t>
            </a:r>
            <a:endParaRPr lang="en-US" altLang="ja-JP" dirty="0">
              <a:solidFill>
                <a:schemeClr val="tx1"/>
              </a:solidFill>
              <a:latin typeface="HG丸ｺﾞｼｯｸM-PRO" pitchFamily="50" charset="-128"/>
              <a:ea typeface="HG丸ｺﾞｼｯｸM-PRO" pitchFamily="50" charset="-128"/>
              <a:cs typeface="Meiryo UI" pitchFamily="50" charset="-128"/>
            </a:endParaRPr>
          </a:p>
        </p:txBody>
      </p:sp>
      <p:sp>
        <p:nvSpPr>
          <p:cNvPr id="24" name="角丸四角形 23"/>
          <p:cNvSpPr/>
          <p:nvPr/>
        </p:nvSpPr>
        <p:spPr>
          <a:xfrm>
            <a:off x="468000" y="4437112"/>
            <a:ext cx="9000000" cy="1224136"/>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nchorCtr="0">
            <a:noAutofit/>
          </a:bodyPr>
          <a:lstStyle/>
          <a:p>
            <a:pPr marL="216000" indent="-216000">
              <a:lnSpc>
                <a:spcPts val="2500"/>
              </a:lnSpc>
            </a:pPr>
            <a:r>
              <a:rPr lang="ja-JP" altLang="en-US" dirty="0">
                <a:solidFill>
                  <a:schemeClr val="tx1"/>
                </a:solidFill>
                <a:latin typeface="HG丸ｺﾞｼｯｸM-PRO" pitchFamily="50" charset="-128"/>
                <a:ea typeface="HG丸ｺﾞｼｯｸM-PRO" pitchFamily="50" charset="-128"/>
                <a:cs typeface="Meiryo UI" pitchFamily="50" charset="-128"/>
              </a:rPr>
              <a:t>・数年後には</a:t>
            </a:r>
            <a:r>
              <a:rPr lang="ja-JP" altLang="en-US" dirty="0">
                <a:solidFill>
                  <a:schemeClr val="tx1"/>
                </a:solidFill>
                <a:latin typeface="HG丸ｺﾞｼｯｸM-PRO" panose="020F0600000000000000" pitchFamily="50" charset="-128"/>
                <a:ea typeface="HG丸ｺﾞｼｯｸM-PRO" panose="020F0600000000000000" pitchFamily="50" charset="-128"/>
              </a:rPr>
              <a:t>資金</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不足となると見込まれ、</a:t>
            </a:r>
            <a:r>
              <a:rPr lang="ja-JP" altLang="en-US" dirty="0">
                <a:solidFill>
                  <a:schemeClr val="tx1"/>
                </a:solidFill>
                <a:latin typeface="HG丸ｺﾞｼｯｸM-PRO" panose="020F0600000000000000" pitchFamily="50" charset="-128"/>
                <a:ea typeface="HG丸ｺﾞｼｯｸM-PRO" panose="020F0600000000000000" pitchFamily="50" charset="-128"/>
              </a:rPr>
              <a:t>資金不足をまかなうために使用料改定が</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生じることとなり、</a:t>
            </a:r>
            <a:r>
              <a:rPr lang="ja-JP" altLang="en-US" dirty="0">
                <a:solidFill>
                  <a:schemeClr val="tx1"/>
                </a:solidFill>
                <a:latin typeface="HG丸ｺﾞｼｯｸM-PRO" panose="020F0600000000000000" pitchFamily="50" charset="-128"/>
                <a:ea typeface="HG丸ｺﾞｼｯｸM-PRO" panose="020F0600000000000000" pitchFamily="50" charset="-128"/>
              </a:rPr>
              <a:t>市民負担を軽減するため、できるだけ管理運営費と建設費の縮減を図る必要がある。</a:t>
            </a:r>
          </a:p>
        </p:txBody>
      </p:sp>
    </p:spTree>
    <p:extLst>
      <p:ext uri="{BB962C8B-B14F-4D97-AF65-F5344CB8AC3E}">
        <p14:creationId xmlns:p14="http://schemas.microsoft.com/office/powerpoint/2010/main" val="3332957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95300" y="118854"/>
            <a:ext cx="8915400" cy="489570"/>
          </a:xfrm>
        </p:spPr>
        <p:txBody>
          <a:bodyPr>
            <a:normAutofit/>
          </a:bodyPr>
          <a:lstStyle/>
          <a:p>
            <a:r>
              <a:rPr kumimoji="1" lang="ja-JP" altLang="en-US" sz="2400" dirty="0" smtClean="0">
                <a:solidFill>
                  <a:srgbClr val="006699"/>
                </a:solidFill>
                <a:latin typeface="HGS創英角ｺﾞｼｯｸUB" pitchFamily="50" charset="-128"/>
                <a:ea typeface="HGS創英角ｺﾞｼｯｸUB" pitchFamily="50" charset="-128"/>
              </a:rPr>
              <a:t>目　次</a:t>
            </a:r>
            <a:r>
              <a:rPr kumimoji="1" lang="ja-JP" altLang="en-US" sz="1800" dirty="0" smtClean="0">
                <a:solidFill>
                  <a:srgbClr val="006699"/>
                </a:solidFill>
                <a:latin typeface="HGS創英角ｺﾞｼｯｸUB" pitchFamily="50" charset="-128"/>
                <a:ea typeface="HGS創英角ｺﾞｼｯｸUB" pitchFamily="50" charset="-128"/>
              </a:rPr>
              <a:t>（２</a:t>
            </a:r>
            <a:r>
              <a:rPr kumimoji="1" lang="en-US" altLang="ja-JP" sz="1800" dirty="0" smtClean="0">
                <a:solidFill>
                  <a:srgbClr val="006699"/>
                </a:solidFill>
                <a:latin typeface="HGS創英角ｺﾞｼｯｸUB" pitchFamily="50" charset="-128"/>
                <a:ea typeface="HGS創英角ｺﾞｼｯｸUB" pitchFamily="50" charset="-128"/>
              </a:rPr>
              <a:t>/</a:t>
            </a:r>
            <a:r>
              <a:rPr kumimoji="1" lang="ja-JP" altLang="en-US" sz="1800" dirty="0" smtClean="0">
                <a:solidFill>
                  <a:srgbClr val="006699"/>
                </a:solidFill>
                <a:latin typeface="HGS創英角ｺﾞｼｯｸUB" pitchFamily="50" charset="-128"/>
                <a:ea typeface="HGS創英角ｺﾞｼｯｸUB" pitchFamily="50" charset="-128"/>
              </a:rPr>
              <a:t>２</a:t>
            </a:r>
            <a:r>
              <a:rPr lang="ja-JP" altLang="en-US" sz="1800" dirty="0" smtClean="0">
                <a:solidFill>
                  <a:srgbClr val="006699"/>
                </a:solidFill>
                <a:latin typeface="HGS創英角ｺﾞｼｯｸUB" pitchFamily="50" charset="-128"/>
                <a:ea typeface="HGS創英角ｺﾞｼｯｸUB" pitchFamily="50" charset="-128"/>
              </a:rPr>
              <a:t>）</a:t>
            </a:r>
            <a:endParaRPr kumimoji="1" lang="ja-JP" altLang="en-US" sz="1800" dirty="0">
              <a:solidFill>
                <a:srgbClr val="006699"/>
              </a:solidFill>
              <a:latin typeface="HGS創英角ｺﾞｼｯｸUB" pitchFamily="50" charset="-128"/>
              <a:ea typeface="HGS創英角ｺﾞｼｯｸUB" pitchFamily="50" charset="-128"/>
            </a:endParaRPr>
          </a:p>
        </p:txBody>
      </p:sp>
      <p:sp>
        <p:nvSpPr>
          <p:cNvPr id="19" name="スライド番号プレースホルダ 1"/>
          <p:cNvSpPr>
            <a:spLocks noGrp="1"/>
          </p:cNvSpPr>
          <p:nvPr>
            <p:ph type="sldNum" sz="quarter" idx="12"/>
          </p:nvPr>
        </p:nvSpPr>
        <p:spPr>
          <a:xfrm>
            <a:off x="9360000" y="6300000"/>
            <a:ext cx="648000" cy="360000"/>
          </a:xfrm>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3</a:t>
            </a:fld>
            <a:endParaRPr lang="ja-JP" altLang="en-US" sz="2000" b="1" dirty="0">
              <a:solidFill>
                <a:schemeClr val="tx1"/>
              </a:solidFill>
              <a:latin typeface="Times New Roman" pitchFamily="18" charset="0"/>
              <a:cs typeface="Times New Roman" pitchFamily="18" charset="0"/>
            </a:endParaRPr>
          </a:p>
        </p:txBody>
      </p:sp>
      <p:sp>
        <p:nvSpPr>
          <p:cNvPr id="15" name="正方形/長方形 14"/>
          <p:cNvSpPr/>
          <p:nvPr/>
        </p:nvSpPr>
        <p:spPr>
          <a:xfrm>
            <a:off x="376764" y="3857404"/>
            <a:ext cx="4500500" cy="1852678"/>
          </a:xfrm>
          <a:prstGeom prst="rect">
            <a:avLst/>
          </a:prstGeom>
          <a:noFill/>
          <a:ln>
            <a:noFill/>
          </a:ln>
          <a:effectLst>
            <a:outerShdw blurRad="25400" dist="38100" dir="10800000" algn="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2000"/>
              </a:lnSpc>
            </a:pPr>
            <a:r>
              <a:rPr lang="ja-JP" altLang="en-US" sz="1400" u="sng" dirty="0" smtClean="0">
                <a:solidFill>
                  <a:schemeClr val="accent1">
                    <a:lumMod val="50000"/>
                  </a:schemeClr>
                </a:solidFill>
                <a:latin typeface="HGS創英角ｺﾞｼｯｸUB" pitchFamily="50" charset="-128"/>
                <a:ea typeface="HGS創英角ｺﾞｼｯｸUB" pitchFamily="50" charset="-128"/>
              </a:rPr>
              <a:t>６．課題解決の手法</a:t>
            </a:r>
            <a:r>
              <a:rPr lang="ja-JP" altLang="en-US" sz="1400" dirty="0" smtClean="0">
                <a:solidFill>
                  <a:schemeClr val="accent1">
                    <a:lumMod val="50000"/>
                  </a:schemeClr>
                </a:solidFill>
                <a:latin typeface="HGS創英角ｺﾞｼｯｸUB" pitchFamily="50" charset="-128"/>
                <a:ea typeface="HGS創英角ｺﾞｼｯｸUB" pitchFamily="50" charset="-128"/>
              </a:rPr>
              <a:t>･･･</a:t>
            </a:r>
            <a:r>
              <a:rPr lang="en-US" altLang="ja-JP" sz="1400" dirty="0" smtClean="0">
                <a:solidFill>
                  <a:schemeClr val="accent1">
                    <a:lumMod val="50000"/>
                  </a:schemeClr>
                </a:solidFill>
                <a:latin typeface="HGS創英角ｺﾞｼｯｸUB" pitchFamily="50" charset="-128"/>
                <a:ea typeface="HGS創英角ｺﾞｼｯｸUB" pitchFamily="50" charset="-128"/>
              </a:rPr>
              <a:t>P.48</a:t>
            </a:r>
          </a:p>
          <a:p>
            <a:pPr>
              <a:spcBef>
                <a:spcPts val="600"/>
              </a:spcBef>
            </a:pPr>
            <a:r>
              <a:rPr lang="ja-JP" altLang="en-US" sz="1100" dirty="0" smtClean="0">
                <a:solidFill>
                  <a:srgbClr val="FF0000"/>
                </a:solidFill>
                <a:latin typeface="HG丸ｺﾞｼｯｸM-PRO" pitchFamily="50" charset="-128"/>
                <a:ea typeface="HG丸ｺﾞｼｯｸM-PRO" pitchFamily="50" charset="-128"/>
              </a:rPr>
              <a:t>　　</a:t>
            </a:r>
            <a:r>
              <a:rPr lang="ja-JP" altLang="en-US" sz="1100" dirty="0" smtClean="0">
                <a:solidFill>
                  <a:srgbClr val="002060"/>
                </a:solidFill>
                <a:latin typeface="HG丸ｺﾞｼｯｸM-PRO" pitchFamily="50" charset="-128"/>
                <a:ea typeface="HG丸ｺﾞｼｯｸM-PRO" pitchFamily="50" charset="-128"/>
              </a:rPr>
              <a:t>　</a:t>
            </a:r>
            <a:r>
              <a:rPr lang="ja-JP" altLang="en-US" sz="1100" dirty="0" smtClean="0">
                <a:solidFill>
                  <a:srgbClr val="006699"/>
                </a:solidFill>
                <a:latin typeface="HG丸ｺﾞｼｯｸM-PRO" pitchFamily="50" charset="-128"/>
                <a:ea typeface="HG丸ｺﾞｼｯｸM-PRO" pitchFamily="50" charset="-128"/>
              </a:rPr>
              <a:t>１．課題解決の</a:t>
            </a:r>
            <a:r>
              <a:rPr lang="ja-JP" altLang="en-US" sz="1100" dirty="0">
                <a:solidFill>
                  <a:srgbClr val="006699"/>
                </a:solidFill>
                <a:latin typeface="HG丸ｺﾞｼｯｸM-PRO" pitchFamily="50" charset="-128"/>
                <a:ea typeface="HG丸ｺﾞｼｯｸM-PRO" pitchFamily="50" charset="-128"/>
              </a:rPr>
              <a:t>基本</a:t>
            </a:r>
            <a:r>
              <a:rPr lang="ja-JP" altLang="en-US" sz="1100" dirty="0" smtClean="0">
                <a:solidFill>
                  <a:srgbClr val="006699"/>
                </a:solidFill>
                <a:latin typeface="HG丸ｺﾞｼｯｸM-PRO" pitchFamily="50" charset="-128"/>
                <a:ea typeface="HG丸ｺﾞｼｯｸM-PRO" pitchFamily="50" charset="-128"/>
              </a:rPr>
              <a:t>的な考え方</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２．課題解決の手法（事業レベル区分）</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３．課題解決の手法（具体手法比較）（１）</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４．課題解決の手法（具体手法比較）（２）</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en-US" altLang="ja-JP" sz="1100" dirty="0" smtClean="0">
                <a:solidFill>
                  <a:srgbClr val="006699"/>
                </a:solidFill>
                <a:latin typeface="HG丸ｺﾞｼｯｸM-PRO" pitchFamily="50" charset="-128"/>
                <a:ea typeface="HG丸ｺﾞｼｯｸM-PRO" pitchFamily="50" charset="-128"/>
              </a:rPr>
              <a:t>         【</a:t>
            </a:r>
            <a:r>
              <a:rPr lang="ja-JP" altLang="en-US" sz="1100" dirty="0" smtClean="0">
                <a:solidFill>
                  <a:srgbClr val="006699"/>
                </a:solidFill>
                <a:latin typeface="HG丸ｺﾞｼｯｸM-PRO" pitchFamily="50" charset="-128"/>
                <a:ea typeface="HG丸ｺﾞｼｯｸM-PRO" pitchFamily="50" charset="-128"/>
              </a:rPr>
              <a:t>参考</a:t>
            </a:r>
            <a:r>
              <a:rPr lang="en-US" altLang="ja-JP" sz="1100" dirty="0" smtClean="0">
                <a:solidFill>
                  <a:srgbClr val="006699"/>
                </a:solidFill>
                <a:latin typeface="HG丸ｺﾞｼｯｸM-PRO" pitchFamily="50" charset="-128"/>
                <a:ea typeface="HG丸ｺﾞｼｯｸM-PRO" pitchFamily="50" charset="-128"/>
              </a:rPr>
              <a:t>】</a:t>
            </a:r>
            <a:r>
              <a:rPr lang="ja-JP" altLang="en-US" sz="1100" dirty="0" smtClean="0">
                <a:solidFill>
                  <a:srgbClr val="006699"/>
                </a:solidFill>
                <a:latin typeface="HG丸ｺﾞｼｯｸM-PRO" pitchFamily="50" charset="-128"/>
                <a:ea typeface="HG丸ｺﾞｼｯｸM-PRO" pitchFamily="50" charset="-128"/>
              </a:rPr>
              <a:t>国の取組動向・課題認識</a:t>
            </a:r>
            <a:r>
              <a:rPr lang="en-US" altLang="ja-JP" sz="1100" b="1" dirty="0" smtClean="0">
                <a:solidFill>
                  <a:srgbClr val="FF0000"/>
                </a:solidFill>
                <a:latin typeface="HGS創英角ｺﾞｼｯｸUB" pitchFamily="50" charset="-128"/>
                <a:ea typeface="HGS創英角ｺﾞｼｯｸUB" pitchFamily="50" charset="-128"/>
              </a:rPr>
              <a:t>【</a:t>
            </a:r>
            <a:r>
              <a:rPr lang="ja-JP" altLang="en-US" sz="1100" b="1" dirty="0" smtClean="0">
                <a:solidFill>
                  <a:srgbClr val="FF0000"/>
                </a:solidFill>
                <a:latin typeface="HGS創英角ｺﾞｼｯｸUB" pitchFamily="50" charset="-128"/>
                <a:ea typeface="HGS創英角ｺﾞｼｯｸUB" pitchFamily="50" charset="-128"/>
              </a:rPr>
              <a:t>一部修正</a:t>
            </a:r>
            <a:r>
              <a:rPr lang="en-US" altLang="ja-JP" sz="1100" b="1" dirty="0" smtClean="0">
                <a:solidFill>
                  <a:srgbClr val="FF0000"/>
                </a:solidFill>
                <a:latin typeface="HGS創英角ｺﾞｼｯｸUB" pitchFamily="50" charset="-128"/>
                <a:ea typeface="HGS創英角ｺﾞｼｯｸUB" pitchFamily="50" charset="-128"/>
              </a:rPr>
              <a:t>】</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５．課題解決の選択</a:t>
            </a:r>
            <a:endParaRPr lang="ja-JP" altLang="en-US" sz="1100" dirty="0">
              <a:solidFill>
                <a:schemeClr val="tx2">
                  <a:lumMod val="60000"/>
                  <a:lumOff val="40000"/>
                </a:schemeClr>
              </a:solidFill>
              <a:latin typeface="HG丸ｺﾞｼｯｸM-PRO" pitchFamily="50" charset="-128"/>
              <a:ea typeface="HG丸ｺﾞｼｯｸM-PRO" pitchFamily="50" charset="-128"/>
            </a:endParaRPr>
          </a:p>
        </p:txBody>
      </p:sp>
      <p:sp>
        <p:nvSpPr>
          <p:cNvPr id="26" name="タイトル 3"/>
          <p:cNvSpPr txBox="1">
            <a:spLocks/>
          </p:cNvSpPr>
          <p:nvPr/>
        </p:nvSpPr>
        <p:spPr>
          <a:xfrm>
            <a:off x="196763" y="3269160"/>
            <a:ext cx="4809008" cy="354077"/>
          </a:xfrm>
          <a:prstGeom prst="rect">
            <a:avLst/>
          </a:prstGeom>
        </p:spPr>
        <p:txBody>
          <a:bodyPr vert="horz" lIns="91440" tIns="45720" rIns="91440" bIns="45720" rtlCol="0" anchor="ctr">
            <a:noAutofit/>
          </a:bodyPr>
          <a:lstStyle/>
          <a:p>
            <a:pPr>
              <a:spcBef>
                <a:spcPct val="0"/>
              </a:spcBef>
              <a:defRPr/>
            </a:pPr>
            <a:r>
              <a:rPr lang="ja-JP" altLang="en-US" sz="1600" dirty="0" smtClean="0">
                <a:solidFill>
                  <a:schemeClr val="accent1">
                    <a:lumMod val="50000"/>
                  </a:schemeClr>
                </a:solidFill>
                <a:latin typeface="HGS創英角ｺﾞｼｯｸUB" pitchFamily="50" charset="-128"/>
                <a:ea typeface="HGS創英角ｺﾞｼｯｸUB" pitchFamily="50" charset="-128"/>
                <a:cs typeface="+mj-cs"/>
              </a:rPr>
              <a:t>第２部</a:t>
            </a:r>
            <a:r>
              <a:rPr lang="ja-JP" altLang="en-US" sz="1600" dirty="0">
                <a:solidFill>
                  <a:schemeClr val="accent1">
                    <a:lumMod val="50000"/>
                  </a:schemeClr>
                </a:solidFill>
                <a:latin typeface="HGS創英角ｺﾞｼｯｸUB" pitchFamily="50" charset="-128"/>
                <a:ea typeface="HGS創英角ｺﾞｼｯｸUB" pitchFamily="50" charset="-128"/>
                <a:cs typeface="+mj-cs"/>
              </a:rPr>
              <a:t>　</a:t>
            </a:r>
            <a:r>
              <a:rPr lang="ja-JP" altLang="en-US" sz="1600" dirty="0" smtClean="0">
                <a:solidFill>
                  <a:schemeClr val="accent1">
                    <a:lumMod val="50000"/>
                  </a:schemeClr>
                </a:solidFill>
                <a:latin typeface="HGS創英角ｺﾞｼｯｸUB" pitchFamily="50" charset="-128"/>
                <a:ea typeface="HGS創英角ｺﾞｼｯｸUB" pitchFamily="50" charset="-128"/>
                <a:cs typeface="+mj-cs"/>
              </a:rPr>
              <a:t>課題解決の手法</a:t>
            </a:r>
            <a:r>
              <a:rPr lang="ja-JP" altLang="en-US" sz="1600" dirty="0" smtClean="0">
                <a:solidFill>
                  <a:srgbClr val="003366"/>
                </a:solidFill>
                <a:latin typeface="HGS創英角ｺﾞｼｯｸUB" pitchFamily="50" charset="-128"/>
                <a:ea typeface="HGS創英角ｺﾞｼｯｸUB" pitchFamily="50" charset="-128"/>
              </a:rPr>
              <a:t>･</a:t>
            </a:r>
            <a:r>
              <a:rPr lang="ja-JP" altLang="en-US" sz="1600" dirty="0">
                <a:solidFill>
                  <a:srgbClr val="003366"/>
                </a:solidFill>
                <a:latin typeface="HGS創英角ｺﾞｼｯｸUB" pitchFamily="50" charset="-128"/>
                <a:ea typeface="HGS創英角ｺﾞｼｯｸUB" pitchFamily="50" charset="-128"/>
              </a:rPr>
              <a:t>･･</a:t>
            </a:r>
            <a:r>
              <a:rPr lang="en-US" altLang="ja-JP" sz="1600" dirty="0" smtClean="0">
                <a:solidFill>
                  <a:srgbClr val="003366"/>
                </a:solidFill>
                <a:latin typeface="HGS創英角ｺﾞｼｯｸUB" pitchFamily="50" charset="-128"/>
                <a:ea typeface="HGS創英角ｺﾞｼｯｸUB" pitchFamily="50" charset="-128"/>
              </a:rPr>
              <a:t>P.47</a:t>
            </a:r>
            <a:endParaRPr kumimoji="1" lang="ja-JP" altLang="en-US" sz="1600" b="0" i="0" u="none" strike="noStrike" kern="1200" cap="none" spc="0" normalizeH="0" baseline="0" noProof="0" dirty="0">
              <a:ln>
                <a:noFill/>
              </a:ln>
              <a:solidFill>
                <a:srgbClr val="003366"/>
              </a:solidFill>
              <a:effectLst/>
              <a:uLnTx/>
              <a:uFillTx/>
              <a:latin typeface="HGS創英角ｺﾞｼｯｸUB" pitchFamily="50" charset="-128"/>
              <a:ea typeface="HGS創英角ｺﾞｼｯｸUB" pitchFamily="50" charset="-128"/>
              <a:cs typeface="+mj-cs"/>
            </a:endParaRPr>
          </a:p>
        </p:txBody>
      </p:sp>
      <p:sp>
        <p:nvSpPr>
          <p:cNvPr id="27" name="正方形/長方形 26"/>
          <p:cNvSpPr/>
          <p:nvPr/>
        </p:nvSpPr>
        <p:spPr>
          <a:xfrm>
            <a:off x="5025008" y="686626"/>
            <a:ext cx="4500500" cy="2298954"/>
          </a:xfrm>
          <a:prstGeom prst="rect">
            <a:avLst/>
          </a:prstGeom>
          <a:noFill/>
          <a:ln>
            <a:noFill/>
          </a:ln>
          <a:effectLst>
            <a:outerShdw blurRad="25400" dist="38100" dir="10800000" algn="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2000"/>
              </a:lnSpc>
            </a:pPr>
            <a:r>
              <a:rPr lang="ja-JP" altLang="en-US" sz="1400" u="sng" dirty="0" smtClean="0">
                <a:solidFill>
                  <a:schemeClr val="accent1">
                    <a:lumMod val="50000"/>
                  </a:schemeClr>
                </a:solidFill>
                <a:latin typeface="HGS創英角ｺﾞｼｯｸUB" pitchFamily="50" charset="-128"/>
                <a:ea typeface="HGS創英角ｺﾞｼｯｸUB" pitchFamily="50" charset="-128"/>
              </a:rPr>
              <a:t>７．公共</a:t>
            </a:r>
            <a:r>
              <a:rPr lang="ja-JP" altLang="en-US" sz="1400" u="sng" dirty="0">
                <a:solidFill>
                  <a:schemeClr val="accent1">
                    <a:lumMod val="50000"/>
                  </a:schemeClr>
                </a:solidFill>
                <a:latin typeface="HGS創英角ｺﾞｼｯｸUB" pitchFamily="50" charset="-128"/>
                <a:ea typeface="HGS創英角ｺﾞｼｯｸUB" pitchFamily="50" charset="-128"/>
              </a:rPr>
              <a:t>施設</a:t>
            </a:r>
            <a:r>
              <a:rPr lang="ja-JP" altLang="en-US" sz="1400" u="sng" dirty="0" smtClean="0">
                <a:solidFill>
                  <a:schemeClr val="accent1">
                    <a:lumMod val="50000"/>
                  </a:schemeClr>
                </a:solidFill>
                <a:latin typeface="HGS創英角ｺﾞｼｯｸUB" pitchFamily="50" charset="-128"/>
                <a:ea typeface="HGS創英角ｺﾞｼｯｸUB" pitchFamily="50" charset="-128"/>
              </a:rPr>
              <a:t>等運営権制度導入に向けた課題</a:t>
            </a:r>
            <a:r>
              <a:rPr lang="ja-JP" altLang="en-US" sz="1400" dirty="0" smtClean="0">
                <a:solidFill>
                  <a:schemeClr val="accent1">
                    <a:lumMod val="50000"/>
                  </a:schemeClr>
                </a:solidFill>
                <a:latin typeface="HGS創英角ｺﾞｼｯｸUB" pitchFamily="50" charset="-128"/>
                <a:ea typeface="HGS創英角ｺﾞｼｯｸUB" pitchFamily="50" charset="-128"/>
              </a:rPr>
              <a:t>･･･</a:t>
            </a:r>
            <a:r>
              <a:rPr lang="en-US" altLang="ja-JP" sz="1400" dirty="0" smtClean="0">
                <a:solidFill>
                  <a:schemeClr val="accent1">
                    <a:lumMod val="50000"/>
                  </a:schemeClr>
                </a:solidFill>
                <a:latin typeface="HGS創英角ｺﾞｼｯｸUB" pitchFamily="50" charset="-128"/>
                <a:ea typeface="HGS創英角ｺﾞｼｯｸUB" pitchFamily="50" charset="-128"/>
              </a:rPr>
              <a:t>P.55</a:t>
            </a:r>
          </a:p>
          <a:p>
            <a:pPr>
              <a:spcBef>
                <a:spcPts val="600"/>
              </a:spcBef>
            </a:pPr>
            <a:r>
              <a:rPr lang="ja-JP" altLang="en-US" sz="1100" dirty="0" smtClean="0">
                <a:solidFill>
                  <a:srgbClr val="FF0000"/>
                </a:solidFill>
                <a:latin typeface="HG丸ｺﾞｼｯｸM-PRO" pitchFamily="50" charset="-128"/>
                <a:ea typeface="HG丸ｺﾞｼｯｸM-PRO" pitchFamily="50" charset="-128"/>
              </a:rPr>
              <a:t>　　</a:t>
            </a:r>
            <a:r>
              <a:rPr lang="ja-JP" altLang="en-US" sz="1100" dirty="0" smtClean="0">
                <a:solidFill>
                  <a:srgbClr val="002060"/>
                </a:solidFill>
                <a:latin typeface="HG丸ｺﾞｼｯｸM-PRO" pitchFamily="50" charset="-128"/>
                <a:ea typeface="HG丸ｺﾞｼｯｸM-PRO" pitchFamily="50" charset="-128"/>
              </a:rPr>
              <a:t>　</a:t>
            </a:r>
            <a:r>
              <a:rPr lang="ja-JP" altLang="en-US" sz="1100" dirty="0">
                <a:solidFill>
                  <a:srgbClr val="006699"/>
                </a:solidFill>
                <a:latin typeface="HG丸ｺﾞｼｯｸM-PRO" pitchFamily="50" charset="-128"/>
                <a:ea typeface="HG丸ｺﾞｼｯｸM-PRO" pitchFamily="50" charset="-128"/>
              </a:rPr>
              <a:t>１．公共施設等運営権制度のしくみ</a:t>
            </a:r>
            <a:endParaRPr lang="en-US" altLang="ja-JP" sz="1100" dirty="0">
              <a:solidFill>
                <a:srgbClr val="006699"/>
              </a:solidFill>
              <a:latin typeface="HG丸ｺﾞｼｯｸM-PRO" pitchFamily="50" charset="-128"/>
              <a:ea typeface="HG丸ｺﾞｼｯｸM-PRO" pitchFamily="50" charset="-128"/>
            </a:endParaRPr>
          </a:p>
          <a:p>
            <a:pPr>
              <a:spcBef>
                <a:spcPts val="600"/>
              </a:spcBef>
            </a:pPr>
            <a:r>
              <a:rPr lang="ja-JP" altLang="en-US" sz="1100" dirty="0">
                <a:solidFill>
                  <a:srgbClr val="006699"/>
                </a:solidFill>
                <a:latin typeface="HG丸ｺﾞｼｯｸM-PRO" pitchFamily="50" charset="-128"/>
                <a:ea typeface="HG丸ｺﾞｼｯｸM-PRO" pitchFamily="50" charset="-128"/>
              </a:rPr>
              <a:t>　　　２．混合型公共施設等運営権制度のしくみ</a:t>
            </a:r>
            <a:endParaRPr lang="en-US" altLang="ja-JP" sz="1100" dirty="0">
              <a:solidFill>
                <a:srgbClr val="006699"/>
              </a:solidFill>
              <a:latin typeface="HG丸ｺﾞｼｯｸM-PRO" pitchFamily="50" charset="-128"/>
              <a:ea typeface="HG丸ｺﾞｼｯｸM-PRO" pitchFamily="50" charset="-128"/>
            </a:endParaRPr>
          </a:p>
          <a:p>
            <a:pPr>
              <a:spcBef>
                <a:spcPts val="600"/>
              </a:spcBef>
            </a:pPr>
            <a:r>
              <a:rPr lang="ja-JP" altLang="en-US" sz="1100" dirty="0">
                <a:solidFill>
                  <a:srgbClr val="006699"/>
                </a:solidFill>
                <a:latin typeface="HG丸ｺﾞｼｯｸM-PRO" pitchFamily="50" charset="-128"/>
                <a:ea typeface="HG丸ｺﾞｼｯｸM-PRO" pitchFamily="50" charset="-128"/>
              </a:rPr>
              <a:t>　　　３．混合型運営権制度での資金の流れ（一般的な例）</a:t>
            </a:r>
            <a:endParaRPr lang="en-US" altLang="ja-JP" sz="1100" dirty="0">
              <a:solidFill>
                <a:srgbClr val="006699"/>
              </a:solidFill>
              <a:latin typeface="HG丸ｺﾞｼｯｸM-PRO" pitchFamily="50" charset="-128"/>
              <a:ea typeface="HG丸ｺﾞｼｯｸM-PRO" pitchFamily="50" charset="-128"/>
            </a:endParaRPr>
          </a:p>
          <a:p>
            <a:pPr>
              <a:spcBef>
                <a:spcPts val="600"/>
              </a:spcBef>
            </a:pPr>
            <a:r>
              <a:rPr lang="ja-JP" altLang="en-US" sz="1100" dirty="0">
                <a:solidFill>
                  <a:srgbClr val="006699"/>
                </a:solidFill>
                <a:latin typeface="HG丸ｺﾞｼｯｸM-PRO" pitchFamily="50" charset="-128"/>
                <a:ea typeface="HG丸ｺﾞｼｯｸM-PRO" pitchFamily="50" charset="-128"/>
              </a:rPr>
              <a:t>　　　４．運営権制度での契約期間</a:t>
            </a:r>
            <a:endParaRPr lang="en-US" altLang="ja-JP" sz="1100" dirty="0">
              <a:solidFill>
                <a:srgbClr val="006699"/>
              </a:solidFill>
              <a:latin typeface="HG丸ｺﾞｼｯｸM-PRO" pitchFamily="50" charset="-128"/>
              <a:ea typeface="HG丸ｺﾞｼｯｸM-PRO" pitchFamily="50" charset="-128"/>
            </a:endParaRPr>
          </a:p>
          <a:p>
            <a:pPr>
              <a:spcBef>
                <a:spcPts val="600"/>
              </a:spcBef>
            </a:pPr>
            <a:r>
              <a:rPr lang="ja-JP" altLang="en-US" sz="1100" dirty="0">
                <a:solidFill>
                  <a:srgbClr val="006699"/>
                </a:solidFill>
                <a:latin typeface="HG丸ｺﾞｼｯｸM-PRO" pitchFamily="50" charset="-128"/>
                <a:ea typeface="HG丸ｺﾞｼｯｸM-PRO" pitchFamily="50" charset="-128"/>
              </a:rPr>
              <a:t>　　　５．運営権制度適用上の課題</a:t>
            </a:r>
            <a:endParaRPr lang="en-US" altLang="ja-JP" sz="1100" dirty="0">
              <a:solidFill>
                <a:srgbClr val="006699"/>
              </a:solidFill>
              <a:latin typeface="HG丸ｺﾞｼｯｸM-PRO" pitchFamily="50" charset="-128"/>
              <a:ea typeface="HG丸ｺﾞｼｯｸM-PRO" pitchFamily="50" charset="-128"/>
            </a:endParaRPr>
          </a:p>
          <a:p>
            <a:pPr>
              <a:spcBef>
                <a:spcPts val="600"/>
              </a:spcBef>
            </a:pPr>
            <a:r>
              <a:rPr lang="ja-JP" altLang="en-US" sz="1100" dirty="0">
                <a:solidFill>
                  <a:srgbClr val="006699"/>
                </a:solidFill>
                <a:latin typeface="HG丸ｺﾞｼｯｸM-PRO" pitchFamily="50" charset="-128"/>
                <a:ea typeface="HG丸ｺﾞｼｯｸM-PRO" pitchFamily="50" charset="-128"/>
              </a:rPr>
              <a:t>　　　６．課題①への対応の一例（運営権者の役割の明確化）</a:t>
            </a:r>
            <a:endParaRPr lang="en-US" altLang="ja-JP" sz="1100" dirty="0">
              <a:solidFill>
                <a:srgbClr val="006699"/>
              </a:solidFill>
              <a:latin typeface="HG丸ｺﾞｼｯｸM-PRO" pitchFamily="50" charset="-128"/>
              <a:ea typeface="HG丸ｺﾞｼｯｸM-PRO" pitchFamily="50" charset="-128"/>
            </a:endParaRPr>
          </a:p>
          <a:p>
            <a:pPr>
              <a:spcBef>
                <a:spcPts val="600"/>
              </a:spcBef>
            </a:pPr>
            <a:r>
              <a:rPr lang="ja-JP" altLang="en-US" sz="1100" dirty="0">
                <a:solidFill>
                  <a:srgbClr val="006699"/>
                </a:solidFill>
                <a:latin typeface="HG丸ｺﾞｼｯｸM-PRO" pitchFamily="50" charset="-128"/>
                <a:ea typeface="HG丸ｺﾞｼｯｸM-PRO" pitchFamily="50" charset="-128"/>
              </a:rPr>
              <a:t>　　　７．課題②への対応の一例（債務負担の特別枠設定）</a:t>
            </a:r>
            <a:endParaRPr lang="en-US" altLang="ja-JP" sz="1100" dirty="0">
              <a:solidFill>
                <a:srgbClr val="006699"/>
              </a:solidFill>
              <a:latin typeface="HG丸ｺﾞｼｯｸM-PRO" pitchFamily="50" charset="-128"/>
              <a:ea typeface="HG丸ｺﾞｼｯｸM-PRO" pitchFamily="50" charset="-128"/>
            </a:endParaRPr>
          </a:p>
          <a:p>
            <a:pPr>
              <a:spcBef>
                <a:spcPts val="600"/>
              </a:spcBef>
            </a:pPr>
            <a:r>
              <a:rPr lang="ja-JP" altLang="en-US" sz="1100" dirty="0">
                <a:solidFill>
                  <a:srgbClr val="006699"/>
                </a:solidFill>
                <a:latin typeface="HG丸ｺﾞｼｯｸM-PRO" pitchFamily="50" charset="-128"/>
                <a:ea typeface="HG丸ｺﾞｼｯｸM-PRO" pitchFamily="50" charset="-128"/>
              </a:rPr>
              <a:t>　　　８</a:t>
            </a:r>
            <a:r>
              <a:rPr lang="ja-JP" altLang="en-US" sz="1100" dirty="0" smtClean="0">
                <a:solidFill>
                  <a:srgbClr val="006699"/>
                </a:solidFill>
                <a:latin typeface="HG丸ｺﾞｼｯｸM-PRO" pitchFamily="50" charset="-128"/>
                <a:ea typeface="HG丸ｺﾞｼｯｸM-PRO" pitchFamily="50" charset="-128"/>
              </a:rPr>
              <a:t>．運営権</a:t>
            </a:r>
            <a:r>
              <a:rPr lang="ja-JP" altLang="en-US" sz="1100" dirty="0">
                <a:solidFill>
                  <a:srgbClr val="006699"/>
                </a:solidFill>
                <a:latin typeface="HG丸ｺﾞｼｯｸM-PRO" pitchFamily="50" charset="-128"/>
                <a:ea typeface="HG丸ｺﾞｼｯｸM-PRO" pitchFamily="50" charset="-128"/>
              </a:rPr>
              <a:t>制度導入により期待される効果</a:t>
            </a:r>
            <a:endParaRPr lang="ja-JP" altLang="en-US" sz="1100" dirty="0">
              <a:solidFill>
                <a:schemeClr val="tx2">
                  <a:lumMod val="60000"/>
                  <a:lumOff val="40000"/>
                </a:schemeClr>
              </a:solidFill>
              <a:latin typeface="HG丸ｺﾞｼｯｸM-PRO" pitchFamily="50" charset="-128"/>
              <a:ea typeface="HG丸ｺﾞｼｯｸM-PRO" pitchFamily="50" charset="-128"/>
            </a:endParaRPr>
          </a:p>
        </p:txBody>
      </p:sp>
      <p:sp>
        <p:nvSpPr>
          <p:cNvPr id="28" name="タイトル 3"/>
          <p:cNvSpPr txBox="1">
            <a:spLocks/>
          </p:cNvSpPr>
          <p:nvPr/>
        </p:nvSpPr>
        <p:spPr>
          <a:xfrm>
            <a:off x="4823884" y="3264283"/>
            <a:ext cx="4809008" cy="354077"/>
          </a:xfrm>
          <a:prstGeom prst="rect">
            <a:avLst/>
          </a:prstGeom>
        </p:spPr>
        <p:txBody>
          <a:bodyPr vert="horz" lIns="91440" tIns="45720" rIns="91440" bIns="45720" rtlCol="0" anchor="ctr">
            <a:noAutofit/>
          </a:bodyPr>
          <a:lstStyle/>
          <a:p>
            <a:pPr>
              <a:spcBef>
                <a:spcPct val="0"/>
              </a:spcBef>
              <a:defRPr/>
            </a:pPr>
            <a:r>
              <a:rPr lang="ja-JP" altLang="en-US" sz="1600" dirty="0" smtClean="0">
                <a:solidFill>
                  <a:schemeClr val="accent1">
                    <a:lumMod val="50000"/>
                  </a:schemeClr>
                </a:solidFill>
                <a:latin typeface="HGS創英角ｺﾞｼｯｸUB" pitchFamily="50" charset="-128"/>
                <a:ea typeface="HGS創英角ｺﾞｼｯｸUB" pitchFamily="50" charset="-128"/>
                <a:cs typeface="+mj-cs"/>
              </a:rPr>
              <a:t>第３部</a:t>
            </a:r>
            <a:r>
              <a:rPr lang="ja-JP" altLang="en-US" sz="1600" dirty="0">
                <a:solidFill>
                  <a:schemeClr val="accent1">
                    <a:lumMod val="50000"/>
                  </a:schemeClr>
                </a:solidFill>
                <a:latin typeface="HGS創英角ｺﾞｼｯｸUB" pitchFamily="50" charset="-128"/>
                <a:ea typeface="HGS創英角ｺﾞｼｯｸUB" pitchFamily="50" charset="-128"/>
                <a:cs typeface="+mj-cs"/>
              </a:rPr>
              <a:t>　</a:t>
            </a:r>
            <a:r>
              <a:rPr lang="ja-JP" altLang="en-US" sz="1600" dirty="0" smtClean="0">
                <a:solidFill>
                  <a:schemeClr val="accent1">
                    <a:lumMod val="50000"/>
                  </a:schemeClr>
                </a:solidFill>
                <a:latin typeface="HGS創英角ｺﾞｼｯｸUB" pitchFamily="50" charset="-128"/>
                <a:ea typeface="HGS創英角ｺﾞｼｯｸUB" pitchFamily="50" charset="-128"/>
                <a:cs typeface="+mj-cs"/>
              </a:rPr>
              <a:t>実施スケジュール</a:t>
            </a:r>
            <a:r>
              <a:rPr lang="ja-JP" altLang="en-US" sz="1600" dirty="0" smtClean="0">
                <a:solidFill>
                  <a:srgbClr val="003366"/>
                </a:solidFill>
                <a:latin typeface="HGS創英角ｺﾞｼｯｸUB" pitchFamily="50" charset="-128"/>
                <a:ea typeface="HGS創英角ｺﾞｼｯｸUB" pitchFamily="50" charset="-128"/>
              </a:rPr>
              <a:t>･</a:t>
            </a:r>
            <a:r>
              <a:rPr lang="ja-JP" altLang="en-US" sz="1600" dirty="0">
                <a:solidFill>
                  <a:srgbClr val="003366"/>
                </a:solidFill>
                <a:latin typeface="HGS創英角ｺﾞｼｯｸUB" pitchFamily="50" charset="-128"/>
                <a:ea typeface="HGS創英角ｺﾞｼｯｸUB" pitchFamily="50" charset="-128"/>
              </a:rPr>
              <a:t>･･</a:t>
            </a:r>
            <a:r>
              <a:rPr lang="en-US" altLang="ja-JP" sz="1600" dirty="0" smtClean="0">
                <a:solidFill>
                  <a:srgbClr val="003366"/>
                </a:solidFill>
                <a:latin typeface="HGS創英角ｺﾞｼｯｸUB" pitchFamily="50" charset="-128"/>
                <a:ea typeface="HGS創英角ｺﾞｼｯｸUB" pitchFamily="50" charset="-128"/>
              </a:rPr>
              <a:t>P.64</a:t>
            </a:r>
            <a:endParaRPr kumimoji="1" lang="ja-JP" altLang="en-US" sz="1600" b="0" i="0" u="none" strike="noStrike" kern="1200" cap="none" spc="0" normalizeH="0" baseline="0" noProof="0" dirty="0">
              <a:ln>
                <a:noFill/>
              </a:ln>
              <a:solidFill>
                <a:srgbClr val="003366"/>
              </a:solidFill>
              <a:effectLst/>
              <a:uLnTx/>
              <a:uFillTx/>
              <a:latin typeface="HGS創英角ｺﾞｼｯｸUB" pitchFamily="50" charset="-128"/>
              <a:ea typeface="HGS創英角ｺﾞｼｯｸUB" pitchFamily="50" charset="-128"/>
              <a:cs typeface="+mj-cs"/>
            </a:endParaRPr>
          </a:p>
        </p:txBody>
      </p:sp>
      <p:sp>
        <p:nvSpPr>
          <p:cNvPr id="29" name="正方形/長方形 28"/>
          <p:cNvSpPr/>
          <p:nvPr/>
        </p:nvSpPr>
        <p:spPr>
          <a:xfrm>
            <a:off x="5039908" y="3828645"/>
            <a:ext cx="4500500" cy="2837563"/>
          </a:xfrm>
          <a:prstGeom prst="rect">
            <a:avLst/>
          </a:prstGeom>
          <a:noFill/>
          <a:ln>
            <a:noFill/>
          </a:ln>
          <a:effectLst>
            <a:outerShdw blurRad="25400" dist="38100" dir="10800000" algn="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2000"/>
              </a:lnSpc>
            </a:pPr>
            <a:r>
              <a:rPr lang="ja-JP" altLang="en-US" sz="1400" u="sng" dirty="0" smtClean="0">
                <a:solidFill>
                  <a:schemeClr val="accent1">
                    <a:lumMod val="50000"/>
                  </a:schemeClr>
                </a:solidFill>
                <a:latin typeface="HGS創英角ｺﾞｼｯｸUB" pitchFamily="50" charset="-128"/>
                <a:ea typeface="HGS創英角ｺﾞｼｯｸUB" pitchFamily="50" charset="-128"/>
              </a:rPr>
              <a:t>８．実施スケジュール</a:t>
            </a:r>
            <a:r>
              <a:rPr lang="ja-JP" altLang="en-US" sz="1400" dirty="0" smtClean="0">
                <a:solidFill>
                  <a:schemeClr val="accent1">
                    <a:lumMod val="50000"/>
                  </a:schemeClr>
                </a:solidFill>
                <a:latin typeface="HGS創英角ｺﾞｼｯｸUB" pitchFamily="50" charset="-128"/>
                <a:ea typeface="HGS創英角ｺﾞｼｯｸUB" pitchFamily="50" charset="-128"/>
              </a:rPr>
              <a:t>･･･</a:t>
            </a:r>
            <a:r>
              <a:rPr lang="en-US" altLang="ja-JP" sz="1400" dirty="0" smtClean="0">
                <a:solidFill>
                  <a:schemeClr val="accent1">
                    <a:lumMod val="50000"/>
                  </a:schemeClr>
                </a:solidFill>
                <a:latin typeface="HGS創英角ｺﾞｼｯｸUB" pitchFamily="50" charset="-128"/>
                <a:ea typeface="HGS創英角ｺﾞｼｯｸUB" pitchFamily="50" charset="-128"/>
              </a:rPr>
              <a:t>P.65</a:t>
            </a:r>
            <a:r>
              <a:rPr lang="ja-JP" altLang="en-US" sz="1400" dirty="0" smtClean="0">
                <a:solidFill>
                  <a:schemeClr val="accent1">
                    <a:lumMod val="50000"/>
                  </a:schemeClr>
                </a:solidFill>
                <a:latin typeface="HGS創英角ｺﾞｼｯｸUB" pitchFamily="50" charset="-128"/>
                <a:ea typeface="HGS創英角ｺﾞｼｯｸUB" pitchFamily="50" charset="-128"/>
              </a:rPr>
              <a:t>　　</a:t>
            </a:r>
            <a:endParaRPr lang="en-US" altLang="ja-JP" sz="1400" b="1" dirty="0" smtClean="0">
              <a:solidFill>
                <a:srgbClr val="FF0000"/>
              </a:solidFill>
              <a:latin typeface="HGS創英角ｺﾞｼｯｸUB" pitchFamily="50" charset="-128"/>
              <a:ea typeface="HGS創英角ｺﾞｼｯｸUB" pitchFamily="50" charset="-128"/>
            </a:endParaRPr>
          </a:p>
          <a:p>
            <a:pPr>
              <a:spcBef>
                <a:spcPts val="600"/>
              </a:spcBef>
            </a:pPr>
            <a:r>
              <a:rPr lang="ja-JP" altLang="en-US" sz="1100" dirty="0" smtClean="0">
                <a:solidFill>
                  <a:srgbClr val="FF0000"/>
                </a:solidFill>
                <a:latin typeface="HG丸ｺﾞｼｯｸM-PRO" pitchFamily="50" charset="-128"/>
                <a:ea typeface="HG丸ｺﾞｼｯｸM-PRO" pitchFamily="50" charset="-128"/>
              </a:rPr>
              <a:t>　　</a:t>
            </a:r>
            <a:r>
              <a:rPr lang="ja-JP" altLang="en-US" sz="1100" dirty="0" smtClean="0">
                <a:solidFill>
                  <a:srgbClr val="002060"/>
                </a:solidFill>
                <a:latin typeface="HG丸ｺﾞｼｯｸM-PRO" pitchFamily="50" charset="-128"/>
                <a:ea typeface="HG丸ｺﾞｼｯｸM-PRO" pitchFamily="50" charset="-128"/>
              </a:rPr>
              <a:t>　</a:t>
            </a:r>
            <a:r>
              <a:rPr lang="ja-JP" altLang="en-US" sz="1100" dirty="0" smtClean="0">
                <a:solidFill>
                  <a:srgbClr val="006699"/>
                </a:solidFill>
                <a:latin typeface="HG丸ｺﾞｼｯｸM-PRO" pitchFamily="50" charset="-128"/>
                <a:ea typeface="HG丸ｺﾞｼｯｸM-PRO" pitchFamily="50" charset="-128"/>
              </a:rPr>
              <a:t>１．経営形態見直しの進め方</a:t>
            </a:r>
            <a:r>
              <a:rPr lang="en-US" altLang="ja-JP" sz="1100" b="1" dirty="0" smtClean="0">
                <a:solidFill>
                  <a:srgbClr val="FF0000"/>
                </a:solidFill>
                <a:latin typeface="HGS創英角ｺﾞｼｯｸUB" pitchFamily="50" charset="-128"/>
                <a:ea typeface="HGS創英角ｺﾞｼｯｸUB" pitchFamily="50" charset="-128"/>
              </a:rPr>
              <a:t>【</a:t>
            </a:r>
            <a:r>
              <a:rPr lang="ja-JP" altLang="en-US" sz="1100" b="1" dirty="0" smtClean="0">
                <a:solidFill>
                  <a:srgbClr val="FF0000"/>
                </a:solidFill>
                <a:latin typeface="HGS創英角ｺﾞｼｯｸUB" pitchFamily="50" charset="-128"/>
                <a:ea typeface="HGS創英角ｺﾞｼｯｸUB" pitchFamily="50" charset="-128"/>
              </a:rPr>
              <a:t>一部修正</a:t>
            </a:r>
            <a:r>
              <a:rPr lang="en-US" altLang="ja-JP" sz="1100" b="1" dirty="0" smtClean="0">
                <a:solidFill>
                  <a:srgbClr val="FF0000"/>
                </a:solidFill>
                <a:latin typeface="HGS創英角ｺﾞｼｯｸUB" pitchFamily="50" charset="-128"/>
                <a:ea typeface="HGS創英角ｺﾞｼｯｸUB" pitchFamily="50" charset="-128"/>
              </a:rPr>
              <a:t>】</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２．経営形態見直しロードマップ</a:t>
            </a:r>
            <a:r>
              <a:rPr lang="en-US" altLang="ja-JP" sz="1100" b="1" dirty="0" smtClean="0">
                <a:solidFill>
                  <a:srgbClr val="FF0000"/>
                </a:solidFill>
                <a:latin typeface="HGS創英角ｺﾞｼｯｸUB" pitchFamily="50" charset="-128"/>
                <a:ea typeface="HGS創英角ｺﾞｼｯｸUB" pitchFamily="50" charset="-128"/>
              </a:rPr>
              <a:t>【</a:t>
            </a:r>
            <a:r>
              <a:rPr lang="ja-JP" altLang="en-US" sz="1100" b="1" dirty="0" smtClean="0">
                <a:solidFill>
                  <a:srgbClr val="FF0000"/>
                </a:solidFill>
                <a:latin typeface="HGS創英角ｺﾞｼｯｸUB" pitchFamily="50" charset="-128"/>
                <a:ea typeface="HGS創英角ｺﾞｼｯｸUB" pitchFamily="50" charset="-128"/>
              </a:rPr>
              <a:t>一部修正</a:t>
            </a:r>
            <a:r>
              <a:rPr lang="en-US" altLang="ja-JP" sz="1100" b="1" dirty="0" smtClean="0">
                <a:solidFill>
                  <a:srgbClr val="FF0000"/>
                </a:solidFill>
                <a:latin typeface="HGS創英角ｺﾞｼｯｸUB" pitchFamily="50" charset="-128"/>
                <a:ea typeface="HGS創英角ｺﾞｼｯｸUB" pitchFamily="50" charset="-128"/>
              </a:rPr>
              <a:t>】</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３．各フェーズにおける効果</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a:solidFill>
                  <a:srgbClr val="006699"/>
                </a:solidFill>
                <a:latin typeface="HG丸ｺﾞｼｯｸM-PRO" pitchFamily="50" charset="-128"/>
                <a:ea typeface="HG丸ｺﾞｼｯｸM-PRO" pitchFamily="50" charset="-128"/>
              </a:rPr>
              <a:t>　</a:t>
            </a:r>
            <a:r>
              <a:rPr lang="ja-JP" altLang="en-US" sz="1100" dirty="0" smtClean="0">
                <a:solidFill>
                  <a:srgbClr val="006699"/>
                </a:solidFill>
                <a:latin typeface="HG丸ｺﾞｼｯｸM-PRO" pitchFamily="50" charset="-128"/>
                <a:ea typeface="HG丸ｺﾞｼｯｸM-PRO" pitchFamily="50" charset="-128"/>
              </a:rPr>
              <a:t>　　４．実施工程（案）</a:t>
            </a:r>
            <a:r>
              <a:rPr lang="en-US" altLang="ja-JP" sz="1100" b="1" dirty="0" smtClean="0">
                <a:solidFill>
                  <a:srgbClr val="FF0000"/>
                </a:solidFill>
                <a:latin typeface="HGS創英角ｺﾞｼｯｸUB" pitchFamily="50" charset="-128"/>
                <a:ea typeface="HGS創英角ｺﾞｼｯｸUB" pitchFamily="50" charset="-128"/>
              </a:rPr>
              <a:t> 【</a:t>
            </a:r>
            <a:r>
              <a:rPr lang="ja-JP" altLang="en-US" sz="1100" b="1" dirty="0" smtClean="0">
                <a:solidFill>
                  <a:srgbClr val="FF0000"/>
                </a:solidFill>
                <a:latin typeface="HGS創英角ｺﾞｼｯｸUB" pitchFamily="50" charset="-128"/>
                <a:ea typeface="HGS創英角ｺﾞｼｯｸUB" pitchFamily="50" charset="-128"/>
              </a:rPr>
              <a:t>一部修正</a:t>
            </a:r>
            <a:r>
              <a:rPr lang="en-US" altLang="ja-JP" sz="1100" b="1" dirty="0" smtClean="0">
                <a:solidFill>
                  <a:srgbClr val="FF0000"/>
                </a:solidFill>
                <a:latin typeface="HGS創英角ｺﾞｼｯｸUB" pitchFamily="50" charset="-128"/>
                <a:ea typeface="HGS創英角ｺﾞｼｯｸUB" pitchFamily="50" charset="-128"/>
              </a:rPr>
              <a:t>】</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５．フェーズ１の役割とこれまでの総括</a:t>
            </a:r>
            <a:r>
              <a:rPr lang="en-US" altLang="ja-JP" sz="1100" b="1" dirty="0" smtClean="0">
                <a:solidFill>
                  <a:srgbClr val="FF0000"/>
                </a:solidFill>
                <a:latin typeface="HGS創英角ｺﾞｼｯｸUB" pitchFamily="50" charset="-128"/>
                <a:ea typeface="HGS創英角ｺﾞｼｯｸUB" pitchFamily="50" charset="-128"/>
              </a:rPr>
              <a:t>【</a:t>
            </a:r>
            <a:r>
              <a:rPr lang="ja-JP" altLang="en-US" sz="1100" b="1" dirty="0" smtClean="0">
                <a:solidFill>
                  <a:srgbClr val="FF0000"/>
                </a:solidFill>
                <a:latin typeface="HGS創英角ｺﾞｼｯｸUB" pitchFamily="50" charset="-128"/>
                <a:ea typeface="HGS創英角ｺﾞｼｯｸUB" pitchFamily="50" charset="-128"/>
              </a:rPr>
              <a:t>一部修正</a:t>
            </a:r>
            <a:r>
              <a:rPr lang="en-US" altLang="ja-JP" sz="1100" b="1" dirty="0" smtClean="0">
                <a:solidFill>
                  <a:srgbClr val="FF0000"/>
                </a:solidFill>
                <a:latin typeface="HGS創英角ｺﾞｼｯｸUB" pitchFamily="50" charset="-128"/>
                <a:ea typeface="HGS創英角ｺﾞｼｯｸUB" pitchFamily="50" charset="-128"/>
              </a:rPr>
              <a:t>】</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６．新会社への業務移行の基本的な考え方</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７．</a:t>
            </a:r>
            <a:r>
              <a:rPr lang="ja-JP" altLang="en-US" sz="1100" dirty="0">
                <a:solidFill>
                  <a:srgbClr val="006699"/>
                </a:solidFill>
                <a:latin typeface="HG丸ｺﾞｼｯｸM-PRO" pitchFamily="50" charset="-128"/>
                <a:ea typeface="HG丸ｺﾞｼｯｸM-PRO" pitchFamily="50" charset="-128"/>
              </a:rPr>
              <a:t>職員の確保について</a:t>
            </a:r>
            <a:endParaRPr lang="en-US" altLang="ja-JP" sz="1100" dirty="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８．人事・給与制度の基本的な考え方</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９．民間資本参画について</a:t>
            </a:r>
            <a:endParaRPr lang="en-US" altLang="ja-JP" sz="1100" dirty="0" smtClean="0">
              <a:solidFill>
                <a:srgbClr val="006699"/>
              </a:solidFill>
              <a:latin typeface="HG丸ｺﾞｼｯｸM-PRO" pitchFamily="50" charset="-128"/>
              <a:ea typeface="HG丸ｺﾞｼｯｸM-PRO" pitchFamily="50" charset="-128"/>
            </a:endParaRPr>
          </a:p>
          <a:p>
            <a:pPr>
              <a:spcBef>
                <a:spcPts val="600"/>
              </a:spcBef>
            </a:pPr>
            <a:r>
              <a:rPr lang="ja-JP" altLang="en-US" sz="1100" dirty="0" smtClean="0">
                <a:solidFill>
                  <a:srgbClr val="006699"/>
                </a:solidFill>
                <a:latin typeface="HG丸ｺﾞｼｯｸM-PRO" pitchFamily="50" charset="-128"/>
                <a:ea typeface="HG丸ｺﾞｼｯｸM-PRO" pitchFamily="50" charset="-128"/>
              </a:rPr>
              <a:t>　　　１０．新会社設立当初における資本金額の考え方</a:t>
            </a:r>
            <a:endParaRPr lang="en-US" altLang="ja-JP" sz="1100" dirty="0" smtClean="0">
              <a:solidFill>
                <a:srgbClr val="006699"/>
              </a:solidFill>
              <a:latin typeface="HG丸ｺﾞｼｯｸM-PRO" pitchFamily="50" charset="-128"/>
              <a:ea typeface="HG丸ｺﾞｼｯｸM-PRO" pitchFamily="50" charset="-128"/>
            </a:endParaRPr>
          </a:p>
        </p:txBody>
      </p:sp>
      <p:sp>
        <p:nvSpPr>
          <p:cNvPr id="9" name="正方形/長方形 8"/>
          <p:cNvSpPr/>
          <p:nvPr/>
        </p:nvSpPr>
        <p:spPr>
          <a:xfrm>
            <a:off x="380492" y="809292"/>
            <a:ext cx="4500500" cy="1149921"/>
          </a:xfrm>
          <a:prstGeom prst="rect">
            <a:avLst/>
          </a:prstGeom>
          <a:noFill/>
          <a:ln>
            <a:noFill/>
          </a:ln>
          <a:effectLst>
            <a:outerShdw blurRad="25400" dist="38100" dir="10800000" algn="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2000"/>
              </a:lnSpc>
            </a:pPr>
            <a:r>
              <a:rPr lang="ja-JP" altLang="en-US" sz="1400" u="sng" dirty="0" smtClean="0">
                <a:solidFill>
                  <a:schemeClr val="accent1">
                    <a:lumMod val="50000"/>
                  </a:schemeClr>
                </a:solidFill>
                <a:latin typeface="HGS創英角ｺﾞｼｯｸUB" pitchFamily="50" charset="-128"/>
                <a:ea typeface="HGS創英角ｺﾞｼｯｸUB" pitchFamily="50" charset="-128"/>
              </a:rPr>
              <a:t>４．国内外事業展開に向けた検討</a:t>
            </a:r>
            <a:r>
              <a:rPr lang="ja-JP" altLang="en-US" sz="1400" dirty="0" smtClean="0">
                <a:solidFill>
                  <a:schemeClr val="accent1">
                    <a:lumMod val="50000"/>
                  </a:schemeClr>
                </a:solidFill>
                <a:latin typeface="HGS創英角ｺﾞｼｯｸUB" pitchFamily="50" charset="-128"/>
                <a:ea typeface="HGS創英角ｺﾞｼｯｸUB" pitchFamily="50" charset="-128"/>
              </a:rPr>
              <a:t>･･･</a:t>
            </a:r>
            <a:r>
              <a:rPr lang="en-US" altLang="ja-JP" sz="1400" dirty="0" smtClean="0">
                <a:solidFill>
                  <a:schemeClr val="accent1">
                    <a:lumMod val="50000"/>
                  </a:schemeClr>
                </a:solidFill>
                <a:latin typeface="HGS創英角ｺﾞｼｯｸUB" pitchFamily="50" charset="-128"/>
                <a:ea typeface="HGS創英角ｺﾞｼｯｸUB" pitchFamily="50" charset="-128"/>
              </a:rPr>
              <a:t>P.39</a:t>
            </a:r>
            <a:endParaRPr lang="zh-TW" altLang="en-US" sz="1400" dirty="0">
              <a:solidFill>
                <a:schemeClr val="accent1">
                  <a:lumMod val="50000"/>
                </a:schemeClr>
              </a:solidFill>
              <a:latin typeface="HGS創英角ｺﾞｼｯｸUB" pitchFamily="50" charset="-128"/>
              <a:ea typeface="HGS創英角ｺﾞｼｯｸUB" pitchFamily="50" charset="-128"/>
            </a:endParaRPr>
          </a:p>
          <a:p>
            <a:pPr>
              <a:spcBef>
                <a:spcPts val="300"/>
              </a:spcBef>
            </a:pPr>
            <a:r>
              <a:rPr lang="ja-JP" altLang="en-US" sz="1100" dirty="0" smtClean="0">
                <a:solidFill>
                  <a:schemeClr val="accent1">
                    <a:lumMod val="50000"/>
                  </a:schemeClr>
                </a:solidFill>
                <a:latin typeface="HG丸ｺﾞｼｯｸM-PRO" pitchFamily="50" charset="-128"/>
                <a:ea typeface="HG丸ｺﾞｼｯｸM-PRO" pitchFamily="50" charset="-128"/>
              </a:rPr>
              <a:t>　　</a:t>
            </a:r>
            <a:r>
              <a:rPr lang="ja-JP" altLang="en-US" sz="1100" dirty="0" smtClean="0">
                <a:solidFill>
                  <a:srgbClr val="002060"/>
                </a:solidFill>
                <a:latin typeface="HG丸ｺﾞｼｯｸM-PRO" pitchFamily="50" charset="-128"/>
                <a:ea typeface="HG丸ｺﾞｼｯｸM-PRO" pitchFamily="50" charset="-128"/>
              </a:rPr>
              <a:t>　</a:t>
            </a:r>
            <a:r>
              <a:rPr lang="ja-JP" altLang="en-US" sz="1100" dirty="0" smtClean="0">
                <a:solidFill>
                  <a:srgbClr val="006699"/>
                </a:solidFill>
                <a:latin typeface="HG丸ｺﾞｼｯｸM-PRO" pitchFamily="50" charset="-128"/>
                <a:ea typeface="HG丸ｺﾞｼｯｸM-PRO" pitchFamily="50" charset="-128"/>
              </a:rPr>
              <a:t>１．本市の技術力</a:t>
            </a:r>
            <a:endParaRPr lang="en-US" altLang="ja-JP" sz="1100" dirty="0" smtClean="0">
              <a:solidFill>
                <a:srgbClr val="006699"/>
              </a:solidFill>
              <a:latin typeface="HG丸ｺﾞｼｯｸM-PRO" pitchFamily="50" charset="-128"/>
              <a:ea typeface="HG丸ｺﾞｼｯｸM-PRO" pitchFamily="50" charset="-128"/>
            </a:endParaRPr>
          </a:p>
          <a:p>
            <a:pPr>
              <a:spcBef>
                <a:spcPts val="300"/>
              </a:spcBef>
            </a:pPr>
            <a:r>
              <a:rPr lang="ja-JP" altLang="en-US" sz="1100" dirty="0" smtClean="0">
                <a:solidFill>
                  <a:srgbClr val="006699"/>
                </a:solidFill>
                <a:latin typeface="HG丸ｺﾞｼｯｸM-PRO" pitchFamily="50" charset="-128"/>
                <a:ea typeface="HG丸ｺﾞｼｯｸM-PRO" pitchFamily="50" charset="-128"/>
              </a:rPr>
              <a:t>　　　２．全国の自治体における下水道技術者不足の状況</a:t>
            </a:r>
            <a:endParaRPr lang="en-US" altLang="ja-JP" sz="1100" dirty="0" smtClean="0">
              <a:solidFill>
                <a:srgbClr val="006699"/>
              </a:solidFill>
              <a:latin typeface="HG丸ｺﾞｼｯｸM-PRO" pitchFamily="50" charset="-128"/>
              <a:ea typeface="HG丸ｺﾞｼｯｸM-PRO" pitchFamily="50" charset="-128"/>
            </a:endParaRPr>
          </a:p>
          <a:p>
            <a:pPr>
              <a:spcBef>
                <a:spcPts val="300"/>
              </a:spcBef>
            </a:pPr>
            <a:r>
              <a:rPr lang="ja-JP" altLang="en-US" sz="1100" dirty="0" smtClean="0">
                <a:solidFill>
                  <a:srgbClr val="006699"/>
                </a:solidFill>
                <a:latin typeface="HG丸ｺﾞｼｯｸM-PRO" pitchFamily="50" charset="-128"/>
                <a:ea typeface="HG丸ｺﾞｼｯｸM-PRO" pitchFamily="50" charset="-128"/>
              </a:rPr>
              <a:t>　　　３．本市による海外展開の実績</a:t>
            </a:r>
            <a:endParaRPr lang="en-US" altLang="ja-JP" sz="1100" dirty="0" smtClean="0">
              <a:solidFill>
                <a:srgbClr val="006699"/>
              </a:solidFill>
              <a:latin typeface="HG丸ｺﾞｼｯｸM-PRO" pitchFamily="50" charset="-128"/>
              <a:ea typeface="HG丸ｺﾞｼｯｸM-PRO" pitchFamily="50" charset="-128"/>
            </a:endParaRPr>
          </a:p>
          <a:p>
            <a:pPr>
              <a:spcBef>
                <a:spcPts val="300"/>
              </a:spcBef>
            </a:pPr>
            <a:r>
              <a:rPr lang="ja-JP" altLang="en-US" sz="1100" dirty="0" smtClean="0">
                <a:solidFill>
                  <a:srgbClr val="006699"/>
                </a:solidFill>
                <a:latin typeface="HG丸ｺﾞｼｯｸM-PRO" pitchFamily="50" charset="-128"/>
                <a:ea typeface="HG丸ｺﾞｼｯｸM-PRO" pitchFamily="50" charset="-128"/>
              </a:rPr>
              <a:t>　　　４．まとめ（国内外事業展開</a:t>
            </a:r>
            <a:r>
              <a:rPr lang="ja-JP" altLang="en-US" sz="1100" dirty="0">
                <a:solidFill>
                  <a:srgbClr val="006699"/>
                </a:solidFill>
                <a:latin typeface="HG丸ｺﾞｼｯｸM-PRO" pitchFamily="50" charset="-128"/>
                <a:ea typeface="HG丸ｺﾞｼｯｸM-PRO" pitchFamily="50" charset="-128"/>
              </a:rPr>
              <a:t>の</a:t>
            </a:r>
            <a:r>
              <a:rPr lang="ja-JP" altLang="en-US" sz="1100" dirty="0" smtClean="0">
                <a:solidFill>
                  <a:srgbClr val="006699"/>
                </a:solidFill>
                <a:latin typeface="HG丸ｺﾞｼｯｸM-PRO" pitchFamily="50" charset="-128"/>
                <a:ea typeface="HG丸ｺﾞｼｯｸM-PRO" pitchFamily="50" charset="-128"/>
              </a:rPr>
              <a:t>現状と課題）</a:t>
            </a:r>
            <a:endParaRPr lang="en-US" altLang="ja-JP" sz="1100" dirty="0" smtClean="0">
              <a:solidFill>
                <a:srgbClr val="006699"/>
              </a:solidFill>
              <a:latin typeface="HG丸ｺﾞｼｯｸM-PRO" pitchFamily="50" charset="-128"/>
              <a:ea typeface="HG丸ｺﾞｼｯｸM-PRO" pitchFamily="50" charset="-128"/>
            </a:endParaRPr>
          </a:p>
        </p:txBody>
      </p:sp>
      <p:sp>
        <p:nvSpPr>
          <p:cNvPr id="10" name="正方形/長方形 9"/>
          <p:cNvSpPr/>
          <p:nvPr/>
        </p:nvSpPr>
        <p:spPr>
          <a:xfrm>
            <a:off x="380492" y="2360949"/>
            <a:ext cx="4500500" cy="534368"/>
          </a:xfrm>
          <a:prstGeom prst="rect">
            <a:avLst/>
          </a:prstGeom>
          <a:noFill/>
          <a:ln>
            <a:noFill/>
          </a:ln>
          <a:effectLst>
            <a:outerShdw blurRad="25400" dist="38100" dir="10800000" algn="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2000"/>
              </a:lnSpc>
            </a:pPr>
            <a:r>
              <a:rPr lang="ja-JP" altLang="en-US" sz="1400" u="sng" dirty="0" smtClean="0">
                <a:solidFill>
                  <a:schemeClr val="accent1">
                    <a:lumMod val="50000"/>
                  </a:schemeClr>
                </a:solidFill>
                <a:latin typeface="HGS創英角ｺﾞｼｯｸUB" pitchFamily="50" charset="-128"/>
                <a:ea typeface="HGS創英角ｺﾞｼｯｸUB" pitchFamily="50" charset="-128"/>
              </a:rPr>
              <a:t>５．下水道事業の課題（全体のまとめ）</a:t>
            </a:r>
            <a:r>
              <a:rPr lang="ja-JP" altLang="en-US" sz="1400" dirty="0" smtClean="0">
                <a:solidFill>
                  <a:schemeClr val="accent1">
                    <a:lumMod val="50000"/>
                  </a:schemeClr>
                </a:solidFill>
                <a:latin typeface="HGS創英角ｺﾞｼｯｸUB" pitchFamily="50" charset="-128"/>
                <a:ea typeface="HGS創英角ｺﾞｼｯｸUB" pitchFamily="50" charset="-128"/>
              </a:rPr>
              <a:t>･･･</a:t>
            </a:r>
            <a:r>
              <a:rPr lang="en-US" altLang="ja-JP" sz="1400" dirty="0" smtClean="0">
                <a:solidFill>
                  <a:schemeClr val="accent1">
                    <a:lumMod val="50000"/>
                  </a:schemeClr>
                </a:solidFill>
                <a:latin typeface="HGS創英角ｺﾞｼｯｸUB" pitchFamily="50" charset="-128"/>
                <a:ea typeface="HGS創英角ｺﾞｼｯｸUB" pitchFamily="50" charset="-128"/>
              </a:rPr>
              <a:t>P.45</a:t>
            </a:r>
            <a:endParaRPr lang="zh-TW" altLang="en-US" sz="1400" dirty="0">
              <a:solidFill>
                <a:schemeClr val="accent1">
                  <a:lumMod val="50000"/>
                </a:schemeClr>
              </a:solidFill>
              <a:latin typeface="HGS創英角ｺﾞｼｯｸUB" pitchFamily="50" charset="-128"/>
              <a:ea typeface="HGS創英角ｺﾞｼｯｸUB" pitchFamily="50" charset="-128"/>
            </a:endParaRPr>
          </a:p>
          <a:p>
            <a:pPr>
              <a:spcBef>
                <a:spcPts val="300"/>
              </a:spcBef>
            </a:pPr>
            <a:r>
              <a:rPr lang="ja-JP" altLang="en-US" sz="1100" dirty="0" smtClean="0">
                <a:solidFill>
                  <a:schemeClr val="accent1">
                    <a:lumMod val="50000"/>
                  </a:schemeClr>
                </a:solidFill>
                <a:latin typeface="HG丸ｺﾞｼｯｸM-PRO" pitchFamily="50" charset="-128"/>
                <a:ea typeface="HG丸ｺﾞｼｯｸM-PRO" pitchFamily="50" charset="-128"/>
              </a:rPr>
              <a:t>　　</a:t>
            </a:r>
            <a:r>
              <a:rPr lang="ja-JP" altLang="en-US" sz="1100" dirty="0" smtClean="0">
                <a:solidFill>
                  <a:srgbClr val="002060"/>
                </a:solidFill>
                <a:latin typeface="HG丸ｺﾞｼｯｸM-PRO" pitchFamily="50" charset="-128"/>
                <a:ea typeface="HG丸ｺﾞｼｯｸM-PRO" pitchFamily="50" charset="-128"/>
              </a:rPr>
              <a:t>　</a:t>
            </a:r>
            <a:r>
              <a:rPr lang="ja-JP" altLang="en-US" sz="1100" dirty="0" smtClean="0">
                <a:solidFill>
                  <a:srgbClr val="006699"/>
                </a:solidFill>
                <a:latin typeface="HG丸ｺﾞｼｯｸM-PRO" pitchFamily="50" charset="-128"/>
                <a:ea typeface="HG丸ｺﾞｼｯｸM-PRO" pitchFamily="50" charset="-128"/>
              </a:rPr>
              <a:t>１．課題と解決の方向性</a:t>
            </a:r>
            <a:endParaRPr lang="en-US" altLang="ja-JP" sz="1100" dirty="0" smtClean="0">
              <a:solidFill>
                <a:srgbClr val="006699"/>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504011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1460614" y="3248980"/>
            <a:ext cx="7027425" cy="2232248"/>
          </a:xfrm>
          <a:prstGeom prst="rect">
            <a:avLst/>
          </a:prstGeom>
          <a:gradFill flip="none" rotWithShape="1">
            <a:gsLst>
              <a:gs pos="0">
                <a:srgbClr val="009AF0"/>
              </a:gs>
              <a:gs pos="10000">
                <a:srgbClr val="B1F6FF"/>
              </a:gs>
              <a:gs pos="30000">
                <a:srgbClr val="EBFDFF"/>
              </a:gs>
            </a:gsLst>
            <a:lin ang="10800000" scaled="0"/>
            <a:tileRect/>
          </a:gradFill>
          <a:ln w="12700">
            <a:noFill/>
            <a:miter lim="800000"/>
            <a:headEnd/>
            <a:tailEnd/>
          </a:ln>
          <a:effectLst>
            <a:outerShdw blurRad="25400" dist="165100" dir="2700000" sx="101000" sy="101000" algn="ctr" rotWithShape="0">
              <a:srgbClr val="005290">
                <a:alpha val="74902"/>
              </a:srgbClr>
            </a:outerShdw>
          </a:effectLst>
          <a:extLst/>
        </p:spPr>
        <p:txBody>
          <a:bodyPr wrap="none" lIns="252000" rIns="36000" anchor="ctr"/>
          <a:lstStyle/>
          <a:p>
            <a:pPr>
              <a:lnSpc>
                <a:spcPts val="2200"/>
              </a:lnSpc>
              <a:spcBef>
                <a:spcPts val="600"/>
              </a:spcBef>
            </a:pPr>
            <a:r>
              <a:rPr lang="ja-JP" altLang="en-US" sz="1600" dirty="0" smtClean="0">
                <a:solidFill>
                  <a:srgbClr val="506080"/>
                </a:solidFill>
                <a:latin typeface="HG丸ｺﾞｼｯｸM-PRO" pitchFamily="50" charset="-128"/>
                <a:ea typeface="HG丸ｺﾞｼｯｸM-PRO" pitchFamily="50" charset="-128"/>
              </a:rPr>
              <a:t>１．本市の技術力</a:t>
            </a:r>
            <a:endParaRPr lang="en-US" altLang="ja-JP" sz="1600" dirty="0" smtClean="0">
              <a:solidFill>
                <a:srgbClr val="506080"/>
              </a:solidFill>
              <a:latin typeface="HG丸ｺﾞｼｯｸM-PRO" pitchFamily="50" charset="-128"/>
              <a:ea typeface="HG丸ｺﾞｼｯｸM-PRO" pitchFamily="50" charset="-128"/>
            </a:endParaRPr>
          </a:p>
          <a:p>
            <a:pPr>
              <a:spcBef>
                <a:spcPts val="600"/>
              </a:spcBef>
            </a:pPr>
            <a:r>
              <a:rPr lang="ja-JP" altLang="en-US" sz="1600" dirty="0" smtClean="0">
                <a:solidFill>
                  <a:srgbClr val="506080"/>
                </a:solidFill>
                <a:latin typeface="HG丸ｺﾞｼｯｸM-PRO" pitchFamily="50" charset="-128"/>
                <a:ea typeface="HG丸ｺﾞｼｯｸM-PRO" pitchFamily="50" charset="-128"/>
              </a:rPr>
              <a:t>２．全国の自治体における下水道技術者不足の状況</a:t>
            </a:r>
            <a:endParaRPr lang="ja-JP" altLang="en-US" sz="1600" dirty="0">
              <a:solidFill>
                <a:srgbClr val="506080"/>
              </a:solidFill>
              <a:latin typeface="HG丸ｺﾞｼｯｸM-PRO" pitchFamily="50" charset="-128"/>
              <a:ea typeface="HG丸ｺﾞｼｯｸM-PRO" pitchFamily="50" charset="-128"/>
            </a:endParaRPr>
          </a:p>
          <a:p>
            <a:pPr>
              <a:lnSpc>
                <a:spcPts val="2200"/>
              </a:lnSpc>
              <a:spcBef>
                <a:spcPts val="600"/>
              </a:spcBef>
            </a:pPr>
            <a:r>
              <a:rPr lang="ja-JP" altLang="en-US" sz="1600" dirty="0" smtClean="0">
                <a:solidFill>
                  <a:srgbClr val="506080"/>
                </a:solidFill>
                <a:latin typeface="HG丸ｺﾞｼｯｸM-PRO" pitchFamily="50" charset="-128"/>
                <a:ea typeface="HG丸ｺﾞｼｯｸM-PRO" pitchFamily="50" charset="-128"/>
              </a:rPr>
              <a:t>３．本市による海外展開の実績</a:t>
            </a:r>
            <a:endParaRPr lang="en-US" altLang="ja-JP" sz="1600" dirty="0" smtClean="0">
              <a:solidFill>
                <a:srgbClr val="506080"/>
              </a:solidFill>
              <a:latin typeface="HG丸ｺﾞｼｯｸM-PRO" pitchFamily="50" charset="-128"/>
              <a:ea typeface="HG丸ｺﾞｼｯｸM-PRO" pitchFamily="50" charset="-128"/>
            </a:endParaRPr>
          </a:p>
          <a:p>
            <a:pPr>
              <a:lnSpc>
                <a:spcPts val="2200"/>
              </a:lnSpc>
              <a:spcBef>
                <a:spcPts val="600"/>
              </a:spcBef>
            </a:pPr>
            <a:r>
              <a:rPr lang="ja-JP" altLang="en-US" sz="1600" dirty="0" smtClean="0">
                <a:solidFill>
                  <a:srgbClr val="506080"/>
                </a:solidFill>
                <a:latin typeface="HG丸ｺﾞｼｯｸM-PRO" pitchFamily="50" charset="-128"/>
                <a:ea typeface="HG丸ｺﾞｼｯｸM-PRO" pitchFamily="50" charset="-128"/>
              </a:rPr>
              <a:t>４．まとめ（国内外事業展開の現状と課題）</a:t>
            </a:r>
            <a:endParaRPr lang="en-US" altLang="ja-JP" sz="1600" dirty="0">
              <a:solidFill>
                <a:srgbClr val="506080"/>
              </a:solidFill>
              <a:latin typeface="HG丸ｺﾞｼｯｸM-PRO" pitchFamily="50" charset="-128"/>
              <a:ea typeface="HG丸ｺﾞｼｯｸM-PRO" pitchFamily="50" charset="-128"/>
            </a:endParaRPr>
          </a:p>
        </p:txBody>
      </p:sp>
      <p:sp>
        <p:nvSpPr>
          <p:cNvPr id="12" name="正方形/長方形 11"/>
          <p:cNvSpPr/>
          <p:nvPr/>
        </p:nvSpPr>
        <p:spPr>
          <a:xfrm>
            <a:off x="594727" y="2204864"/>
            <a:ext cx="864096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2800" dirty="0">
                <a:solidFill>
                  <a:schemeClr val="tx1"/>
                </a:solidFill>
                <a:latin typeface="HG丸ｺﾞｼｯｸM-PRO" pitchFamily="50" charset="-128"/>
                <a:ea typeface="HG丸ｺﾞｼｯｸM-PRO" pitchFamily="50" charset="-128"/>
              </a:rPr>
              <a:t>４</a:t>
            </a:r>
            <a:r>
              <a:rPr lang="ja-JP" altLang="en-US" sz="2800" dirty="0" smtClean="0">
                <a:solidFill>
                  <a:schemeClr val="tx1"/>
                </a:solidFill>
                <a:latin typeface="HG丸ｺﾞｼｯｸM-PRO" pitchFamily="50" charset="-128"/>
                <a:ea typeface="HG丸ｺﾞｼｯｸM-PRO" pitchFamily="50" charset="-128"/>
              </a:rPr>
              <a:t>　国内外事業展開に向けた検討</a:t>
            </a:r>
            <a:endParaRPr lang="en-US" altLang="ja-JP" sz="2800" dirty="0" smtClean="0">
              <a:solidFill>
                <a:schemeClr val="tx1"/>
              </a:solidFill>
              <a:latin typeface="HG丸ｺﾞｼｯｸM-PRO" pitchFamily="50" charset="-128"/>
              <a:ea typeface="HG丸ｺﾞｼｯｸM-PRO" pitchFamily="50" charset="-128"/>
            </a:endParaRPr>
          </a:p>
        </p:txBody>
      </p:sp>
      <p:grpSp>
        <p:nvGrpSpPr>
          <p:cNvPr id="17" name="グループ化 66"/>
          <p:cNvGrpSpPr/>
          <p:nvPr/>
        </p:nvGrpSpPr>
        <p:grpSpPr>
          <a:xfrm>
            <a:off x="171009" y="2700208"/>
            <a:ext cx="9649072" cy="224736"/>
            <a:chOff x="200472" y="828000"/>
            <a:chExt cx="9649072" cy="224736"/>
          </a:xfrm>
        </p:grpSpPr>
        <p:sp>
          <p:nvSpPr>
            <p:cNvPr id="18" name="平行四辺形 17"/>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平行四辺形 18"/>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平行四辺形 19"/>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39</a:t>
            </a:fld>
            <a:endParaRPr lang="ja-JP" alt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73953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1354" y="5197107"/>
            <a:ext cx="893918" cy="1255741"/>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7914" y="4020750"/>
            <a:ext cx="1396905" cy="901440"/>
          </a:xfrm>
          <a:prstGeom prst="rect">
            <a:avLst/>
          </a:prstGeom>
        </p:spPr>
      </p:pic>
      <p:sp>
        <p:nvSpPr>
          <p:cNvPr id="37" name="角丸四角形 36"/>
          <p:cNvSpPr/>
          <p:nvPr/>
        </p:nvSpPr>
        <p:spPr>
          <a:xfrm>
            <a:off x="468000" y="608400"/>
            <a:ext cx="9000000" cy="1832354"/>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t" anchorCtr="0">
            <a:spAutoFit/>
          </a:bodyPr>
          <a:lstStyle/>
          <a:p>
            <a:pPr marL="216000" indent="-216000">
              <a:lnSpc>
                <a:spcPts val="2100"/>
              </a:lnSpc>
            </a:pPr>
            <a:r>
              <a:rPr lang="ja-JP" altLang="en-US" sz="1400" dirty="0" smtClean="0">
                <a:solidFill>
                  <a:schemeClr val="accent1">
                    <a:lumMod val="50000"/>
                  </a:schemeClr>
                </a:solidFill>
                <a:latin typeface="HG丸ｺﾞｼｯｸM-PRO" pitchFamily="50" charset="-128"/>
                <a:ea typeface="HG丸ｺﾞｼｯｸM-PRO" pitchFamily="50" charset="-128"/>
                <a:cs typeface="Meiryo UI" pitchFamily="50" charset="-128"/>
              </a:rPr>
              <a:t>・大阪市は明治</a:t>
            </a:r>
            <a:r>
              <a:rPr lang="en-US" altLang="ja-JP" sz="1400" dirty="0" smtClean="0">
                <a:solidFill>
                  <a:schemeClr val="accent1">
                    <a:lumMod val="50000"/>
                  </a:schemeClr>
                </a:solidFill>
                <a:latin typeface="HG丸ｺﾞｼｯｸM-PRO" pitchFamily="50" charset="-128"/>
                <a:ea typeface="HG丸ｺﾞｼｯｸM-PRO" pitchFamily="50" charset="-128"/>
                <a:cs typeface="Meiryo UI" pitchFamily="50" charset="-128"/>
              </a:rPr>
              <a:t>27</a:t>
            </a:r>
            <a:r>
              <a:rPr lang="ja-JP" altLang="en-US" sz="1400" dirty="0" smtClean="0">
                <a:solidFill>
                  <a:schemeClr val="accent1">
                    <a:lumMod val="50000"/>
                  </a:schemeClr>
                </a:solidFill>
                <a:latin typeface="HG丸ｺﾞｼｯｸM-PRO" pitchFamily="50" charset="-128"/>
                <a:ea typeface="HG丸ｺﾞｼｯｸM-PRO" pitchFamily="50" charset="-128"/>
                <a:cs typeface="Meiryo UI" pitchFamily="50" charset="-128"/>
              </a:rPr>
              <a:t>年に近代的下水道事業に着手して以来、これまでの間、都市の発展とも相まって、様々な課題にも直面しながら、自ら技術の開発・導入を進めてきた。</a:t>
            </a:r>
            <a:endParaRPr lang="en-US" altLang="ja-JP" sz="14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216000" indent="-216000">
              <a:lnSpc>
                <a:spcPts val="2100"/>
              </a:lnSpc>
            </a:pPr>
            <a:r>
              <a:rPr lang="ja-JP" altLang="en-US" sz="1400" dirty="0" smtClean="0">
                <a:solidFill>
                  <a:schemeClr val="accent1">
                    <a:lumMod val="50000"/>
                  </a:schemeClr>
                </a:solidFill>
                <a:latin typeface="HG丸ｺﾞｼｯｸM-PRO" pitchFamily="50" charset="-128"/>
                <a:ea typeface="HG丸ｺﾞｼｯｸM-PRO" pitchFamily="50" charset="-128"/>
                <a:cs typeface="Meiryo UI" pitchFamily="50" charset="-128"/>
              </a:rPr>
              <a:t>・わずかなスペースで多くの下水の処理を実現した多階層施設を世界で初めて導入したり、近年においては、雨天時活性汚泥法や傾斜板沈殿法の開発・導入をはじめ、各種最新技術の導入も進めており、また、土木施設の建設技術に対して各賞の受賞実績</a:t>
            </a:r>
            <a:r>
              <a:rPr lang="en-US" altLang="ja-JP" sz="1400" baseline="30000" dirty="0" smtClean="0">
                <a:solidFill>
                  <a:schemeClr val="accent1">
                    <a:lumMod val="50000"/>
                  </a:schemeClr>
                </a:solidFill>
                <a:latin typeface="HG丸ｺﾞｼｯｸM-PRO" pitchFamily="50" charset="-128"/>
                <a:ea typeface="HG丸ｺﾞｼｯｸM-PRO" pitchFamily="50" charset="-128"/>
                <a:cs typeface="Meiryo UI" pitchFamily="50" charset="-128"/>
              </a:rPr>
              <a:t>※</a:t>
            </a:r>
            <a:r>
              <a:rPr lang="ja-JP" altLang="en-US" sz="1400" dirty="0" smtClean="0">
                <a:solidFill>
                  <a:schemeClr val="accent1">
                    <a:lumMod val="50000"/>
                  </a:schemeClr>
                </a:solidFill>
                <a:latin typeface="HG丸ｺﾞｼｯｸM-PRO" pitchFamily="50" charset="-128"/>
                <a:ea typeface="HG丸ｺﾞｼｯｸM-PRO" pitchFamily="50" charset="-128"/>
                <a:cs typeface="Meiryo UI" pitchFamily="50" charset="-128"/>
              </a:rPr>
              <a:t>もあるなど、総合的な下水道システムのノウハウが市内部に蓄積されている。</a:t>
            </a:r>
            <a:endParaRPr lang="en-US" altLang="ja-JP" sz="1400" dirty="0">
              <a:solidFill>
                <a:srgbClr val="FF0000"/>
              </a:solidFill>
              <a:latin typeface="HG丸ｺﾞｼｯｸM-PRO" pitchFamily="50" charset="-128"/>
              <a:ea typeface="HG丸ｺﾞｼｯｸM-PRO" pitchFamily="50" charset="-128"/>
              <a:cs typeface="Meiryo UI" pitchFamily="50" charset="-128"/>
            </a:endParaRPr>
          </a:p>
        </p:txBody>
      </p:sp>
      <p:graphicFrame>
        <p:nvGraphicFramePr>
          <p:cNvPr id="54" name="表 53"/>
          <p:cNvGraphicFramePr>
            <a:graphicFrameLocks noGrp="1"/>
          </p:cNvGraphicFramePr>
          <p:nvPr>
            <p:extLst>
              <p:ext uri="{D42A27DB-BD31-4B8C-83A1-F6EECF244321}">
                <p14:modId xmlns:p14="http://schemas.microsoft.com/office/powerpoint/2010/main" val="3785694269"/>
              </p:ext>
            </p:extLst>
          </p:nvPr>
        </p:nvGraphicFramePr>
        <p:xfrm>
          <a:off x="563960" y="2596526"/>
          <a:ext cx="7164795" cy="2596614"/>
        </p:xfrm>
        <a:graphic>
          <a:graphicData uri="http://schemas.openxmlformats.org/drawingml/2006/table">
            <a:tbl>
              <a:tblPr firstRow="1" bandRow="1">
                <a:tableStyleId>{5940675A-B579-460E-94D1-54222C63F5DA}</a:tableStyleId>
              </a:tblPr>
              <a:tblGrid>
                <a:gridCol w="550235"/>
                <a:gridCol w="1044116"/>
                <a:gridCol w="5570444"/>
              </a:tblGrid>
              <a:tr h="274532">
                <a:tc>
                  <a:txBody>
                    <a:bodyPr/>
                    <a:lstStyle/>
                    <a:p>
                      <a:r>
                        <a:rPr kumimoji="1" lang="en-US" altLang="ja-JP" sz="1200" dirty="0" smtClean="0">
                          <a:latin typeface="HG丸ｺﾞｼｯｸM-PRO" pitchFamily="50" charset="-128"/>
                          <a:ea typeface="HG丸ｺﾞｼｯｸM-PRO" pitchFamily="50" charset="-128"/>
                        </a:rPr>
                        <a:t>No</a:t>
                      </a:r>
                      <a:endParaRPr kumimoji="1" lang="ja-JP" altLang="en-US" sz="1200" dirty="0">
                        <a:latin typeface="HG丸ｺﾞｼｯｸM-PRO" pitchFamily="50" charset="-128"/>
                        <a:ea typeface="HG丸ｺﾞｼｯｸM-PRO" pitchFamily="50" charset="-128"/>
                      </a:endParaRPr>
                    </a:p>
                  </a:txBody>
                  <a:tcPr anchor="ctr" anchorCtr="1"/>
                </a:tc>
                <a:tc>
                  <a:txBody>
                    <a:bodyPr/>
                    <a:lstStyle/>
                    <a:p>
                      <a:r>
                        <a:rPr kumimoji="1" lang="ja-JP" altLang="en-US" sz="1200" dirty="0" smtClean="0">
                          <a:latin typeface="HG丸ｺﾞｼｯｸM-PRO" pitchFamily="50" charset="-128"/>
                          <a:ea typeface="HG丸ｺﾞｼｯｸM-PRO" pitchFamily="50" charset="-128"/>
                        </a:rPr>
                        <a:t>年</a:t>
                      </a:r>
                      <a:endParaRPr kumimoji="1" lang="ja-JP" altLang="en-US" sz="1200" dirty="0">
                        <a:latin typeface="HG丸ｺﾞｼｯｸM-PRO" pitchFamily="50" charset="-128"/>
                        <a:ea typeface="HG丸ｺﾞｼｯｸM-PRO" pitchFamily="50" charset="-128"/>
                      </a:endParaRPr>
                    </a:p>
                  </a:txBody>
                  <a:tcPr anchor="ctr" anchorCtr="1"/>
                </a:tc>
                <a:tc>
                  <a:txBody>
                    <a:bodyPr/>
                    <a:lstStyle/>
                    <a:p>
                      <a:pPr algn="ctr"/>
                      <a:r>
                        <a:rPr kumimoji="1" lang="ja-JP" altLang="en-US" sz="1200" dirty="0" smtClean="0">
                          <a:latin typeface="HG丸ｺﾞｼｯｸM-PRO" pitchFamily="50" charset="-128"/>
                          <a:ea typeface="HG丸ｺﾞｼｯｸM-PRO" pitchFamily="50" charset="-128"/>
                        </a:rPr>
                        <a:t>事  項</a:t>
                      </a:r>
                      <a:endParaRPr kumimoji="1" lang="ja-JP" altLang="en-US" sz="1200" dirty="0">
                        <a:latin typeface="HG丸ｺﾞｼｯｸM-PRO" pitchFamily="50" charset="-128"/>
                        <a:ea typeface="HG丸ｺﾞｼｯｸM-PRO" pitchFamily="50" charset="-128"/>
                      </a:endParaRPr>
                    </a:p>
                  </a:txBody>
                  <a:tcPr/>
                </a:tc>
              </a:tr>
              <a:tr h="331726">
                <a:tc>
                  <a:txBody>
                    <a:bodyPr/>
                    <a:lstStyle/>
                    <a:p>
                      <a:r>
                        <a:rPr kumimoji="1" lang="ja-JP" altLang="en-US" sz="1200" dirty="0" smtClean="0">
                          <a:latin typeface="HG丸ｺﾞｼｯｸM-PRO" pitchFamily="50" charset="-128"/>
                          <a:ea typeface="HG丸ｺﾞｼｯｸM-PRO" pitchFamily="50" charset="-128"/>
                        </a:rPr>
                        <a:t>①</a:t>
                      </a:r>
                      <a:endParaRPr kumimoji="1" lang="ja-JP" altLang="en-US" sz="1200" dirty="0">
                        <a:latin typeface="HG丸ｺﾞｼｯｸM-PRO" pitchFamily="50" charset="-128"/>
                        <a:ea typeface="HG丸ｺﾞｼｯｸM-PRO" pitchFamily="50" charset="-128"/>
                      </a:endParaRPr>
                    </a:p>
                  </a:txBody>
                  <a:tcPr anchor="ctr" anchorCtr="1"/>
                </a:tc>
                <a:tc>
                  <a:txBody>
                    <a:bodyPr/>
                    <a:lstStyle/>
                    <a:p>
                      <a:r>
                        <a:rPr kumimoji="1" lang="ja-JP" altLang="en-US" sz="1200" dirty="0" smtClean="0">
                          <a:latin typeface="HG丸ｺﾞｼｯｸM-PRO" pitchFamily="50" charset="-128"/>
                          <a:ea typeface="HG丸ｺﾞｼｯｸM-PRO" pitchFamily="50" charset="-128"/>
                        </a:rPr>
                        <a:t>平成</a:t>
                      </a:r>
                      <a:r>
                        <a:rPr kumimoji="1" lang="en-US" altLang="ja-JP" sz="1200" dirty="0" smtClean="0">
                          <a:latin typeface="HG丸ｺﾞｼｯｸM-PRO" pitchFamily="50" charset="-128"/>
                          <a:ea typeface="HG丸ｺﾞｼｯｸM-PRO" pitchFamily="50" charset="-128"/>
                        </a:rPr>
                        <a:t>12</a:t>
                      </a:r>
                      <a:r>
                        <a:rPr kumimoji="1" lang="ja-JP" altLang="en-US" sz="1200" dirty="0" smtClean="0">
                          <a:latin typeface="HG丸ｺﾞｼｯｸM-PRO" pitchFamily="50" charset="-128"/>
                          <a:ea typeface="HG丸ｺﾞｼｯｸM-PRO" pitchFamily="50" charset="-128"/>
                        </a:rPr>
                        <a:t>年</a:t>
                      </a:r>
                      <a:endParaRPr kumimoji="1" lang="ja-JP" altLang="en-US" sz="1200" dirty="0">
                        <a:latin typeface="HG丸ｺﾞｼｯｸM-PRO" pitchFamily="50" charset="-128"/>
                        <a:ea typeface="HG丸ｺﾞｼｯｸM-PRO" pitchFamily="50" charset="-128"/>
                      </a:endParaRPr>
                    </a:p>
                  </a:txBody>
                  <a:tcPr anchor="ctr" anchorCtr="1"/>
                </a:tc>
                <a:tc>
                  <a:txBody>
                    <a:bodyPr/>
                    <a:lstStyle/>
                    <a:p>
                      <a:r>
                        <a:rPr kumimoji="1" lang="ja-JP" altLang="en-US" sz="1200" dirty="0" smtClean="0">
                          <a:latin typeface="HG丸ｺﾞｼｯｸM-PRO" pitchFamily="50" charset="-128"/>
                          <a:ea typeface="HG丸ｺﾞｼｯｸM-PRO" pitchFamily="50" charset="-128"/>
                        </a:rPr>
                        <a:t>雨天時下水活性汚泥法を独自に開発</a:t>
                      </a:r>
                      <a:endParaRPr kumimoji="1" lang="ja-JP" altLang="en-US" sz="1200" dirty="0">
                        <a:latin typeface="HG丸ｺﾞｼｯｸM-PRO" pitchFamily="50" charset="-128"/>
                        <a:ea typeface="HG丸ｺﾞｼｯｸM-PRO" pitchFamily="50" charset="-128"/>
                      </a:endParaRPr>
                    </a:p>
                  </a:txBody>
                  <a:tcPr anchor="ctr"/>
                </a:tc>
              </a:tr>
              <a:tr h="331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②</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平成</a:t>
                      </a:r>
                      <a:r>
                        <a:rPr kumimoji="1" lang="en-US" altLang="ja-JP" sz="1200" dirty="0" smtClean="0">
                          <a:latin typeface="HG丸ｺﾞｼｯｸM-PRO" pitchFamily="50" charset="-128"/>
                          <a:ea typeface="HG丸ｺﾞｼｯｸM-PRO" pitchFamily="50" charset="-128"/>
                        </a:rPr>
                        <a:t>12</a:t>
                      </a:r>
                      <a:r>
                        <a:rPr kumimoji="1" lang="ja-JP" altLang="en-US" sz="1200" dirty="0" smtClean="0">
                          <a:latin typeface="HG丸ｺﾞｼｯｸM-PRO" pitchFamily="50" charset="-128"/>
                          <a:ea typeface="HG丸ｺﾞｼｯｸM-PRO" pitchFamily="50" charset="-128"/>
                        </a:rPr>
                        <a:t>年</a:t>
                      </a:r>
                    </a:p>
                  </a:txBody>
                  <a:tcPr anchor="ctr" anchorCtr="1"/>
                </a:tc>
                <a:tc>
                  <a:txBody>
                    <a:bodyPr/>
                    <a:lstStyle/>
                    <a:p>
                      <a:r>
                        <a:rPr kumimoji="1" lang="ja-JP" altLang="en-US" sz="1200" dirty="0" smtClean="0">
                          <a:latin typeface="HG丸ｺﾞｼｯｸM-PRO" pitchFamily="50" charset="-128"/>
                          <a:ea typeface="HG丸ｺﾞｼｯｸM-PRO" pitchFamily="50" charset="-128"/>
                        </a:rPr>
                        <a:t>なにわ大放水路・住之江抽水所稼動</a:t>
                      </a:r>
                      <a:endParaRPr kumimoji="1" lang="ja-JP" altLang="en-US" sz="1200" dirty="0">
                        <a:latin typeface="HG丸ｺﾞｼｯｸM-PRO" pitchFamily="50" charset="-128"/>
                        <a:ea typeface="HG丸ｺﾞｼｯｸM-PRO" pitchFamily="50" charset="-128"/>
                      </a:endParaRPr>
                    </a:p>
                  </a:txBody>
                  <a:tcPr anchor="ctr"/>
                </a:tc>
              </a:tr>
              <a:tr h="331726">
                <a:tc>
                  <a:txBody>
                    <a:bodyPr/>
                    <a:lstStyle/>
                    <a:p>
                      <a:r>
                        <a:rPr kumimoji="1" lang="ja-JP" altLang="en-US" sz="1200" dirty="0" smtClean="0">
                          <a:latin typeface="HG丸ｺﾞｼｯｸM-PRO" pitchFamily="50" charset="-128"/>
                          <a:ea typeface="HG丸ｺﾞｼｯｸM-PRO" pitchFamily="50" charset="-128"/>
                        </a:rPr>
                        <a:t>③</a:t>
                      </a:r>
                      <a:endParaRPr kumimoji="1" lang="ja-JP" altLang="en-US" sz="1200" dirty="0">
                        <a:latin typeface="HG丸ｺﾞｼｯｸM-PRO" pitchFamily="50" charset="-128"/>
                        <a:ea typeface="HG丸ｺﾞｼｯｸM-PRO" pitchFamily="50" charset="-128"/>
                      </a:endParaRPr>
                    </a:p>
                  </a:txBody>
                  <a:tcPr anchor="ctr" anchorCtr="1"/>
                </a:tc>
                <a:tc>
                  <a:txBody>
                    <a:bodyPr/>
                    <a:lstStyle/>
                    <a:p>
                      <a:r>
                        <a:rPr kumimoji="1" lang="ja-JP" altLang="en-US" sz="1200" dirty="0" smtClean="0">
                          <a:latin typeface="HG丸ｺﾞｼｯｸM-PRO" pitchFamily="50" charset="-128"/>
                          <a:ea typeface="HG丸ｺﾞｼｯｸM-PRO" pitchFamily="50" charset="-128"/>
                        </a:rPr>
                        <a:t>平成</a:t>
                      </a:r>
                      <a:r>
                        <a:rPr kumimoji="1" lang="en-US" altLang="ja-JP" sz="1200" dirty="0" smtClean="0">
                          <a:latin typeface="HG丸ｺﾞｼｯｸM-PRO" pitchFamily="50" charset="-128"/>
                          <a:ea typeface="HG丸ｺﾞｼｯｸM-PRO" pitchFamily="50" charset="-128"/>
                        </a:rPr>
                        <a:t>15</a:t>
                      </a:r>
                      <a:r>
                        <a:rPr kumimoji="1" lang="ja-JP" altLang="en-US" sz="1200" dirty="0" smtClean="0">
                          <a:latin typeface="HG丸ｺﾞｼｯｸM-PRO" pitchFamily="50" charset="-128"/>
                          <a:ea typeface="HG丸ｺﾞｼｯｸM-PRO" pitchFamily="50" charset="-128"/>
                        </a:rPr>
                        <a:t>年</a:t>
                      </a:r>
                      <a:endParaRPr kumimoji="1" lang="ja-JP" altLang="en-US" sz="1200" dirty="0">
                        <a:latin typeface="HG丸ｺﾞｼｯｸM-PRO" pitchFamily="50" charset="-128"/>
                        <a:ea typeface="HG丸ｺﾞｼｯｸM-PRO" pitchFamily="50" charset="-128"/>
                      </a:endParaRPr>
                    </a:p>
                  </a:txBody>
                  <a:tcPr anchor="ctr" anchorCtr="1"/>
                </a:tc>
                <a:tc>
                  <a:txBody>
                    <a:bodyPr/>
                    <a:lstStyle/>
                    <a:p>
                      <a:r>
                        <a:rPr kumimoji="1" lang="ja-JP" altLang="en-US" sz="1200" dirty="0" smtClean="0">
                          <a:latin typeface="HG丸ｺﾞｼｯｸM-PRO" pitchFamily="50" charset="-128"/>
                          <a:ea typeface="HG丸ｺﾞｼｯｸM-PRO" pitchFamily="50" charset="-128"/>
                        </a:rPr>
                        <a:t>傾斜板沈殿法を導入（下水道では初めて）</a:t>
                      </a:r>
                      <a:endParaRPr kumimoji="1" lang="ja-JP" altLang="en-US" sz="1200" dirty="0">
                        <a:latin typeface="HG丸ｺﾞｼｯｸM-PRO" pitchFamily="50" charset="-128"/>
                        <a:ea typeface="HG丸ｺﾞｼｯｸM-PRO" pitchFamily="50" charset="-128"/>
                      </a:endParaRPr>
                    </a:p>
                  </a:txBody>
                  <a:tcPr anchor="ctr"/>
                </a:tc>
              </a:tr>
              <a:tr h="331726">
                <a:tc>
                  <a:txBody>
                    <a:bodyPr/>
                    <a:lstStyle/>
                    <a:p>
                      <a:r>
                        <a:rPr kumimoji="1" lang="ja-JP" altLang="en-US" sz="1200" dirty="0" smtClean="0">
                          <a:latin typeface="HG丸ｺﾞｼｯｸM-PRO" pitchFamily="50" charset="-128"/>
                          <a:ea typeface="HG丸ｺﾞｼｯｸM-PRO" pitchFamily="50" charset="-128"/>
                        </a:rPr>
                        <a:t>④</a:t>
                      </a:r>
                      <a:endParaRPr kumimoji="1" lang="ja-JP" altLang="en-US" sz="1200" dirty="0">
                        <a:latin typeface="HG丸ｺﾞｼｯｸM-PRO" pitchFamily="50" charset="-128"/>
                        <a:ea typeface="HG丸ｺﾞｼｯｸM-PRO" pitchFamily="50" charset="-128"/>
                      </a:endParaRPr>
                    </a:p>
                  </a:txBody>
                  <a:tcPr anchor="ctr" anchorCtr="1"/>
                </a:tc>
                <a:tc>
                  <a:txBody>
                    <a:bodyPr/>
                    <a:lstStyle/>
                    <a:p>
                      <a:r>
                        <a:rPr kumimoji="1" lang="ja-JP" altLang="en-US" sz="1200" dirty="0" smtClean="0">
                          <a:latin typeface="HG丸ｺﾞｼｯｸM-PRO" pitchFamily="50" charset="-128"/>
                          <a:ea typeface="HG丸ｺﾞｼｯｸM-PRO" pitchFamily="50" charset="-128"/>
                        </a:rPr>
                        <a:t>平成</a:t>
                      </a:r>
                      <a:r>
                        <a:rPr kumimoji="1" lang="en-US" altLang="ja-JP" sz="1200" dirty="0" smtClean="0">
                          <a:latin typeface="HG丸ｺﾞｼｯｸM-PRO" pitchFamily="50" charset="-128"/>
                          <a:ea typeface="HG丸ｺﾞｼｯｸM-PRO" pitchFamily="50" charset="-128"/>
                        </a:rPr>
                        <a:t>16</a:t>
                      </a:r>
                      <a:r>
                        <a:rPr kumimoji="1" lang="ja-JP" altLang="en-US" sz="1200" dirty="0" smtClean="0">
                          <a:latin typeface="HG丸ｺﾞｼｯｸM-PRO" pitchFamily="50" charset="-128"/>
                          <a:ea typeface="HG丸ｺﾞｼｯｸM-PRO" pitchFamily="50" charset="-128"/>
                        </a:rPr>
                        <a:t>年</a:t>
                      </a:r>
                      <a:endParaRPr kumimoji="1" lang="ja-JP" altLang="en-US" sz="1200" dirty="0">
                        <a:latin typeface="HG丸ｺﾞｼｯｸM-PRO" pitchFamily="50" charset="-128"/>
                        <a:ea typeface="HG丸ｺﾞｼｯｸM-PRO" pitchFamily="50" charset="-128"/>
                      </a:endParaRPr>
                    </a:p>
                  </a:txBody>
                  <a:tcPr anchor="ctr" anchorCtr="1"/>
                </a:tc>
                <a:tc>
                  <a:txBody>
                    <a:bodyPr/>
                    <a:lstStyle/>
                    <a:p>
                      <a:r>
                        <a:rPr kumimoji="1" lang="ja-JP" altLang="en-US" sz="1200" dirty="0" smtClean="0">
                          <a:latin typeface="HG丸ｺﾞｼｯｸM-PRO" pitchFamily="50" charset="-128"/>
                          <a:ea typeface="HG丸ｺﾞｼｯｸM-PRO" pitchFamily="50" charset="-128"/>
                        </a:rPr>
                        <a:t>世界初の高温・高濃度消化汚泥のパイプ輸送開始</a:t>
                      </a:r>
                      <a:endParaRPr kumimoji="1" lang="ja-JP" altLang="en-US" sz="1200" dirty="0">
                        <a:latin typeface="HG丸ｺﾞｼｯｸM-PRO" pitchFamily="50" charset="-128"/>
                        <a:ea typeface="HG丸ｺﾞｼｯｸM-PRO" pitchFamily="50" charset="-128"/>
                      </a:endParaRPr>
                    </a:p>
                  </a:txBody>
                  <a:tcPr anchor="ctr"/>
                </a:tc>
              </a:tr>
              <a:tr h="331726">
                <a:tc>
                  <a:txBody>
                    <a:bodyPr/>
                    <a:lstStyle/>
                    <a:p>
                      <a:r>
                        <a:rPr kumimoji="1" lang="ja-JP" altLang="en-US" sz="1200" dirty="0" smtClean="0">
                          <a:latin typeface="HG丸ｺﾞｼｯｸM-PRO" pitchFamily="50" charset="-128"/>
                          <a:ea typeface="HG丸ｺﾞｼｯｸM-PRO" pitchFamily="50" charset="-128"/>
                        </a:rPr>
                        <a:t>⑤</a:t>
                      </a:r>
                      <a:endParaRPr kumimoji="1" lang="ja-JP" altLang="en-US" sz="1200" dirty="0">
                        <a:latin typeface="HG丸ｺﾞｼｯｸM-PRO" pitchFamily="50" charset="-128"/>
                        <a:ea typeface="HG丸ｺﾞｼｯｸM-PRO" pitchFamily="50" charset="-128"/>
                      </a:endParaRPr>
                    </a:p>
                  </a:txBody>
                  <a:tcPr anchor="ctr" anchorCtr="1"/>
                </a:tc>
                <a:tc>
                  <a:txBody>
                    <a:bodyPr/>
                    <a:lstStyle/>
                    <a:p>
                      <a:r>
                        <a:rPr kumimoji="1" lang="ja-JP" altLang="en-US" sz="1200" dirty="0" smtClean="0">
                          <a:latin typeface="HG丸ｺﾞｼｯｸM-PRO" pitchFamily="50" charset="-128"/>
                          <a:ea typeface="HG丸ｺﾞｼｯｸM-PRO" pitchFamily="50" charset="-128"/>
                        </a:rPr>
                        <a:t>平成</a:t>
                      </a:r>
                      <a:r>
                        <a:rPr kumimoji="1" lang="en-US" altLang="ja-JP" sz="1200" dirty="0" smtClean="0">
                          <a:latin typeface="HG丸ｺﾞｼｯｸM-PRO" pitchFamily="50" charset="-128"/>
                          <a:ea typeface="HG丸ｺﾞｼｯｸM-PRO" pitchFamily="50" charset="-128"/>
                        </a:rPr>
                        <a:t>19</a:t>
                      </a:r>
                      <a:r>
                        <a:rPr kumimoji="1" lang="ja-JP" altLang="en-US" sz="1200" dirty="0" smtClean="0">
                          <a:latin typeface="HG丸ｺﾞｼｯｸM-PRO" pitchFamily="50" charset="-128"/>
                          <a:ea typeface="HG丸ｺﾞｼｯｸM-PRO" pitchFamily="50" charset="-128"/>
                        </a:rPr>
                        <a:t>年</a:t>
                      </a:r>
                      <a:endParaRPr kumimoji="1" lang="ja-JP" altLang="en-US" sz="1200" dirty="0">
                        <a:latin typeface="HG丸ｺﾞｼｯｸM-PRO" pitchFamily="50" charset="-128"/>
                        <a:ea typeface="HG丸ｺﾞｼｯｸM-PRO" pitchFamily="50" charset="-128"/>
                      </a:endParaRPr>
                    </a:p>
                  </a:txBody>
                  <a:tcPr anchor="ctr" anchorCtr="1"/>
                </a:tc>
                <a:tc>
                  <a:txBody>
                    <a:bodyPr/>
                    <a:lstStyle/>
                    <a:p>
                      <a:r>
                        <a:rPr kumimoji="1" lang="ja-JP" altLang="en-US" sz="1200" dirty="0" smtClean="0">
                          <a:latin typeface="HG丸ｺﾞｼｯｸM-PRO" pitchFamily="50" charset="-128"/>
                          <a:ea typeface="HG丸ｺﾞｼｯｸM-PRO" pitchFamily="50" charset="-128"/>
                        </a:rPr>
                        <a:t>消化ガス発電事業の運営開始（ＰＦＩ事業）</a:t>
                      </a:r>
                      <a:endParaRPr kumimoji="1" lang="ja-JP" altLang="en-US" sz="1200" dirty="0">
                        <a:latin typeface="HG丸ｺﾞｼｯｸM-PRO" pitchFamily="50" charset="-128"/>
                        <a:ea typeface="HG丸ｺﾞｼｯｸM-PRO" pitchFamily="50" charset="-128"/>
                      </a:endParaRPr>
                    </a:p>
                  </a:txBody>
                  <a:tcPr anchor="ctr"/>
                </a:tc>
              </a:tr>
              <a:tr h="331726">
                <a:tc>
                  <a:txBody>
                    <a:bodyPr/>
                    <a:lstStyle/>
                    <a:p>
                      <a:r>
                        <a:rPr kumimoji="1" lang="ja-JP" altLang="en-US" sz="1200" dirty="0" smtClean="0">
                          <a:latin typeface="HG丸ｺﾞｼｯｸM-PRO" pitchFamily="50" charset="-128"/>
                          <a:ea typeface="HG丸ｺﾞｼｯｸM-PRO" pitchFamily="50" charset="-128"/>
                        </a:rPr>
                        <a:t>⑥</a:t>
                      </a:r>
                      <a:endParaRPr kumimoji="1" lang="ja-JP" altLang="en-US" sz="1200" dirty="0">
                        <a:latin typeface="HG丸ｺﾞｼｯｸM-PRO" pitchFamily="50" charset="-128"/>
                        <a:ea typeface="HG丸ｺﾞｼｯｸM-PRO" pitchFamily="50" charset="-128"/>
                      </a:endParaRPr>
                    </a:p>
                  </a:txBody>
                  <a:tcPr anchor="ctr" anchorCtr="1"/>
                </a:tc>
                <a:tc>
                  <a:txBody>
                    <a:bodyPr/>
                    <a:lstStyle/>
                    <a:p>
                      <a:r>
                        <a:rPr kumimoji="1" lang="ja-JP" altLang="en-US" sz="1200" dirty="0" smtClean="0">
                          <a:latin typeface="HG丸ｺﾞｼｯｸM-PRO" pitchFamily="50" charset="-128"/>
                          <a:ea typeface="HG丸ｺﾞｼｯｸM-PRO" pitchFamily="50" charset="-128"/>
                        </a:rPr>
                        <a:t>平成</a:t>
                      </a:r>
                      <a:r>
                        <a:rPr kumimoji="1" lang="en-US" altLang="ja-JP" sz="1200" dirty="0" smtClean="0">
                          <a:latin typeface="HG丸ｺﾞｼｯｸM-PRO" pitchFamily="50" charset="-128"/>
                          <a:ea typeface="HG丸ｺﾞｼｯｸM-PRO" pitchFamily="50" charset="-128"/>
                        </a:rPr>
                        <a:t>26</a:t>
                      </a:r>
                      <a:r>
                        <a:rPr kumimoji="1" lang="ja-JP" altLang="en-US" sz="1200" dirty="0" smtClean="0">
                          <a:latin typeface="HG丸ｺﾞｼｯｸM-PRO" pitchFamily="50" charset="-128"/>
                          <a:ea typeface="HG丸ｺﾞｼｯｸM-PRO" pitchFamily="50" charset="-128"/>
                        </a:rPr>
                        <a:t>年</a:t>
                      </a:r>
                      <a:endParaRPr kumimoji="1" lang="ja-JP" altLang="en-US" sz="1200" dirty="0">
                        <a:latin typeface="HG丸ｺﾞｼｯｸM-PRO" pitchFamily="50" charset="-128"/>
                        <a:ea typeface="HG丸ｺﾞｼｯｸM-PRO" pitchFamily="50" charset="-128"/>
                      </a:endParaRPr>
                    </a:p>
                  </a:txBody>
                  <a:tcPr anchor="ctr" anchorCtr="1"/>
                </a:tc>
                <a:tc>
                  <a:txBody>
                    <a:bodyPr/>
                    <a:lstStyle/>
                    <a:p>
                      <a:r>
                        <a:rPr kumimoji="1" lang="ja-JP" altLang="en-US" sz="1200" dirty="0" smtClean="0">
                          <a:latin typeface="HG丸ｺﾞｼｯｸM-PRO" pitchFamily="50" charset="-128"/>
                          <a:ea typeface="HG丸ｺﾞｼｯｸM-PRO" pitchFamily="50" charset="-128"/>
                        </a:rPr>
                        <a:t>汚泥固形燃料化事業の運営開始（ＰＦＩ事業）</a:t>
                      </a:r>
                      <a:endParaRPr kumimoji="1" lang="ja-JP" altLang="en-US" sz="1200" dirty="0">
                        <a:latin typeface="HG丸ｺﾞｼｯｸM-PRO" pitchFamily="50" charset="-128"/>
                        <a:ea typeface="HG丸ｺﾞｼｯｸM-PRO" pitchFamily="50" charset="-128"/>
                      </a:endParaRPr>
                    </a:p>
                  </a:txBody>
                  <a:tcPr anchor="ctr"/>
                </a:tc>
              </a:tr>
              <a:tr h="331726">
                <a:tc>
                  <a:txBody>
                    <a:bodyPr/>
                    <a:lstStyle/>
                    <a:p>
                      <a:r>
                        <a:rPr kumimoji="1" lang="ja-JP" altLang="en-US" sz="1200" dirty="0" smtClean="0">
                          <a:latin typeface="HG丸ｺﾞｼｯｸM-PRO" pitchFamily="50" charset="-128"/>
                          <a:ea typeface="HG丸ｺﾞｼｯｸM-PRO" pitchFamily="50" charset="-128"/>
                        </a:rPr>
                        <a:t>⑦</a:t>
                      </a:r>
                      <a:endParaRPr kumimoji="1" lang="ja-JP" altLang="en-US" sz="1200" dirty="0">
                        <a:latin typeface="HG丸ｺﾞｼｯｸM-PRO" pitchFamily="50" charset="-128"/>
                        <a:ea typeface="HG丸ｺﾞｼｯｸM-PRO" pitchFamily="50" charset="-128"/>
                      </a:endParaRPr>
                    </a:p>
                  </a:txBody>
                  <a:tcPr anchor="ctr" anchorCtr="1"/>
                </a:tc>
                <a:tc>
                  <a:txBody>
                    <a:bodyPr/>
                    <a:lstStyle/>
                    <a:p>
                      <a:r>
                        <a:rPr kumimoji="1" lang="ja-JP" altLang="en-US" sz="1200" dirty="0" smtClean="0">
                          <a:latin typeface="HG丸ｺﾞｼｯｸM-PRO" pitchFamily="50" charset="-128"/>
                          <a:ea typeface="HG丸ｺﾞｼｯｸM-PRO" pitchFamily="50" charset="-128"/>
                        </a:rPr>
                        <a:t>平成</a:t>
                      </a:r>
                      <a:r>
                        <a:rPr kumimoji="1" lang="en-US" altLang="ja-JP" sz="1200" dirty="0" smtClean="0">
                          <a:latin typeface="HG丸ｺﾞｼｯｸM-PRO" pitchFamily="50" charset="-128"/>
                          <a:ea typeface="HG丸ｺﾞｼｯｸM-PRO" pitchFamily="50" charset="-128"/>
                        </a:rPr>
                        <a:t>26</a:t>
                      </a:r>
                      <a:r>
                        <a:rPr kumimoji="1" lang="ja-JP" altLang="en-US" sz="1200" dirty="0" smtClean="0">
                          <a:latin typeface="HG丸ｺﾞｼｯｸM-PRO" pitchFamily="50" charset="-128"/>
                          <a:ea typeface="HG丸ｺﾞｼｯｸM-PRO" pitchFamily="50" charset="-128"/>
                        </a:rPr>
                        <a:t>年</a:t>
                      </a:r>
                      <a:endParaRPr kumimoji="1" lang="ja-JP" altLang="en-US" sz="1200" dirty="0">
                        <a:latin typeface="HG丸ｺﾞｼｯｸM-PRO" pitchFamily="50" charset="-128"/>
                        <a:ea typeface="HG丸ｺﾞｼｯｸM-PRO" pitchFamily="50" charset="-128"/>
                      </a:endParaRPr>
                    </a:p>
                  </a:txBody>
                  <a:tcPr anchor="ctr" anchorCtr="1"/>
                </a:tc>
                <a:tc>
                  <a:txBody>
                    <a:bodyPr/>
                    <a:lstStyle/>
                    <a:p>
                      <a:r>
                        <a:rPr kumimoji="1" lang="ja-JP" altLang="en-US" sz="1200" dirty="0" smtClean="0">
                          <a:latin typeface="HG丸ｺﾞｼｯｸM-PRO" pitchFamily="50" charset="-128"/>
                          <a:ea typeface="HG丸ｺﾞｼｯｸM-PRO" pitchFamily="50" charset="-128"/>
                        </a:rPr>
                        <a:t>平成の太閤下水供用開始</a:t>
                      </a:r>
                      <a:endParaRPr kumimoji="1" lang="ja-JP" altLang="en-US" sz="1200" dirty="0">
                        <a:latin typeface="HG丸ｺﾞｼｯｸM-PRO" pitchFamily="50" charset="-128"/>
                        <a:ea typeface="HG丸ｺﾞｼｯｸM-PRO" pitchFamily="50" charset="-128"/>
                      </a:endParaRPr>
                    </a:p>
                  </a:txBody>
                  <a:tcPr anchor="ctr"/>
                </a:tc>
              </a:tr>
            </a:tbl>
          </a:graphicData>
        </a:graphic>
      </p:graphicFrame>
      <p:pic>
        <p:nvPicPr>
          <p:cNvPr id="56" name="図 55" descr="MSC影なし.jpg"/>
          <p:cNvPicPr>
            <a:picLocks noChangeAspect="1"/>
          </p:cNvPicPr>
          <p:nvPr/>
        </p:nvPicPr>
        <p:blipFill>
          <a:blip r:embed="rId4" cstate="print"/>
          <a:stretch>
            <a:fillRect/>
          </a:stretch>
        </p:blipFill>
        <p:spPr>
          <a:xfrm>
            <a:off x="230200" y="5290736"/>
            <a:ext cx="1532688" cy="980816"/>
          </a:xfrm>
          <a:prstGeom prst="rect">
            <a:avLst/>
          </a:prstGeom>
          <a:effectLst>
            <a:outerShdw blurRad="50800" dist="38100" dir="2700000" algn="tl" rotWithShape="0">
              <a:prstClr val="black">
                <a:alpha val="40000"/>
              </a:prstClr>
            </a:outerShdw>
          </a:effectLst>
        </p:spPr>
      </p:pic>
      <p:pic>
        <p:nvPicPr>
          <p:cNvPr id="57" name="図 56" descr="津守　影なし.jpg"/>
          <p:cNvPicPr>
            <a:picLocks noChangeAspect="1"/>
          </p:cNvPicPr>
          <p:nvPr/>
        </p:nvPicPr>
        <p:blipFill>
          <a:blip r:embed="rId5" cstate="print"/>
          <a:stretch>
            <a:fillRect/>
          </a:stretch>
        </p:blipFill>
        <p:spPr>
          <a:xfrm>
            <a:off x="1997989" y="5290741"/>
            <a:ext cx="1440160" cy="939197"/>
          </a:xfrm>
          <a:prstGeom prst="rect">
            <a:avLst/>
          </a:prstGeom>
          <a:effectLst>
            <a:outerShdw blurRad="50800" dist="38100" dir="2700000" algn="tl" rotWithShape="0">
              <a:prstClr val="black">
                <a:alpha val="40000"/>
              </a:prstClr>
            </a:outerShdw>
          </a:effectLst>
        </p:spPr>
      </p:pic>
      <p:pic>
        <p:nvPicPr>
          <p:cNvPr id="58" name="図 57" descr="固形燃料化影なし.jpg"/>
          <p:cNvPicPr>
            <a:picLocks noChangeAspect="1"/>
          </p:cNvPicPr>
          <p:nvPr/>
        </p:nvPicPr>
        <p:blipFill>
          <a:blip r:embed="rId6" cstate="print"/>
          <a:stretch>
            <a:fillRect/>
          </a:stretch>
        </p:blipFill>
        <p:spPr>
          <a:xfrm>
            <a:off x="3516665" y="5476835"/>
            <a:ext cx="3237752" cy="838124"/>
          </a:xfrm>
          <a:prstGeom prst="rect">
            <a:avLst/>
          </a:prstGeom>
          <a:effectLst>
            <a:outerShdw blurRad="50800" dist="38100" dir="2700000" algn="tl" rotWithShape="0">
              <a:prstClr val="black">
                <a:alpha val="40000"/>
              </a:prstClr>
            </a:outerShdw>
          </a:effectLst>
        </p:spPr>
      </p:pic>
      <p:sp>
        <p:nvSpPr>
          <p:cNvPr id="59" name="Rectangle 8"/>
          <p:cNvSpPr>
            <a:spLocks noChangeAspect="1" noChangeArrowheads="1"/>
          </p:cNvSpPr>
          <p:nvPr/>
        </p:nvSpPr>
        <p:spPr bwMode="auto">
          <a:xfrm>
            <a:off x="-155585" y="6385466"/>
            <a:ext cx="2217366" cy="321405"/>
          </a:xfrm>
          <a:prstGeom prst="rect">
            <a:avLst/>
          </a:prstGeom>
          <a:noFill/>
          <a:ln w="9525">
            <a:noFill/>
            <a:miter lim="800000"/>
            <a:headEnd/>
            <a:tailEnd/>
          </a:ln>
        </p:spPr>
        <p:txBody>
          <a:bodyPr wrap="square" lIns="0" tIns="0" rIns="0" bIns="0" anchor="ctr">
            <a:spAutoFit/>
          </a:bodyPr>
          <a:lstStyle/>
          <a:p>
            <a:pPr algn="ctr"/>
            <a:r>
              <a:rPr lang="ja-JP" altLang="en-US" sz="1050" dirty="0" smtClean="0">
                <a:solidFill>
                  <a:srgbClr val="000000"/>
                </a:solidFill>
                <a:latin typeface="HG丸ｺﾞｼｯｸM-PRO" pitchFamily="50" charset="-128"/>
                <a:ea typeface="HG丸ｺﾞｼｯｸM-PRO" pitchFamily="50" charset="-128"/>
              </a:rPr>
              <a:t>④汚泥</a:t>
            </a:r>
            <a:r>
              <a:rPr lang="ja-JP" altLang="en-US" sz="1050" dirty="0">
                <a:solidFill>
                  <a:srgbClr val="000000"/>
                </a:solidFill>
                <a:latin typeface="HG丸ｺﾞｼｯｸM-PRO" pitchFamily="50" charset="-128"/>
                <a:ea typeface="HG丸ｺﾞｼｯｸM-PRO" pitchFamily="50" charset="-128"/>
              </a:rPr>
              <a:t>集中処理</a:t>
            </a:r>
            <a:r>
              <a:rPr lang="ja-JP" altLang="en-US" sz="1050" dirty="0" smtClean="0">
                <a:solidFill>
                  <a:srgbClr val="000000"/>
                </a:solidFill>
                <a:latin typeface="HG丸ｺﾞｼｯｸM-PRO" pitchFamily="50" charset="-128"/>
                <a:ea typeface="HG丸ｺﾞｼｯｸM-PRO" pitchFamily="50" charset="-128"/>
              </a:rPr>
              <a:t>システム</a:t>
            </a:r>
            <a:endParaRPr lang="en-US" altLang="ja-JP" sz="1050" dirty="0" smtClean="0">
              <a:solidFill>
                <a:srgbClr val="000000"/>
              </a:solidFill>
              <a:latin typeface="HG丸ｺﾞｼｯｸM-PRO" pitchFamily="50" charset="-128"/>
              <a:ea typeface="HG丸ｺﾞｼｯｸM-PRO" pitchFamily="50" charset="-128"/>
            </a:endParaRPr>
          </a:p>
          <a:p>
            <a:pPr algn="ctr"/>
            <a:r>
              <a:rPr lang="ja-JP" altLang="en-US" sz="1050" dirty="0" smtClean="0">
                <a:solidFill>
                  <a:srgbClr val="000000"/>
                </a:solidFill>
                <a:latin typeface="HG丸ｺﾞｼｯｸM-PRO" pitchFamily="50" charset="-128"/>
                <a:ea typeface="HG丸ｺﾞｼｯｸM-PRO" pitchFamily="50" charset="-128"/>
              </a:rPr>
              <a:t>（舞洲スラッジセンター）</a:t>
            </a:r>
            <a:endParaRPr lang="en-US" altLang="ja-JP" sz="1050" dirty="0">
              <a:solidFill>
                <a:srgbClr val="000000"/>
              </a:solidFill>
              <a:latin typeface="HG丸ｺﾞｼｯｸM-PRO" pitchFamily="50" charset="-128"/>
              <a:ea typeface="HG丸ｺﾞｼｯｸM-PRO" pitchFamily="50" charset="-128"/>
            </a:endParaRPr>
          </a:p>
        </p:txBody>
      </p:sp>
      <p:sp>
        <p:nvSpPr>
          <p:cNvPr id="60" name="Rectangle 8"/>
          <p:cNvSpPr>
            <a:spLocks noChangeAspect="1" noChangeArrowheads="1"/>
          </p:cNvSpPr>
          <p:nvPr/>
        </p:nvSpPr>
        <p:spPr bwMode="auto">
          <a:xfrm>
            <a:off x="1565943" y="6291261"/>
            <a:ext cx="2304257" cy="484748"/>
          </a:xfrm>
          <a:prstGeom prst="rect">
            <a:avLst/>
          </a:prstGeom>
          <a:noFill/>
          <a:ln w="9525">
            <a:noFill/>
            <a:miter lim="800000"/>
            <a:headEnd/>
            <a:tailEnd/>
          </a:ln>
        </p:spPr>
        <p:txBody>
          <a:bodyPr wrap="square" lIns="0" tIns="0" rIns="0" bIns="0" anchor="ctr">
            <a:spAutoFit/>
          </a:bodyPr>
          <a:lstStyle/>
          <a:p>
            <a:pPr algn="ctr"/>
            <a:r>
              <a:rPr lang="ja-JP" altLang="en-US" sz="1050" dirty="0" smtClean="0">
                <a:solidFill>
                  <a:srgbClr val="000000"/>
                </a:solidFill>
                <a:latin typeface="HG丸ｺﾞｼｯｸM-PRO" pitchFamily="50" charset="-128"/>
                <a:ea typeface="HG丸ｺﾞｼｯｸM-PRO" pitchFamily="50" charset="-128"/>
              </a:rPr>
              <a:t>⑤消化ガス発電</a:t>
            </a:r>
            <a:endParaRPr lang="en-US" altLang="ja-JP" sz="1050" dirty="0" smtClean="0">
              <a:solidFill>
                <a:srgbClr val="000000"/>
              </a:solidFill>
              <a:latin typeface="HG丸ｺﾞｼｯｸM-PRO" pitchFamily="50" charset="-128"/>
              <a:ea typeface="HG丸ｺﾞｼｯｸM-PRO" pitchFamily="50" charset="-128"/>
            </a:endParaRPr>
          </a:p>
          <a:p>
            <a:pPr algn="ctr"/>
            <a:r>
              <a:rPr lang="ja-JP" altLang="en-US" sz="1050" dirty="0" smtClean="0">
                <a:solidFill>
                  <a:srgbClr val="000000"/>
                </a:solidFill>
                <a:latin typeface="HG丸ｺﾞｼｯｸM-PRO" pitchFamily="50" charset="-128"/>
                <a:ea typeface="HG丸ｺﾞｼｯｸM-PRO" pitchFamily="50" charset="-128"/>
              </a:rPr>
              <a:t>（ＰＦＩ事業）</a:t>
            </a:r>
            <a:endParaRPr lang="en-US" altLang="ja-JP" sz="1050" dirty="0" smtClean="0">
              <a:solidFill>
                <a:srgbClr val="000000"/>
              </a:solidFill>
              <a:latin typeface="HG丸ｺﾞｼｯｸM-PRO" pitchFamily="50" charset="-128"/>
              <a:ea typeface="HG丸ｺﾞｼｯｸM-PRO" pitchFamily="50" charset="-128"/>
            </a:endParaRPr>
          </a:p>
          <a:p>
            <a:pPr algn="ctr"/>
            <a:r>
              <a:rPr lang="ja-JP" altLang="en-US" sz="1050" dirty="0" smtClean="0">
                <a:solidFill>
                  <a:srgbClr val="000000"/>
                </a:solidFill>
                <a:latin typeface="HG丸ｺﾞｼｯｸM-PRO" pitchFamily="50" charset="-128"/>
                <a:ea typeface="HG丸ｺﾞｼｯｸM-PRO" pitchFamily="50" charset="-128"/>
              </a:rPr>
              <a:t>（津守下水処理場）</a:t>
            </a:r>
            <a:endParaRPr lang="en-US" altLang="ja-JP" sz="1050" dirty="0">
              <a:solidFill>
                <a:srgbClr val="000000"/>
              </a:solidFill>
              <a:latin typeface="HG丸ｺﾞｼｯｸM-PRO" pitchFamily="50" charset="-128"/>
              <a:ea typeface="HG丸ｺﾞｼｯｸM-PRO" pitchFamily="50" charset="-128"/>
            </a:endParaRPr>
          </a:p>
        </p:txBody>
      </p:sp>
      <p:sp>
        <p:nvSpPr>
          <p:cNvPr id="61" name="Rectangle 8"/>
          <p:cNvSpPr>
            <a:spLocks noChangeAspect="1" noChangeArrowheads="1"/>
          </p:cNvSpPr>
          <p:nvPr/>
        </p:nvSpPr>
        <p:spPr bwMode="auto">
          <a:xfrm>
            <a:off x="3870197" y="6452848"/>
            <a:ext cx="2304257" cy="323165"/>
          </a:xfrm>
          <a:prstGeom prst="rect">
            <a:avLst/>
          </a:prstGeom>
          <a:noFill/>
          <a:ln w="9525">
            <a:noFill/>
            <a:miter lim="800000"/>
            <a:headEnd/>
            <a:tailEnd/>
          </a:ln>
        </p:spPr>
        <p:txBody>
          <a:bodyPr wrap="square" lIns="0" tIns="0" rIns="0" bIns="0" anchor="ctr">
            <a:spAutoFit/>
          </a:bodyPr>
          <a:lstStyle/>
          <a:p>
            <a:pPr algn="ctr"/>
            <a:r>
              <a:rPr lang="ja-JP" altLang="en-US" sz="1050" dirty="0" smtClean="0">
                <a:solidFill>
                  <a:srgbClr val="000000"/>
                </a:solidFill>
                <a:latin typeface="HG丸ｺﾞｼｯｸM-PRO" pitchFamily="50" charset="-128"/>
                <a:ea typeface="HG丸ｺﾞｼｯｸM-PRO" pitchFamily="50" charset="-128"/>
              </a:rPr>
              <a:t>⑥汚泥固形燃料化（ＰＦＩ事業）</a:t>
            </a:r>
            <a:endParaRPr lang="en-US" altLang="ja-JP" sz="1050" dirty="0" smtClean="0">
              <a:solidFill>
                <a:srgbClr val="000000"/>
              </a:solidFill>
              <a:latin typeface="HG丸ｺﾞｼｯｸM-PRO" pitchFamily="50" charset="-128"/>
              <a:ea typeface="HG丸ｺﾞｼｯｸM-PRO" pitchFamily="50" charset="-128"/>
            </a:endParaRPr>
          </a:p>
          <a:p>
            <a:pPr algn="ctr"/>
            <a:r>
              <a:rPr lang="ja-JP" altLang="en-US" sz="1050" dirty="0" smtClean="0">
                <a:solidFill>
                  <a:srgbClr val="000000"/>
                </a:solidFill>
                <a:latin typeface="HG丸ｺﾞｼｯｸM-PRO" pitchFamily="50" charset="-128"/>
                <a:ea typeface="HG丸ｺﾞｼｯｸM-PRO" pitchFamily="50" charset="-128"/>
              </a:rPr>
              <a:t>（平野下水処理場）</a:t>
            </a:r>
            <a:endParaRPr lang="en-US" altLang="ja-JP" sz="1050" dirty="0">
              <a:solidFill>
                <a:srgbClr val="000000"/>
              </a:solidFill>
              <a:latin typeface="HG丸ｺﾞｼｯｸM-PRO" pitchFamily="50" charset="-128"/>
              <a:ea typeface="HG丸ｺﾞｼｯｸM-PRO" pitchFamily="50" charset="-128"/>
            </a:endParaRPr>
          </a:p>
        </p:txBody>
      </p:sp>
      <p:sp>
        <p:nvSpPr>
          <p:cNvPr id="16"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40</a:t>
            </a:fld>
            <a:endParaRPr lang="ja-JP" altLang="en-US" sz="2000" b="1" dirty="0">
              <a:solidFill>
                <a:schemeClr val="tx1"/>
              </a:solidFill>
              <a:latin typeface="Times New Roman" pitchFamily="18" charset="0"/>
              <a:cs typeface="Times New Roman" pitchFamily="18" charset="0"/>
            </a:endParaRPr>
          </a:p>
        </p:txBody>
      </p: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４</a:t>
            </a:r>
            <a:r>
              <a:rPr lang="en-US" altLang="ja-JP" sz="2000" dirty="0">
                <a:latin typeface="HGS創英角ｺﾞｼｯｸUB" pitchFamily="50" charset="-128"/>
                <a:ea typeface="HGS創英角ｺﾞｼｯｸUB" pitchFamily="50" charset="-128"/>
              </a:rPr>
              <a:t>-1</a:t>
            </a:r>
            <a:r>
              <a:rPr lang="ja-JP" altLang="en-US" dirty="0" err="1">
                <a:solidFill>
                  <a:srgbClr val="623104"/>
                </a:solidFill>
                <a:latin typeface="HGS創英角ｺﾞｼｯｸUB" pitchFamily="50" charset="-128"/>
                <a:ea typeface="HGS創英角ｺﾞｼｯｸUB" pitchFamily="50" charset="-128"/>
              </a:rPr>
              <a:t>．</a:t>
            </a:r>
            <a:r>
              <a:rPr lang="ja-JP" altLang="en-US" dirty="0"/>
              <a:t>本市の</a:t>
            </a:r>
            <a:r>
              <a:rPr lang="ja-JP" altLang="en-US" dirty="0" smtClean="0"/>
              <a:t>技術力</a:t>
            </a:r>
            <a:endParaRPr kumimoji="1" lang="ja-JP" altLang="en-US" dirty="0"/>
          </a:p>
        </p:txBody>
      </p:sp>
      <p:pic>
        <p:nvPicPr>
          <p:cNvPr id="76804" name="Picture 4" descr="X:\ユーザ作業用フォルダ\(◆◆　管理ライン　◆◆)\58_広報（山下）\写真\なにわ大放水路（シールド内部）.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3984" y="2636917"/>
            <a:ext cx="1489457" cy="102244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8"/>
          <p:cNvSpPr>
            <a:spLocks noChangeAspect="1" noChangeArrowheads="1"/>
          </p:cNvSpPr>
          <p:nvPr/>
        </p:nvSpPr>
        <p:spPr bwMode="auto">
          <a:xfrm>
            <a:off x="7226936" y="3671585"/>
            <a:ext cx="2478592" cy="323165"/>
          </a:xfrm>
          <a:prstGeom prst="rect">
            <a:avLst/>
          </a:prstGeom>
          <a:noFill/>
          <a:ln w="9525">
            <a:noFill/>
            <a:miter lim="800000"/>
            <a:headEnd/>
            <a:tailEnd/>
          </a:ln>
        </p:spPr>
        <p:txBody>
          <a:bodyPr wrap="square" lIns="0" tIns="0" rIns="0" bIns="0" anchor="ctr">
            <a:spAutoFit/>
          </a:bodyPr>
          <a:lstStyle/>
          <a:p>
            <a:pPr algn="ctr"/>
            <a:r>
              <a:rPr lang="ja-JP" altLang="en-US" sz="1050" dirty="0">
                <a:solidFill>
                  <a:srgbClr val="000000"/>
                </a:solidFill>
                <a:latin typeface="HG丸ｺﾞｼｯｸM-PRO" pitchFamily="50" charset="-128"/>
                <a:ea typeface="HG丸ｺﾞｼｯｸM-PRO" pitchFamily="50" charset="-128"/>
              </a:rPr>
              <a:t>②</a:t>
            </a:r>
            <a:r>
              <a:rPr lang="ja-JP" altLang="en-US" sz="1050" dirty="0" smtClean="0">
                <a:solidFill>
                  <a:srgbClr val="000000"/>
                </a:solidFill>
                <a:latin typeface="HG丸ｺﾞｼｯｸM-PRO" pitchFamily="50" charset="-128"/>
                <a:ea typeface="HG丸ｺﾞｼｯｸM-PRO" pitchFamily="50" charset="-128"/>
              </a:rPr>
              <a:t>なにわ大放水路</a:t>
            </a:r>
            <a:endParaRPr lang="en-US" altLang="ja-JP" sz="1050" dirty="0" smtClean="0">
              <a:solidFill>
                <a:srgbClr val="000000"/>
              </a:solidFill>
              <a:latin typeface="HG丸ｺﾞｼｯｸM-PRO" pitchFamily="50" charset="-128"/>
              <a:ea typeface="HG丸ｺﾞｼｯｸM-PRO" pitchFamily="50" charset="-128"/>
            </a:endParaRPr>
          </a:p>
          <a:p>
            <a:pPr algn="ctr"/>
            <a:r>
              <a:rPr lang="ja-JP" altLang="en-US" sz="1050" dirty="0" smtClean="0">
                <a:solidFill>
                  <a:srgbClr val="000000"/>
                </a:solidFill>
                <a:latin typeface="HG丸ｺﾞｼｯｸM-PRO" pitchFamily="50" charset="-128"/>
                <a:ea typeface="HG丸ｺﾞｼｯｸM-PRO" pitchFamily="50" charset="-128"/>
              </a:rPr>
              <a:t>（平野～住之江）</a:t>
            </a:r>
            <a:endParaRPr lang="en-US" altLang="ja-JP" sz="1050" dirty="0">
              <a:solidFill>
                <a:srgbClr val="000000"/>
              </a:solidFill>
              <a:latin typeface="HG丸ｺﾞｼｯｸM-PRO" pitchFamily="50" charset="-128"/>
              <a:ea typeface="HG丸ｺﾞｼｯｸM-PRO" pitchFamily="50" charset="-128"/>
            </a:endParaRPr>
          </a:p>
        </p:txBody>
      </p:sp>
      <p:pic>
        <p:nvPicPr>
          <p:cNvPr id="76802" name="Picture 2" descr="X:\ユーザ作業用フォルダ\(◆◆　管理ライン　◆◆)\58_広報（山下）\HP\ホームページ\「平成の太閤下水」工事現場見学会を開催します\東部(管)\nak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4242" y="5323069"/>
            <a:ext cx="1290928" cy="96819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8"/>
          <p:cNvSpPr>
            <a:spLocks noChangeAspect="1" noChangeArrowheads="1"/>
          </p:cNvSpPr>
          <p:nvPr/>
        </p:nvSpPr>
        <p:spPr bwMode="auto">
          <a:xfrm>
            <a:off x="6461911" y="6452849"/>
            <a:ext cx="2304257" cy="323165"/>
          </a:xfrm>
          <a:prstGeom prst="rect">
            <a:avLst/>
          </a:prstGeom>
          <a:noFill/>
          <a:ln w="9525">
            <a:noFill/>
            <a:miter lim="800000"/>
            <a:headEnd/>
            <a:tailEnd/>
          </a:ln>
        </p:spPr>
        <p:txBody>
          <a:bodyPr wrap="square" lIns="0" tIns="0" rIns="0" bIns="0" anchor="ctr">
            <a:spAutoFit/>
          </a:bodyPr>
          <a:lstStyle/>
          <a:p>
            <a:pPr algn="ctr"/>
            <a:r>
              <a:rPr lang="ja-JP" altLang="en-US" sz="1050" dirty="0" smtClean="0">
                <a:solidFill>
                  <a:srgbClr val="000000"/>
                </a:solidFill>
                <a:latin typeface="HG丸ｺﾞｼｯｸM-PRO" pitchFamily="50" charset="-128"/>
                <a:ea typeface="HG丸ｺﾞｼｯｸM-PRO" pitchFamily="50" charset="-128"/>
              </a:rPr>
              <a:t>⑦平成の太閤下水</a:t>
            </a:r>
            <a:endParaRPr lang="en-US" altLang="ja-JP" sz="1050" dirty="0" smtClean="0">
              <a:solidFill>
                <a:srgbClr val="000000"/>
              </a:solidFill>
              <a:latin typeface="HG丸ｺﾞｼｯｸM-PRO" pitchFamily="50" charset="-128"/>
              <a:ea typeface="HG丸ｺﾞｼｯｸM-PRO" pitchFamily="50" charset="-128"/>
            </a:endParaRPr>
          </a:p>
          <a:p>
            <a:pPr algn="ctr"/>
            <a:r>
              <a:rPr lang="ja-JP" altLang="en-US" sz="1050" dirty="0" smtClean="0">
                <a:solidFill>
                  <a:srgbClr val="000000"/>
                </a:solidFill>
                <a:latin typeface="HG丸ｺﾞｼｯｸM-PRO" pitchFamily="50" charset="-128"/>
                <a:ea typeface="HG丸ｺﾞｼｯｸM-PRO" pitchFamily="50" charset="-128"/>
              </a:rPr>
              <a:t>（</a:t>
            </a:r>
            <a:r>
              <a:rPr lang="ja-JP" altLang="en-US" sz="1050" dirty="0">
                <a:solidFill>
                  <a:srgbClr val="000000"/>
                </a:solidFill>
                <a:latin typeface="HG丸ｺﾞｼｯｸM-PRO" pitchFamily="50" charset="-128"/>
                <a:ea typeface="HG丸ｺﾞｼｯｸM-PRO" pitchFamily="50" charset="-128"/>
              </a:rPr>
              <a:t>北浜</a:t>
            </a:r>
            <a:r>
              <a:rPr lang="ja-JP" altLang="en-US" sz="1050" dirty="0" smtClean="0">
                <a:solidFill>
                  <a:srgbClr val="000000"/>
                </a:solidFill>
                <a:latin typeface="HG丸ｺﾞｼｯｸM-PRO" pitchFamily="50" charset="-128"/>
                <a:ea typeface="HG丸ｺﾞｼｯｸM-PRO" pitchFamily="50" charset="-128"/>
              </a:rPr>
              <a:t>～逢阪）</a:t>
            </a:r>
            <a:endParaRPr lang="en-US" altLang="ja-JP" sz="1050" dirty="0">
              <a:solidFill>
                <a:srgbClr val="000000"/>
              </a:solidFill>
              <a:latin typeface="HG丸ｺﾞｼｯｸM-PRO" pitchFamily="50" charset="-128"/>
              <a:ea typeface="HG丸ｺﾞｼｯｸM-PRO" pitchFamily="50" charset="-128"/>
            </a:endParaRPr>
          </a:p>
        </p:txBody>
      </p:sp>
      <p:sp>
        <p:nvSpPr>
          <p:cNvPr id="21" name="Rectangle 8"/>
          <p:cNvSpPr>
            <a:spLocks noChangeAspect="1" noChangeArrowheads="1"/>
          </p:cNvSpPr>
          <p:nvPr/>
        </p:nvSpPr>
        <p:spPr bwMode="auto">
          <a:xfrm>
            <a:off x="7256234" y="4949956"/>
            <a:ext cx="2304257" cy="161583"/>
          </a:xfrm>
          <a:prstGeom prst="rect">
            <a:avLst/>
          </a:prstGeom>
          <a:noFill/>
          <a:ln w="9525">
            <a:noFill/>
            <a:miter lim="800000"/>
            <a:headEnd/>
            <a:tailEnd/>
          </a:ln>
        </p:spPr>
        <p:txBody>
          <a:bodyPr wrap="square" lIns="0" tIns="0" rIns="0" bIns="0" anchor="ctr">
            <a:spAutoFit/>
          </a:bodyPr>
          <a:lstStyle/>
          <a:p>
            <a:pPr algn="ctr"/>
            <a:r>
              <a:rPr lang="ja-JP" altLang="en-US" sz="1050" dirty="0" smtClean="0">
                <a:solidFill>
                  <a:srgbClr val="000000"/>
                </a:solidFill>
                <a:latin typeface="HG丸ｺﾞｼｯｸM-PRO" pitchFamily="50" charset="-128"/>
                <a:ea typeface="HG丸ｺﾞｼｯｸM-PRO" pitchFamily="50" charset="-128"/>
              </a:rPr>
              <a:t>②住之江抽水所</a:t>
            </a:r>
            <a:endParaRPr lang="en-US" altLang="ja-JP" sz="1050" dirty="0">
              <a:solidFill>
                <a:srgbClr val="000000"/>
              </a:solidFill>
              <a:latin typeface="HG丸ｺﾞｼｯｸM-PRO" pitchFamily="50" charset="-128"/>
              <a:ea typeface="HG丸ｺﾞｼｯｸM-PRO" pitchFamily="50" charset="-128"/>
            </a:endParaRPr>
          </a:p>
        </p:txBody>
      </p:sp>
      <p:sp>
        <p:nvSpPr>
          <p:cNvPr id="23" name="Rectangle 8"/>
          <p:cNvSpPr>
            <a:spLocks noChangeAspect="1" noChangeArrowheads="1"/>
          </p:cNvSpPr>
          <p:nvPr/>
        </p:nvSpPr>
        <p:spPr bwMode="auto">
          <a:xfrm>
            <a:off x="7598337" y="6452849"/>
            <a:ext cx="2636342" cy="323165"/>
          </a:xfrm>
          <a:prstGeom prst="rect">
            <a:avLst/>
          </a:prstGeom>
          <a:noFill/>
          <a:ln w="9525">
            <a:noFill/>
            <a:miter lim="800000"/>
            <a:headEnd/>
            <a:tailEnd/>
          </a:ln>
        </p:spPr>
        <p:txBody>
          <a:bodyPr wrap="square" lIns="0" tIns="0" rIns="0" bIns="0" anchor="ctr">
            <a:spAutoFit/>
          </a:bodyPr>
          <a:lstStyle/>
          <a:p>
            <a:pPr algn="ctr"/>
            <a:r>
              <a:rPr lang="ja-JP" altLang="en-US" sz="1050" dirty="0" smtClean="0">
                <a:solidFill>
                  <a:srgbClr val="000000"/>
                </a:solidFill>
                <a:latin typeface="HG丸ｺﾞｼｯｸM-PRO" pitchFamily="50" charset="-128"/>
                <a:ea typeface="HG丸ｺﾞｼｯｸM-PRO" pitchFamily="50" charset="-128"/>
              </a:rPr>
              <a:t>タテ・ヨコ</a:t>
            </a:r>
            <a:endParaRPr lang="en-US" altLang="ja-JP" sz="1050" dirty="0" smtClean="0">
              <a:solidFill>
                <a:srgbClr val="000000"/>
              </a:solidFill>
              <a:latin typeface="HG丸ｺﾞｼｯｸM-PRO" pitchFamily="50" charset="-128"/>
              <a:ea typeface="HG丸ｺﾞｼｯｸM-PRO" pitchFamily="50" charset="-128"/>
            </a:endParaRPr>
          </a:p>
          <a:p>
            <a:pPr algn="ctr"/>
            <a:r>
              <a:rPr lang="ja-JP" altLang="en-US" sz="1050" dirty="0" smtClean="0">
                <a:solidFill>
                  <a:srgbClr val="000000"/>
                </a:solidFill>
                <a:latin typeface="HG丸ｺﾞｼｯｸM-PRO" pitchFamily="50" charset="-128"/>
                <a:ea typeface="HG丸ｺﾞｼｯｸM-PRO" pitchFamily="50" charset="-128"/>
              </a:rPr>
              <a:t>シールド工法</a:t>
            </a:r>
            <a:r>
              <a:rPr lang="en-US" altLang="ja-JP" sz="1050" baseline="30000" dirty="0" smtClean="0">
                <a:solidFill>
                  <a:srgbClr val="000000"/>
                </a:solidFill>
                <a:latin typeface="HG丸ｺﾞｼｯｸM-PRO" pitchFamily="50" charset="-128"/>
                <a:ea typeface="HG丸ｺﾞｼｯｸM-PRO" pitchFamily="50" charset="-128"/>
              </a:rPr>
              <a:t>※</a:t>
            </a:r>
            <a:endParaRPr lang="en-US" altLang="ja-JP" sz="1050" baseline="30000" dirty="0">
              <a:solidFill>
                <a:srgbClr val="00000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7099883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スライド番号プレースホルダ 1"/>
          <p:cNvSpPr txBox="1">
            <a:spLocks/>
          </p:cNvSpPr>
          <p:nvPr/>
        </p:nvSpPr>
        <p:spPr>
          <a:xfrm>
            <a:off x="9214808" y="6388299"/>
            <a:ext cx="677281"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2000" b="1"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1" lang="ja-JP" altLang="en-US" sz="2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5" name="角丸四角形 24"/>
          <p:cNvSpPr/>
          <p:nvPr/>
        </p:nvSpPr>
        <p:spPr>
          <a:xfrm>
            <a:off x="4024438" y="4777529"/>
            <a:ext cx="5652000" cy="1598984"/>
          </a:xfrm>
          <a:prstGeom prst="roundRect">
            <a:avLst>
              <a:gd name="adj" fmla="val 7824"/>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fontAlgn="auto">
              <a:spcBef>
                <a:spcPts val="0"/>
              </a:spcBef>
              <a:spcAft>
                <a:spcPts val="0"/>
              </a:spcAft>
              <a:buFont typeface="Wingdings" panose="05000000000000000000" pitchFamily="2" charset="2"/>
              <a:buChar char="Ø"/>
              <a:defRPr/>
            </a:pPr>
            <a:r>
              <a:rPr lang="ja-JP" altLang="en-US" sz="1200" dirty="0">
                <a:latin typeface="HG丸ｺﾞｼｯｸM-PRO" pitchFamily="50" charset="-128"/>
                <a:ea typeface="HG丸ｺﾞｼｯｸM-PRO" pitchFamily="50" charset="-128"/>
              </a:rPr>
              <a:t>今後、さらなる職員</a:t>
            </a:r>
            <a:r>
              <a:rPr lang="ja-JP" altLang="en-US" sz="1200" dirty="0" smtClean="0">
                <a:latin typeface="HG丸ｺﾞｼｯｸM-PRO" pitchFamily="50" charset="-128"/>
                <a:ea typeface="HG丸ｺﾞｼｯｸM-PRO" pitchFamily="50" charset="-128"/>
              </a:rPr>
              <a:t>減少が推測され、</a:t>
            </a:r>
            <a:r>
              <a:rPr lang="ja-JP" altLang="en-US" sz="1200" dirty="0">
                <a:latin typeface="HG丸ｺﾞｼｯｸM-PRO" pitchFamily="50" charset="-128"/>
                <a:ea typeface="HG丸ｺﾞｼｯｸM-PRO" pitchFamily="50" charset="-128"/>
              </a:rPr>
              <a:t>管路部門の包括委託化、さらに管路・処理場までトータルマネージメントによる効率的運営に期待した包括委託化にも期待が</a:t>
            </a:r>
            <a:r>
              <a:rPr lang="ja-JP" altLang="en-US" sz="1200" dirty="0" smtClean="0">
                <a:latin typeface="HG丸ｺﾞｼｯｸM-PRO" pitchFamily="50" charset="-128"/>
                <a:ea typeface="HG丸ｺﾞｼｯｸM-PRO" pitchFamily="50" charset="-128"/>
              </a:rPr>
              <a:t>高まる可能性。</a:t>
            </a:r>
            <a:endParaRPr lang="en-US" altLang="ja-JP" sz="1200" dirty="0">
              <a:latin typeface="HG丸ｺﾞｼｯｸM-PRO" pitchFamily="50" charset="-128"/>
              <a:ea typeface="HG丸ｺﾞｼｯｸM-PRO" pitchFamily="50" charset="-128"/>
            </a:endParaRPr>
          </a:p>
          <a:p>
            <a:pPr marL="285750" indent="-285750" fontAlgn="auto">
              <a:spcBef>
                <a:spcPts val="0"/>
              </a:spcBef>
              <a:spcAft>
                <a:spcPts val="0"/>
              </a:spcAft>
              <a:buFont typeface="Wingdings" panose="05000000000000000000" pitchFamily="2" charset="2"/>
              <a:buChar char="Ø"/>
              <a:defRPr/>
            </a:pPr>
            <a:endParaRPr lang="en-US" altLang="ja-JP" sz="1200" dirty="0">
              <a:latin typeface="HG丸ｺﾞｼｯｸM-PRO" pitchFamily="50" charset="-128"/>
              <a:ea typeface="HG丸ｺﾞｼｯｸM-PRO" pitchFamily="50" charset="-128"/>
            </a:endParaRPr>
          </a:p>
          <a:p>
            <a:pPr marL="285750" indent="-285750" fontAlgn="auto">
              <a:spcBef>
                <a:spcPts val="0"/>
              </a:spcBef>
              <a:spcAft>
                <a:spcPts val="0"/>
              </a:spcAft>
              <a:buFont typeface="Wingdings" panose="05000000000000000000" pitchFamily="2" charset="2"/>
              <a:buChar char="Ø"/>
              <a:defRPr/>
            </a:pPr>
            <a:r>
              <a:rPr lang="ja-JP" altLang="en-US" sz="1200" dirty="0">
                <a:latin typeface="HG丸ｺﾞｼｯｸM-PRO" pitchFamily="50" charset="-128"/>
                <a:ea typeface="HG丸ｺﾞｼｯｸM-PRO" pitchFamily="50" charset="-128"/>
              </a:rPr>
              <a:t>従来の民間委託化に加え</a:t>
            </a:r>
            <a:r>
              <a:rPr lang="ja-JP" altLang="en-US" sz="1200" dirty="0" smtClean="0">
                <a:latin typeface="HG丸ｺﾞｼｯｸM-PRO" pitchFamily="50" charset="-128"/>
                <a:ea typeface="HG丸ｺﾞｼｯｸM-PRO" pitchFamily="50" charset="-128"/>
              </a:rPr>
              <a:t>、施設の改築更新などを含めた事業</a:t>
            </a:r>
            <a:r>
              <a:rPr lang="ja-JP" altLang="en-US" sz="1200" dirty="0">
                <a:latin typeface="HG丸ｺﾞｼｯｸM-PRO" pitchFamily="50" charset="-128"/>
                <a:ea typeface="HG丸ｺﾞｼｯｸM-PRO" pitchFamily="50" charset="-128"/>
              </a:rPr>
              <a:t>の広域化によるスケールメリットの発現も求められており、その担い手となる公的機関や民間等の事業運営を補完する組織が</a:t>
            </a:r>
            <a:r>
              <a:rPr lang="ja-JP" altLang="en-US" sz="1200" dirty="0" smtClean="0">
                <a:latin typeface="HG丸ｺﾞｼｯｸM-PRO" pitchFamily="50" charset="-128"/>
                <a:ea typeface="HG丸ｺﾞｼｯｸM-PRO" pitchFamily="50" charset="-128"/>
              </a:rPr>
              <a:t>必要。</a:t>
            </a:r>
            <a:endParaRPr lang="en-US" altLang="ja-JP" sz="1200" dirty="0">
              <a:latin typeface="HG丸ｺﾞｼｯｸM-PRO" pitchFamily="50" charset="-128"/>
              <a:ea typeface="HG丸ｺﾞｼｯｸM-PRO" pitchFamily="50" charset="-128"/>
            </a:endParaRPr>
          </a:p>
        </p:txBody>
      </p:sp>
      <p:pic>
        <p:nvPicPr>
          <p:cNvPr id="26" name="Picture 7"/>
          <p:cNvPicPr>
            <a:picLocks noChangeArrowheads="1"/>
          </p:cNvPicPr>
          <p:nvPr/>
        </p:nvPicPr>
        <p:blipFill>
          <a:blip r:embed="rId3" cstate="print"/>
          <a:srcRect/>
          <a:stretch>
            <a:fillRect/>
          </a:stretch>
        </p:blipFill>
        <p:spPr bwMode="auto">
          <a:xfrm>
            <a:off x="129647" y="4259400"/>
            <a:ext cx="3289300" cy="1368425"/>
          </a:xfrm>
          <a:prstGeom prst="rect">
            <a:avLst/>
          </a:prstGeom>
          <a:noFill/>
          <a:ln w="9525">
            <a:noFill/>
            <a:miter lim="800000"/>
            <a:headEnd/>
            <a:tailEnd/>
          </a:ln>
        </p:spPr>
      </p:pic>
      <p:sp>
        <p:nvSpPr>
          <p:cNvPr id="27" name="テキスト ボックス 11"/>
          <p:cNvSpPr txBox="1">
            <a:spLocks noChangeArrowheads="1"/>
          </p:cNvSpPr>
          <p:nvPr/>
        </p:nvSpPr>
        <p:spPr bwMode="auto">
          <a:xfrm>
            <a:off x="423332" y="5577021"/>
            <a:ext cx="3348038" cy="400110"/>
          </a:xfrm>
          <a:prstGeom prst="rect">
            <a:avLst/>
          </a:prstGeom>
          <a:noFill/>
          <a:ln w="9525">
            <a:noFill/>
            <a:miter lim="800000"/>
            <a:headEnd/>
            <a:tailEnd/>
          </a:ln>
        </p:spPr>
        <p:txBody>
          <a:bodyPr>
            <a:spAutoFit/>
          </a:bodyPr>
          <a:lstStyle/>
          <a:p>
            <a:r>
              <a:rPr lang="ja-JP" altLang="en-US" sz="1000" dirty="0">
                <a:latin typeface="HG丸ｺﾞｼｯｸM-PRO" pitchFamily="50" charset="-128"/>
                <a:ea typeface="HG丸ｺﾞｼｯｸM-PRO" pitchFamily="50" charset="-128"/>
              </a:rPr>
              <a:t>図</a:t>
            </a:r>
            <a:r>
              <a:rPr lang="en-US" altLang="ja-JP" sz="1000" dirty="0">
                <a:latin typeface="HG丸ｺﾞｼｯｸM-PRO" pitchFamily="50" charset="-128"/>
                <a:ea typeface="HG丸ｺﾞｼｯｸM-PRO" pitchFamily="50" charset="-128"/>
              </a:rPr>
              <a:t>2</a:t>
            </a:r>
            <a:r>
              <a:rPr lang="ja-JP" altLang="en-US" sz="1000" dirty="0">
                <a:latin typeface="HG丸ｺﾞｼｯｸM-PRO" pitchFamily="50" charset="-128"/>
                <a:ea typeface="HG丸ｺﾞｼｯｸM-PRO" pitchFamily="50" charset="-128"/>
              </a:rPr>
              <a:t>　維持管理職員数と維持管理費、管路延長の推移</a:t>
            </a:r>
            <a:endParaRPr lang="en-US" altLang="ja-JP" sz="1000" dirty="0">
              <a:latin typeface="HG丸ｺﾞｼｯｸM-PRO" pitchFamily="50" charset="-128"/>
              <a:ea typeface="HG丸ｺﾞｼｯｸM-PRO" pitchFamily="50" charset="-128"/>
            </a:endParaRPr>
          </a:p>
          <a:p>
            <a:r>
              <a:rPr lang="ja-JP" altLang="en-US" sz="800" dirty="0">
                <a:latin typeface="HG丸ｺﾞｼｯｸM-PRO" pitchFamily="50" charset="-128"/>
                <a:ea typeface="HG丸ｺﾞｼｯｸM-PRO" pitchFamily="50" charset="-128"/>
              </a:rPr>
              <a:t>　　　　（資料：下水道統計、国土交通省資料</a:t>
            </a:r>
            <a:r>
              <a:rPr lang="ja-JP" altLang="en-US" sz="1000" dirty="0">
                <a:latin typeface="HG丸ｺﾞｼｯｸM-PRO" pitchFamily="50" charset="-128"/>
                <a:ea typeface="HG丸ｺﾞｼｯｸM-PRO" pitchFamily="50" charset="-128"/>
              </a:rPr>
              <a:t>）</a:t>
            </a:r>
            <a:endParaRPr lang="en-US" altLang="ja-JP" sz="1000" dirty="0">
              <a:latin typeface="HG丸ｺﾞｼｯｸM-PRO" pitchFamily="50" charset="-128"/>
              <a:ea typeface="HG丸ｺﾞｼｯｸM-PRO" pitchFamily="50" charset="-128"/>
            </a:endParaRPr>
          </a:p>
        </p:txBody>
      </p:sp>
      <p:sp>
        <p:nvSpPr>
          <p:cNvPr id="28" name="テキスト ボックス 14"/>
          <p:cNvSpPr txBox="1">
            <a:spLocks noChangeArrowheads="1"/>
          </p:cNvSpPr>
          <p:nvPr/>
        </p:nvSpPr>
        <p:spPr bwMode="auto">
          <a:xfrm>
            <a:off x="7564" y="6109198"/>
            <a:ext cx="4117344" cy="461665"/>
          </a:xfrm>
          <a:prstGeom prst="rect">
            <a:avLst/>
          </a:prstGeom>
          <a:noFill/>
          <a:ln w="9525">
            <a:noFill/>
            <a:miter lim="800000"/>
            <a:headEnd/>
            <a:tailEnd/>
          </a:ln>
        </p:spPr>
        <p:txBody>
          <a:bodyPr wrap="square">
            <a:spAutoFit/>
          </a:bodyPr>
          <a:lstStyle/>
          <a:p>
            <a:r>
              <a:rPr lang="ja-JP" altLang="en-US" sz="800" dirty="0">
                <a:latin typeface="HG丸ｺﾞｼｯｸM-PRO" pitchFamily="50" charset="-128"/>
                <a:ea typeface="HG丸ｺﾞｼｯｸM-PRO" pitchFamily="50" charset="-128"/>
              </a:rPr>
              <a:t>図</a:t>
            </a:r>
            <a:r>
              <a:rPr lang="en-US" altLang="ja-JP" sz="800" dirty="0">
                <a:latin typeface="HG丸ｺﾞｼｯｸM-PRO" pitchFamily="50" charset="-128"/>
                <a:ea typeface="HG丸ｺﾞｼｯｸM-PRO" pitchFamily="50" charset="-128"/>
              </a:rPr>
              <a:t>1</a:t>
            </a:r>
            <a:r>
              <a:rPr lang="ja-JP" altLang="en-US" sz="800" dirty="0" smtClean="0">
                <a:latin typeface="HG丸ｺﾞｼｯｸM-PRO" pitchFamily="50" charset="-128"/>
                <a:ea typeface="HG丸ｺﾞｼｯｸM-PRO" pitchFamily="50" charset="-128"/>
              </a:rPr>
              <a:t>～</a:t>
            </a:r>
            <a:r>
              <a:rPr lang="en-US" altLang="ja-JP" sz="800" dirty="0" smtClean="0">
                <a:latin typeface="HG丸ｺﾞｼｯｸM-PRO" pitchFamily="50" charset="-128"/>
                <a:ea typeface="HG丸ｺﾞｼｯｸM-PRO" pitchFamily="50" charset="-128"/>
              </a:rPr>
              <a:t>4</a:t>
            </a:r>
            <a:r>
              <a:rPr lang="ja-JP" altLang="en-US" sz="800" dirty="0" smtClean="0">
                <a:latin typeface="HG丸ｺﾞｼｯｸM-PRO" pitchFamily="50" charset="-128"/>
                <a:ea typeface="HG丸ｺﾞｼｯｸM-PRO" pitchFamily="50" charset="-128"/>
              </a:rPr>
              <a:t>：国土</a:t>
            </a:r>
            <a:r>
              <a:rPr lang="ja-JP" altLang="en-US" sz="800" dirty="0">
                <a:latin typeface="HG丸ｺﾞｼｯｸM-PRO" pitchFamily="50" charset="-128"/>
                <a:ea typeface="HG丸ｺﾞｼｯｸM-PRO" pitchFamily="50" charset="-128"/>
              </a:rPr>
              <a:t>交通省「下水道事業運営に関する基本的な方向性について（報告書）</a:t>
            </a:r>
            <a:endParaRPr lang="en-US" altLang="ja-JP" sz="800" dirty="0">
              <a:latin typeface="HG丸ｺﾞｼｯｸM-PRO" pitchFamily="50" charset="-128"/>
              <a:ea typeface="HG丸ｺﾞｼｯｸM-PRO" pitchFamily="50" charset="-128"/>
            </a:endParaRPr>
          </a:p>
          <a:p>
            <a:r>
              <a:rPr lang="ja-JP" altLang="en-US" sz="800" dirty="0">
                <a:latin typeface="HG丸ｺﾞｼｯｸM-PRO" pitchFamily="50" charset="-128"/>
                <a:ea typeface="HG丸ｺﾞｼｯｸM-PRO" pitchFamily="50" charset="-128"/>
              </a:rPr>
              <a:t>　　　　</a:t>
            </a:r>
            <a:r>
              <a:rPr lang="ja-JP" altLang="en-US" sz="800" dirty="0" smtClean="0">
                <a:latin typeface="HG丸ｺﾞｼｯｸM-PRO" pitchFamily="50" charset="-128"/>
                <a:ea typeface="HG丸ｺﾞｼｯｸM-PRO" pitchFamily="50" charset="-128"/>
              </a:rPr>
              <a:t>　</a:t>
            </a:r>
            <a:r>
              <a:rPr lang="en-US" altLang="ja-JP" sz="800" dirty="0" smtClean="0">
                <a:latin typeface="HG丸ｺﾞｼｯｸM-PRO" pitchFamily="50" charset="-128"/>
                <a:ea typeface="HG丸ｺﾞｼｯｸM-PRO" pitchFamily="50" charset="-128"/>
              </a:rPr>
              <a:t>H25.10</a:t>
            </a:r>
            <a:r>
              <a:rPr lang="ja-JP" altLang="en-US" sz="800" dirty="0">
                <a:latin typeface="HG丸ｺﾞｼｯｸM-PRO" pitchFamily="50" charset="-128"/>
                <a:ea typeface="HG丸ｺﾞｼｯｸM-PRO" pitchFamily="50" charset="-128"/>
              </a:rPr>
              <a:t>」、「下水道施設の運営における</a:t>
            </a:r>
            <a:r>
              <a:rPr lang="en-US" altLang="ja-JP" sz="800" dirty="0">
                <a:latin typeface="HG丸ｺﾞｼｯｸM-PRO" pitchFamily="50" charset="-128"/>
                <a:ea typeface="HG丸ｺﾞｼｯｸM-PRO" pitchFamily="50" charset="-128"/>
              </a:rPr>
              <a:t>PPP/PFI</a:t>
            </a:r>
            <a:r>
              <a:rPr lang="ja-JP" altLang="en-US" sz="800" dirty="0">
                <a:latin typeface="HG丸ｺﾞｼｯｸM-PRO" pitchFamily="50" charset="-128"/>
                <a:ea typeface="HG丸ｺﾞｼｯｸM-PRO" pitchFamily="50" charset="-128"/>
              </a:rPr>
              <a:t>の活用に関する検討会</a:t>
            </a:r>
            <a:endParaRPr lang="en-US" altLang="ja-JP" sz="800" dirty="0">
              <a:latin typeface="HG丸ｺﾞｼｯｸM-PRO" pitchFamily="50" charset="-128"/>
              <a:ea typeface="HG丸ｺﾞｼｯｸM-PRO" pitchFamily="50" charset="-128"/>
            </a:endParaRPr>
          </a:p>
          <a:p>
            <a:r>
              <a:rPr lang="ja-JP" altLang="en-US" sz="800" dirty="0">
                <a:latin typeface="HG丸ｺﾞｼｯｸM-PRO" pitchFamily="50" charset="-128"/>
                <a:ea typeface="HG丸ｺﾞｼｯｸM-PRO" pitchFamily="50" charset="-128"/>
              </a:rPr>
              <a:t>　　　　　</a:t>
            </a:r>
            <a:r>
              <a:rPr lang="ja-JP" altLang="en-US" sz="800" dirty="0" smtClean="0">
                <a:latin typeface="HG丸ｺﾞｼｯｸM-PRO" pitchFamily="50" charset="-128"/>
                <a:ea typeface="HG丸ｺﾞｼｯｸM-PRO" pitchFamily="50" charset="-128"/>
              </a:rPr>
              <a:t>（</a:t>
            </a:r>
            <a:r>
              <a:rPr lang="ja-JP" altLang="en-US" sz="800" dirty="0">
                <a:latin typeface="HG丸ｺﾞｼｯｸM-PRO" pitchFamily="50" charset="-128"/>
                <a:ea typeface="HG丸ｺﾞｼｯｸM-PRO" pitchFamily="50" charset="-128"/>
              </a:rPr>
              <a:t>中間整理）」より引用</a:t>
            </a:r>
            <a:endParaRPr lang="en-US" altLang="ja-JP" sz="800" dirty="0">
              <a:latin typeface="HG丸ｺﾞｼｯｸM-PRO" pitchFamily="50" charset="-128"/>
              <a:ea typeface="HG丸ｺﾞｼｯｸM-PRO" pitchFamily="50" charset="-128"/>
            </a:endParaRPr>
          </a:p>
        </p:txBody>
      </p:sp>
      <p:pic>
        <p:nvPicPr>
          <p:cNvPr id="29" name="Picture 9"/>
          <p:cNvPicPr>
            <a:picLocks noChangeAspect="1" noChangeArrowheads="1"/>
          </p:cNvPicPr>
          <p:nvPr/>
        </p:nvPicPr>
        <p:blipFill>
          <a:blip r:embed="rId4" cstate="print"/>
          <a:srcRect/>
          <a:stretch>
            <a:fillRect/>
          </a:stretch>
        </p:blipFill>
        <p:spPr bwMode="auto">
          <a:xfrm>
            <a:off x="494770" y="4118111"/>
            <a:ext cx="2963862" cy="231775"/>
          </a:xfrm>
          <a:prstGeom prst="rect">
            <a:avLst/>
          </a:prstGeom>
          <a:noFill/>
          <a:ln w="9525">
            <a:noFill/>
            <a:miter lim="800000"/>
            <a:headEnd/>
            <a:tailEnd/>
          </a:ln>
        </p:spPr>
      </p:pic>
      <p:pic>
        <p:nvPicPr>
          <p:cNvPr id="30" name="Picture 10"/>
          <p:cNvPicPr>
            <a:picLocks noChangeArrowheads="1"/>
          </p:cNvPicPr>
          <p:nvPr/>
        </p:nvPicPr>
        <p:blipFill>
          <a:blip r:embed="rId5" cstate="print"/>
          <a:srcRect/>
          <a:stretch>
            <a:fillRect/>
          </a:stretch>
        </p:blipFill>
        <p:spPr bwMode="auto">
          <a:xfrm>
            <a:off x="77257" y="2346462"/>
            <a:ext cx="3322638" cy="1247775"/>
          </a:xfrm>
          <a:prstGeom prst="rect">
            <a:avLst/>
          </a:prstGeom>
          <a:noFill/>
          <a:ln w="9525">
            <a:noFill/>
            <a:miter lim="800000"/>
            <a:headEnd/>
            <a:tailEnd/>
          </a:ln>
        </p:spPr>
      </p:pic>
      <p:pic>
        <p:nvPicPr>
          <p:cNvPr id="31" name="Picture 11"/>
          <p:cNvPicPr>
            <a:picLocks noChangeAspect="1" noChangeArrowheads="1"/>
          </p:cNvPicPr>
          <p:nvPr/>
        </p:nvPicPr>
        <p:blipFill>
          <a:blip r:embed="rId6" cstate="print"/>
          <a:srcRect/>
          <a:stretch>
            <a:fillRect/>
          </a:stretch>
        </p:blipFill>
        <p:spPr bwMode="auto">
          <a:xfrm>
            <a:off x="543984" y="2165483"/>
            <a:ext cx="2722563" cy="215900"/>
          </a:xfrm>
          <a:prstGeom prst="rect">
            <a:avLst/>
          </a:prstGeom>
          <a:noFill/>
          <a:ln w="9525">
            <a:noFill/>
            <a:miter lim="800000"/>
            <a:headEnd/>
            <a:tailEnd/>
          </a:ln>
        </p:spPr>
      </p:pic>
      <p:sp>
        <p:nvSpPr>
          <p:cNvPr id="48" name="テキスト ボックス 21"/>
          <p:cNvSpPr txBox="1">
            <a:spLocks noChangeArrowheads="1"/>
          </p:cNvSpPr>
          <p:nvPr/>
        </p:nvSpPr>
        <p:spPr bwMode="auto">
          <a:xfrm>
            <a:off x="566209" y="3529146"/>
            <a:ext cx="2779713" cy="400050"/>
          </a:xfrm>
          <a:prstGeom prst="rect">
            <a:avLst/>
          </a:prstGeom>
          <a:noFill/>
          <a:ln w="9525">
            <a:noFill/>
            <a:miter lim="800000"/>
            <a:headEnd/>
            <a:tailEnd/>
          </a:ln>
        </p:spPr>
        <p:txBody>
          <a:bodyPr>
            <a:spAutoFit/>
          </a:bodyPr>
          <a:lstStyle/>
          <a:p>
            <a:r>
              <a:rPr lang="ja-JP" altLang="en-US" sz="1000" dirty="0">
                <a:latin typeface="HG丸ｺﾞｼｯｸM-PRO" pitchFamily="50" charset="-128"/>
                <a:ea typeface="HG丸ｺﾞｼｯｸM-PRO" pitchFamily="50" charset="-128"/>
              </a:rPr>
              <a:t>図</a:t>
            </a:r>
            <a:r>
              <a:rPr lang="en-US" altLang="ja-JP" sz="1000" dirty="0">
                <a:latin typeface="HG丸ｺﾞｼｯｸM-PRO" pitchFamily="50" charset="-128"/>
                <a:ea typeface="HG丸ｺﾞｼｯｸM-PRO" pitchFamily="50" charset="-128"/>
              </a:rPr>
              <a:t>1</a:t>
            </a:r>
            <a:r>
              <a:rPr lang="ja-JP" altLang="en-US" sz="1000" dirty="0">
                <a:latin typeface="HG丸ｺﾞｼｯｸM-PRO" pitchFamily="50" charset="-128"/>
                <a:ea typeface="HG丸ｺﾞｼｯｸM-PRO" pitchFamily="50" charset="-128"/>
              </a:rPr>
              <a:t>　建設職員数と下水道事業予算の推移</a:t>
            </a:r>
            <a:endParaRPr lang="en-US" altLang="ja-JP" sz="1000" dirty="0">
              <a:latin typeface="HG丸ｺﾞｼｯｸM-PRO" pitchFamily="50" charset="-128"/>
              <a:ea typeface="HG丸ｺﾞｼｯｸM-PRO" pitchFamily="50" charset="-128"/>
            </a:endParaRPr>
          </a:p>
          <a:p>
            <a:r>
              <a:rPr lang="ja-JP" altLang="en-US" sz="800" dirty="0">
                <a:latin typeface="HG丸ｺﾞｼｯｸM-PRO" pitchFamily="50" charset="-128"/>
                <a:ea typeface="HG丸ｺﾞｼｯｸM-PRO" pitchFamily="50" charset="-128"/>
              </a:rPr>
              <a:t>　　　　（資料：下水道統計、国土交通省資料</a:t>
            </a:r>
            <a:r>
              <a:rPr lang="ja-JP" altLang="en-US" sz="1000" dirty="0">
                <a:latin typeface="HG丸ｺﾞｼｯｸM-PRO" pitchFamily="50" charset="-128"/>
                <a:ea typeface="HG丸ｺﾞｼｯｸM-PRO" pitchFamily="50" charset="-128"/>
              </a:rPr>
              <a:t>）</a:t>
            </a:r>
            <a:endParaRPr lang="en-US" altLang="ja-JP" sz="1000" dirty="0">
              <a:latin typeface="HG丸ｺﾞｼｯｸM-PRO" pitchFamily="50" charset="-128"/>
              <a:ea typeface="HG丸ｺﾞｼｯｸM-PRO" pitchFamily="50" charset="-128"/>
            </a:endParaRPr>
          </a:p>
        </p:txBody>
      </p:sp>
      <p:pic>
        <p:nvPicPr>
          <p:cNvPr id="51" name="Picture 8"/>
          <p:cNvPicPr>
            <a:picLocks noChangeArrowheads="1"/>
          </p:cNvPicPr>
          <p:nvPr/>
        </p:nvPicPr>
        <p:blipFill>
          <a:blip r:embed="rId7" cstate="print"/>
          <a:srcRect/>
          <a:stretch>
            <a:fillRect/>
          </a:stretch>
        </p:blipFill>
        <p:spPr bwMode="auto">
          <a:xfrm>
            <a:off x="3518959" y="2448397"/>
            <a:ext cx="3300413" cy="1516063"/>
          </a:xfrm>
          <a:prstGeom prst="rect">
            <a:avLst/>
          </a:prstGeom>
          <a:noFill/>
          <a:ln w="9525">
            <a:noFill/>
            <a:miter lim="800000"/>
            <a:headEnd/>
            <a:tailEnd/>
          </a:ln>
        </p:spPr>
      </p:pic>
      <p:sp>
        <p:nvSpPr>
          <p:cNvPr id="52" name="テキスト ボックス 29"/>
          <p:cNvSpPr txBox="1">
            <a:spLocks noChangeArrowheads="1"/>
          </p:cNvSpPr>
          <p:nvPr/>
        </p:nvSpPr>
        <p:spPr bwMode="auto">
          <a:xfrm>
            <a:off x="3591300" y="3920758"/>
            <a:ext cx="3259138" cy="369332"/>
          </a:xfrm>
          <a:prstGeom prst="rect">
            <a:avLst/>
          </a:prstGeom>
          <a:noFill/>
          <a:ln w="9525">
            <a:noFill/>
            <a:miter lim="800000"/>
            <a:headEnd/>
            <a:tailEnd/>
          </a:ln>
        </p:spPr>
        <p:txBody>
          <a:bodyPr>
            <a:spAutoFit/>
          </a:bodyPr>
          <a:lstStyle/>
          <a:p>
            <a:r>
              <a:rPr lang="ja-JP" altLang="en-US" sz="1000" dirty="0">
                <a:latin typeface="HG丸ｺﾞｼｯｸM-PRO" pitchFamily="50" charset="-128"/>
                <a:ea typeface="HG丸ｺﾞｼｯｸM-PRO" pitchFamily="50" charset="-128"/>
              </a:rPr>
              <a:t>図</a:t>
            </a:r>
            <a:r>
              <a:rPr lang="en-US" altLang="ja-JP" sz="1000" dirty="0">
                <a:latin typeface="HG丸ｺﾞｼｯｸM-PRO" pitchFamily="50" charset="-128"/>
                <a:ea typeface="HG丸ｺﾞｼｯｸM-PRO" pitchFamily="50" charset="-128"/>
              </a:rPr>
              <a:t>3</a:t>
            </a:r>
            <a:r>
              <a:rPr lang="ja-JP" altLang="en-US" sz="1000" dirty="0">
                <a:latin typeface="HG丸ｺﾞｼｯｸM-PRO" pitchFamily="50" charset="-128"/>
                <a:ea typeface="HG丸ｺﾞｼｯｸM-PRO" pitchFamily="50" charset="-128"/>
              </a:rPr>
              <a:t>　都市規模毎の処理水量当たり維持管理職員数</a:t>
            </a:r>
            <a:endParaRPr lang="en-US" altLang="ja-JP" sz="1000" dirty="0">
              <a:latin typeface="HG丸ｺﾞｼｯｸM-PRO" pitchFamily="50" charset="-128"/>
              <a:ea typeface="HG丸ｺﾞｼｯｸM-PRO" pitchFamily="50" charset="-128"/>
            </a:endParaRPr>
          </a:p>
          <a:p>
            <a:r>
              <a:rPr lang="ja-JP" altLang="en-US" sz="800" dirty="0">
                <a:latin typeface="HG丸ｺﾞｼｯｸM-PRO" pitchFamily="50" charset="-128"/>
                <a:ea typeface="HG丸ｺﾞｼｯｸM-PRO" pitchFamily="50" charset="-128"/>
              </a:rPr>
              <a:t>　　　　（資料：下水道統計）</a:t>
            </a:r>
            <a:endParaRPr lang="en-US" altLang="ja-JP" sz="800" dirty="0">
              <a:latin typeface="HG丸ｺﾞｼｯｸM-PRO" pitchFamily="50" charset="-128"/>
              <a:ea typeface="HG丸ｺﾞｼｯｸM-PRO" pitchFamily="50" charset="-128"/>
            </a:endParaRPr>
          </a:p>
        </p:txBody>
      </p:sp>
      <p:sp>
        <p:nvSpPr>
          <p:cNvPr id="53" name="四角形吹き出し 52"/>
          <p:cNvSpPr/>
          <p:nvPr/>
        </p:nvSpPr>
        <p:spPr>
          <a:xfrm>
            <a:off x="4852991" y="2004740"/>
            <a:ext cx="1730375" cy="719138"/>
          </a:xfrm>
          <a:prstGeom prst="wedgeRectCallout">
            <a:avLst>
              <a:gd name="adj1" fmla="val -56786"/>
              <a:gd name="adj2" fmla="val 49640"/>
            </a:avLst>
          </a:prstGeom>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ja-JP" altLang="en-US" sz="900" dirty="0">
                <a:solidFill>
                  <a:schemeClr val="tx1"/>
                </a:solidFill>
                <a:latin typeface="HG丸ｺﾞｼｯｸM-PRO" pitchFamily="50" charset="-128"/>
                <a:ea typeface="HG丸ｺﾞｼｯｸM-PRO" pitchFamily="50" charset="-128"/>
              </a:rPr>
              <a:t>都市規模が小さいほど処理水量当たりの職員数は増加しており、スケールメリットが働かず、負担が大きい</a:t>
            </a:r>
          </a:p>
        </p:txBody>
      </p:sp>
      <p:sp>
        <p:nvSpPr>
          <p:cNvPr id="54" name="左矢印 53"/>
          <p:cNvSpPr/>
          <p:nvPr/>
        </p:nvSpPr>
        <p:spPr>
          <a:xfrm rot="1663858">
            <a:off x="4379270" y="2913105"/>
            <a:ext cx="628650" cy="101600"/>
          </a:xfrm>
          <a:prstGeom prst="leftArrow">
            <a:avLst>
              <a:gd name="adj1" fmla="val 43835"/>
              <a:gd name="adj2" fmla="val 99315"/>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a:latin typeface="HG丸ｺﾞｼｯｸM-PRO" pitchFamily="50" charset="-128"/>
              <a:ea typeface="HG丸ｺﾞｼｯｸM-PRO" pitchFamily="50" charset="-128"/>
            </a:endParaRPr>
          </a:p>
        </p:txBody>
      </p:sp>
      <p:pic>
        <p:nvPicPr>
          <p:cNvPr id="55" name="Picture 12"/>
          <p:cNvPicPr>
            <a:picLocks noChangeArrowheads="1"/>
          </p:cNvPicPr>
          <p:nvPr/>
        </p:nvPicPr>
        <p:blipFill>
          <a:blip r:embed="rId8" cstate="print"/>
          <a:srcRect l="2356" r="1489"/>
          <a:stretch>
            <a:fillRect/>
          </a:stretch>
        </p:blipFill>
        <p:spPr bwMode="auto">
          <a:xfrm>
            <a:off x="6969759" y="1820673"/>
            <a:ext cx="2697162" cy="1549400"/>
          </a:xfrm>
          <a:prstGeom prst="rect">
            <a:avLst/>
          </a:prstGeom>
          <a:noFill/>
          <a:ln w="9525">
            <a:noFill/>
            <a:miter lim="800000"/>
            <a:headEnd/>
            <a:tailEnd/>
          </a:ln>
        </p:spPr>
      </p:pic>
      <p:sp>
        <p:nvSpPr>
          <p:cNvPr id="56" name="二等辺三角形 55"/>
          <p:cNvSpPr/>
          <p:nvPr/>
        </p:nvSpPr>
        <p:spPr>
          <a:xfrm flipV="1">
            <a:off x="7506960" y="3752483"/>
            <a:ext cx="1420812" cy="168275"/>
          </a:xfrm>
          <a:prstGeom prst="triangl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latin typeface="HG丸ｺﾞｼｯｸM-PRO" pitchFamily="50" charset="-128"/>
              <a:ea typeface="HG丸ｺﾞｼｯｸM-PRO" pitchFamily="50" charset="-128"/>
            </a:endParaRPr>
          </a:p>
        </p:txBody>
      </p:sp>
      <p:sp>
        <p:nvSpPr>
          <p:cNvPr id="57" name="テキスト ボックス 56"/>
          <p:cNvSpPr txBox="1"/>
          <p:nvPr/>
        </p:nvSpPr>
        <p:spPr>
          <a:xfrm>
            <a:off x="6762117" y="3995943"/>
            <a:ext cx="3129972" cy="707886"/>
          </a:xfrm>
          <a:prstGeom prst="rect">
            <a:avLst/>
          </a:prstGeom>
          <a:noFill/>
        </p:spPr>
        <p:style>
          <a:lnRef idx="1">
            <a:schemeClr val="accent1"/>
          </a:lnRef>
          <a:fillRef idx="2">
            <a:schemeClr val="accent1"/>
          </a:fillRef>
          <a:effectRef idx="1">
            <a:schemeClr val="accent1"/>
          </a:effectRef>
          <a:fontRef idx="minor">
            <a:schemeClr val="dk1"/>
          </a:fontRef>
        </p:style>
        <p:txBody>
          <a:bodyPr wrap="square" lIns="72000" rIns="72000">
            <a:spAutoFit/>
          </a:bodyPr>
          <a:lstStyle/>
          <a:p>
            <a:pPr fontAlgn="auto">
              <a:spcBef>
                <a:spcPts val="0"/>
              </a:spcBef>
              <a:spcAft>
                <a:spcPts val="0"/>
              </a:spcAft>
              <a:defRPr/>
            </a:pPr>
            <a:r>
              <a:rPr lang="ja-JP" altLang="en-US" sz="1000" dirty="0" smtClean="0">
                <a:latin typeface="HG丸ｺﾞｼｯｸM-PRO" pitchFamily="50" charset="-128"/>
                <a:ea typeface="HG丸ｺﾞｼｯｸM-PRO" pitchFamily="50" charset="-128"/>
              </a:rPr>
              <a:t>包括委託の状況</a:t>
            </a:r>
            <a:endParaRPr lang="en-US" altLang="ja-JP" sz="1000" dirty="0" smtClean="0">
              <a:latin typeface="HG丸ｺﾞｼｯｸM-PRO" pitchFamily="50" charset="-128"/>
              <a:ea typeface="HG丸ｺﾞｼｯｸM-PRO" pitchFamily="50" charset="-128"/>
            </a:endParaRPr>
          </a:p>
          <a:p>
            <a:pPr fontAlgn="auto">
              <a:spcBef>
                <a:spcPts val="0"/>
              </a:spcBef>
              <a:spcAft>
                <a:spcPts val="0"/>
              </a:spcAft>
              <a:defRPr/>
            </a:pPr>
            <a:r>
              <a:rPr lang="ja-JP" altLang="en-US" sz="1000" dirty="0" smtClean="0">
                <a:latin typeface="HG丸ｺﾞｼｯｸM-PRO" pitchFamily="50" charset="-128"/>
                <a:ea typeface="HG丸ｺﾞｼｯｸM-PRO" pitchFamily="50" charset="-128"/>
              </a:rPr>
              <a:t>　・下水</a:t>
            </a:r>
            <a:r>
              <a:rPr lang="ja-JP" altLang="en-US" sz="1000" dirty="0">
                <a:latin typeface="HG丸ｺﾞｼｯｸM-PRO" pitchFamily="50" charset="-128"/>
                <a:ea typeface="HG丸ｺﾞｼｯｸM-PRO" pitchFamily="50" charset="-128"/>
              </a:rPr>
              <a:t>処理場（</a:t>
            </a:r>
            <a:r>
              <a:rPr lang="en-US" altLang="ja-JP" sz="1000" dirty="0" smtClean="0">
                <a:latin typeface="HG丸ｺﾞｼｯｸM-PRO" pitchFamily="50" charset="-128"/>
                <a:ea typeface="HG丸ｺﾞｼｯｸM-PRO" pitchFamily="50" charset="-128"/>
              </a:rPr>
              <a:t>H22</a:t>
            </a:r>
            <a:r>
              <a:rPr lang="ja-JP" altLang="en-US" sz="1000" dirty="0" smtClean="0">
                <a:latin typeface="HG丸ｺﾞｼｯｸM-PRO" pitchFamily="50" charset="-128"/>
                <a:ea typeface="HG丸ｺﾞｼｯｸM-PRO" pitchFamily="50" charset="-128"/>
              </a:rPr>
              <a:t>年度実績）：</a:t>
            </a:r>
            <a:endParaRPr lang="en-US" altLang="ja-JP" sz="1000" dirty="0" smtClean="0">
              <a:latin typeface="HG丸ｺﾞｼｯｸM-PRO" pitchFamily="50" charset="-128"/>
              <a:ea typeface="HG丸ｺﾞｼｯｸM-PRO" pitchFamily="50" charset="-128"/>
            </a:endParaRPr>
          </a:p>
          <a:p>
            <a:pPr fontAlgn="auto">
              <a:spcBef>
                <a:spcPts val="0"/>
              </a:spcBef>
              <a:spcAft>
                <a:spcPts val="0"/>
              </a:spcAft>
              <a:defRPr/>
            </a:pPr>
            <a:r>
              <a:rPr lang="ja-JP" altLang="en-US" sz="1000" dirty="0" smtClean="0">
                <a:latin typeface="HG丸ｺﾞｼｯｸM-PRO" pitchFamily="50" charset="-128"/>
                <a:ea typeface="HG丸ｺﾞｼｯｸM-PRO" pitchFamily="50" charset="-128"/>
              </a:rPr>
              <a:t>　　　　　　　全国　</a:t>
            </a:r>
            <a:r>
              <a:rPr lang="en-US" altLang="ja-JP" sz="1000" dirty="0" smtClean="0">
                <a:latin typeface="HG丸ｺﾞｼｯｸM-PRO" pitchFamily="50" charset="-128"/>
                <a:ea typeface="HG丸ｺﾞｼｯｸM-PRO" pitchFamily="50" charset="-128"/>
              </a:rPr>
              <a:t>227</a:t>
            </a:r>
            <a:r>
              <a:rPr lang="ja-JP" altLang="en-US" sz="1000" dirty="0" smtClean="0">
                <a:latin typeface="HG丸ｺﾞｼｯｸM-PRO" pitchFamily="50" charset="-128"/>
                <a:ea typeface="HG丸ｺﾞｼｯｸM-PRO" pitchFamily="50" charset="-128"/>
              </a:rPr>
              <a:t>箇所／</a:t>
            </a:r>
            <a:r>
              <a:rPr lang="en-US" altLang="ja-JP" sz="1000" dirty="0" smtClean="0">
                <a:latin typeface="HG丸ｺﾞｼｯｸM-PRO" pitchFamily="50" charset="-128"/>
                <a:ea typeface="HG丸ｺﾞｼｯｸM-PRO" pitchFamily="50" charset="-128"/>
              </a:rPr>
              <a:t>2,145</a:t>
            </a:r>
            <a:r>
              <a:rPr lang="ja-JP" altLang="en-US" sz="1000" dirty="0">
                <a:latin typeface="HG丸ｺﾞｼｯｸM-PRO" pitchFamily="50" charset="-128"/>
                <a:ea typeface="HG丸ｺﾞｼｯｸM-PRO" pitchFamily="50" charset="-128"/>
              </a:rPr>
              <a:t>か</a:t>
            </a:r>
            <a:r>
              <a:rPr lang="ja-JP" altLang="en-US" sz="1000" dirty="0" smtClean="0">
                <a:latin typeface="HG丸ｺﾞｼｯｸM-PRO" pitchFamily="50" charset="-128"/>
                <a:ea typeface="HG丸ｺﾞｼｯｸM-PRO" pitchFamily="50" charset="-128"/>
              </a:rPr>
              <a:t>所</a:t>
            </a:r>
            <a:endParaRPr lang="en-US" altLang="ja-JP" sz="1000" dirty="0">
              <a:latin typeface="HG丸ｺﾞｼｯｸM-PRO" pitchFamily="50" charset="-128"/>
              <a:ea typeface="HG丸ｺﾞｼｯｸM-PRO" pitchFamily="50" charset="-128"/>
            </a:endParaRPr>
          </a:p>
          <a:p>
            <a:pPr fontAlgn="auto">
              <a:spcBef>
                <a:spcPts val="0"/>
              </a:spcBef>
              <a:spcAft>
                <a:spcPts val="0"/>
              </a:spcAft>
              <a:defRPr/>
            </a:pPr>
            <a:r>
              <a:rPr lang="ja-JP" altLang="en-US" sz="1000" dirty="0" smtClean="0">
                <a:latin typeface="HG丸ｺﾞｼｯｸM-PRO" pitchFamily="50" charset="-128"/>
                <a:ea typeface="HG丸ｺﾞｼｯｸM-PRO" pitchFamily="50" charset="-128"/>
              </a:rPr>
              <a:t>　・下水管路（</a:t>
            </a:r>
            <a:r>
              <a:rPr lang="en-US" altLang="ja-JP" sz="1000" dirty="0" smtClean="0">
                <a:latin typeface="HG丸ｺﾞｼｯｸM-PRO" pitchFamily="50" charset="-128"/>
                <a:ea typeface="HG丸ｺﾞｼｯｸM-PRO" pitchFamily="50" charset="-128"/>
              </a:rPr>
              <a:t>H24</a:t>
            </a:r>
            <a:r>
              <a:rPr lang="ja-JP" altLang="en-US" sz="1000" dirty="0" smtClean="0">
                <a:latin typeface="HG丸ｺﾞｼｯｸM-PRO" pitchFamily="50" charset="-128"/>
                <a:ea typeface="HG丸ｺﾞｼｯｸM-PRO" pitchFamily="50" charset="-128"/>
              </a:rPr>
              <a:t>年度実績）：</a:t>
            </a:r>
            <a:r>
              <a:rPr lang="en-US" altLang="ja-JP" sz="1000" dirty="0" smtClean="0">
                <a:latin typeface="HG丸ｺﾞｼｯｸM-PRO" pitchFamily="50" charset="-128"/>
                <a:ea typeface="HG丸ｺﾞｼｯｸM-PRO" pitchFamily="50" charset="-128"/>
              </a:rPr>
              <a:t>2</a:t>
            </a:r>
            <a:r>
              <a:rPr lang="ja-JP" altLang="en-US" sz="1000" dirty="0">
                <a:latin typeface="HG丸ｺﾞｼｯｸM-PRO" pitchFamily="50" charset="-128"/>
                <a:ea typeface="HG丸ｺﾞｼｯｸM-PRO" pitchFamily="50" charset="-128"/>
              </a:rPr>
              <a:t>自治体で</a:t>
            </a:r>
            <a:r>
              <a:rPr lang="ja-JP" altLang="en-US" sz="1000" dirty="0" smtClean="0">
                <a:latin typeface="HG丸ｺﾞｼｯｸM-PRO" pitchFamily="50" charset="-128"/>
                <a:ea typeface="HG丸ｺﾞｼｯｸM-PRO" pitchFamily="50" charset="-128"/>
              </a:rPr>
              <a:t>導入</a:t>
            </a:r>
            <a:endParaRPr lang="en-US" altLang="ja-JP" sz="1000" dirty="0">
              <a:latin typeface="HG丸ｺﾞｼｯｸM-PRO" pitchFamily="50" charset="-128"/>
              <a:ea typeface="HG丸ｺﾞｼｯｸM-PRO" pitchFamily="50" charset="-128"/>
            </a:endParaRPr>
          </a:p>
        </p:txBody>
      </p:sp>
      <p:sp>
        <p:nvSpPr>
          <p:cNvPr id="58" name="Rectangle 5"/>
          <p:cNvSpPr>
            <a:spLocks noChangeArrowheads="1"/>
          </p:cNvSpPr>
          <p:nvPr/>
        </p:nvSpPr>
        <p:spPr bwMode="auto">
          <a:xfrm>
            <a:off x="307977" y="698069"/>
            <a:ext cx="9324975" cy="1042988"/>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rIns="36000" anchor="ctr"/>
          <a:lstStyle/>
          <a:p>
            <a:pPr>
              <a:lnSpc>
                <a:spcPts val="1800"/>
              </a:lnSpc>
            </a:pPr>
            <a:r>
              <a:rPr lang="ja-JP" altLang="en-US" sz="1200" dirty="0">
                <a:solidFill>
                  <a:schemeClr val="accent1">
                    <a:lumMod val="50000"/>
                  </a:schemeClr>
                </a:solidFill>
                <a:latin typeface="HG丸ｺﾞｼｯｸM-PRO" pitchFamily="50" charset="-128"/>
                <a:ea typeface="HG丸ｺﾞｼｯｸM-PRO" pitchFamily="50" charset="-128"/>
                <a:cs typeface="Meiryo UI" pitchFamily="50" charset="-128"/>
              </a:rPr>
              <a:t>・全国的に自治体の下水道担当職員は減少</a:t>
            </a: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傾向</a:t>
            </a:r>
            <a:endParaRPr lang="ja-JP" altLang="en-US" sz="1200" dirty="0">
              <a:solidFill>
                <a:schemeClr val="accent1">
                  <a:lumMod val="50000"/>
                </a:schemeClr>
              </a:solidFill>
              <a:latin typeface="HG丸ｺﾞｼｯｸM-PRO" pitchFamily="50" charset="-128"/>
              <a:ea typeface="HG丸ｺﾞｼｯｸM-PRO" pitchFamily="50" charset="-128"/>
              <a:cs typeface="Meiryo UI" pitchFamily="50" charset="-128"/>
            </a:endParaRPr>
          </a:p>
          <a:p>
            <a:pPr>
              <a:lnSpc>
                <a:spcPts val="1800"/>
              </a:lnSpc>
            </a:pPr>
            <a:r>
              <a:rPr lang="ja-JP" altLang="en-US" sz="1200" dirty="0">
                <a:solidFill>
                  <a:schemeClr val="accent1">
                    <a:lumMod val="50000"/>
                  </a:schemeClr>
                </a:solidFill>
                <a:latin typeface="HG丸ｺﾞｼｯｸM-PRO" pitchFamily="50" charset="-128"/>
                <a:ea typeface="HG丸ｺﾞｼｯｸM-PRO" pitchFamily="50" charset="-128"/>
                <a:cs typeface="Meiryo UI" pitchFamily="50" charset="-128"/>
              </a:rPr>
              <a:t>　　・建設予算は平成</a:t>
            </a:r>
            <a:r>
              <a:rPr lang="en-US" altLang="ja-JP" sz="1200" dirty="0">
                <a:solidFill>
                  <a:schemeClr val="accent1">
                    <a:lumMod val="50000"/>
                  </a:schemeClr>
                </a:solidFill>
                <a:latin typeface="HG丸ｺﾞｼｯｸM-PRO" pitchFamily="50" charset="-128"/>
                <a:ea typeface="HG丸ｺﾞｼｯｸM-PRO" pitchFamily="50" charset="-128"/>
                <a:cs typeface="Meiryo UI" pitchFamily="50" charset="-128"/>
              </a:rPr>
              <a:t>10</a:t>
            </a:r>
            <a:r>
              <a:rPr lang="ja-JP" altLang="en-US" sz="1200" dirty="0">
                <a:solidFill>
                  <a:schemeClr val="accent1">
                    <a:lumMod val="50000"/>
                  </a:schemeClr>
                </a:solidFill>
                <a:latin typeface="HG丸ｺﾞｼｯｸM-PRO" pitchFamily="50" charset="-128"/>
                <a:ea typeface="HG丸ｺﾞｼｯｸM-PRO" pitchFamily="50" charset="-128"/>
                <a:cs typeface="Meiryo UI" pitchFamily="50" charset="-128"/>
              </a:rPr>
              <a:t>年度をピークに減少傾向に合わせ、建設担当職員数も</a:t>
            </a: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減少</a:t>
            </a:r>
            <a:endParaRPr lang="en-US" altLang="ja-JP" sz="1200" dirty="0">
              <a:solidFill>
                <a:schemeClr val="accent1">
                  <a:lumMod val="50000"/>
                </a:schemeClr>
              </a:solidFill>
              <a:latin typeface="HG丸ｺﾞｼｯｸM-PRO" pitchFamily="50" charset="-128"/>
              <a:ea typeface="HG丸ｺﾞｼｯｸM-PRO" pitchFamily="50" charset="-128"/>
              <a:cs typeface="Meiryo UI" pitchFamily="50" charset="-128"/>
            </a:endParaRPr>
          </a:p>
          <a:p>
            <a:pPr>
              <a:lnSpc>
                <a:spcPts val="1800"/>
              </a:lnSpc>
            </a:pPr>
            <a:r>
              <a:rPr lang="ja-JP" altLang="en-US" sz="1200" dirty="0">
                <a:solidFill>
                  <a:schemeClr val="accent1">
                    <a:lumMod val="50000"/>
                  </a:schemeClr>
                </a:solidFill>
                <a:latin typeface="HG丸ｺﾞｼｯｸM-PRO" pitchFamily="50" charset="-128"/>
                <a:ea typeface="HG丸ｺﾞｼｯｸM-PRO" pitchFamily="50" charset="-128"/>
                <a:cs typeface="Meiryo UI" pitchFamily="50" charset="-128"/>
              </a:rPr>
              <a:t>　　</a:t>
            </a: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・また、</a:t>
            </a:r>
            <a:r>
              <a:rPr lang="ja-JP" altLang="en-US" sz="1200" dirty="0">
                <a:solidFill>
                  <a:schemeClr val="accent1">
                    <a:lumMod val="50000"/>
                  </a:schemeClr>
                </a:solidFill>
                <a:latin typeface="HG丸ｺﾞｼｯｸM-PRO" pitchFamily="50" charset="-128"/>
                <a:ea typeface="HG丸ｺﾞｼｯｸM-PRO" pitchFamily="50" charset="-128"/>
                <a:cs typeface="Meiryo UI" pitchFamily="50" charset="-128"/>
              </a:rPr>
              <a:t>下水道普及率の拡大により下水道ストックは増大するにも関わらず、維持管理担当職員も減少</a:t>
            </a: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傾向</a:t>
            </a:r>
            <a:endParaRPr lang="en-US" altLang="ja-JP" sz="1200" dirty="0">
              <a:solidFill>
                <a:schemeClr val="accent1">
                  <a:lumMod val="50000"/>
                </a:schemeClr>
              </a:solidFill>
              <a:latin typeface="HG丸ｺﾞｼｯｸM-PRO" pitchFamily="50" charset="-128"/>
              <a:ea typeface="HG丸ｺﾞｼｯｸM-PRO" pitchFamily="50" charset="-128"/>
              <a:cs typeface="Meiryo UI" pitchFamily="50" charset="-128"/>
            </a:endParaRPr>
          </a:p>
          <a:p>
            <a:pPr>
              <a:lnSpc>
                <a:spcPts val="1800"/>
              </a:lnSpc>
            </a:pPr>
            <a:r>
              <a:rPr lang="ja-JP" altLang="en-US" sz="1200" dirty="0">
                <a:solidFill>
                  <a:schemeClr val="accent1">
                    <a:lumMod val="50000"/>
                  </a:schemeClr>
                </a:solidFill>
                <a:latin typeface="HG丸ｺﾞｼｯｸM-PRO" pitchFamily="50" charset="-128"/>
                <a:ea typeface="HG丸ｺﾞｼｯｸM-PRO" pitchFamily="50" charset="-128"/>
                <a:cs typeface="Meiryo UI" pitchFamily="50" charset="-128"/>
              </a:rPr>
              <a:t>　　・維持管理の民間委託化は進むが、包括的委託は一部の処理場運転管理</a:t>
            </a: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に限定</a:t>
            </a:r>
            <a:endParaRPr lang="en-US" altLang="ja-JP" sz="12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7" name="タイトル 6"/>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４</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２</a:t>
            </a:r>
            <a:r>
              <a:rPr lang="ja-JP" altLang="en-US" dirty="0">
                <a:solidFill>
                  <a:srgbClr val="623104"/>
                </a:solidFill>
                <a:latin typeface="HGS創英角ｺﾞｼｯｸUB" pitchFamily="50" charset="-128"/>
                <a:ea typeface="HGS創英角ｺﾞｼｯｸUB" pitchFamily="50" charset="-128"/>
              </a:rPr>
              <a:t>．</a:t>
            </a:r>
            <a:r>
              <a:rPr lang="ja-JP" altLang="en-US" dirty="0"/>
              <a:t>全国の自治体における下水道技術者不足の</a:t>
            </a:r>
            <a:r>
              <a:rPr lang="ja-JP" altLang="en-US" dirty="0" smtClean="0"/>
              <a:t>状況</a:t>
            </a:r>
            <a:endParaRPr kumimoji="1" lang="ja-JP" altLang="en-US" dirty="0"/>
          </a:p>
        </p:txBody>
      </p:sp>
      <p:sp>
        <p:nvSpPr>
          <p:cNvPr id="20" name="テキスト ボックス 29"/>
          <p:cNvSpPr txBox="1">
            <a:spLocks noChangeArrowheads="1"/>
          </p:cNvSpPr>
          <p:nvPr/>
        </p:nvSpPr>
        <p:spPr bwMode="auto">
          <a:xfrm>
            <a:off x="6779389" y="3344480"/>
            <a:ext cx="3126611" cy="369332"/>
          </a:xfrm>
          <a:prstGeom prst="rect">
            <a:avLst/>
          </a:prstGeom>
          <a:noFill/>
          <a:ln w="9525">
            <a:noFill/>
            <a:miter lim="800000"/>
            <a:headEnd/>
            <a:tailEnd/>
          </a:ln>
        </p:spPr>
        <p:txBody>
          <a:bodyPr wrap="square">
            <a:spAutoFit/>
          </a:bodyPr>
          <a:lstStyle/>
          <a:p>
            <a:r>
              <a:rPr lang="ja-JP" altLang="en-US" sz="1000" dirty="0" smtClean="0">
                <a:latin typeface="HG丸ｺﾞｼｯｸM-PRO" pitchFamily="50" charset="-128"/>
                <a:ea typeface="HG丸ｺﾞｼｯｸM-PRO" pitchFamily="50" charset="-128"/>
              </a:rPr>
              <a:t>図</a:t>
            </a:r>
            <a:r>
              <a:rPr lang="ja-JP" altLang="en-US" sz="1000" dirty="0">
                <a:latin typeface="HG丸ｺﾞｼｯｸM-PRO" pitchFamily="50" charset="-128"/>
                <a:ea typeface="HG丸ｺﾞｼｯｸM-PRO" pitchFamily="50" charset="-128"/>
              </a:rPr>
              <a:t>４　</a:t>
            </a:r>
            <a:r>
              <a:rPr lang="ja-JP" altLang="en-US" sz="1000" dirty="0" smtClean="0">
                <a:latin typeface="HG丸ｺﾞｼｯｸM-PRO" pitchFamily="50" charset="-128"/>
                <a:ea typeface="HG丸ｺﾞｼｯｸM-PRO" pitchFamily="50" charset="-128"/>
              </a:rPr>
              <a:t>下水道の維持管理に関する委託状況の概念図</a:t>
            </a:r>
            <a:endParaRPr lang="en-US" altLang="ja-JP" sz="1000" dirty="0">
              <a:latin typeface="HG丸ｺﾞｼｯｸM-PRO" pitchFamily="50" charset="-128"/>
              <a:ea typeface="HG丸ｺﾞｼｯｸM-PRO" pitchFamily="50" charset="-128"/>
            </a:endParaRPr>
          </a:p>
          <a:p>
            <a:r>
              <a:rPr lang="ja-JP" altLang="en-US" sz="800" dirty="0">
                <a:latin typeface="HG丸ｺﾞｼｯｸM-PRO" pitchFamily="50" charset="-128"/>
                <a:ea typeface="HG丸ｺﾞｼｯｸM-PRO" pitchFamily="50" charset="-128"/>
              </a:rPr>
              <a:t>　　　　（資料</a:t>
            </a:r>
            <a:r>
              <a:rPr lang="ja-JP" altLang="en-US" sz="800" dirty="0" smtClean="0">
                <a:latin typeface="HG丸ｺﾞｼｯｸM-PRO" pitchFamily="50" charset="-128"/>
                <a:ea typeface="HG丸ｺﾞｼｯｸM-PRO" pitchFamily="50" charset="-128"/>
              </a:rPr>
              <a:t>：国土交通省資料）</a:t>
            </a:r>
            <a:endParaRPr lang="en-US" altLang="ja-JP" sz="8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70352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83203" y="3741615"/>
            <a:ext cx="8900044" cy="1791962"/>
          </a:xfrm>
          <a:prstGeom prst="roundRect">
            <a:avLst>
              <a:gd name="adj" fmla="val 5617"/>
            </a:avLst>
          </a:prstGeom>
          <a:solidFill>
            <a:srgbClr val="AAB0C8"/>
          </a:solidFill>
          <a:ln>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endParaRPr lang="ja-JP" altLang="en-US" sz="1100" dirty="0">
              <a:solidFill>
                <a:schemeClr val="tx1"/>
              </a:solidFill>
              <a:latin typeface="HG丸ｺﾞｼｯｸM-PRO" pitchFamily="50" charset="-128"/>
              <a:ea typeface="HG丸ｺﾞｼｯｸM-PRO" pitchFamily="50" charset="-128"/>
            </a:endParaRPr>
          </a:p>
        </p:txBody>
      </p:sp>
      <p:sp>
        <p:nvSpPr>
          <p:cNvPr id="9" name="角丸四角形 8"/>
          <p:cNvSpPr/>
          <p:nvPr/>
        </p:nvSpPr>
        <p:spPr>
          <a:xfrm>
            <a:off x="488504" y="1196752"/>
            <a:ext cx="8939600" cy="2196244"/>
          </a:xfrm>
          <a:prstGeom prst="roundRect">
            <a:avLst>
              <a:gd name="adj" fmla="val 6321"/>
            </a:avLst>
          </a:prstGeom>
          <a:solidFill>
            <a:srgbClr val="E3E5ED"/>
          </a:solidFill>
          <a:ln>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endParaRPr lang="en-US" altLang="ja-JP" sz="1100" dirty="0">
              <a:solidFill>
                <a:schemeClr val="tx1"/>
              </a:solidFill>
              <a:latin typeface="HG丸ｺﾞｼｯｸM-PRO" pitchFamily="50" charset="-128"/>
              <a:ea typeface="HG丸ｺﾞｼｯｸM-PRO" pitchFamily="50" charset="-128"/>
            </a:endParaRPr>
          </a:p>
        </p:txBody>
      </p:sp>
      <p:sp>
        <p:nvSpPr>
          <p:cNvPr id="19474" name="Rectangle 8"/>
          <p:cNvSpPr>
            <a:spLocks noChangeAspect="1" noChangeArrowheads="1"/>
          </p:cNvSpPr>
          <p:nvPr/>
        </p:nvSpPr>
        <p:spPr bwMode="auto">
          <a:xfrm>
            <a:off x="428230" y="3465004"/>
            <a:ext cx="25135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kumimoji="1">
                <a:solidFill>
                  <a:schemeClr val="tx1"/>
                </a:solidFill>
                <a:latin typeface="Gill Sans MT" pitchFamily="34" charset="0"/>
                <a:ea typeface="ＭＳ Ｐゴシック" charset="-128"/>
              </a:defRPr>
            </a:lvl1pPr>
            <a:lvl2pPr marL="742950" indent="-285750">
              <a:defRPr kumimoji="1">
                <a:solidFill>
                  <a:schemeClr val="tx1"/>
                </a:solidFill>
                <a:latin typeface="Gill Sans MT" pitchFamily="34" charset="0"/>
                <a:ea typeface="ＭＳ Ｐゴシック" charset="-128"/>
              </a:defRPr>
            </a:lvl2pPr>
            <a:lvl3pPr marL="1143000" indent="-228600">
              <a:defRPr kumimoji="1">
                <a:solidFill>
                  <a:schemeClr val="tx1"/>
                </a:solidFill>
                <a:latin typeface="Gill Sans MT" pitchFamily="34" charset="0"/>
                <a:ea typeface="ＭＳ Ｐゴシック" charset="-128"/>
              </a:defRPr>
            </a:lvl3pPr>
            <a:lvl4pPr marL="1600200" indent="-228600">
              <a:defRPr kumimoji="1">
                <a:solidFill>
                  <a:schemeClr val="tx1"/>
                </a:solidFill>
                <a:latin typeface="Gill Sans MT" pitchFamily="34" charset="0"/>
                <a:ea typeface="ＭＳ Ｐゴシック" charset="-128"/>
              </a:defRPr>
            </a:lvl4pPr>
            <a:lvl5pPr marL="2057400" indent="-228600">
              <a:defRPr kumimoji="1">
                <a:solidFill>
                  <a:schemeClr val="tx1"/>
                </a:solidFill>
                <a:latin typeface="Gill Sans MT" pitchFamily="34" charset="0"/>
                <a:ea typeface="ＭＳ Ｐゴシック" charset="-128"/>
              </a:defRPr>
            </a:lvl5pPr>
            <a:lvl6pPr marL="2514600" indent="-228600" fontAlgn="base">
              <a:spcBef>
                <a:spcPct val="0"/>
              </a:spcBef>
              <a:spcAft>
                <a:spcPct val="0"/>
              </a:spcAft>
              <a:defRPr kumimoji="1">
                <a:solidFill>
                  <a:schemeClr val="tx1"/>
                </a:solidFill>
                <a:latin typeface="Gill Sans MT" pitchFamily="34" charset="0"/>
                <a:ea typeface="ＭＳ Ｐゴシック" charset="-128"/>
              </a:defRPr>
            </a:lvl6pPr>
            <a:lvl7pPr marL="2971800" indent="-228600" fontAlgn="base">
              <a:spcBef>
                <a:spcPct val="0"/>
              </a:spcBef>
              <a:spcAft>
                <a:spcPct val="0"/>
              </a:spcAft>
              <a:defRPr kumimoji="1">
                <a:solidFill>
                  <a:schemeClr val="tx1"/>
                </a:solidFill>
                <a:latin typeface="Gill Sans MT" pitchFamily="34" charset="0"/>
                <a:ea typeface="ＭＳ Ｐゴシック" charset="-128"/>
              </a:defRPr>
            </a:lvl7pPr>
            <a:lvl8pPr marL="3429000" indent="-228600" fontAlgn="base">
              <a:spcBef>
                <a:spcPct val="0"/>
              </a:spcBef>
              <a:spcAft>
                <a:spcPct val="0"/>
              </a:spcAft>
              <a:defRPr kumimoji="1">
                <a:solidFill>
                  <a:schemeClr val="tx1"/>
                </a:solidFill>
                <a:latin typeface="Gill Sans MT" pitchFamily="34" charset="0"/>
                <a:ea typeface="ＭＳ Ｐゴシック" charset="-128"/>
              </a:defRPr>
            </a:lvl8pPr>
            <a:lvl9pPr marL="3886200" indent="-228600" fontAlgn="base">
              <a:spcBef>
                <a:spcPct val="0"/>
              </a:spcBef>
              <a:spcAft>
                <a:spcPct val="0"/>
              </a:spcAft>
              <a:defRPr kumimoji="1">
                <a:solidFill>
                  <a:schemeClr val="tx1"/>
                </a:solidFill>
                <a:latin typeface="Gill Sans MT" pitchFamily="34" charset="0"/>
                <a:ea typeface="ＭＳ Ｐゴシック" charset="-128"/>
              </a:defRPr>
            </a:lvl9pPr>
          </a:lstStyle>
          <a:p>
            <a:r>
              <a:rPr lang="ja-JP" altLang="en-US" sz="1400" dirty="0">
                <a:solidFill>
                  <a:srgbClr val="000000"/>
                </a:solidFill>
                <a:latin typeface="HGS創英角ｺﾞｼｯｸUB" pitchFamily="50" charset="-128"/>
                <a:ea typeface="HGS創英角ｺﾞｼｯｸUB" pitchFamily="50" charset="-128"/>
              </a:rPr>
              <a:t>案件発掘・事業可能性調査など</a:t>
            </a:r>
          </a:p>
        </p:txBody>
      </p:sp>
      <p:grpSp>
        <p:nvGrpSpPr>
          <p:cNvPr id="37" name="グループ化 29"/>
          <p:cNvGrpSpPr/>
          <p:nvPr/>
        </p:nvGrpSpPr>
        <p:grpSpPr>
          <a:xfrm>
            <a:off x="157053" y="572217"/>
            <a:ext cx="9649072" cy="224736"/>
            <a:chOff x="200472" y="828000"/>
            <a:chExt cx="9649072" cy="224736"/>
          </a:xfrm>
        </p:grpSpPr>
        <p:sp>
          <p:nvSpPr>
            <p:cNvPr id="38" name="平行四辺形 37"/>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平行四辺形 38"/>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平行四辺形 39"/>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正方形/長方形 40"/>
          <p:cNvSpPr/>
          <p:nvPr/>
        </p:nvSpPr>
        <p:spPr>
          <a:xfrm>
            <a:off x="316582" y="131521"/>
            <a:ext cx="2504728"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spcBef>
                <a:spcPts val="600"/>
              </a:spcBef>
            </a:pPr>
            <a:r>
              <a:rPr lang="ja-JP" altLang="en-US" sz="2400" dirty="0">
                <a:solidFill>
                  <a:schemeClr val="tx1"/>
                </a:solidFill>
                <a:latin typeface="HGS創英角ｺﾞｼｯｸUB" pitchFamily="50" charset="-128"/>
                <a:ea typeface="HGS創英角ｺﾞｼｯｸUB" pitchFamily="50" charset="-128"/>
              </a:rPr>
              <a:t>４</a:t>
            </a:r>
            <a:r>
              <a:rPr lang="en-US" altLang="ja-JP" sz="2000" dirty="0" smtClean="0">
                <a:solidFill>
                  <a:schemeClr val="tx1"/>
                </a:solidFill>
                <a:latin typeface="HGS創英角ｺﾞｼｯｸUB" pitchFamily="50" charset="-128"/>
                <a:ea typeface="HGS創英角ｺﾞｼｯｸUB" pitchFamily="50" charset="-128"/>
              </a:rPr>
              <a:t>-</a:t>
            </a:r>
            <a:r>
              <a:rPr lang="ja-JP" altLang="en-US" sz="2000" dirty="0" smtClean="0">
                <a:solidFill>
                  <a:schemeClr val="tx1"/>
                </a:solidFill>
                <a:latin typeface="HGS創英角ｺﾞｼｯｸUB" pitchFamily="50" charset="-128"/>
                <a:ea typeface="HGS創英角ｺﾞｼｯｸUB" pitchFamily="50" charset="-128"/>
              </a:rPr>
              <a:t>３</a:t>
            </a:r>
            <a:r>
              <a:rPr lang="ja-JP" altLang="en-US" sz="2400" dirty="0" smtClean="0">
                <a:solidFill>
                  <a:srgbClr val="623104"/>
                </a:solidFill>
                <a:latin typeface="HGS創英角ｺﾞｼｯｸUB" pitchFamily="50" charset="-128"/>
                <a:ea typeface="HGS創英角ｺﾞｼｯｸUB" pitchFamily="50" charset="-128"/>
              </a:rPr>
              <a:t>．</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本市による海外展開の実績</a:t>
            </a:r>
            <a:endParaRPr lang="ja-JP" altLang="en-US" sz="2400" dirty="0">
              <a:solidFill>
                <a:schemeClr val="tx1"/>
              </a:solidFill>
              <a:latin typeface="HG丸ｺﾞｼｯｸM-PRO" pitchFamily="50" charset="-128"/>
              <a:ea typeface="HG丸ｺﾞｼｯｸM-PRO" pitchFamily="50" charset="-128"/>
            </a:endParaRPr>
          </a:p>
        </p:txBody>
      </p:sp>
      <p:sp>
        <p:nvSpPr>
          <p:cNvPr id="44" name="スライド番号プレースホルダ 1"/>
          <p:cNvSpPr>
            <a:spLocks noGrp="1"/>
          </p:cNvSpPr>
          <p:nvPr>
            <p:ph type="sldNum" sz="quarter" idx="12"/>
          </p:nvPr>
        </p:nvSpPr>
        <p:spPr>
          <a:xfrm>
            <a:off x="9360000" y="6300000"/>
            <a:ext cx="677281" cy="365125"/>
          </a:xfrm>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42</a:t>
            </a:fld>
            <a:endParaRPr lang="ja-JP" altLang="en-US" sz="2000" b="1" dirty="0">
              <a:solidFill>
                <a:srgbClr val="000000"/>
              </a:solidFill>
              <a:latin typeface="Times New Roman" pitchFamily="18" charset="0"/>
              <a:cs typeface="Times New Roman" pitchFamily="18" charset="0"/>
            </a:endParaRPr>
          </a:p>
        </p:txBody>
      </p:sp>
      <p:sp>
        <p:nvSpPr>
          <p:cNvPr id="45" name="角丸四角形 44"/>
          <p:cNvSpPr/>
          <p:nvPr/>
        </p:nvSpPr>
        <p:spPr>
          <a:xfrm>
            <a:off x="957263" y="836713"/>
            <a:ext cx="3683000" cy="288925"/>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auto">
              <a:spcBef>
                <a:spcPts val="0"/>
              </a:spcBef>
              <a:spcAft>
                <a:spcPts val="0"/>
              </a:spcAft>
              <a:defRPr/>
            </a:pPr>
            <a:endParaRPr lang="ja-JP" altLang="en-US" sz="1600" dirty="0" smtClean="0">
              <a:solidFill>
                <a:srgbClr val="003E60"/>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grpSp>
        <p:nvGrpSpPr>
          <p:cNvPr id="47" name="グループ化 19"/>
          <p:cNvGrpSpPr>
            <a:grpSpLocks noChangeAspect="1"/>
          </p:cNvGrpSpPr>
          <p:nvPr/>
        </p:nvGrpSpPr>
        <p:grpSpPr bwMode="auto">
          <a:xfrm>
            <a:off x="596900" y="928502"/>
            <a:ext cx="350838" cy="233362"/>
            <a:chOff x="-936000" y="3717064"/>
            <a:chExt cx="540000" cy="359976"/>
          </a:xfrm>
        </p:grpSpPr>
        <p:sp>
          <p:nvSpPr>
            <p:cNvPr id="48" name="平行四辺形 47"/>
            <p:cNvSpPr/>
            <p:nvPr/>
          </p:nvSpPr>
          <p:spPr>
            <a:xfrm>
              <a:off x="-936000" y="3932560"/>
              <a:ext cx="540000" cy="144480"/>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9" name="平行四辺形 48"/>
            <p:cNvSpPr/>
            <p:nvPr/>
          </p:nvSpPr>
          <p:spPr>
            <a:xfrm>
              <a:off x="-936000" y="3815017"/>
              <a:ext cx="540000" cy="144480"/>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0" name="平行四辺形 49"/>
            <p:cNvSpPr/>
            <p:nvPr/>
          </p:nvSpPr>
          <p:spPr>
            <a:xfrm>
              <a:off x="-936000" y="3717064"/>
              <a:ext cx="540000" cy="144480"/>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51" name="角丸四角形 50"/>
          <p:cNvSpPr/>
          <p:nvPr/>
        </p:nvSpPr>
        <p:spPr>
          <a:xfrm>
            <a:off x="992560" y="872942"/>
            <a:ext cx="3683000" cy="288925"/>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500" dirty="0">
                <a:solidFill>
                  <a:srgbClr val="003366"/>
                </a:solidFill>
                <a:latin typeface="HGS創英角ｺﾞｼｯｸUB" pitchFamily="50" charset="-128"/>
                <a:ea typeface="HGS創英角ｺﾞｼｯｸUB" pitchFamily="50" charset="-128"/>
              </a:rPr>
              <a:t>海外プロモーション（企業支援・事業化支援）</a:t>
            </a:r>
          </a:p>
        </p:txBody>
      </p:sp>
      <p:sp>
        <p:nvSpPr>
          <p:cNvPr id="42" name="コンテンツ プレースホルダ 3"/>
          <p:cNvSpPr txBox="1">
            <a:spLocks/>
          </p:cNvSpPr>
          <p:nvPr/>
        </p:nvSpPr>
        <p:spPr bwMode="auto">
          <a:xfrm>
            <a:off x="344488" y="5589244"/>
            <a:ext cx="846309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273050" indent="-2730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ts val="300"/>
              </a:spcBef>
              <a:buClr>
                <a:schemeClr val="accent1"/>
              </a:buClr>
              <a:buSzPct val="76000"/>
            </a:pPr>
            <a:r>
              <a:rPr lang="ja-JP" altLang="en-US" sz="1400" dirty="0" smtClean="0">
                <a:latin typeface="HGS創英角ｺﾞｼｯｸUB" pitchFamily="50" charset="-128"/>
                <a:ea typeface="HGS創英角ｺﾞｼｯｸUB" pitchFamily="50" charset="-128"/>
              </a:rPr>
              <a:t>海外</a:t>
            </a:r>
            <a:r>
              <a:rPr lang="ja-JP" altLang="en-US" sz="1400" dirty="0">
                <a:latin typeface="HGS創英角ｺﾞｼｯｸUB" pitchFamily="50" charset="-128"/>
                <a:ea typeface="HGS創英角ｺﾞｼｯｸUB" pitchFamily="50" charset="-128"/>
              </a:rPr>
              <a:t>専門家</a:t>
            </a:r>
            <a:r>
              <a:rPr lang="ja-JP" altLang="en-US" sz="1400" dirty="0" smtClean="0">
                <a:latin typeface="HGS創英角ｺﾞｼｯｸUB" pitchFamily="50" charset="-128"/>
                <a:ea typeface="HGS創英角ｺﾞｼｯｸUB" pitchFamily="50" charset="-128"/>
              </a:rPr>
              <a:t>派遣・研修生受入（</a:t>
            </a:r>
            <a:r>
              <a:rPr lang="en-US" altLang="ja-JP" sz="1400" dirty="0" smtClean="0">
                <a:latin typeface="HGS創英角ｺﾞｼｯｸUB" pitchFamily="50" charset="-128"/>
                <a:ea typeface="HGS創英角ｺﾞｼｯｸUB" pitchFamily="50" charset="-128"/>
              </a:rPr>
              <a:t>H25</a:t>
            </a:r>
            <a:r>
              <a:rPr lang="ja-JP" altLang="en-US" sz="1400" dirty="0" smtClean="0">
                <a:latin typeface="HGS創英角ｺﾞｼｯｸUB" pitchFamily="50" charset="-128"/>
                <a:ea typeface="HGS創英角ｺﾞｼｯｸUB" pitchFamily="50" charset="-128"/>
              </a:rPr>
              <a:t>年度末時点）</a:t>
            </a:r>
            <a:endParaRPr lang="en-US" altLang="ja-JP" sz="1400" dirty="0">
              <a:latin typeface="HGS創英角ｺﾞｼｯｸUB" pitchFamily="50" charset="-128"/>
              <a:ea typeface="HGS創英角ｺﾞｼｯｸUB" pitchFamily="50" charset="-128"/>
            </a:endParaRPr>
          </a:p>
          <a:p>
            <a:pPr eaLnBrk="1" hangingPunct="1">
              <a:spcBef>
                <a:spcPts val="600"/>
              </a:spcBef>
              <a:buClr>
                <a:schemeClr val="accent1"/>
              </a:buClr>
              <a:buSzPct val="76000"/>
              <a:buFont typeface="Wingdings 3" pitchFamily="18" charset="2"/>
              <a:buNone/>
            </a:pPr>
            <a:r>
              <a:rPr lang="ja-JP" altLang="en-US" sz="1200" dirty="0" smtClean="0">
                <a:solidFill>
                  <a:schemeClr val="bg1"/>
                </a:solidFill>
                <a:latin typeface="HG丸ｺﾞｼｯｸM-PRO" pitchFamily="50" charset="-128"/>
                <a:ea typeface="HG丸ｺﾞｼｯｸM-PRO" pitchFamily="50" charset="-128"/>
              </a:rPr>
              <a:t>○○○</a:t>
            </a:r>
            <a:r>
              <a:rPr lang="en-US" altLang="ja-JP" sz="1200" dirty="0" smtClean="0">
                <a:latin typeface="HG丸ｺﾞｼｯｸM-PRO" pitchFamily="50" charset="-128"/>
                <a:ea typeface="HG丸ｺﾞｼｯｸM-PRO" pitchFamily="50" charset="-128"/>
              </a:rPr>
              <a:t>JICA</a:t>
            </a:r>
            <a:r>
              <a:rPr lang="ja-JP" altLang="en-US" sz="1200" dirty="0">
                <a:latin typeface="HG丸ｺﾞｼｯｸM-PRO" pitchFamily="50" charset="-128"/>
                <a:ea typeface="HG丸ｺﾞｼｯｸM-PRO" pitchFamily="50" charset="-128"/>
              </a:rPr>
              <a:t>関係　　長期</a:t>
            </a:r>
            <a:r>
              <a:rPr lang="ja-JP" altLang="en-US" sz="1200" dirty="0" smtClean="0">
                <a:latin typeface="HG丸ｺﾞｼｯｸM-PRO" pitchFamily="50" charset="-128"/>
                <a:ea typeface="HG丸ｺﾞｼｯｸM-PRO" pitchFamily="50" charset="-128"/>
              </a:rPr>
              <a:t>専門家派遣：</a:t>
            </a:r>
            <a:r>
              <a:rPr lang="ja-JP" altLang="en-US" sz="1200" dirty="0">
                <a:latin typeface="HG丸ｺﾞｼｯｸM-PRO" pitchFamily="50" charset="-128"/>
                <a:ea typeface="HG丸ｺﾞｼｯｸM-PRO" pitchFamily="50" charset="-128"/>
              </a:rPr>
              <a:t>９</a:t>
            </a:r>
            <a:r>
              <a:rPr lang="ja-JP" altLang="en-US" sz="1200" dirty="0" smtClean="0">
                <a:latin typeface="HG丸ｺﾞｼｯｸM-PRO" pitchFamily="50" charset="-128"/>
                <a:ea typeface="HG丸ｺﾞｼｯｸM-PRO" pitchFamily="50" charset="-128"/>
              </a:rPr>
              <a:t>名</a:t>
            </a:r>
            <a:r>
              <a:rPr lang="ja-JP" altLang="en-US" sz="1200" dirty="0">
                <a:latin typeface="HG丸ｺﾞｼｯｸM-PRO" pitchFamily="50" charset="-128"/>
                <a:ea typeface="HG丸ｺﾞｼｯｸM-PRO" pitchFamily="50" charset="-128"/>
              </a:rPr>
              <a:t>、短期</a:t>
            </a:r>
            <a:r>
              <a:rPr lang="ja-JP" altLang="en-US" sz="1200" dirty="0" smtClean="0">
                <a:latin typeface="HG丸ｺﾞｼｯｸM-PRO" pitchFamily="50" charset="-128"/>
                <a:ea typeface="HG丸ｺﾞｼｯｸM-PRO" pitchFamily="50" charset="-128"/>
              </a:rPr>
              <a:t>専門家派遣：</a:t>
            </a:r>
            <a:r>
              <a:rPr lang="en-US" altLang="ja-JP" sz="1200" dirty="0" smtClean="0">
                <a:latin typeface="HG丸ｺﾞｼｯｸM-PRO" pitchFamily="50" charset="-128"/>
                <a:ea typeface="HG丸ｺﾞｼｯｸM-PRO" pitchFamily="50" charset="-128"/>
              </a:rPr>
              <a:t>1</a:t>
            </a:r>
            <a:r>
              <a:rPr lang="ja-JP" altLang="en-US" sz="1200" dirty="0" smtClean="0">
                <a:latin typeface="HG丸ｺﾞｼｯｸM-PRO" pitchFamily="50" charset="-128"/>
                <a:ea typeface="HG丸ｺﾞｼｯｸM-PRO" pitchFamily="50" charset="-128"/>
              </a:rPr>
              <a:t>８名</a:t>
            </a:r>
            <a:r>
              <a:rPr lang="ja-JP" altLang="en-US" sz="1200" dirty="0">
                <a:latin typeface="HG丸ｺﾞｼｯｸM-PRO" pitchFamily="50" charset="-128"/>
                <a:ea typeface="HG丸ｺﾞｼｯｸM-PRO" pitchFamily="50" charset="-128"/>
              </a:rPr>
              <a:t>、調査団派遣：</a:t>
            </a:r>
            <a:r>
              <a:rPr lang="en-US" altLang="ja-JP" sz="1200" dirty="0">
                <a:latin typeface="HG丸ｺﾞｼｯｸM-PRO" pitchFamily="50" charset="-128"/>
                <a:ea typeface="HG丸ｺﾞｼｯｸM-PRO" pitchFamily="50" charset="-128"/>
              </a:rPr>
              <a:t>14</a:t>
            </a:r>
            <a:r>
              <a:rPr lang="ja-JP" altLang="en-US" sz="1200" dirty="0" smtClean="0">
                <a:latin typeface="HG丸ｺﾞｼｯｸM-PRO" pitchFamily="50" charset="-128"/>
                <a:ea typeface="HG丸ｺﾞｼｯｸM-PRO" pitchFamily="50" charset="-128"/>
              </a:rPr>
              <a:t>名（</a:t>
            </a:r>
            <a:r>
              <a:rPr lang="en-US" altLang="ja-JP" sz="1200" dirty="0" smtClean="0">
                <a:latin typeface="HG丸ｺﾞｼｯｸM-PRO" pitchFamily="50" charset="-128"/>
                <a:ea typeface="HG丸ｺﾞｼｯｸM-PRO" pitchFamily="50" charset="-128"/>
              </a:rPr>
              <a:t>13</a:t>
            </a:r>
            <a:r>
              <a:rPr lang="ja-JP" altLang="en-US" sz="1200" dirty="0" smtClean="0">
                <a:latin typeface="HG丸ｺﾞｼｯｸM-PRO" pitchFamily="50" charset="-128"/>
                <a:ea typeface="HG丸ｺﾞｼｯｸM-PRO" pitchFamily="50" charset="-128"/>
              </a:rPr>
              <a:t>カ国　述べ</a:t>
            </a:r>
            <a:r>
              <a:rPr lang="ja-JP" altLang="en-US" sz="1200" dirty="0">
                <a:latin typeface="HG丸ｺﾞｼｯｸM-PRO" pitchFamily="50" charset="-128"/>
                <a:ea typeface="HG丸ｺﾞｼｯｸM-PRO" pitchFamily="50" charset="-128"/>
              </a:rPr>
              <a:t>４１</a:t>
            </a:r>
            <a:r>
              <a:rPr lang="ja-JP" altLang="en-US" sz="1200" dirty="0" smtClean="0">
                <a:latin typeface="HG丸ｺﾞｼｯｸM-PRO" pitchFamily="50" charset="-128"/>
                <a:ea typeface="HG丸ｺﾞｼｯｸM-PRO" pitchFamily="50" charset="-128"/>
              </a:rPr>
              <a:t>名）</a:t>
            </a:r>
            <a:endParaRPr lang="en-US" altLang="ja-JP" sz="1200" dirty="0" smtClean="0">
              <a:latin typeface="HG丸ｺﾞｼｯｸM-PRO" pitchFamily="50" charset="-128"/>
              <a:ea typeface="HG丸ｺﾞｼｯｸM-PRO" pitchFamily="50" charset="-128"/>
            </a:endParaRPr>
          </a:p>
          <a:p>
            <a:pPr eaLnBrk="1" hangingPunct="1">
              <a:spcBef>
                <a:spcPts val="300"/>
              </a:spcBef>
              <a:buClr>
                <a:schemeClr val="accent1"/>
              </a:buClr>
              <a:buSzPct val="76000"/>
            </a:pPr>
            <a:r>
              <a:rPr lang="ja-JP" altLang="en-US" sz="1200" dirty="0" smtClean="0">
                <a:solidFill>
                  <a:schemeClr val="bg1"/>
                </a:solidFill>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　研修生受入</a:t>
            </a:r>
            <a:r>
              <a:rPr lang="en-US" altLang="ja-JP" sz="1200" dirty="0" smtClean="0">
                <a:latin typeface="HG丸ｺﾞｼｯｸM-PRO" pitchFamily="50" charset="-128"/>
                <a:ea typeface="HG丸ｺﾞｼｯｸM-PRO" pitchFamily="50" charset="-128"/>
              </a:rPr>
              <a:t>50</a:t>
            </a:r>
            <a:r>
              <a:rPr lang="ja-JP" altLang="en-US" sz="1200" dirty="0" smtClean="0">
                <a:latin typeface="HG丸ｺﾞｼｯｸM-PRO" pitchFamily="50" charset="-128"/>
                <a:ea typeface="HG丸ｺﾞｼｯｸM-PRO" pitchFamily="50" charset="-128"/>
              </a:rPr>
              <a:t>カ国　約</a:t>
            </a:r>
            <a:r>
              <a:rPr lang="en-US" altLang="ja-JP" sz="1200" dirty="0" smtClean="0">
                <a:latin typeface="HG丸ｺﾞｼｯｸM-PRO" pitchFamily="50" charset="-128"/>
                <a:ea typeface="HG丸ｺﾞｼｯｸM-PRO" pitchFamily="50" charset="-128"/>
              </a:rPr>
              <a:t>190</a:t>
            </a:r>
            <a:r>
              <a:rPr lang="ja-JP" altLang="en-US" sz="1200" dirty="0" smtClean="0">
                <a:latin typeface="HG丸ｺﾞｼｯｸM-PRO" pitchFamily="50" charset="-128"/>
                <a:ea typeface="HG丸ｺﾞｼｯｸM-PRO" pitchFamily="50" charset="-128"/>
              </a:rPr>
              <a:t>名（下水道維持管理・都市排水コース）　</a:t>
            </a:r>
            <a:endParaRPr lang="en-US" altLang="ja-JP" sz="1200" dirty="0">
              <a:latin typeface="HG丸ｺﾞｼｯｸM-PRO" pitchFamily="50" charset="-128"/>
              <a:ea typeface="HG丸ｺﾞｼｯｸM-PRO" pitchFamily="50" charset="-128"/>
            </a:endParaRPr>
          </a:p>
          <a:p>
            <a:pPr eaLnBrk="1" hangingPunct="1">
              <a:spcBef>
                <a:spcPts val="300"/>
              </a:spcBef>
              <a:buClr>
                <a:schemeClr val="accent1"/>
              </a:buClr>
              <a:buSzPct val="76000"/>
            </a:pPr>
            <a:r>
              <a:rPr lang="ja-JP" altLang="en-US" sz="1200" dirty="0" smtClean="0">
                <a:solidFill>
                  <a:schemeClr val="bg1"/>
                </a:solidFill>
                <a:latin typeface="HG丸ｺﾞｼｯｸM-PRO" pitchFamily="50" charset="-128"/>
                <a:ea typeface="HG丸ｺﾞｼｯｸM-PRO" pitchFamily="50" charset="-128"/>
              </a:rPr>
              <a:t>○○○</a:t>
            </a:r>
            <a:r>
              <a:rPr lang="en-US" altLang="ja-JP" sz="1200" dirty="0" smtClean="0">
                <a:latin typeface="HG丸ｺﾞｼｯｸM-PRO" pitchFamily="50" charset="-128"/>
                <a:ea typeface="HG丸ｺﾞｼｯｸM-PRO" pitchFamily="50" charset="-128"/>
              </a:rPr>
              <a:t>JBIC</a:t>
            </a:r>
            <a:r>
              <a:rPr lang="ja-JP" altLang="en-US" sz="1200" dirty="0">
                <a:latin typeface="HG丸ｺﾞｼｯｸM-PRO" pitchFamily="50" charset="-128"/>
                <a:ea typeface="HG丸ｺﾞｼｯｸM-PRO" pitchFamily="50" charset="-128"/>
              </a:rPr>
              <a:t>関係　　</a:t>
            </a:r>
            <a:r>
              <a:rPr lang="ja-JP" altLang="en-US" sz="1200" dirty="0" smtClean="0">
                <a:latin typeface="HG丸ｺﾞｼｯｸM-PRO" pitchFamily="50" charset="-128"/>
                <a:ea typeface="HG丸ｺﾞｼｯｸM-PRO" pitchFamily="50" charset="-128"/>
              </a:rPr>
              <a:t>専門家派遣：</a:t>
            </a:r>
            <a:r>
              <a:rPr lang="ja-JP" altLang="en-US" sz="1200" dirty="0">
                <a:latin typeface="HG丸ｺﾞｼｯｸM-PRO" pitchFamily="50" charset="-128"/>
                <a:ea typeface="HG丸ｺﾞｼｯｸM-PRO" pitchFamily="50" charset="-128"/>
              </a:rPr>
              <a:t>２名　</a:t>
            </a:r>
            <a:endParaRPr lang="en-US" altLang="ja-JP" sz="1200" dirty="0">
              <a:latin typeface="HG丸ｺﾞｼｯｸM-PRO" pitchFamily="50" charset="-128"/>
              <a:ea typeface="HG丸ｺﾞｼｯｸM-PRO" pitchFamily="50" charset="-128"/>
            </a:endParaRPr>
          </a:p>
          <a:p>
            <a:pPr eaLnBrk="1" hangingPunct="1">
              <a:spcBef>
                <a:spcPts val="300"/>
              </a:spcBef>
              <a:buClr>
                <a:schemeClr val="accent1"/>
              </a:buClr>
              <a:buSzPct val="76000"/>
              <a:buFont typeface="Wingdings 3" pitchFamily="18" charset="2"/>
              <a:buChar char=""/>
            </a:pPr>
            <a:endParaRPr lang="ja-JP" altLang="en-US" sz="1200" dirty="0">
              <a:latin typeface="HG丸ｺﾞｼｯｸM-PRO" pitchFamily="50" charset="-128"/>
              <a:ea typeface="HG丸ｺﾞｼｯｸM-PRO" pitchFamily="50" charset="-128"/>
            </a:endParaRP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800" y="3996000"/>
            <a:ext cx="7521481" cy="1224000"/>
          </a:xfrm>
          <a:prstGeom prst="rect">
            <a:avLst/>
          </a:prstGeom>
        </p:spPr>
      </p:pic>
      <p:sp>
        <p:nvSpPr>
          <p:cNvPr id="31" name="テキスト ボックス 3"/>
          <p:cNvSpPr>
            <a:spLocks noChangeArrowheads="1"/>
          </p:cNvSpPr>
          <p:nvPr/>
        </p:nvSpPr>
        <p:spPr bwMode="auto">
          <a:xfrm>
            <a:off x="1208583" y="5147900"/>
            <a:ext cx="1530287" cy="369332"/>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　水技術交流会</a:t>
            </a:r>
            <a:endParaRPr lang="en-US" altLang="ja-JP"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endParaRPr>
          </a:p>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（大阪市内 ）</a:t>
            </a:r>
          </a:p>
        </p:txBody>
      </p:sp>
      <p:sp>
        <p:nvSpPr>
          <p:cNvPr id="34" name="テキスト ボックス 3"/>
          <p:cNvSpPr>
            <a:spLocks noChangeArrowheads="1"/>
          </p:cNvSpPr>
          <p:nvPr/>
        </p:nvSpPr>
        <p:spPr bwMode="auto">
          <a:xfrm>
            <a:off x="2980824" y="5147900"/>
            <a:ext cx="2012530" cy="369332"/>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上下水道に係るセミナーへの参加</a:t>
            </a:r>
            <a:endParaRPr lang="en-US" altLang="ja-JP"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endParaRPr>
          </a:p>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（ミャンマー･ヤンゴン市 </a:t>
            </a:r>
            <a:r>
              <a:rPr lang="ja-JP" altLang="en-US" sz="900" dirty="0" smtClean="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a:t>
            </a:r>
            <a:endParaRPr lang="en-US" altLang="ja-JP"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endParaRPr>
          </a:p>
        </p:txBody>
      </p:sp>
      <p:sp>
        <p:nvSpPr>
          <p:cNvPr id="35" name="テキスト ボックス 3"/>
          <p:cNvSpPr>
            <a:spLocks noChangeArrowheads="1"/>
          </p:cNvSpPr>
          <p:nvPr/>
        </p:nvSpPr>
        <p:spPr bwMode="auto">
          <a:xfrm>
            <a:off x="5147338" y="5147900"/>
            <a:ext cx="1747894" cy="369332"/>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道路</a:t>
            </a:r>
            <a:r>
              <a:rPr lang="ja-JP" altLang="en-US" sz="900" dirty="0" smtClean="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冠水状況</a:t>
            </a:r>
            <a:endParaRPr lang="en-US" altLang="ja-JP"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endParaRPr>
          </a:p>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（ベトナム・ホーチミン市）</a:t>
            </a:r>
            <a:endParaRPr lang="en-US" altLang="ja-JP"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endParaRPr>
          </a:p>
        </p:txBody>
      </p:sp>
      <p:sp>
        <p:nvSpPr>
          <p:cNvPr id="19494" name="Rectangle 8"/>
          <p:cNvSpPr>
            <a:spLocks noChangeAspect="1" noChangeArrowheads="1"/>
          </p:cNvSpPr>
          <p:nvPr/>
        </p:nvSpPr>
        <p:spPr bwMode="auto">
          <a:xfrm>
            <a:off x="584732" y="3829951"/>
            <a:ext cx="26000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kumimoji="1">
                <a:solidFill>
                  <a:schemeClr val="tx1"/>
                </a:solidFill>
                <a:latin typeface="Gill Sans MT" pitchFamily="34" charset="0"/>
                <a:ea typeface="ＭＳ Ｐゴシック" charset="-128"/>
              </a:defRPr>
            </a:lvl1pPr>
            <a:lvl2pPr marL="742950" indent="-285750">
              <a:defRPr kumimoji="1">
                <a:solidFill>
                  <a:schemeClr val="tx1"/>
                </a:solidFill>
                <a:latin typeface="Gill Sans MT" pitchFamily="34" charset="0"/>
                <a:ea typeface="ＭＳ Ｐゴシック" charset="-128"/>
              </a:defRPr>
            </a:lvl2pPr>
            <a:lvl3pPr marL="1143000" indent="-228600">
              <a:defRPr kumimoji="1">
                <a:solidFill>
                  <a:schemeClr val="tx1"/>
                </a:solidFill>
                <a:latin typeface="Gill Sans MT" pitchFamily="34" charset="0"/>
                <a:ea typeface="ＭＳ Ｐゴシック" charset="-128"/>
              </a:defRPr>
            </a:lvl3pPr>
            <a:lvl4pPr marL="1600200" indent="-228600">
              <a:defRPr kumimoji="1">
                <a:solidFill>
                  <a:schemeClr val="tx1"/>
                </a:solidFill>
                <a:latin typeface="Gill Sans MT" pitchFamily="34" charset="0"/>
                <a:ea typeface="ＭＳ Ｐゴシック" charset="-128"/>
              </a:defRPr>
            </a:lvl4pPr>
            <a:lvl5pPr marL="2057400" indent="-228600">
              <a:defRPr kumimoji="1">
                <a:solidFill>
                  <a:schemeClr val="tx1"/>
                </a:solidFill>
                <a:latin typeface="Gill Sans MT" pitchFamily="34" charset="0"/>
                <a:ea typeface="ＭＳ Ｐゴシック" charset="-128"/>
              </a:defRPr>
            </a:lvl5pPr>
            <a:lvl6pPr marL="2514600" indent="-228600" fontAlgn="base">
              <a:spcBef>
                <a:spcPct val="0"/>
              </a:spcBef>
              <a:spcAft>
                <a:spcPct val="0"/>
              </a:spcAft>
              <a:defRPr kumimoji="1">
                <a:solidFill>
                  <a:schemeClr val="tx1"/>
                </a:solidFill>
                <a:latin typeface="Gill Sans MT" pitchFamily="34" charset="0"/>
                <a:ea typeface="ＭＳ Ｐゴシック" charset="-128"/>
              </a:defRPr>
            </a:lvl6pPr>
            <a:lvl7pPr marL="2971800" indent="-228600" fontAlgn="base">
              <a:spcBef>
                <a:spcPct val="0"/>
              </a:spcBef>
              <a:spcAft>
                <a:spcPct val="0"/>
              </a:spcAft>
              <a:defRPr kumimoji="1">
                <a:solidFill>
                  <a:schemeClr val="tx1"/>
                </a:solidFill>
                <a:latin typeface="Gill Sans MT" pitchFamily="34" charset="0"/>
                <a:ea typeface="ＭＳ Ｐゴシック" charset="-128"/>
              </a:defRPr>
            </a:lvl7pPr>
            <a:lvl8pPr marL="3429000" indent="-228600" fontAlgn="base">
              <a:spcBef>
                <a:spcPct val="0"/>
              </a:spcBef>
              <a:spcAft>
                <a:spcPct val="0"/>
              </a:spcAft>
              <a:defRPr kumimoji="1">
                <a:solidFill>
                  <a:schemeClr val="tx1"/>
                </a:solidFill>
                <a:latin typeface="Gill Sans MT" pitchFamily="34" charset="0"/>
                <a:ea typeface="ＭＳ Ｐゴシック" charset="-128"/>
              </a:defRPr>
            </a:lvl8pPr>
            <a:lvl9pPr marL="3886200" indent="-228600" fontAlgn="base">
              <a:spcBef>
                <a:spcPct val="0"/>
              </a:spcBef>
              <a:spcAft>
                <a:spcPct val="0"/>
              </a:spcAft>
              <a:defRPr kumimoji="1">
                <a:solidFill>
                  <a:schemeClr val="tx1"/>
                </a:solidFill>
                <a:latin typeface="Gill Sans MT" pitchFamily="34" charset="0"/>
                <a:ea typeface="ＭＳ Ｐゴシック" charset="-128"/>
              </a:defRPr>
            </a:lvl9pPr>
          </a:lstStyle>
          <a:p>
            <a:pPr fontAlgn="auto">
              <a:spcBef>
                <a:spcPts val="0"/>
              </a:spcBef>
              <a:spcAft>
                <a:spcPts val="0"/>
              </a:spcAft>
              <a:defRPr/>
            </a:pPr>
            <a:r>
              <a:rPr lang="ja-JP" altLang="en-US" sz="1000" dirty="0" smtClean="0">
                <a:latin typeface="HGS創英角ｺﾞｼｯｸUB" pitchFamily="50" charset="-128"/>
                <a:ea typeface="HGS創英角ｺﾞｼｯｸUB" pitchFamily="50" charset="-128"/>
              </a:rPr>
              <a:t>○</a:t>
            </a:r>
            <a:r>
              <a:rPr lang="ja-JP" altLang="en-US" sz="1000" dirty="0">
                <a:latin typeface="+mj-ea"/>
                <a:sym typeface="HGP明朝E" pitchFamily="18" charset="-128"/>
              </a:rPr>
              <a:t>案件発掘に係る各交流会やセミナーへの参加</a:t>
            </a:r>
            <a:endParaRPr lang="en-US" altLang="ja-JP" sz="1000" dirty="0">
              <a:latin typeface="+mj-ea"/>
              <a:sym typeface="HGP明朝E" pitchFamily="18" charset="-128"/>
            </a:endParaRPr>
          </a:p>
        </p:txBody>
      </p:sp>
      <p:sp>
        <p:nvSpPr>
          <p:cNvPr id="19496" name="Rectangle 8"/>
          <p:cNvSpPr>
            <a:spLocks noChangeAspect="1" noChangeArrowheads="1"/>
          </p:cNvSpPr>
          <p:nvPr/>
        </p:nvSpPr>
        <p:spPr bwMode="auto">
          <a:xfrm>
            <a:off x="5147338" y="3829951"/>
            <a:ext cx="274594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kumimoji="1">
                <a:solidFill>
                  <a:schemeClr val="tx1"/>
                </a:solidFill>
                <a:latin typeface="Gill Sans MT" pitchFamily="34" charset="0"/>
                <a:ea typeface="ＭＳ Ｐゴシック" charset="-128"/>
              </a:defRPr>
            </a:lvl1pPr>
            <a:lvl2pPr marL="742950" indent="-285750">
              <a:defRPr kumimoji="1">
                <a:solidFill>
                  <a:schemeClr val="tx1"/>
                </a:solidFill>
                <a:latin typeface="Gill Sans MT" pitchFamily="34" charset="0"/>
                <a:ea typeface="ＭＳ Ｐゴシック" charset="-128"/>
              </a:defRPr>
            </a:lvl2pPr>
            <a:lvl3pPr marL="1143000" indent="-228600">
              <a:defRPr kumimoji="1">
                <a:solidFill>
                  <a:schemeClr val="tx1"/>
                </a:solidFill>
                <a:latin typeface="Gill Sans MT" pitchFamily="34" charset="0"/>
                <a:ea typeface="ＭＳ Ｐゴシック" charset="-128"/>
              </a:defRPr>
            </a:lvl3pPr>
            <a:lvl4pPr marL="1600200" indent="-228600">
              <a:defRPr kumimoji="1">
                <a:solidFill>
                  <a:schemeClr val="tx1"/>
                </a:solidFill>
                <a:latin typeface="Gill Sans MT" pitchFamily="34" charset="0"/>
                <a:ea typeface="ＭＳ Ｐゴシック" charset="-128"/>
              </a:defRPr>
            </a:lvl4pPr>
            <a:lvl5pPr marL="2057400" indent="-228600">
              <a:defRPr kumimoji="1">
                <a:solidFill>
                  <a:schemeClr val="tx1"/>
                </a:solidFill>
                <a:latin typeface="Gill Sans MT" pitchFamily="34" charset="0"/>
                <a:ea typeface="ＭＳ Ｐゴシック" charset="-128"/>
              </a:defRPr>
            </a:lvl5pPr>
            <a:lvl6pPr marL="2514600" indent="-228600" fontAlgn="base">
              <a:spcBef>
                <a:spcPct val="0"/>
              </a:spcBef>
              <a:spcAft>
                <a:spcPct val="0"/>
              </a:spcAft>
              <a:defRPr kumimoji="1">
                <a:solidFill>
                  <a:schemeClr val="tx1"/>
                </a:solidFill>
                <a:latin typeface="Gill Sans MT" pitchFamily="34" charset="0"/>
                <a:ea typeface="ＭＳ Ｐゴシック" charset="-128"/>
              </a:defRPr>
            </a:lvl6pPr>
            <a:lvl7pPr marL="2971800" indent="-228600" fontAlgn="base">
              <a:spcBef>
                <a:spcPct val="0"/>
              </a:spcBef>
              <a:spcAft>
                <a:spcPct val="0"/>
              </a:spcAft>
              <a:defRPr kumimoji="1">
                <a:solidFill>
                  <a:schemeClr val="tx1"/>
                </a:solidFill>
                <a:latin typeface="Gill Sans MT" pitchFamily="34" charset="0"/>
                <a:ea typeface="ＭＳ Ｐゴシック" charset="-128"/>
              </a:defRPr>
            </a:lvl7pPr>
            <a:lvl8pPr marL="3429000" indent="-228600" fontAlgn="base">
              <a:spcBef>
                <a:spcPct val="0"/>
              </a:spcBef>
              <a:spcAft>
                <a:spcPct val="0"/>
              </a:spcAft>
              <a:defRPr kumimoji="1">
                <a:solidFill>
                  <a:schemeClr val="tx1"/>
                </a:solidFill>
                <a:latin typeface="Gill Sans MT" pitchFamily="34" charset="0"/>
                <a:ea typeface="ＭＳ Ｐゴシック" charset="-128"/>
              </a:defRPr>
            </a:lvl8pPr>
            <a:lvl9pPr marL="3886200" indent="-228600" fontAlgn="base">
              <a:spcBef>
                <a:spcPct val="0"/>
              </a:spcBef>
              <a:spcAft>
                <a:spcPct val="0"/>
              </a:spcAft>
              <a:defRPr kumimoji="1">
                <a:solidFill>
                  <a:schemeClr val="tx1"/>
                </a:solidFill>
                <a:latin typeface="Gill Sans MT" pitchFamily="34" charset="0"/>
                <a:ea typeface="ＭＳ Ｐゴシック" charset="-128"/>
              </a:defRPr>
            </a:lvl9pPr>
          </a:lstStyle>
          <a:p>
            <a:pPr fontAlgn="auto">
              <a:spcBef>
                <a:spcPts val="0"/>
              </a:spcBef>
              <a:spcAft>
                <a:spcPts val="0"/>
              </a:spcAft>
              <a:defRPr/>
            </a:pPr>
            <a:r>
              <a:rPr lang="ja-JP" altLang="en-US" sz="1000" dirty="0" smtClean="0">
                <a:latin typeface="HGS創英角ｺﾞｼｯｸUB" pitchFamily="50" charset="-128"/>
                <a:ea typeface="HGS創英角ｺﾞｼｯｸUB" pitchFamily="50" charset="-128"/>
              </a:rPr>
              <a:t>○</a:t>
            </a:r>
            <a:r>
              <a:rPr lang="ja-JP" altLang="en-US" sz="1000" dirty="0">
                <a:latin typeface="+mj-ea"/>
                <a:sym typeface="HGP明朝E" pitchFamily="18" charset="-128"/>
              </a:rPr>
              <a:t>国交省や</a:t>
            </a:r>
            <a:r>
              <a:rPr lang="en-US" altLang="ja-JP" sz="1000" dirty="0">
                <a:latin typeface="+mj-ea"/>
                <a:sym typeface="HGP明朝E" pitchFamily="18" charset="-128"/>
              </a:rPr>
              <a:t>JICA</a:t>
            </a:r>
            <a:r>
              <a:rPr lang="ja-JP" altLang="en-US" sz="1000" dirty="0">
                <a:latin typeface="+mj-ea"/>
                <a:sym typeface="HGP明朝E" pitchFamily="18" charset="-128"/>
              </a:rPr>
              <a:t>事業などを活用した案件発掘調査</a:t>
            </a:r>
            <a:endParaRPr lang="en-US" altLang="ja-JP" sz="1000" dirty="0">
              <a:latin typeface="+mj-ea"/>
              <a:sym typeface="HGP明朝E" pitchFamily="18" charset="-128"/>
            </a:endParaRPr>
          </a:p>
        </p:txBody>
      </p:sp>
      <p:sp>
        <p:nvSpPr>
          <p:cNvPr id="54" name="テキスト ボックス 3"/>
          <p:cNvSpPr>
            <a:spLocks noChangeArrowheads="1"/>
          </p:cNvSpPr>
          <p:nvPr/>
        </p:nvSpPr>
        <p:spPr bwMode="auto">
          <a:xfrm>
            <a:off x="7225155" y="5147900"/>
            <a:ext cx="1688285" cy="369332"/>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排水路の状況</a:t>
            </a:r>
            <a:endParaRPr lang="en-US" altLang="ja-JP"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endParaRPr>
          </a:p>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（ベトナム・ホーチミン市）</a:t>
            </a:r>
            <a:endParaRPr lang="en-US" altLang="ja-JP"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00" y="1602000"/>
            <a:ext cx="8203766" cy="1216800"/>
          </a:xfrm>
          <a:prstGeom prst="rect">
            <a:avLst/>
          </a:prstGeom>
        </p:spPr>
      </p:pic>
      <p:sp>
        <p:nvSpPr>
          <p:cNvPr id="19475" name="Rectangle 8"/>
          <p:cNvSpPr>
            <a:spLocks noChangeAspect="1" noChangeArrowheads="1"/>
          </p:cNvSpPr>
          <p:nvPr/>
        </p:nvSpPr>
        <p:spPr bwMode="auto">
          <a:xfrm>
            <a:off x="711344" y="1335835"/>
            <a:ext cx="40588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kumimoji="1">
                <a:solidFill>
                  <a:schemeClr val="tx1"/>
                </a:solidFill>
                <a:latin typeface="Gill Sans MT" pitchFamily="34" charset="0"/>
                <a:ea typeface="ＭＳ Ｐゴシック" charset="-128"/>
              </a:defRPr>
            </a:lvl1pPr>
            <a:lvl2pPr marL="742950" indent="-285750">
              <a:defRPr kumimoji="1">
                <a:solidFill>
                  <a:schemeClr val="tx1"/>
                </a:solidFill>
                <a:latin typeface="Gill Sans MT" pitchFamily="34" charset="0"/>
                <a:ea typeface="ＭＳ Ｐゴシック" charset="-128"/>
              </a:defRPr>
            </a:lvl2pPr>
            <a:lvl3pPr marL="1143000" indent="-228600">
              <a:defRPr kumimoji="1">
                <a:solidFill>
                  <a:schemeClr val="tx1"/>
                </a:solidFill>
                <a:latin typeface="Gill Sans MT" pitchFamily="34" charset="0"/>
                <a:ea typeface="ＭＳ Ｐゴシック" charset="-128"/>
              </a:defRPr>
            </a:lvl3pPr>
            <a:lvl4pPr marL="1600200" indent="-228600">
              <a:defRPr kumimoji="1">
                <a:solidFill>
                  <a:schemeClr val="tx1"/>
                </a:solidFill>
                <a:latin typeface="Gill Sans MT" pitchFamily="34" charset="0"/>
                <a:ea typeface="ＭＳ Ｐゴシック" charset="-128"/>
              </a:defRPr>
            </a:lvl4pPr>
            <a:lvl5pPr marL="2057400" indent="-228600">
              <a:defRPr kumimoji="1">
                <a:solidFill>
                  <a:schemeClr val="tx1"/>
                </a:solidFill>
                <a:latin typeface="Gill Sans MT" pitchFamily="34" charset="0"/>
                <a:ea typeface="ＭＳ Ｐゴシック" charset="-128"/>
              </a:defRPr>
            </a:lvl5pPr>
            <a:lvl6pPr marL="2514600" indent="-228600" fontAlgn="base">
              <a:spcBef>
                <a:spcPct val="0"/>
              </a:spcBef>
              <a:spcAft>
                <a:spcPct val="0"/>
              </a:spcAft>
              <a:defRPr kumimoji="1">
                <a:solidFill>
                  <a:schemeClr val="tx1"/>
                </a:solidFill>
                <a:latin typeface="Gill Sans MT" pitchFamily="34" charset="0"/>
                <a:ea typeface="ＭＳ Ｐゴシック" charset="-128"/>
              </a:defRPr>
            </a:lvl6pPr>
            <a:lvl7pPr marL="2971800" indent="-228600" fontAlgn="base">
              <a:spcBef>
                <a:spcPct val="0"/>
              </a:spcBef>
              <a:spcAft>
                <a:spcPct val="0"/>
              </a:spcAft>
              <a:defRPr kumimoji="1">
                <a:solidFill>
                  <a:schemeClr val="tx1"/>
                </a:solidFill>
                <a:latin typeface="Gill Sans MT" pitchFamily="34" charset="0"/>
                <a:ea typeface="ＭＳ Ｐゴシック" charset="-128"/>
              </a:defRPr>
            </a:lvl7pPr>
            <a:lvl8pPr marL="3429000" indent="-228600" fontAlgn="base">
              <a:spcBef>
                <a:spcPct val="0"/>
              </a:spcBef>
              <a:spcAft>
                <a:spcPct val="0"/>
              </a:spcAft>
              <a:defRPr kumimoji="1">
                <a:solidFill>
                  <a:schemeClr val="tx1"/>
                </a:solidFill>
                <a:latin typeface="Gill Sans MT" pitchFamily="34" charset="0"/>
                <a:ea typeface="ＭＳ Ｐゴシック" charset="-128"/>
              </a:defRPr>
            </a:lvl8pPr>
            <a:lvl9pPr marL="3886200" indent="-228600" fontAlgn="base">
              <a:spcBef>
                <a:spcPct val="0"/>
              </a:spcBef>
              <a:spcAft>
                <a:spcPct val="0"/>
              </a:spcAft>
              <a:defRPr kumimoji="1">
                <a:solidFill>
                  <a:schemeClr val="tx1"/>
                </a:solidFill>
                <a:latin typeface="Gill Sans MT" pitchFamily="34" charset="0"/>
                <a:ea typeface="ＭＳ Ｐゴシック" charset="-128"/>
              </a:defRPr>
            </a:lvl9pPr>
          </a:lstStyle>
          <a:p>
            <a:pPr fontAlgn="auto">
              <a:spcBef>
                <a:spcPts val="0"/>
              </a:spcBef>
              <a:spcAft>
                <a:spcPts val="0"/>
              </a:spcAft>
              <a:defRPr/>
            </a:pPr>
            <a:r>
              <a:rPr lang="ja-JP" altLang="en-US" sz="1000" dirty="0" smtClean="0">
                <a:latin typeface="HGS創英角ｺﾞｼｯｸUB" pitchFamily="50" charset="-128"/>
                <a:ea typeface="HGS創英角ｺﾞｼｯｸUB" pitchFamily="50" charset="-128"/>
              </a:rPr>
              <a:t>○</a:t>
            </a:r>
            <a:r>
              <a:rPr lang="ja-JP" altLang="en-US" sz="1000" dirty="0">
                <a:latin typeface="+mj-ea"/>
                <a:sym typeface="HGP明朝E" pitchFamily="18" charset="-128"/>
              </a:rPr>
              <a:t>水・環境に係るプロモーションへの参加や、技術展での本邦技術紹介など</a:t>
            </a:r>
            <a:endParaRPr lang="en-US" altLang="ja-JP" sz="1000" dirty="0">
              <a:latin typeface="+mj-ea"/>
              <a:sym typeface="HGP明朝E" pitchFamily="18" charset="-128"/>
            </a:endParaRPr>
          </a:p>
        </p:txBody>
      </p:sp>
      <p:sp>
        <p:nvSpPr>
          <p:cNvPr id="26" name="テキスト ボックス 3"/>
          <p:cNvSpPr>
            <a:spLocks noChangeArrowheads="1"/>
          </p:cNvSpPr>
          <p:nvPr/>
        </p:nvSpPr>
        <p:spPr bwMode="auto">
          <a:xfrm>
            <a:off x="4996088" y="2861210"/>
            <a:ext cx="2090200" cy="369332"/>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　低炭素都市形成に向けた覚書締結</a:t>
            </a:r>
            <a:endParaRPr lang="en-US" altLang="ja-JP"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endParaRPr>
          </a:p>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　（ベトナム・ホーチミン市）</a:t>
            </a:r>
          </a:p>
        </p:txBody>
      </p:sp>
      <p:sp>
        <p:nvSpPr>
          <p:cNvPr id="27" name="テキスト ボックス 3"/>
          <p:cNvSpPr>
            <a:spLocks noChangeArrowheads="1"/>
          </p:cNvSpPr>
          <p:nvPr/>
        </p:nvSpPr>
        <p:spPr bwMode="auto">
          <a:xfrm>
            <a:off x="603524" y="2861210"/>
            <a:ext cx="1944216" cy="369332"/>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プロモーションへの参加　</a:t>
            </a:r>
            <a:endParaRPr lang="en-US" altLang="ja-JP"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endParaRPr>
          </a:p>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（ベトナム）</a:t>
            </a:r>
          </a:p>
        </p:txBody>
      </p:sp>
      <p:sp>
        <p:nvSpPr>
          <p:cNvPr id="28" name="テキスト ボックス 3"/>
          <p:cNvSpPr>
            <a:spLocks noChangeArrowheads="1"/>
          </p:cNvSpPr>
          <p:nvPr/>
        </p:nvSpPr>
        <p:spPr bwMode="auto">
          <a:xfrm>
            <a:off x="7338353" y="2861210"/>
            <a:ext cx="1998700" cy="50783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　都市インフラの技術協力に係る覚書締結</a:t>
            </a:r>
            <a:endParaRPr lang="en-US" altLang="ja-JP"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endParaRPr>
          </a:p>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　（ミャンマー・ヤンゴン市）</a:t>
            </a:r>
          </a:p>
        </p:txBody>
      </p:sp>
      <p:sp>
        <p:nvSpPr>
          <p:cNvPr id="33" name="テキスト ボックス 3"/>
          <p:cNvSpPr>
            <a:spLocks noChangeArrowheads="1"/>
          </p:cNvSpPr>
          <p:nvPr/>
        </p:nvSpPr>
        <p:spPr bwMode="auto">
          <a:xfrm>
            <a:off x="2799806" y="2861210"/>
            <a:ext cx="1944216" cy="369332"/>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下水道展での本邦技術の紹介　</a:t>
            </a:r>
            <a:endParaRPr lang="en-US" altLang="ja-JP"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endParaRPr>
          </a:p>
          <a:p>
            <a:pPr algn="ctr" fontAlgn="auto">
              <a:spcBef>
                <a:spcPts val="0"/>
              </a:spcBef>
              <a:spcAft>
                <a:spcPts val="0"/>
              </a:spcAft>
              <a:defRPr/>
            </a:pPr>
            <a:r>
              <a:rPr lang="ja-JP" altLang="en-US" sz="900" dirty="0">
                <a:solidFill>
                  <a:schemeClr val="tx2">
                    <a:lumMod val="50000"/>
                  </a:schemeClr>
                </a:solidFill>
                <a:latin typeface="HG丸ｺﾞｼｯｸM-PRO" panose="020F0600000000000000" pitchFamily="50" charset="-128"/>
                <a:ea typeface="HG丸ｺﾞｼｯｸM-PRO" panose="020F0600000000000000" pitchFamily="50" charset="-128"/>
                <a:sym typeface="HGP明朝E" pitchFamily="18" charset="-128"/>
              </a:rPr>
              <a:t>（大阪市内）</a:t>
            </a:r>
          </a:p>
        </p:txBody>
      </p:sp>
      <p:sp>
        <p:nvSpPr>
          <p:cNvPr id="19491" name="Rectangle 8"/>
          <p:cNvSpPr>
            <a:spLocks noChangeAspect="1" noChangeArrowheads="1"/>
          </p:cNvSpPr>
          <p:nvPr/>
        </p:nvSpPr>
        <p:spPr bwMode="auto">
          <a:xfrm>
            <a:off x="5100234" y="1356976"/>
            <a:ext cx="23467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kumimoji="1">
                <a:solidFill>
                  <a:schemeClr val="tx1"/>
                </a:solidFill>
                <a:latin typeface="Gill Sans MT" pitchFamily="34" charset="0"/>
                <a:ea typeface="ＭＳ Ｐゴシック" charset="-128"/>
              </a:defRPr>
            </a:lvl1pPr>
            <a:lvl2pPr marL="742950" indent="-285750">
              <a:defRPr kumimoji="1">
                <a:solidFill>
                  <a:schemeClr val="tx1"/>
                </a:solidFill>
                <a:latin typeface="Gill Sans MT" pitchFamily="34" charset="0"/>
                <a:ea typeface="ＭＳ Ｐゴシック" charset="-128"/>
              </a:defRPr>
            </a:lvl2pPr>
            <a:lvl3pPr marL="1143000" indent="-228600">
              <a:defRPr kumimoji="1">
                <a:solidFill>
                  <a:schemeClr val="tx1"/>
                </a:solidFill>
                <a:latin typeface="Gill Sans MT" pitchFamily="34" charset="0"/>
                <a:ea typeface="ＭＳ Ｐゴシック" charset="-128"/>
              </a:defRPr>
            </a:lvl3pPr>
            <a:lvl4pPr marL="1600200" indent="-228600">
              <a:defRPr kumimoji="1">
                <a:solidFill>
                  <a:schemeClr val="tx1"/>
                </a:solidFill>
                <a:latin typeface="Gill Sans MT" pitchFamily="34" charset="0"/>
                <a:ea typeface="ＭＳ Ｐゴシック" charset="-128"/>
              </a:defRPr>
            </a:lvl4pPr>
            <a:lvl5pPr marL="2057400" indent="-228600">
              <a:defRPr kumimoji="1">
                <a:solidFill>
                  <a:schemeClr val="tx1"/>
                </a:solidFill>
                <a:latin typeface="Gill Sans MT" pitchFamily="34" charset="0"/>
                <a:ea typeface="ＭＳ Ｐゴシック" charset="-128"/>
              </a:defRPr>
            </a:lvl5pPr>
            <a:lvl6pPr marL="2514600" indent="-228600" fontAlgn="base">
              <a:spcBef>
                <a:spcPct val="0"/>
              </a:spcBef>
              <a:spcAft>
                <a:spcPct val="0"/>
              </a:spcAft>
              <a:defRPr kumimoji="1">
                <a:solidFill>
                  <a:schemeClr val="tx1"/>
                </a:solidFill>
                <a:latin typeface="Gill Sans MT" pitchFamily="34" charset="0"/>
                <a:ea typeface="ＭＳ Ｐゴシック" charset="-128"/>
              </a:defRPr>
            </a:lvl6pPr>
            <a:lvl7pPr marL="2971800" indent="-228600" fontAlgn="base">
              <a:spcBef>
                <a:spcPct val="0"/>
              </a:spcBef>
              <a:spcAft>
                <a:spcPct val="0"/>
              </a:spcAft>
              <a:defRPr kumimoji="1">
                <a:solidFill>
                  <a:schemeClr val="tx1"/>
                </a:solidFill>
                <a:latin typeface="Gill Sans MT" pitchFamily="34" charset="0"/>
                <a:ea typeface="ＭＳ Ｐゴシック" charset="-128"/>
              </a:defRPr>
            </a:lvl7pPr>
            <a:lvl8pPr marL="3429000" indent="-228600" fontAlgn="base">
              <a:spcBef>
                <a:spcPct val="0"/>
              </a:spcBef>
              <a:spcAft>
                <a:spcPct val="0"/>
              </a:spcAft>
              <a:defRPr kumimoji="1">
                <a:solidFill>
                  <a:schemeClr val="tx1"/>
                </a:solidFill>
                <a:latin typeface="Gill Sans MT" pitchFamily="34" charset="0"/>
                <a:ea typeface="ＭＳ Ｐゴシック" charset="-128"/>
              </a:defRPr>
            </a:lvl8pPr>
            <a:lvl9pPr marL="3886200" indent="-228600" fontAlgn="base">
              <a:spcBef>
                <a:spcPct val="0"/>
              </a:spcBef>
              <a:spcAft>
                <a:spcPct val="0"/>
              </a:spcAft>
              <a:defRPr kumimoji="1">
                <a:solidFill>
                  <a:schemeClr val="tx1"/>
                </a:solidFill>
                <a:latin typeface="Gill Sans MT" pitchFamily="34" charset="0"/>
                <a:ea typeface="ＭＳ Ｐゴシック" charset="-128"/>
              </a:defRPr>
            </a:lvl9pPr>
          </a:lstStyle>
          <a:p>
            <a:pPr fontAlgn="auto">
              <a:spcBef>
                <a:spcPts val="0"/>
              </a:spcBef>
              <a:spcAft>
                <a:spcPts val="0"/>
              </a:spcAft>
              <a:defRPr/>
            </a:pPr>
            <a:r>
              <a:rPr lang="ja-JP" altLang="en-US" sz="1000" dirty="0" smtClean="0">
                <a:latin typeface="HGS創英角ｺﾞｼｯｸUB" pitchFamily="50" charset="-128"/>
                <a:ea typeface="HGS創英角ｺﾞｼｯｸUB" pitchFamily="50" charset="-128"/>
              </a:rPr>
              <a:t>○</a:t>
            </a:r>
            <a:r>
              <a:rPr lang="ja-JP" altLang="en-US" sz="1000" dirty="0">
                <a:latin typeface="+mj-ea"/>
                <a:sym typeface="HGP明朝E" pitchFamily="18" charset="-128"/>
              </a:rPr>
              <a:t>水・環境に係る都市間協力の覚書の締結</a:t>
            </a:r>
            <a:endParaRPr lang="en-US" altLang="ja-JP" sz="1000" dirty="0">
              <a:latin typeface="+mj-ea"/>
              <a:sym typeface="HGP明朝E" pitchFamily="18" charset="-128"/>
            </a:endParaRPr>
          </a:p>
        </p:txBody>
      </p:sp>
    </p:spTree>
    <p:extLst>
      <p:ext uri="{BB962C8B-B14F-4D97-AF65-F5344CB8AC3E}">
        <p14:creationId xmlns:p14="http://schemas.microsoft.com/office/powerpoint/2010/main" val="708025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p:cNvSpPr>
            <a:spLocks noChangeArrowheads="1"/>
          </p:cNvSpPr>
          <p:nvPr/>
        </p:nvSpPr>
        <p:spPr bwMode="auto">
          <a:xfrm>
            <a:off x="237110" y="757416"/>
            <a:ext cx="9396410" cy="1879496"/>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lIns="252000" tIns="36000" rIns="36000" bIns="36000" anchor="ctr"/>
          <a:lstStyle/>
          <a:p>
            <a:pPr fontAlgn="auto">
              <a:spcBef>
                <a:spcPts val="0"/>
              </a:spcBef>
              <a:spcAft>
                <a:spcPts val="0"/>
              </a:spcAft>
              <a:defRPr/>
            </a:pPr>
            <a:endParaRPr lang="en-US" altLang="ja-JP" sz="1200" dirty="0">
              <a:latin typeface="HG丸ｺﾞｼｯｸM-PRO" pitchFamily="50" charset="-128"/>
              <a:ea typeface="HG丸ｺﾞｼｯｸM-PRO" pitchFamily="50" charset="-128"/>
            </a:endParaRPr>
          </a:p>
        </p:txBody>
      </p:sp>
      <p:pic>
        <p:nvPicPr>
          <p:cNvPr id="44037" name="Picture 8"/>
          <p:cNvPicPr>
            <a:picLocks noChangeAspect="1" noChangeArrowheads="1"/>
          </p:cNvPicPr>
          <p:nvPr/>
        </p:nvPicPr>
        <p:blipFill>
          <a:blip r:embed="rId2" cstate="print"/>
          <a:srcRect/>
          <a:stretch>
            <a:fillRect/>
          </a:stretch>
        </p:blipFill>
        <p:spPr bwMode="auto">
          <a:xfrm>
            <a:off x="236476" y="5085420"/>
            <a:ext cx="2979737" cy="1331912"/>
          </a:xfrm>
          <a:prstGeom prst="rect">
            <a:avLst/>
          </a:prstGeom>
          <a:noFill/>
          <a:ln w="9525">
            <a:noFill/>
            <a:miter lim="800000"/>
            <a:headEnd/>
            <a:tailEnd/>
          </a:ln>
        </p:spPr>
      </p:pic>
      <p:sp>
        <p:nvSpPr>
          <p:cNvPr id="23"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43</a:t>
            </a:fld>
            <a:endParaRPr lang="ja-JP" altLang="en-US" sz="2000" b="1" dirty="0">
              <a:solidFill>
                <a:srgbClr val="000000"/>
              </a:solidFill>
              <a:latin typeface="Times New Roman" pitchFamily="18" charset="0"/>
              <a:cs typeface="Times New Roman" pitchFamily="18" charset="0"/>
            </a:endParaRPr>
          </a:p>
        </p:txBody>
      </p:sp>
      <p:sp>
        <p:nvSpPr>
          <p:cNvPr id="4" name="タイトル 3"/>
          <p:cNvSpPr>
            <a:spLocks noGrp="1"/>
          </p:cNvSpPr>
          <p:nvPr>
            <p:ph type="title"/>
          </p:nvPr>
        </p:nvSpPr>
        <p:spPr/>
        <p:txBody>
          <a:bodyPr/>
          <a:lstStyle/>
          <a:p>
            <a:r>
              <a:rPr lang="en-US" altLang="ja-JP" dirty="0">
                <a:latin typeface="HGS創英角ｺﾞｼｯｸUB" pitchFamily="50" charset="-128"/>
                <a:ea typeface="HGS創英角ｺﾞｼｯｸUB" pitchFamily="50" charset="-128"/>
              </a:rPr>
              <a:t>【</a:t>
            </a:r>
            <a:r>
              <a:rPr lang="ja-JP" altLang="en-US" dirty="0">
                <a:latin typeface="HGS創英角ｺﾞｼｯｸUB" pitchFamily="50" charset="-128"/>
                <a:ea typeface="HGS創英角ｺﾞｼｯｸUB" pitchFamily="50" charset="-128"/>
              </a:rPr>
              <a:t>参考</a:t>
            </a:r>
            <a:r>
              <a:rPr lang="en-US" altLang="ja-JP" dirty="0">
                <a:latin typeface="HGS創英角ｺﾞｼｯｸUB" pitchFamily="50" charset="-128"/>
                <a:ea typeface="HGS創英角ｺﾞｼｯｸUB" pitchFamily="50" charset="-128"/>
              </a:rPr>
              <a:t>】</a:t>
            </a:r>
            <a:r>
              <a:rPr lang="ja-JP" altLang="en-US" dirty="0"/>
              <a:t>外郭団体を活用した現在の取組</a:t>
            </a:r>
            <a:r>
              <a:rPr lang="ja-JP" altLang="en-US" dirty="0" smtClean="0"/>
              <a:t>状況</a:t>
            </a:r>
            <a:endParaRPr kumimoji="1" lang="ja-JP" altLang="en-US" dirty="0"/>
          </a:p>
        </p:txBody>
      </p:sp>
      <p:sp>
        <p:nvSpPr>
          <p:cNvPr id="6" name="コンテンツ プレースホルダー 5"/>
          <p:cNvSpPr>
            <a:spLocks noGrp="1"/>
          </p:cNvSpPr>
          <p:nvPr>
            <p:ph idx="4294967295"/>
          </p:nvPr>
        </p:nvSpPr>
        <p:spPr>
          <a:xfrm>
            <a:off x="365695" y="800708"/>
            <a:ext cx="9267824" cy="1555750"/>
          </a:xfrm>
        </p:spPr>
        <p:txBody>
          <a:bodyPr rtlCol="0">
            <a:noAutofit/>
          </a:bodyPr>
          <a:lstStyle/>
          <a:p>
            <a:pPr marL="0" indent="0" fontAlgn="auto">
              <a:spcAft>
                <a:spcPts val="0"/>
              </a:spcAft>
              <a:buFont typeface="Arial" pitchFamily="34" charset="0"/>
              <a:buNone/>
              <a:defRPr/>
            </a:pPr>
            <a:r>
              <a:rPr lang="ja-JP" altLang="en-US" sz="1400" dirty="0" smtClean="0">
                <a:solidFill>
                  <a:schemeClr val="tx2">
                    <a:lumMod val="60000"/>
                    <a:lumOff val="40000"/>
                  </a:schemeClr>
                </a:solidFill>
                <a:latin typeface="HGS創英角ｺﾞｼｯｸUB" pitchFamily="50" charset="-128"/>
                <a:ea typeface="HGS創英角ｺﾞｼｯｸUB" pitchFamily="50" charset="-128"/>
              </a:rPr>
              <a:t>大阪府下市町村の下水道事業を支援する</a:t>
            </a:r>
            <a:r>
              <a:rPr lang="en-US" altLang="ja-JP" sz="1400" dirty="0" smtClean="0">
                <a:solidFill>
                  <a:schemeClr val="tx2">
                    <a:lumMod val="60000"/>
                    <a:lumOff val="40000"/>
                  </a:schemeClr>
                </a:solidFill>
                <a:latin typeface="HGS創英角ｺﾞｼｯｸUB" pitchFamily="50" charset="-128"/>
                <a:ea typeface="HGS創英角ｺﾞｼｯｸUB" pitchFamily="50" charset="-128"/>
              </a:rPr>
              <a:t>(</a:t>
            </a:r>
            <a:r>
              <a:rPr lang="ja-JP" altLang="en-US" sz="1400" dirty="0" smtClean="0">
                <a:solidFill>
                  <a:schemeClr val="tx2">
                    <a:lumMod val="60000"/>
                    <a:lumOff val="40000"/>
                  </a:schemeClr>
                </a:solidFill>
                <a:latin typeface="HGS創英角ｺﾞｼｯｸUB" pitchFamily="50" charset="-128"/>
                <a:ea typeface="HGS創英角ｺﾞｼｯｸUB" pitchFamily="50" charset="-128"/>
              </a:rPr>
              <a:t>一財</a:t>
            </a:r>
            <a:r>
              <a:rPr lang="en-US" altLang="ja-JP" sz="1400" dirty="0" smtClean="0">
                <a:solidFill>
                  <a:schemeClr val="tx2">
                    <a:lumMod val="60000"/>
                    <a:lumOff val="40000"/>
                  </a:schemeClr>
                </a:solidFill>
                <a:latin typeface="HGS創英角ｺﾞｼｯｸUB" pitchFamily="50" charset="-128"/>
                <a:ea typeface="HGS創英角ｺﾞｼｯｸUB" pitchFamily="50" charset="-128"/>
              </a:rPr>
              <a:t>)</a:t>
            </a:r>
            <a:r>
              <a:rPr lang="ja-JP" altLang="en-US" sz="1400" dirty="0" smtClean="0">
                <a:solidFill>
                  <a:schemeClr val="tx2">
                    <a:lumMod val="60000"/>
                    <a:lumOff val="40000"/>
                  </a:schemeClr>
                </a:solidFill>
                <a:latin typeface="HGS創英角ｺﾞｼｯｸUB" pitchFamily="50" charset="-128"/>
                <a:ea typeface="HGS創英角ｺﾞｼｯｸUB" pitchFamily="50" charset="-128"/>
              </a:rPr>
              <a:t>都市技術センター</a:t>
            </a:r>
            <a:endParaRPr lang="en-US" altLang="ja-JP" sz="1400" dirty="0" smtClean="0">
              <a:solidFill>
                <a:schemeClr val="tx2">
                  <a:lumMod val="60000"/>
                  <a:lumOff val="40000"/>
                </a:schemeClr>
              </a:solidFill>
              <a:latin typeface="HGS創英角ｺﾞｼｯｸUB" pitchFamily="50" charset="-128"/>
              <a:ea typeface="HGS創英角ｺﾞｼｯｸUB" pitchFamily="50" charset="-128"/>
            </a:endParaRPr>
          </a:p>
          <a:p>
            <a:pPr marL="180975" indent="-180975" fontAlgn="auto">
              <a:spcBef>
                <a:spcPts val="600"/>
              </a:spcBef>
              <a:spcAft>
                <a:spcPts val="0"/>
              </a:spcAft>
              <a:defRPr/>
            </a:pPr>
            <a:r>
              <a:rPr lang="en-US" altLang="ja-JP" sz="1400" dirty="0" smtClean="0">
                <a:latin typeface="HG丸ｺﾞｼｯｸM-PRO" pitchFamily="50" charset="-128"/>
                <a:ea typeface="HG丸ｺﾞｼｯｸM-PRO" pitchFamily="50" charset="-128"/>
              </a:rPr>
              <a:t>(</a:t>
            </a:r>
            <a:r>
              <a:rPr lang="ja-JP" altLang="en-US" sz="1400" dirty="0">
                <a:latin typeface="HG丸ｺﾞｼｯｸM-PRO" pitchFamily="50" charset="-128"/>
                <a:ea typeface="HG丸ｺﾞｼｯｸM-PRO" pitchFamily="50" charset="-128"/>
              </a:rPr>
              <a:t>一財</a:t>
            </a:r>
            <a:r>
              <a:rPr lang="en-US" altLang="ja-JP" sz="1400" dirty="0">
                <a:latin typeface="HG丸ｺﾞｼｯｸM-PRO" pitchFamily="50" charset="-128"/>
                <a:ea typeface="HG丸ｺﾞｼｯｸM-PRO" pitchFamily="50" charset="-128"/>
              </a:rPr>
              <a:t>)</a:t>
            </a:r>
            <a:r>
              <a:rPr lang="ja-JP" altLang="en-US" sz="1400" dirty="0">
                <a:latin typeface="HG丸ｺﾞｼｯｸM-PRO" pitchFamily="50" charset="-128"/>
                <a:ea typeface="HG丸ｺﾞｼｯｸM-PRO" pitchFamily="50" charset="-128"/>
              </a:rPr>
              <a:t>都市技術センター</a:t>
            </a:r>
            <a:r>
              <a:rPr lang="ja-JP" altLang="en-US" sz="1400" dirty="0" smtClean="0">
                <a:latin typeface="HG丸ｺﾞｼｯｸM-PRO" pitchFamily="50" charset="-128"/>
                <a:ea typeface="HG丸ｺﾞｼｯｸM-PRO" pitchFamily="50" charset="-128"/>
              </a:rPr>
              <a:t>は大阪市の下水道整備・維持管理を支えてきた</a:t>
            </a:r>
            <a:r>
              <a:rPr lang="en-US" altLang="ja-JP" sz="1400" dirty="0" smtClean="0">
                <a:latin typeface="HG丸ｺﾞｼｯｸM-PRO" pitchFamily="50" charset="-128"/>
                <a:ea typeface="HG丸ｺﾞｼｯｸM-PRO" pitchFamily="50" charset="-128"/>
              </a:rPr>
              <a:t>OB</a:t>
            </a:r>
            <a:r>
              <a:rPr lang="ja-JP" altLang="en-US" sz="1400" dirty="0" smtClean="0">
                <a:latin typeface="HG丸ｺﾞｼｯｸM-PRO" pitchFamily="50" charset="-128"/>
                <a:ea typeface="HG丸ｺﾞｼｯｸM-PRO" pitchFamily="50" charset="-128"/>
              </a:rPr>
              <a:t>職員の技術・ノウハウ、豊富な行政経験を活用し、専門職員の確保が困難な府下市町村のニーズに対応してきた。</a:t>
            </a:r>
            <a:endParaRPr lang="en-US" altLang="ja-JP" sz="1400" dirty="0" smtClean="0">
              <a:latin typeface="HG丸ｺﾞｼｯｸM-PRO" pitchFamily="50" charset="-128"/>
              <a:ea typeface="HG丸ｺﾞｼｯｸM-PRO" pitchFamily="50" charset="-128"/>
            </a:endParaRPr>
          </a:p>
          <a:p>
            <a:pPr marL="180975" indent="-180975" fontAlgn="auto">
              <a:spcAft>
                <a:spcPts val="0"/>
              </a:spcAft>
              <a:defRPr/>
            </a:pPr>
            <a:r>
              <a:rPr lang="ja-JP" altLang="en-US" sz="1400" dirty="0" smtClean="0">
                <a:latin typeface="HG丸ｺﾞｼｯｸM-PRO" pitchFamily="50" charset="-128"/>
                <a:ea typeface="HG丸ｺﾞｼｯｸM-PRO" pitchFamily="50" charset="-128"/>
              </a:rPr>
              <a:t>また、大阪　水・環境ソリューション機構の事務局として、大阪府市が海外において官民連携により実施する調査活動や事業化検討の支援などを行ってきた。</a:t>
            </a:r>
            <a:endParaRPr lang="en-US" altLang="ja-JP" sz="1400" dirty="0" smtClean="0">
              <a:latin typeface="HG丸ｺﾞｼｯｸM-PRO" pitchFamily="50" charset="-128"/>
              <a:ea typeface="HG丸ｺﾞｼｯｸM-PRO" pitchFamily="50" charset="-128"/>
            </a:endParaRPr>
          </a:p>
          <a:p>
            <a:pPr marL="180975" indent="-180975" fontAlgn="auto">
              <a:spcAft>
                <a:spcPts val="0"/>
              </a:spcAft>
              <a:defRPr/>
            </a:pPr>
            <a:r>
              <a:rPr lang="ja-JP" altLang="en-US" sz="1400" dirty="0" smtClean="0">
                <a:latin typeface="HG丸ｺﾞｼｯｸM-PRO" pitchFamily="50" charset="-128"/>
                <a:ea typeface="HG丸ｺﾞｼｯｸM-PRO" pitchFamily="50" charset="-128"/>
              </a:rPr>
              <a:t>しかし、限られた職員数では市町村ニーズに十分に応えきれないほか、一部で民間企業と競合する業務分野もあり、同センターの独自性を活かすとともに民間企業との連携による事業展開が必要である。</a:t>
            </a:r>
            <a:endParaRPr lang="en-US" altLang="ja-JP" sz="1400" dirty="0">
              <a:latin typeface="HG丸ｺﾞｼｯｸM-PRO" pitchFamily="50" charset="-128"/>
              <a:ea typeface="HG丸ｺﾞｼｯｸM-PRO" pitchFamily="50" charset="-128"/>
            </a:endParaRPr>
          </a:p>
        </p:txBody>
      </p:sp>
      <p:sp>
        <p:nvSpPr>
          <p:cNvPr id="3" name="テキスト ボックス 2"/>
          <p:cNvSpPr txBox="1"/>
          <p:nvPr/>
        </p:nvSpPr>
        <p:spPr>
          <a:xfrm>
            <a:off x="250765" y="3015324"/>
            <a:ext cx="3629025" cy="276999"/>
          </a:xfrm>
          <a:prstGeom prst="rect">
            <a:avLst/>
          </a:prstGeom>
          <a:noFill/>
        </p:spPr>
        <p:txBody>
          <a:bodyPr>
            <a:spAutoFit/>
          </a:bodyPr>
          <a:lstStyle/>
          <a:p>
            <a:pPr fontAlgn="auto">
              <a:spcBef>
                <a:spcPts val="0"/>
              </a:spcBef>
              <a:spcAft>
                <a:spcPts val="0"/>
              </a:spcAft>
              <a:defRPr/>
            </a:pPr>
            <a:r>
              <a:rPr lang="en-US" altLang="ja-JP" sz="1200" dirty="0">
                <a:solidFill>
                  <a:schemeClr val="tx2">
                    <a:lumMod val="75000"/>
                  </a:schemeClr>
                </a:solidFill>
                <a:latin typeface="HGS創英角ｺﾞｼｯｸUB" pitchFamily="50" charset="-128"/>
                <a:ea typeface="HGS創英角ｺﾞｼｯｸUB" pitchFamily="50" charset="-128"/>
              </a:rPr>
              <a:t>【</a:t>
            </a:r>
            <a:r>
              <a:rPr lang="ja-JP" altLang="en-US" sz="1200" dirty="0" smtClean="0">
                <a:solidFill>
                  <a:schemeClr val="tx2">
                    <a:lumMod val="75000"/>
                  </a:schemeClr>
                </a:solidFill>
                <a:latin typeface="HGS創英角ｺﾞｼｯｸUB" pitchFamily="50" charset="-128"/>
                <a:ea typeface="HGS創英角ｺﾞｼｯｸUB" pitchFamily="50" charset="-128"/>
              </a:rPr>
              <a:t>受託件数の推移</a:t>
            </a:r>
            <a:r>
              <a:rPr lang="en-US" altLang="ja-JP" sz="1200" dirty="0" smtClean="0">
                <a:solidFill>
                  <a:schemeClr val="tx2">
                    <a:lumMod val="75000"/>
                  </a:schemeClr>
                </a:solidFill>
                <a:latin typeface="HGS創英角ｺﾞｼｯｸUB" pitchFamily="50" charset="-128"/>
                <a:ea typeface="HGS創英角ｺﾞｼｯｸUB" pitchFamily="50" charset="-128"/>
              </a:rPr>
              <a:t>】</a:t>
            </a:r>
            <a:r>
              <a:rPr lang="en-US" altLang="ja-JP" sz="900" dirty="0" smtClean="0">
                <a:solidFill>
                  <a:schemeClr val="tx2">
                    <a:lumMod val="75000"/>
                  </a:schemeClr>
                </a:solidFill>
                <a:latin typeface="HGS創英角ｺﾞｼｯｸUB" pitchFamily="50" charset="-128"/>
                <a:ea typeface="HGS創英角ｺﾞｼｯｸUB" pitchFamily="50" charset="-128"/>
              </a:rPr>
              <a:t>※H25</a:t>
            </a:r>
            <a:r>
              <a:rPr lang="ja-JP" altLang="en-US" sz="900" dirty="0" smtClean="0">
                <a:solidFill>
                  <a:schemeClr val="tx2">
                    <a:lumMod val="75000"/>
                  </a:schemeClr>
                </a:solidFill>
                <a:latin typeface="HGS創英角ｺﾞｼｯｸUB" pitchFamily="50" charset="-128"/>
                <a:ea typeface="HGS創英角ｺﾞｼｯｸUB" pitchFamily="50" charset="-128"/>
              </a:rPr>
              <a:t>年度は</a:t>
            </a:r>
            <a:r>
              <a:rPr lang="en-US" altLang="ja-JP" sz="900" dirty="0">
                <a:solidFill>
                  <a:schemeClr val="tx2">
                    <a:lumMod val="75000"/>
                  </a:schemeClr>
                </a:solidFill>
                <a:latin typeface="HGS創英角ｺﾞｼｯｸUB" pitchFamily="50" charset="-128"/>
                <a:ea typeface="HGS創英角ｺﾞｼｯｸUB" pitchFamily="50" charset="-128"/>
              </a:rPr>
              <a:t>12</a:t>
            </a:r>
            <a:r>
              <a:rPr lang="ja-JP" altLang="en-US" sz="900" dirty="0" smtClean="0">
                <a:solidFill>
                  <a:schemeClr val="tx2">
                    <a:lumMod val="75000"/>
                  </a:schemeClr>
                </a:solidFill>
                <a:latin typeface="HGS創英角ｺﾞｼｯｸUB" pitchFamily="50" charset="-128"/>
                <a:ea typeface="HGS創英角ｺﾞｼｯｸUB" pitchFamily="50" charset="-128"/>
              </a:rPr>
              <a:t>月</a:t>
            </a:r>
            <a:r>
              <a:rPr lang="en-US" altLang="ja-JP" sz="900" dirty="0" smtClean="0">
                <a:solidFill>
                  <a:schemeClr val="tx2">
                    <a:lumMod val="75000"/>
                  </a:schemeClr>
                </a:solidFill>
                <a:latin typeface="HGS創英角ｺﾞｼｯｸUB" pitchFamily="50" charset="-128"/>
                <a:ea typeface="HGS創英角ｺﾞｼｯｸUB" pitchFamily="50" charset="-128"/>
              </a:rPr>
              <a:t>1</a:t>
            </a:r>
            <a:r>
              <a:rPr lang="ja-JP" altLang="en-US" sz="900" dirty="0" smtClean="0">
                <a:solidFill>
                  <a:schemeClr val="tx2">
                    <a:lumMod val="75000"/>
                  </a:schemeClr>
                </a:solidFill>
                <a:latin typeface="HGS創英角ｺﾞｼｯｸUB" pitchFamily="50" charset="-128"/>
                <a:ea typeface="HGS創英角ｺﾞｼｯｸUB" pitchFamily="50" charset="-128"/>
              </a:rPr>
              <a:t>日現在件数</a:t>
            </a:r>
            <a:endParaRPr lang="en-US" altLang="ja-JP" sz="900" dirty="0">
              <a:latin typeface="HGS創英角ｺﾞｼｯｸUB" pitchFamily="50" charset="-128"/>
              <a:ea typeface="HGS創英角ｺﾞｼｯｸUB" pitchFamily="50" charset="-128"/>
            </a:endParaRPr>
          </a:p>
        </p:txBody>
      </p:sp>
      <p:sp>
        <p:nvSpPr>
          <p:cNvPr id="16" name="角丸四角形 15"/>
          <p:cNvSpPr/>
          <p:nvPr/>
        </p:nvSpPr>
        <p:spPr>
          <a:xfrm>
            <a:off x="4899027" y="3015320"/>
            <a:ext cx="4878511" cy="2304256"/>
          </a:xfrm>
          <a:prstGeom prst="roundRect">
            <a:avLst>
              <a:gd name="adj" fmla="val 9421"/>
            </a:avLst>
          </a:prstGeom>
          <a:noFill/>
          <a:ln>
            <a:noFill/>
          </a:ln>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ja-JP" altLang="en-US" sz="1400" dirty="0">
                <a:solidFill>
                  <a:schemeClr val="tx1"/>
                </a:solidFill>
                <a:latin typeface="HGS創英角ｺﾞｼｯｸUB" pitchFamily="50" charset="-128"/>
                <a:ea typeface="HGS創英角ｺﾞｼｯｸUB" pitchFamily="50" charset="-128"/>
              </a:rPr>
              <a:t>＜新たな</a:t>
            </a:r>
            <a:r>
              <a:rPr lang="ja-JP" altLang="en-US" sz="1400" dirty="0" smtClean="0">
                <a:solidFill>
                  <a:schemeClr val="tx1"/>
                </a:solidFill>
                <a:latin typeface="HGS創英角ｺﾞｼｯｸUB" pitchFamily="50" charset="-128"/>
                <a:ea typeface="HGS創英角ｺﾞｼｯｸUB" pitchFamily="50" charset="-128"/>
              </a:rPr>
              <a:t>取り組み事例＞</a:t>
            </a:r>
            <a:endParaRPr lang="en-US" altLang="ja-JP" sz="1400" dirty="0">
              <a:solidFill>
                <a:schemeClr val="tx1"/>
              </a:solidFill>
              <a:latin typeface="HGS創英角ｺﾞｼｯｸUB" pitchFamily="50" charset="-128"/>
              <a:ea typeface="HGS創英角ｺﾞｼｯｸUB" pitchFamily="50" charset="-128"/>
            </a:endParaRPr>
          </a:p>
          <a:p>
            <a:pPr fontAlgn="auto">
              <a:spcBef>
                <a:spcPts val="300"/>
              </a:spcBef>
              <a:spcAft>
                <a:spcPts val="0"/>
              </a:spcAft>
              <a:defRPr/>
            </a:pPr>
            <a:r>
              <a:rPr lang="ja-JP" altLang="en-US" sz="1200" dirty="0" smtClean="0">
                <a:solidFill>
                  <a:schemeClr val="tx1"/>
                </a:solidFill>
                <a:latin typeface="HG丸ｺﾞｼｯｸM-PRO" pitchFamily="50" charset="-128"/>
                <a:ea typeface="HG丸ｺﾞｼｯｸM-PRO" pitchFamily="50" charset="-128"/>
              </a:rPr>
              <a:t>　</a:t>
            </a:r>
            <a:r>
              <a:rPr lang="ja-JP" altLang="en-US" sz="1200" dirty="0">
                <a:solidFill>
                  <a:schemeClr val="tx1"/>
                </a:solidFill>
                <a:latin typeface="HG丸ｺﾞｼｯｸM-PRO" pitchFamily="50" charset="-128"/>
                <a:ea typeface="HG丸ｺﾞｼｯｸM-PRO" pitchFamily="50" charset="-128"/>
              </a:rPr>
              <a:t>左記事業とは別に民間企業と連携した事業展開も開始</a:t>
            </a:r>
            <a:endParaRPr lang="en-US" altLang="ja-JP" sz="1200" dirty="0">
              <a:solidFill>
                <a:schemeClr val="tx1"/>
              </a:solidFill>
              <a:latin typeface="HG丸ｺﾞｼｯｸM-PRO" pitchFamily="50" charset="-128"/>
              <a:ea typeface="HG丸ｺﾞｼｯｸM-PRO" pitchFamily="50" charset="-128"/>
            </a:endParaRPr>
          </a:p>
          <a:p>
            <a:pPr marL="171450" indent="-171450" fontAlgn="auto">
              <a:spcBef>
                <a:spcPts val="300"/>
              </a:spcBef>
              <a:spcAft>
                <a:spcPts val="0"/>
              </a:spcAft>
              <a:buFont typeface="Wingdings" panose="05000000000000000000" pitchFamily="2" charset="2"/>
              <a:buChar char="Ø"/>
              <a:defRPr/>
            </a:pPr>
            <a:endParaRPr lang="en-US" altLang="ja-JP" sz="1200" dirty="0" smtClean="0">
              <a:solidFill>
                <a:schemeClr val="tx1"/>
              </a:solidFill>
              <a:latin typeface="HG丸ｺﾞｼｯｸM-PRO" pitchFamily="50" charset="-128"/>
              <a:ea typeface="HG丸ｺﾞｼｯｸM-PRO" pitchFamily="50" charset="-128"/>
            </a:endParaRPr>
          </a:p>
          <a:p>
            <a:pPr marL="171450" indent="-171450" fontAlgn="auto">
              <a:spcBef>
                <a:spcPts val="300"/>
              </a:spcBef>
              <a:spcAft>
                <a:spcPts val="0"/>
              </a:spcAft>
              <a:buFont typeface="Wingdings" panose="05000000000000000000" pitchFamily="2" charset="2"/>
              <a:buChar char="Ø"/>
              <a:defRPr/>
            </a:pPr>
            <a:r>
              <a:rPr lang="ja-JP" altLang="en-US" sz="1200" dirty="0" smtClean="0">
                <a:solidFill>
                  <a:schemeClr val="tx1"/>
                </a:solidFill>
                <a:latin typeface="HG丸ｺﾞｼｯｸM-PRO" pitchFamily="50" charset="-128"/>
                <a:ea typeface="HG丸ｺﾞｼｯｸM-PRO" pitchFamily="50" charset="-128"/>
              </a:rPr>
              <a:t>国土</a:t>
            </a:r>
            <a:r>
              <a:rPr lang="ja-JP" altLang="en-US" sz="1200" dirty="0">
                <a:solidFill>
                  <a:schemeClr val="tx1"/>
                </a:solidFill>
                <a:latin typeface="HG丸ｺﾞｼｯｸM-PRO" pitchFamily="50" charset="-128"/>
                <a:ea typeface="HG丸ｺﾞｼｯｸM-PRO" pitchFamily="50" charset="-128"/>
              </a:rPr>
              <a:t>交通省下水道革新的技術実証事業（</a:t>
            </a:r>
            <a:r>
              <a:rPr lang="en-US" altLang="ja-JP" sz="1200" dirty="0">
                <a:solidFill>
                  <a:schemeClr val="tx1"/>
                </a:solidFill>
                <a:latin typeface="HG丸ｺﾞｼｯｸM-PRO" pitchFamily="50" charset="-128"/>
                <a:ea typeface="HG丸ｺﾞｼｯｸM-PRO" pitchFamily="50" charset="-128"/>
              </a:rPr>
              <a:t>B-DASH</a:t>
            </a:r>
            <a:r>
              <a:rPr lang="ja-JP" altLang="en-US" sz="1200" dirty="0">
                <a:solidFill>
                  <a:schemeClr val="tx1"/>
                </a:solidFill>
                <a:latin typeface="HG丸ｺﾞｼｯｸM-PRO" pitchFamily="50" charset="-128"/>
                <a:ea typeface="HG丸ｺﾞｼｯｸM-PRO" pitchFamily="50" charset="-128"/>
              </a:rPr>
              <a:t>）による「広角カメラ調査と衝撃弾性波検査法による効率的な管渠マネジメントシステム実証事業」に民間企業</a:t>
            </a:r>
            <a:r>
              <a:rPr lang="en-US" altLang="ja-JP" sz="1200" dirty="0">
                <a:solidFill>
                  <a:schemeClr val="tx1"/>
                </a:solidFill>
                <a:latin typeface="HG丸ｺﾞｼｯｸM-PRO" pitchFamily="50" charset="-128"/>
                <a:ea typeface="HG丸ｺﾞｼｯｸM-PRO" pitchFamily="50" charset="-128"/>
              </a:rPr>
              <a:t>1</a:t>
            </a:r>
            <a:r>
              <a:rPr lang="ja-JP" altLang="en-US" sz="1200" dirty="0">
                <a:solidFill>
                  <a:schemeClr val="tx1"/>
                </a:solidFill>
                <a:latin typeface="HG丸ｺﾞｼｯｸM-PRO" pitchFamily="50" charset="-128"/>
                <a:ea typeface="HG丸ｺﾞｼｯｸM-PRO" pitchFamily="50" charset="-128"/>
              </a:rPr>
              <a:t>社、府下</a:t>
            </a:r>
            <a:r>
              <a:rPr lang="en-US" altLang="ja-JP" sz="1200" dirty="0">
                <a:solidFill>
                  <a:schemeClr val="tx1"/>
                </a:solidFill>
                <a:latin typeface="HG丸ｺﾞｼｯｸM-PRO" pitchFamily="50" charset="-128"/>
                <a:ea typeface="HG丸ｺﾞｼｯｸM-PRO" pitchFamily="50" charset="-128"/>
              </a:rPr>
              <a:t>2</a:t>
            </a:r>
            <a:r>
              <a:rPr lang="ja-JP" altLang="en-US" sz="1200" dirty="0">
                <a:solidFill>
                  <a:schemeClr val="tx1"/>
                </a:solidFill>
                <a:latin typeface="HG丸ｺﾞｼｯｸM-PRO" pitchFamily="50" charset="-128"/>
                <a:ea typeface="HG丸ｺﾞｼｯｸM-PRO" pitchFamily="50" charset="-128"/>
              </a:rPr>
              <a:t>都市との共同研究体に都市技術センターも</a:t>
            </a:r>
            <a:r>
              <a:rPr lang="ja-JP" altLang="en-US" sz="1200" dirty="0" smtClean="0">
                <a:solidFill>
                  <a:schemeClr val="tx1"/>
                </a:solidFill>
                <a:latin typeface="HG丸ｺﾞｼｯｸM-PRO" pitchFamily="50" charset="-128"/>
                <a:ea typeface="HG丸ｺﾞｼｯｸM-PRO" pitchFamily="50" charset="-128"/>
              </a:rPr>
              <a:t>参画</a:t>
            </a:r>
            <a:endParaRPr lang="en-US" altLang="ja-JP" sz="1200" dirty="0">
              <a:solidFill>
                <a:schemeClr val="tx1"/>
              </a:solidFill>
              <a:latin typeface="HG丸ｺﾞｼｯｸM-PRO" pitchFamily="50" charset="-128"/>
              <a:ea typeface="HG丸ｺﾞｼｯｸM-PRO" pitchFamily="50" charset="-128"/>
            </a:endParaRPr>
          </a:p>
          <a:p>
            <a:pPr marL="171450" indent="-171450" fontAlgn="auto">
              <a:spcBef>
                <a:spcPts val="300"/>
              </a:spcBef>
              <a:spcAft>
                <a:spcPts val="0"/>
              </a:spcAft>
              <a:buFont typeface="Wingdings" panose="05000000000000000000" pitchFamily="2" charset="2"/>
              <a:buChar char="Ø"/>
              <a:defRPr/>
            </a:pPr>
            <a:endParaRPr lang="en-US" altLang="ja-JP" sz="1200" dirty="0">
              <a:solidFill>
                <a:schemeClr val="tx1"/>
              </a:solidFill>
              <a:latin typeface="HG丸ｺﾞｼｯｸM-PRO" pitchFamily="50" charset="-128"/>
              <a:ea typeface="HG丸ｺﾞｼｯｸM-PRO" pitchFamily="50" charset="-128"/>
            </a:endParaRPr>
          </a:p>
          <a:p>
            <a:pPr marL="171450" indent="-171450" fontAlgn="auto">
              <a:spcBef>
                <a:spcPts val="300"/>
              </a:spcBef>
              <a:spcAft>
                <a:spcPts val="0"/>
              </a:spcAft>
              <a:buFont typeface="Wingdings" panose="05000000000000000000" pitchFamily="2" charset="2"/>
              <a:buChar char="Ø"/>
              <a:defRPr/>
            </a:pPr>
            <a:r>
              <a:rPr lang="ja-JP" altLang="en-US" sz="1200" dirty="0" smtClean="0">
                <a:solidFill>
                  <a:schemeClr val="tx1"/>
                </a:solidFill>
                <a:latin typeface="HG丸ｺﾞｼｯｸM-PRO" pitchFamily="50" charset="-128"/>
                <a:ea typeface="HG丸ｺﾞｼｯｸM-PRO" pitchFamily="50" charset="-128"/>
              </a:rPr>
              <a:t>同センターが有する専門性</a:t>
            </a:r>
            <a:r>
              <a:rPr lang="ja-JP" altLang="en-US" sz="1200" dirty="0">
                <a:solidFill>
                  <a:schemeClr val="tx1"/>
                </a:solidFill>
                <a:latin typeface="HG丸ｺﾞｼｯｸM-PRO" pitchFamily="50" charset="-128"/>
                <a:ea typeface="HG丸ｺﾞｼｯｸM-PRO" pitchFamily="50" charset="-128"/>
              </a:rPr>
              <a:t>を活かし</a:t>
            </a:r>
            <a:r>
              <a:rPr lang="ja-JP" altLang="en-US" sz="1200" dirty="0" smtClean="0">
                <a:solidFill>
                  <a:schemeClr val="tx1"/>
                </a:solidFill>
                <a:latin typeface="HG丸ｺﾞｼｯｸM-PRO" pitchFamily="50" charset="-128"/>
                <a:ea typeface="HG丸ｺﾞｼｯｸM-PRO" pitchFamily="50" charset="-128"/>
              </a:rPr>
              <a:t>、民間企業から調査業務の再委託業務を受託する</a:t>
            </a:r>
            <a:r>
              <a:rPr lang="ja-JP" altLang="en-US" sz="1200" dirty="0">
                <a:solidFill>
                  <a:schemeClr val="tx1"/>
                </a:solidFill>
                <a:latin typeface="HG丸ｺﾞｼｯｸM-PRO" pitchFamily="50" charset="-128"/>
                <a:ea typeface="HG丸ｺﾞｼｯｸM-PRO" pitchFamily="50" charset="-128"/>
              </a:rPr>
              <a:t>など</a:t>
            </a:r>
            <a:r>
              <a:rPr lang="ja-JP" altLang="en-US" sz="1200" dirty="0" smtClean="0">
                <a:solidFill>
                  <a:schemeClr val="tx1"/>
                </a:solidFill>
                <a:latin typeface="HG丸ｺﾞｼｯｸM-PRO" pitchFamily="50" charset="-128"/>
                <a:ea typeface="HG丸ｺﾞｼｯｸM-PRO" pitchFamily="50" charset="-128"/>
              </a:rPr>
              <a:t>、事業拡大を狙う民間企業側から</a:t>
            </a:r>
            <a:r>
              <a:rPr lang="ja-JP" altLang="en-US" sz="1200" dirty="0">
                <a:solidFill>
                  <a:schemeClr val="tx1"/>
                </a:solidFill>
                <a:latin typeface="HG丸ｺﾞｼｯｸM-PRO" pitchFamily="50" charset="-128"/>
                <a:ea typeface="HG丸ｺﾞｼｯｸM-PRO" pitchFamily="50" charset="-128"/>
              </a:rPr>
              <a:t>の需要もある</a:t>
            </a:r>
          </a:p>
        </p:txBody>
      </p:sp>
      <p:sp>
        <p:nvSpPr>
          <p:cNvPr id="44044" name="テキスト ボックス 7"/>
          <p:cNvSpPr txBox="1">
            <a:spLocks noChangeArrowheads="1"/>
          </p:cNvSpPr>
          <p:nvPr/>
        </p:nvSpPr>
        <p:spPr bwMode="auto">
          <a:xfrm>
            <a:off x="401578" y="3375682"/>
            <a:ext cx="2808287" cy="179388"/>
          </a:xfrm>
          <a:prstGeom prst="rect">
            <a:avLst/>
          </a:prstGeom>
          <a:noFill/>
          <a:ln w="9525">
            <a:noFill/>
            <a:miter lim="800000"/>
            <a:headEnd/>
            <a:tailEnd/>
          </a:ln>
        </p:spPr>
        <p:txBody>
          <a:bodyPr wrap="none" lIns="0" tIns="0" rIns="36000" bIns="0"/>
          <a:lstStyle/>
          <a:p>
            <a:r>
              <a:rPr lang="ja-JP" altLang="en-US" sz="1000" u="sng">
                <a:solidFill>
                  <a:schemeClr val="tx2"/>
                </a:solidFill>
                <a:latin typeface="HGS創英角ｺﾞｼｯｸUB" pitchFamily="50" charset="-128"/>
                <a:ea typeface="HGS創英角ｺﾞｼｯｸUB" pitchFamily="50" charset="-128"/>
              </a:rPr>
              <a:t>民間と競合する分野で受託数に変動がある分野</a:t>
            </a:r>
          </a:p>
        </p:txBody>
      </p:sp>
      <p:sp>
        <p:nvSpPr>
          <p:cNvPr id="44045" name="テキスト ボックス 28"/>
          <p:cNvSpPr txBox="1">
            <a:spLocks noChangeArrowheads="1"/>
          </p:cNvSpPr>
          <p:nvPr/>
        </p:nvSpPr>
        <p:spPr bwMode="auto">
          <a:xfrm>
            <a:off x="528576" y="4923499"/>
            <a:ext cx="2806700" cy="180975"/>
          </a:xfrm>
          <a:prstGeom prst="rect">
            <a:avLst/>
          </a:prstGeom>
          <a:noFill/>
          <a:ln w="9525">
            <a:noFill/>
            <a:miter lim="800000"/>
            <a:headEnd/>
            <a:tailEnd/>
          </a:ln>
        </p:spPr>
        <p:txBody>
          <a:bodyPr wrap="none" lIns="0" tIns="0" rIns="36000" bIns="0"/>
          <a:lstStyle/>
          <a:p>
            <a:r>
              <a:rPr lang="ja-JP" altLang="en-US" sz="1000" u="sng">
                <a:solidFill>
                  <a:schemeClr val="tx2"/>
                </a:solidFill>
                <a:latin typeface="HGS創英角ｺﾞｼｯｸUB" pitchFamily="50" charset="-128"/>
                <a:ea typeface="HGS創英角ｺﾞｼｯｸUB" pitchFamily="50" charset="-128"/>
              </a:rPr>
              <a:t>民間事業者を規制する行政支援の分野</a:t>
            </a:r>
          </a:p>
        </p:txBody>
      </p:sp>
      <p:sp>
        <p:nvSpPr>
          <p:cNvPr id="30" name="テキスト ボックス 29"/>
          <p:cNvSpPr txBox="1"/>
          <p:nvPr/>
        </p:nvSpPr>
        <p:spPr>
          <a:xfrm>
            <a:off x="3276002" y="5157192"/>
            <a:ext cx="1440000" cy="828000"/>
          </a:xfrm>
          <a:prstGeom prst="rect">
            <a:avLst/>
          </a:prstGeom>
          <a:ln w="12700"/>
        </p:spPr>
        <p:style>
          <a:lnRef idx="2">
            <a:schemeClr val="accent1"/>
          </a:lnRef>
          <a:fillRef idx="1">
            <a:schemeClr val="lt1"/>
          </a:fillRef>
          <a:effectRef idx="0">
            <a:schemeClr val="accent1"/>
          </a:effectRef>
          <a:fontRef idx="minor">
            <a:schemeClr val="dk1"/>
          </a:fontRef>
        </p:style>
        <p:txBody>
          <a:bodyPr wrap="square" rIns="72000" anchor="ctr" anchorCtr="0">
            <a:noAutofit/>
          </a:bodyPr>
          <a:lstStyle/>
          <a:p>
            <a:pPr fontAlgn="auto">
              <a:spcBef>
                <a:spcPts val="0"/>
              </a:spcBef>
              <a:spcAft>
                <a:spcPts val="0"/>
              </a:spcAft>
              <a:defRPr/>
            </a:pPr>
            <a:r>
              <a:rPr lang="ja-JP" altLang="en-US" sz="1000" dirty="0">
                <a:solidFill>
                  <a:schemeClr val="tx1"/>
                </a:solidFill>
                <a:latin typeface="HG丸ｺﾞｼｯｸM-PRO" pitchFamily="50" charset="-128"/>
                <a:ea typeface="HG丸ｺﾞｼｯｸM-PRO" pitchFamily="50" charset="-128"/>
              </a:rPr>
              <a:t>自治体の専門職の要員数減により、今後も需要の拡大が想定される</a:t>
            </a:r>
          </a:p>
        </p:txBody>
      </p:sp>
      <p:pic>
        <p:nvPicPr>
          <p:cNvPr id="44047" name="Picture 7"/>
          <p:cNvPicPr>
            <a:picLocks noChangeAspect="1" noChangeArrowheads="1"/>
          </p:cNvPicPr>
          <p:nvPr/>
        </p:nvPicPr>
        <p:blipFill>
          <a:blip r:embed="rId3" cstate="print"/>
          <a:srcRect/>
          <a:stretch>
            <a:fillRect/>
          </a:stretch>
        </p:blipFill>
        <p:spPr bwMode="auto">
          <a:xfrm>
            <a:off x="250765" y="3539197"/>
            <a:ext cx="2976563" cy="1335087"/>
          </a:xfrm>
          <a:prstGeom prst="rect">
            <a:avLst/>
          </a:prstGeom>
          <a:noFill/>
          <a:ln w="9525">
            <a:noFill/>
            <a:miter lim="800000"/>
            <a:headEnd/>
            <a:tailEnd/>
          </a:ln>
        </p:spPr>
      </p:pic>
      <p:sp>
        <p:nvSpPr>
          <p:cNvPr id="31" name="テキスト ボックス 30"/>
          <p:cNvSpPr txBox="1"/>
          <p:nvPr/>
        </p:nvSpPr>
        <p:spPr>
          <a:xfrm>
            <a:off x="3276002" y="3630956"/>
            <a:ext cx="1440000" cy="828000"/>
          </a:xfrm>
          <a:prstGeom prst="rect">
            <a:avLst/>
          </a:prstGeom>
          <a:ln w="9525"/>
        </p:spPr>
        <p:style>
          <a:lnRef idx="2">
            <a:schemeClr val="accent1"/>
          </a:lnRef>
          <a:fillRef idx="1">
            <a:schemeClr val="lt1"/>
          </a:fillRef>
          <a:effectRef idx="0">
            <a:schemeClr val="accent1"/>
          </a:effectRef>
          <a:fontRef idx="minor">
            <a:schemeClr val="dk1"/>
          </a:fontRef>
        </p:style>
        <p:txBody>
          <a:bodyPr wrap="square" lIns="72000" tIns="72000" rIns="72000" bIns="72000" anchor="ctr" anchorCtr="0">
            <a:noAutofit/>
          </a:bodyPr>
          <a:lstStyle/>
          <a:p>
            <a:pPr fontAlgn="auto">
              <a:spcBef>
                <a:spcPts val="0"/>
              </a:spcBef>
              <a:spcAft>
                <a:spcPts val="0"/>
              </a:spcAft>
              <a:defRPr/>
            </a:pPr>
            <a:r>
              <a:rPr lang="ja-JP" altLang="en-US" sz="1000" dirty="0">
                <a:solidFill>
                  <a:schemeClr val="tx1"/>
                </a:solidFill>
                <a:latin typeface="HG丸ｺﾞｼｯｸM-PRO" pitchFamily="50" charset="-128"/>
                <a:ea typeface="HG丸ｺﾞｼｯｸM-PRO" pitchFamily="50" charset="-128"/>
              </a:rPr>
              <a:t>行政側のモニタリング支援等の業務の差別化により受託の安定化が必要</a:t>
            </a:r>
          </a:p>
        </p:txBody>
      </p:sp>
    </p:spTree>
    <p:extLst>
      <p:ext uri="{BB962C8B-B14F-4D97-AF65-F5344CB8AC3E}">
        <p14:creationId xmlns:p14="http://schemas.microsoft.com/office/powerpoint/2010/main" val="34383021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2"/>
          <p:cNvSpPr>
            <a:spLocks noChangeArrowheads="1"/>
          </p:cNvSpPr>
          <p:nvPr/>
        </p:nvSpPr>
        <p:spPr bwMode="auto">
          <a:xfrm>
            <a:off x="359289" y="604877"/>
            <a:ext cx="8929158" cy="276225"/>
          </a:xfrm>
          <a:prstGeom prst="rect">
            <a:avLst/>
          </a:prstGeom>
          <a:noFill/>
          <a:ln w="9525">
            <a:noFill/>
            <a:miter lim="800000"/>
            <a:headEnd/>
            <a:tailEnd/>
          </a:ln>
        </p:spPr>
        <p:txBody>
          <a:bodyPr/>
          <a:lstStyle/>
          <a:p>
            <a:endParaRPr lang="ja-JP" altLang="en-US"/>
          </a:p>
        </p:txBody>
      </p:sp>
      <p:sp>
        <p:nvSpPr>
          <p:cNvPr id="14" name="スライド番号プレースホルダ 1"/>
          <p:cNvSpPr txBox="1">
            <a:spLocks/>
          </p:cNvSpPr>
          <p:nvPr/>
        </p:nvSpPr>
        <p:spPr>
          <a:xfrm>
            <a:off x="9360003" y="6300006"/>
            <a:ext cx="677281" cy="365125"/>
          </a:xfrm>
          <a:prstGeom prst="rect">
            <a:avLst/>
          </a:prstGeom>
          <a:no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44</a:t>
            </a:fld>
            <a:endParaRPr lang="ja-JP" altLang="en-US" sz="2000" b="1" dirty="0">
              <a:solidFill>
                <a:srgbClr val="000000"/>
              </a:solidFill>
              <a:latin typeface="Times New Roman" pitchFamily="18" charset="0"/>
              <a:cs typeface="Times New Roman" pitchFamily="18" charset="0"/>
            </a:endParaRPr>
          </a:p>
        </p:txBody>
      </p:sp>
      <p:sp>
        <p:nvSpPr>
          <p:cNvPr id="2" name="正方形/長方形 1"/>
          <p:cNvSpPr/>
          <p:nvPr/>
        </p:nvSpPr>
        <p:spPr>
          <a:xfrm>
            <a:off x="8157357" y="5913276"/>
            <a:ext cx="432049" cy="386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68000" y="952097"/>
            <a:ext cx="9000000" cy="2129887"/>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chorCtr="0">
            <a:noAutofit/>
          </a:bodyPr>
          <a:lstStyle/>
          <a:p>
            <a:pPr indent="-216000">
              <a:lnSpc>
                <a:spcPts val="2500"/>
              </a:lnSpc>
              <a:spcBef>
                <a:spcPts val="1200"/>
              </a:spcBef>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・本市には下水道事業のノウハウや広く活用が可能な関連技術が蓄積されている。</a:t>
            </a:r>
            <a:endParaRPr lang="en-US" altLang="ja-JP" sz="16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indent="-216000">
              <a:lnSpc>
                <a:spcPts val="2500"/>
              </a:lnSpc>
              <a:spcBef>
                <a:spcPts val="1200"/>
              </a:spcBef>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・他の自治体では技術者不足による適切な運営管理が課題となっている。</a:t>
            </a:r>
            <a:endParaRPr lang="en-US" altLang="ja-JP" sz="16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216000" indent="-216000">
              <a:lnSpc>
                <a:spcPts val="2500"/>
              </a:lnSpc>
              <a:spcBef>
                <a:spcPts val="1200"/>
              </a:spcBef>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・他の自治体における課題解決や、在阪企業とのジョイントなども視野に入れ、大阪の都市成長戦略に貢献していくことが期待されるが、行政組織の取組みには制約がかかる。</a:t>
            </a:r>
            <a:endParaRPr lang="en-US" altLang="ja-JP" sz="16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5" name="角丸四角形 14"/>
          <p:cNvSpPr/>
          <p:nvPr/>
        </p:nvSpPr>
        <p:spPr>
          <a:xfrm>
            <a:off x="468000" y="4099124"/>
            <a:ext cx="9000000" cy="2318659"/>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chorCtr="0">
            <a:noAutofit/>
          </a:bodyPr>
          <a:lstStyle/>
          <a:p>
            <a:pPr marL="216000" indent="-216000">
              <a:lnSpc>
                <a:spcPts val="2500"/>
              </a:lnSpc>
            </a:pP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・本市下水道事業に従事する職員の技術・</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ノウハウを継承・発展させることが重要であり、</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質の高い技術の確保</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、新たなノウハウの蓄積など高い</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レベルの市民サービスの維持に向けた取組が必要。</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a:p>
            <a:pPr marL="216000" indent="-216000">
              <a:lnSpc>
                <a:spcPts val="2500"/>
              </a:lnSpc>
              <a:spcBef>
                <a:spcPts val="1200"/>
              </a:spcBef>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・行政</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組織</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では</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参画できない事業や民間とのジョイントベンチャーによる事業展開の実施に向けた検討が必要</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a:t>
            </a:r>
            <a:endPar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6" name="下矢印 1"/>
          <p:cNvSpPr>
            <a:spLocks noChangeArrowheads="1"/>
          </p:cNvSpPr>
          <p:nvPr/>
        </p:nvSpPr>
        <p:spPr bwMode="auto">
          <a:xfrm>
            <a:off x="3708000" y="3460050"/>
            <a:ext cx="2520000" cy="356061"/>
          </a:xfrm>
          <a:prstGeom prst="downArrow">
            <a:avLst>
              <a:gd name="adj1" fmla="val 50000"/>
              <a:gd name="adj2" fmla="val 50000"/>
            </a:avLst>
          </a:prstGeom>
          <a:gradFill rotWithShape="1">
            <a:gsLst>
              <a:gs pos="0">
                <a:srgbClr val="00FFFF"/>
              </a:gs>
              <a:gs pos="50000">
                <a:srgbClr val="007676"/>
              </a:gs>
              <a:gs pos="100000">
                <a:srgbClr val="00FFFF"/>
              </a:gs>
            </a:gsLst>
            <a:lin ang="5400000" scaled="1"/>
          </a:gradFill>
          <a:ln w="9525" algn="ctr">
            <a:noFill/>
            <a:round/>
            <a:headEnd/>
            <a:tailEnd/>
          </a:ln>
        </p:spPr>
        <p:txBody>
          <a:bodyPr lIns="128016" tIns="64008" rIns="128016" bIns="64008" anchor="ctr"/>
          <a:lstStyle/>
          <a:p>
            <a:pPr algn="ctr" defTabSz="957263"/>
            <a:endParaRPr lang="ja-JP" altLang="en-US"/>
          </a:p>
        </p:txBody>
      </p:sp>
      <p:sp>
        <p:nvSpPr>
          <p:cNvPr id="4" name="タイトル 3"/>
          <p:cNvSpPr>
            <a:spLocks noGrp="1"/>
          </p:cNvSpPr>
          <p:nvPr>
            <p:ph type="title"/>
          </p:nvPr>
        </p:nvSpPr>
        <p:spPr/>
        <p:txBody>
          <a:bodyPr/>
          <a:lstStyle/>
          <a:p>
            <a:r>
              <a:rPr lang="ja-JP" altLang="en-US" sz="2800" dirty="0">
                <a:latin typeface="HGS創英角ｺﾞｼｯｸUB" pitchFamily="50" charset="-128"/>
                <a:ea typeface="HGS創英角ｺﾞｼｯｸUB" pitchFamily="50" charset="-128"/>
              </a:rPr>
              <a:t>４</a:t>
            </a:r>
            <a:r>
              <a:rPr lang="en-US" altLang="ja-JP" dirty="0">
                <a:latin typeface="HGS創英角ｺﾞｼｯｸUB" pitchFamily="50" charset="-128"/>
                <a:ea typeface="HGS創英角ｺﾞｼｯｸUB" pitchFamily="50" charset="-128"/>
              </a:rPr>
              <a:t>-</a:t>
            </a:r>
            <a:r>
              <a:rPr lang="ja-JP" altLang="en-US" dirty="0">
                <a:latin typeface="HGS創英角ｺﾞｼｯｸUB" pitchFamily="50" charset="-128"/>
                <a:ea typeface="HGS創英角ｺﾞｼｯｸUB" pitchFamily="50" charset="-128"/>
              </a:rPr>
              <a:t>４</a:t>
            </a:r>
            <a:r>
              <a:rPr lang="ja-JP" altLang="en-US" sz="2800" dirty="0">
                <a:solidFill>
                  <a:srgbClr val="623104"/>
                </a:solidFill>
                <a:latin typeface="HGS創英角ｺﾞｼｯｸUB" pitchFamily="50" charset="-128"/>
                <a:ea typeface="HGS創英角ｺﾞｼｯｸUB" pitchFamily="50" charset="-128"/>
              </a:rPr>
              <a:t>．</a:t>
            </a:r>
            <a:r>
              <a:rPr lang="ja-JP" altLang="en-US" dirty="0"/>
              <a:t>まとめ（国内外事業展開の現状と課題</a:t>
            </a:r>
            <a:r>
              <a:rPr lang="ja-JP" altLang="en-US" dirty="0" smtClean="0"/>
              <a:t>）</a:t>
            </a:r>
            <a:endParaRPr kumimoji="1" lang="ja-JP" altLang="en-US" dirty="0"/>
          </a:p>
        </p:txBody>
      </p:sp>
    </p:spTree>
    <p:extLst>
      <p:ext uri="{BB962C8B-B14F-4D97-AF65-F5344CB8AC3E}">
        <p14:creationId xmlns:p14="http://schemas.microsoft.com/office/powerpoint/2010/main" val="37717121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1962002" y="3032956"/>
            <a:ext cx="5976664" cy="1476164"/>
          </a:xfrm>
          <a:prstGeom prst="rect">
            <a:avLst/>
          </a:prstGeom>
          <a:gradFill flip="none" rotWithShape="1">
            <a:gsLst>
              <a:gs pos="0">
                <a:srgbClr val="009AF0"/>
              </a:gs>
              <a:gs pos="10000">
                <a:srgbClr val="B1F6FF"/>
              </a:gs>
              <a:gs pos="30000">
                <a:srgbClr val="EBFDFF"/>
              </a:gs>
            </a:gsLst>
            <a:lin ang="10800000" scaled="0"/>
            <a:tileRect/>
          </a:gradFill>
          <a:ln w="12700">
            <a:noFill/>
            <a:miter lim="800000"/>
            <a:headEnd/>
            <a:tailEnd/>
          </a:ln>
          <a:effectLst>
            <a:outerShdw blurRad="25400" dist="165100" dir="2700000" sx="101000" sy="101000" algn="ctr" rotWithShape="0">
              <a:srgbClr val="005290">
                <a:alpha val="74902"/>
              </a:srgbClr>
            </a:outerShdw>
          </a:effectLst>
          <a:extLst/>
        </p:spPr>
        <p:txBody>
          <a:bodyPr wrap="none" lIns="252000" rIns="36000" anchor="ctr"/>
          <a:lstStyle/>
          <a:p>
            <a:pPr>
              <a:lnSpc>
                <a:spcPts val="2200"/>
              </a:lnSpc>
              <a:spcBef>
                <a:spcPts val="600"/>
              </a:spcBef>
            </a:pPr>
            <a:r>
              <a:rPr lang="ja-JP" altLang="en-US" sz="1600" dirty="0" smtClean="0">
                <a:solidFill>
                  <a:srgbClr val="0070C0"/>
                </a:solidFill>
                <a:latin typeface="HG丸ｺﾞｼｯｸM-PRO" pitchFamily="50" charset="-128"/>
                <a:ea typeface="HG丸ｺﾞｼｯｸM-PRO" pitchFamily="50" charset="-128"/>
              </a:rPr>
              <a:t>１．課題と解決の方向性</a:t>
            </a:r>
            <a:endParaRPr lang="en-US" altLang="ja-JP" sz="1600" dirty="0" smtClean="0">
              <a:solidFill>
                <a:srgbClr val="0070C0"/>
              </a:solidFill>
              <a:latin typeface="HG丸ｺﾞｼｯｸM-PRO" pitchFamily="50" charset="-128"/>
              <a:ea typeface="HG丸ｺﾞｼｯｸM-PRO" pitchFamily="50" charset="-128"/>
            </a:endParaRPr>
          </a:p>
        </p:txBody>
      </p:sp>
      <p:sp>
        <p:nvSpPr>
          <p:cNvPr id="12" name="正方形/長方形 11"/>
          <p:cNvSpPr/>
          <p:nvPr/>
        </p:nvSpPr>
        <p:spPr>
          <a:xfrm>
            <a:off x="632522" y="1700808"/>
            <a:ext cx="867696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2800" dirty="0">
                <a:solidFill>
                  <a:schemeClr val="tx1"/>
                </a:solidFill>
                <a:latin typeface="HG丸ｺﾞｼｯｸM-PRO" panose="020F0600000000000000" pitchFamily="50" charset="-128"/>
                <a:ea typeface="HG丸ｺﾞｼｯｸM-PRO" panose="020F0600000000000000" pitchFamily="50" charset="-128"/>
              </a:rPr>
              <a:t>５</a:t>
            </a:r>
            <a:r>
              <a:rPr lang="ja-JP" altLang="en-US" sz="2400" dirty="0" smtClean="0">
                <a:solidFill>
                  <a:schemeClr val="tx1"/>
                </a:solidFill>
                <a:latin typeface="HG丸ｺﾞｼｯｸM-PRO" pitchFamily="50" charset="-128"/>
                <a:ea typeface="HG丸ｺﾞｼｯｸM-PRO" pitchFamily="50" charset="-128"/>
              </a:rPr>
              <a:t>　下水道事業の課題（全体のまとめ）</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7" name="グループ化 66"/>
          <p:cNvGrpSpPr/>
          <p:nvPr/>
        </p:nvGrpSpPr>
        <p:grpSpPr>
          <a:xfrm>
            <a:off x="172801" y="2124144"/>
            <a:ext cx="9649072" cy="224736"/>
            <a:chOff x="200472" y="828000"/>
            <a:chExt cx="9649072" cy="224736"/>
          </a:xfrm>
        </p:grpSpPr>
        <p:sp>
          <p:nvSpPr>
            <p:cNvPr id="18" name="平行四辺形 17"/>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平行四辺形 18"/>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平行四辺形 19"/>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45</a:t>
            </a:fld>
            <a:endParaRPr lang="ja-JP" alt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09592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2"/>
          <p:cNvSpPr>
            <a:spLocks noChangeArrowheads="1"/>
          </p:cNvSpPr>
          <p:nvPr/>
        </p:nvSpPr>
        <p:spPr bwMode="auto">
          <a:xfrm>
            <a:off x="356352" y="87290"/>
            <a:ext cx="8929158" cy="276225"/>
          </a:xfrm>
          <a:prstGeom prst="rect">
            <a:avLst/>
          </a:prstGeom>
          <a:noFill/>
          <a:ln w="9525">
            <a:noFill/>
            <a:miter lim="800000"/>
            <a:headEnd/>
            <a:tailEnd/>
          </a:ln>
        </p:spPr>
        <p:txBody>
          <a:bodyPr/>
          <a:lstStyle/>
          <a:p>
            <a:endParaRPr lang="ja-JP" altLang="en-US"/>
          </a:p>
        </p:txBody>
      </p:sp>
      <p:sp>
        <p:nvSpPr>
          <p:cNvPr id="7" name="Rectangle 374"/>
          <p:cNvSpPr>
            <a:spLocks noChangeArrowheads="1"/>
          </p:cNvSpPr>
          <p:nvPr/>
        </p:nvSpPr>
        <p:spPr bwMode="auto">
          <a:xfrm>
            <a:off x="522188" y="327432"/>
            <a:ext cx="8445897" cy="361950"/>
          </a:xfrm>
          <a:prstGeom prst="rect">
            <a:avLst/>
          </a:prstGeom>
          <a:noFill/>
          <a:ln w="9525">
            <a:noFill/>
            <a:miter lim="800000"/>
            <a:headEnd/>
            <a:tailEnd/>
          </a:ln>
        </p:spPr>
        <p:txBody>
          <a:bodyPr/>
          <a:lstStyle/>
          <a:p>
            <a:endParaRPr lang="ja-JP" altLang="en-US"/>
          </a:p>
        </p:txBody>
      </p:sp>
      <p:sp>
        <p:nvSpPr>
          <p:cNvPr id="13" name="角丸四角形 12"/>
          <p:cNvSpPr/>
          <p:nvPr/>
        </p:nvSpPr>
        <p:spPr>
          <a:xfrm>
            <a:off x="309528" y="608400"/>
            <a:ext cx="936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・現状を分析した結果、何が課題であることがわかったか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4" name="Text Box 4"/>
          <p:cNvSpPr txBox="1">
            <a:spLocks noChangeArrowheads="1"/>
          </p:cNvSpPr>
          <p:nvPr/>
        </p:nvSpPr>
        <p:spPr bwMode="auto">
          <a:xfrm>
            <a:off x="468000" y="1920237"/>
            <a:ext cx="9072000" cy="786607"/>
          </a:xfrm>
          <a:prstGeom prst="rect">
            <a:avLst/>
          </a:prstGeom>
          <a:noFill/>
          <a:ln w="9525">
            <a:solidFill>
              <a:schemeClr val="accent1"/>
            </a:solidFill>
            <a:miter lim="800000"/>
            <a:headEnd/>
            <a:tailEnd/>
          </a:ln>
        </p:spPr>
        <p:txBody>
          <a:bodyPr lIns="108000" tIns="72000" rIns="108000" bIns="72000">
            <a:spAutoFit/>
          </a:bodyPr>
          <a:lstStyle/>
          <a:p>
            <a:pPr marL="216000" indent="-216000">
              <a:lnSpc>
                <a:spcPts val="2500"/>
              </a:lnSpc>
            </a:pP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浸水対策</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、合流式下水道の改善等</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が実施途上で、市民の安全・安心を確保する目的の施設整備完了に今後さらに相当</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期間・費用を要する</a:t>
            </a:r>
            <a:r>
              <a:rPr lang="en-US" altLang="ja-JP" sz="1600" dirty="0" smtClean="0">
                <a:solidFill>
                  <a:schemeClr val="accent1">
                    <a:lumMod val="50000"/>
                  </a:schemeClr>
                </a:solidFill>
                <a:latin typeface="HG丸ｺﾞｼｯｸM-PRO" pitchFamily="50" charset="-128"/>
                <a:ea typeface="HG丸ｺﾞｼｯｸM-PRO" pitchFamily="50" charset="-128"/>
                <a:cs typeface="Meiryo UI" pitchFamily="50" charset="-128"/>
              </a:rPr>
              <a:t>.</a:t>
            </a:r>
          </a:p>
        </p:txBody>
      </p:sp>
      <p:sp>
        <p:nvSpPr>
          <p:cNvPr id="15" name="Text Box 4"/>
          <p:cNvSpPr txBox="1">
            <a:spLocks noChangeArrowheads="1"/>
          </p:cNvSpPr>
          <p:nvPr/>
        </p:nvSpPr>
        <p:spPr bwMode="auto">
          <a:xfrm>
            <a:off x="468000" y="2937261"/>
            <a:ext cx="9072000" cy="1107208"/>
          </a:xfrm>
          <a:prstGeom prst="rect">
            <a:avLst/>
          </a:prstGeom>
          <a:noFill/>
          <a:ln w="9525">
            <a:solidFill>
              <a:schemeClr val="accent1"/>
            </a:solidFill>
            <a:miter lim="800000"/>
            <a:headEnd/>
            <a:tailEnd/>
          </a:ln>
        </p:spPr>
        <p:txBody>
          <a:bodyPr lIns="108000" tIns="72000" rIns="108000" bIns="72000">
            <a:spAutoFit/>
          </a:bodyPr>
          <a:lstStyle/>
          <a:p>
            <a:pPr marL="216000" indent="-216000">
              <a:lnSpc>
                <a:spcPts val="2500"/>
              </a:lnSpc>
            </a:pPr>
            <a:r>
              <a:rPr lang="ja-JP" altLang="en-US" sz="1600" dirty="0" smtClean="0">
                <a:solidFill>
                  <a:srgbClr val="003366"/>
                </a:solidFill>
                <a:latin typeface="HG丸ｺﾞｼｯｸM-PRO" panose="020F0600000000000000" pitchFamily="50" charset="-128"/>
                <a:ea typeface="HG丸ｺﾞｼｯｸM-PRO" panose="020F0600000000000000" pitchFamily="50" charset="-128"/>
              </a:rPr>
              <a:t>・使用水量（使用料）の減少傾向に対し、今後改築更新事業の本格化によって、ますます厳しい経営環境となる状況であり、事業の効率化が必要</a:t>
            </a:r>
            <a:endParaRPr lang="en-US" altLang="ja-JP" sz="1600" dirty="0" smtClean="0">
              <a:solidFill>
                <a:srgbClr val="003366"/>
              </a:solidFill>
              <a:latin typeface="HG丸ｺﾞｼｯｸM-PRO" panose="020F0600000000000000" pitchFamily="50" charset="-128"/>
              <a:ea typeface="HG丸ｺﾞｼｯｸM-PRO" panose="020F0600000000000000" pitchFamily="50" charset="-128"/>
            </a:endParaRPr>
          </a:p>
          <a:p>
            <a:pPr marL="216000" indent="-216000">
              <a:lnSpc>
                <a:spcPts val="2500"/>
              </a:lnSpc>
            </a:pPr>
            <a:r>
              <a:rPr lang="ja-JP" altLang="en-US" sz="1600" dirty="0" smtClean="0">
                <a:solidFill>
                  <a:srgbClr val="003366"/>
                </a:solidFill>
                <a:latin typeface="HG丸ｺﾞｼｯｸM-PRO" panose="020F0600000000000000" pitchFamily="50" charset="-128"/>
                <a:ea typeface="HG丸ｺﾞｼｯｸM-PRO" panose="020F0600000000000000" pitchFamily="50" charset="-128"/>
                <a:cs typeface="Meiryo UI" pitchFamily="50" charset="-128"/>
              </a:rPr>
              <a:t>・他都市に比較して維持管理部門の職員数が多いため、執行体制の見直しが必要である</a:t>
            </a:r>
            <a:endParaRPr lang="en-US" altLang="ja-JP" sz="1600" dirty="0">
              <a:solidFill>
                <a:srgbClr val="003366"/>
              </a:solidFill>
              <a:latin typeface="HG丸ｺﾞｼｯｸM-PRO" pitchFamily="50" charset="-128"/>
              <a:ea typeface="HG丸ｺﾞｼｯｸM-PRO" pitchFamily="50" charset="-128"/>
              <a:cs typeface="Meiryo UI" pitchFamily="50" charset="-128"/>
            </a:endParaRPr>
          </a:p>
        </p:txBody>
      </p:sp>
      <p:sp>
        <p:nvSpPr>
          <p:cNvPr id="16" name="Text Box 4"/>
          <p:cNvSpPr txBox="1">
            <a:spLocks noChangeArrowheads="1"/>
          </p:cNvSpPr>
          <p:nvPr/>
        </p:nvSpPr>
        <p:spPr bwMode="auto">
          <a:xfrm>
            <a:off x="468000" y="4260497"/>
            <a:ext cx="9072000" cy="786607"/>
          </a:xfrm>
          <a:prstGeom prst="rect">
            <a:avLst/>
          </a:prstGeom>
          <a:noFill/>
          <a:ln w="9525">
            <a:solidFill>
              <a:schemeClr val="accent1"/>
            </a:solidFill>
            <a:miter lim="800000"/>
            <a:headEnd/>
            <a:tailEnd/>
          </a:ln>
        </p:spPr>
        <p:txBody>
          <a:bodyPr lIns="108000" tIns="72000" rIns="108000" bIns="72000">
            <a:spAutoFit/>
          </a:bodyPr>
          <a:lstStyle/>
          <a:p>
            <a:pPr marL="216000" indent="-216000">
              <a:lnSpc>
                <a:spcPts val="2500"/>
              </a:lnSpc>
            </a:pP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他都市</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では</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、下水道</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技術者</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が</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不足するなかで適切</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な運営管理が課題であり、ビジネスチャンスが存在</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するにも関わらず、本市の技術・経験</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が活用</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できていない</a:t>
            </a:r>
            <a:endParaRPr lang="en-US" altLang="ja-JP" sz="1600" u="sng" dirty="0">
              <a:latin typeface="HG丸ｺﾞｼｯｸM-PRO" pitchFamily="50" charset="-128"/>
              <a:ea typeface="HG丸ｺﾞｼｯｸM-PRO" pitchFamily="50" charset="-128"/>
              <a:cs typeface="Meiryo UI" pitchFamily="50" charset="-128"/>
            </a:endParaRPr>
          </a:p>
        </p:txBody>
      </p:sp>
      <p:sp>
        <p:nvSpPr>
          <p:cNvPr id="17" name="スライド番号プレースホルダ 1"/>
          <p:cNvSpPr txBox="1">
            <a:spLocks/>
          </p:cNvSpPr>
          <p:nvPr/>
        </p:nvSpPr>
        <p:spPr>
          <a:xfrm>
            <a:off x="9360000" y="6300000"/>
            <a:ext cx="677281"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2000" b="1"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1" lang="ja-JP" altLang="en-US" sz="2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3" name="正方形/長方形 2"/>
          <p:cNvSpPr/>
          <p:nvPr/>
        </p:nvSpPr>
        <p:spPr>
          <a:xfrm>
            <a:off x="309528" y="1524188"/>
            <a:ext cx="9360000" cy="36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14951" y="1560193"/>
            <a:ext cx="1046438" cy="370541"/>
          </a:xfrm>
          <a:prstGeom prst="rect">
            <a:avLst/>
          </a:prstGeom>
          <a:noFill/>
        </p:spPr>
        <p:txBody>
          <a:bodyPr wrap="square" rtlCol="0">
            <a:spAutoFit/>
          </a:bodyPr>
          <a:lstStyle/>
          <a:p>
            <a:r>
              <a:rPr kumimoji="1" lang="ja-JP" altLang="en-US" dirty="0" smtClean="0">
                <a:solidFill>
                  <a:srgbClr val="003366"/>
                </a:solidFill>
                <a:latin typeface="HG丸ｺﾞｼｯｸM-PRO" panose="020F0600000000000000" pitchFamily="50" charset="-128"/>
                <a:ea typeface="HG丸ｺﾞｼｯｸM-PRO" panose="020F0600000000000000" pitchFamily="50" charset="-128"/>
              </a:rPr>
              <a:t>課題</a:t>
            </a:r>
            <a:endParaRPr kumimoji="1" lang="ja-JP" altLang="en-US" dirty="0">
              <a:solidFill>
                <a:srgbClr val="003366"/>
              </a:solidFill>
              <a:latin typeface="HG丸ｺﾞｼｯｸM-PRO" panose="020F0600000000000000" pitchFamily="50" charset="-128"/>
              <a:ea typeface="HG丸ｺﾞｼｯｸM-PRO" panose="020F0600000000000000" pitchFamily="50" charset="-128"/>
            </a:endParaRPr>
          </a:p>
        </p:txBody>
      </p:sp>
      <p:sp>
        <p:nvSpPr>
          <p:cNvPr id="18" name="Text Box 4"/>
          <p:cNvSpPr txBox="1">
            <a:spLocks noChangeArrowheads="1"/>
          </p:cNvSpPr>
          <p:nvPr/>
        </p:nvSpPr>
        <p:spPr bwMode="auto">
          <a:xfrm>
            <a:off x="344490" y="5888532"/>
            <a:ext cx="9216000" cy="466007"/>
          </a:xfrm>
          <a:prstGeom prst="rect">
            <a:avLst/>
          </a:prstGeom>
          <a:noFill/>
          <a:ln w="9525">
            <a:solidFill>
              <a:schemeClr val="accent1"/>
            </a:solidFill>
            <a:miter lim="800000"/>
            <a:headEnd/>
            <a:tailEnd/>
          </a:ln>
        </p:spPr>
        <p:txBody>
          <a:bodyPr wrap="square" lIns="108000" tIns="72000" rIns="108000" bIns="72000">
            <a:spAutoFit/>
          </a:bodyPr>
          <a:lstStyle/>
          <a:p>
            <a:pPr marL="216000" indent="-216000" algn="ctr">
              <a:lnSpc>
                <a:spcPts val="2500"/>
              </a:lnSpc>
            </a:pPr>
            <a:r>
              <a:rPr lang="ja-JP" altLang="en-US" sz="1600" dirty="0" smtClean="0">
                <a:solidFill>
                  <a:srgbClr val="003366"/>
                </a:solidFill>
                <a:latin typeface="HG丸ｺﾞｼｯｸM-PRO" panose="020F0600000000000000" pitchFamily="50" charset="-128"/>
                <a:ea typeface="HG丸ｺﾞｼｯｸM-PRO" panose="020F0600000000000000" pitchFamily="50" charset="-128"/>
              </a:rPr>
              <a:t>より効率的な事業運営の方法並びに国内外での事業展開について検討を進める必要がある</a:t>
            </a:r>
            <a:endParaRPr lang="en-US" altLang="ja-JP" sz="1600" dirty="0" smtClean="0">
              <a:solidFill>
                <a:srgbClr val="003366"/>
              </a:solidFill>
              <a:latin typeface="HG丸ｺﾞｼｯｸM-PRO" pitchFamily="50" charset="-128"/>
              <a:ea typeface="HG丸ｺﾞｼｯｸM-PRO" pitchFamily="50" charset="-128"/>
              <a:cs typeface="Meiryo UI" pitchFamily="50" charset="-128"/>
            </a:endParaRPr>
          </a:p>
        </p:txBody>
      </p:sp>
      <p:sp>
        <p:nvSpPr>
          <p:cNvPr id="19" name="下矢印 1"/>
          <p:cNvSpPr>
            <a:spLocks noChangeArrowheads="1"/>
          </p:cNvSpPr>
          <p:nvPr/>
        </p:nvSpPr>
        <p:spPr bwMode="auto">
          <a:xfrm>
            <a:off x="3728864" y="5362354"/>
            <a:ext cx="2520000" cy="360012"/>
          </a:xfrm>
          <a:prstGeom prst="downArrow">
            <a:avLst>
              <a:gd name="adj1" fmla="val 50000"/>
              <a:gd name="adj2" fmla="val 50000"/>
            </a:avLst>
          </a:prstGeom>
          <a:gradFill rotWithShape="1">
            <a:gsLst>
              <a:gs pos="0">
                <a:srgbClr val="00FFFF"/>
              </a:gs>
              <a:gs pos="50000">
                <a:srgbClr val="007676"/>
              </a:gs>
              <a:gs pos="100000">
                <a:srgbClr val="00FFFF"/>
              </a:gs>
            </a:gsLst>
            <a:lin ang="5400000" scaled="1"/>
          </a:gradFill>
          <a:ln w="9525" algn="ctr">
            <a:noFill/>
            <a:round/>
            <a:headEnd/>
            <a:tailEnd/>
          </a:ln>
        </p:spPr>
        <p:txBody>
          <a:bodyPr lIns="128016" tIns="64008" rIns="128016" bIns="64008" anchor="ctr"/>
          <a:lstStyle/>
          <a:p>
            <a:pPr algn="ctr" defTabSz="957263"/>
            <a:endParaRPr lang="ja-JP" altLang="en-US"/>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５</a:t>
            </a:r>
            <a:r>
              <a:rPr lang="en-US" altLang="ja-JP" sz="2000" dirty="0">
                <a:latin typeface="HGS創英角ｺﾞｼｯｸUB" pitchFamily="50" charset="-128"/>
                <a:ea typeface="HGS創英角ｺﾞｼｯｸUB" pitchFamily="50" charset="-128"/>
              </a:rPr>
              <a:t>-1</a:t>
            </a:r>
            <a:r>
              <a:rPr lang="ja-JP" altLang="en-US" sz="2000" dirty="0" err="1">
                <a:latin typeface="HGS創英角ｺﾞｼｯｸUB" pitchFamily="50" charset="-128"/>
                <a:ea typeface="HGS創英角ｺﾞｼｯｸUB" pitchFamily="50" charset="-128"/>
              </a:rPr>
              <a:t>．</a:t>
            </a:r>
            <a:r>
              <a:rPr lang="ja-JP" altLang="en-US" sz="2000" dirty="0"/>
              <a:t>課題と解決の</a:t>
            </a:r>
            <a:r>
              <a:rPr lang="ja-JP" altLang="en-US" sz="2000" dirty="0" smtClean="0"/>
              <a:t>方向性</a:t>
            </a:r>
            <a:endParaRPr kumimoji="1" lang="ja-JP" altLang="en-US" sz="2000" dirty="0"/>
          </a:p>
        </p:txBody>
      </p:sp>
    </p:spTree>
    <p:extLst>
      <p:ext uri="{BB962C8B-B14F-4D97-AF65-F5344CB8AC3E}">
        <p14:creationId xmlns:p14="http://schemas.microsoft.com/office/powerpoint/2010/main" val="39128326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84748" y="2780932"/>
            <a:ext cx="4698722" cy="584775"/>
          </a:xfrm>
          <a:prstGeom prst="rect">
            <a:avLst/>
          </a:prstGeom>
          <a:noFill/>
        </p:spPr>
        <p:txBody>
          <a:bodyPr wrap="non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第２部　課題解決の手法</a:t>
            </a:r>
            <a:endParaRPr kumimoji="1" lang="ja-JP" altLang="en-US" sz="3200" dirty="0">
              <a:latin typeface="HG丸ｺﾞｼｯｸM-PRO" panose="020F0600000000000000" pitchFamily="50" charset="-128"/>
              <a:ea typeface="HG丸ｺﾞｼｯｸM-PRO" panose="020F0600000000000000" pitchFamily="50" charset="-128"/>
            </a:endParaRPr>
          </a:p>
        </p:txBody>
      </p:sp>
      <p:grpSp>
        <p:nvGrpSpPr>
          <p:cNvPr id="14" name="グループ化 66"/>
          <p:cNvGrpSpPr/>
          <p:nvPr/>
        </p:nvGrpSpPr>
        <p:grpSpPr>
          <a:xfrm>
            <a:off x="172801" y="3284984"/>
            <a:ext cx="9649072" cy="224736"/>
            <a:chOff x="200472" y="828000"/>
            <a:chExt cx="9649072" cy="224736"/>
          </a:xfrm>
        </p:grpSpPr>
        <p:sp>
          <p:nvSpPr>
            <p:cNvPr id="15" name="平行四辺形 14"/>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平行四辺形 15"/>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平行四辺形 16"/>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47</a:t>
            </a:fld>
            <a:endParaRPr lang="ja-JP" alt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69971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1424608" y="3284984"/>
            <a:ext cx="6969380" cy="2749850"/>
          </a:xfrm>
          <a:prstGeom prst="rect">
            <a:avLst/>
          </a:prstGeom>
          <a:gradFill flip="none" rotWithShape="1">
            <a:gsLst>
              <a:gs pos="0">
                <a:srgbClr val="009AF0"/>
              </a:gs>
              <a:gs pos="10000">
                <a:srgbClr val="B1F6FF"/>
              </a:gs>
              <a:gs pos="30000">
                <a:srgbClr val="EBFDFF"/>
              </a:gs>
            </a:gsLst>
            <a:lin ang="10800000" scaled="0"/>
            <a:tileRect/>
          </a:gradFill>
          <a:ln w="12700">
            <a:noFill/>
            <a:miter lim="800000"/>
            <a:headEnd/>
            <a:tailEnd/>
          </a:ln>
          <a:effectLst>
            <a:outerShdw blurRad="25400" dist="165100" dir="2700000" sx="101000" sy="101000" algn="ctr" rotWithShape="0">
              <a:srgbClr val="005290">
                <a:alpha val="74902"/>
              </a:srgbClr>
            </a:outerShdw>
          </a:effectLst>
          <a:extLst/>
        </p:spPr>
        <p:txBody>
          <a:bodyPr wrap="none" lIns="252000" rIns="36000" anchor="ctr"/>
          <a:lstStyle/>
          <a:p>
            <a:pPr>
              <a:lnSpc>
                <a:spcPts val="2200"/>
              </a:lnSpc>
              <a:spcBef>
                <a:spcPts val="600"/>
              </a:spcBef>
            </a:pPr>
            <a:r>
              <a:rPr lang="ja-JP" altLang="en-US" sz="1600" dirty="0" smtClean="0">
                <a:solidFill>
                  <a:srgbClr val="003366"/>
                </a:solidFill>
                <a:latin typeface="HG丸ｺﾞｼｯｸM-PRO" pitchFamily="50" charset="-128"/>
                <a:ea typeface="HG丸ｺﾞｼｯｸM-PRO" pitchFamily="50" charset="-128"/>
              </a:rPr>
              <a:t>１．</a:t>
            </a:r>
            <a:r>
              <a:rPr lang="ja-JP" altLang="en-US" sz="1600" dirty="0">
                <a:solidFill>
                  <a:srgbClr val="003366"/>
                </a:solidFill>
                <a:latin typeface="HG丸ｺﾞｼｯｸM-PRO" pitchFamily="50" charset="-128"/>
                <a:ea typeface="HG丸ｺﾞｼｯｸM-PRO" pitchFamily="50" charset="-128"/>
              </a:rPr>
              <a:t>課題解決</a:t>
            </a:r>
            <a:r>
              <a:rPr lang="ja-JP" altLang="en-US" sz="1600" dirty="0" smtClean="0">
                <a:solidFill>
                  <a:srgbClr val="003366"/>
                </a:solidFill>
                <a:latin typeface="HG丸ｺﾞｼｯｸM-PRO" pitchFamily="50" charset="-128"/>
                <a:ea typeface="HG丸ｺﾞｼｯｸM-PRO" pitchFamily="50" charset="-128"/>
              </a:rPr>
              <a:t>の基本的な考え方</a:t>
            </a:r>
            <a:endParaRPr lang="en-US" altLang="ja-JP" sz="1600" dirty="0" smtClean="0">
              <a:solidFill>
                <a:srgbClr val="003366"/>
              </a:solidFill>
              <a:latin typeface="HG丸ｺﾞｼｯｸM-PRO" pitchFamily="50" charset="-128"/>
              <a:ea typeface="HG丸ｺﾞｼｯｸM-PRO" pitchFamily="50" charset="-128"/>
            </a:endParaRPr>
          </a:p>
          <a:p>
            <a:pPr>
              <a:lnSpc>
                <a:spcPts val="2200"/>
              </a:lnSpc>
              <a:spcBef>
                <a:spcPts val="600"/>
              </a:spcBef>
            </a:pPr>
            <a:r>
              <a:rPr lang="ja-JP" altLang="en-US" sz="1600" dirty="0">
                <a:solidFill>
                  <a:srgbClr val="003366"/>
                </a:solidFill>
                <a:latin typeface="HG丸ｺﾞｼｯｸM-PRO" pitchFamily="50" charset="-128"/>
                <a:ea typeface="HG丸ｺﾞｼｯｸM-PRO" pitchFamily="50" charset="-128"/>
              </a:rPr>
              <a:t>２</a:t>
            </a:r>
            <a:r>
              <a:rPr lang="ja-JP" altLang="en-US" sz="1600" dirty="0" smtClean="0">
                <a:solidFill>
                  <a:srgbClr val="003366"/>
                </a:solidFill>
                <a:latin typeface="HG丸ｺﾞｼｯｸM-PRO" pitchFamily="50" charset="-128"/>
                <a:ea typeface="HG丸ｺﾞｼｯｸM-PRO" pitchFamily="50" charset="-128"/>
              </a:rPr>
              <a:t>．課題</a:t>
            </a:r>
            <a:r>
              <a:rPr lang="ja-JP" altLang="en-US" sz="1600" dirty="0">
                <a:solidFill>
                  <a:srgbClr val="003366"/>
                </a:solidFill>
                <a:latin typeface="HG丸ｺﾞｼｯｸM-PRO" pitchFamily="50" charset="-128"/>
                <a:ea typeface="HG丸ｺﾞｼｯｸM-PRO" pitchFamily="50" charset="-128"/>
              </a:rPr>
              <a:t>解決の手法（事業レベル区分）　</a:t>
            </a:r>
            <a:endParaRPr lang="en-US" altLang="ja-JP" sz="1600" dirty="0" smtClean="0">
              <a:solidFill>
                <a:srgbClr val="003366"/>
              </a:solidFill>
              <a:latin typeface="HG丸ｺﾞｼｯｸM-PRO" pitchFamily="50" charset="-128"/>
              <a:ea typeface="HG丸ｺﾞｼｯｸM-PRO" pitchFamily="50" charset="-128"/>
            </a:endParaRPr>
          </a:p>
          <a:p>
            <a:pPr>
              <a:lnSpc>
                <a:spcPts val="2200"/>
              </a:lnSpc>
              <a:spcBef>
                <a:spcPts val="600"/>
              </a:spcBef>
            </a:pPr>
            <a:r>
              <a:rPr lang="ja-JP" altLang="en-US" sz="1600" dirty="0">
                <a:solidFill>
                  <a:srgbClr val="003366"/>
                </a:solidFill>
                <a:latin typeface="HG丸ｺﾞｼｯｸM-PRO" pitchFamily="50" charset="-128"/>
                <a:ea typeface="HG丸ｺﾞｼｯｸM-PRO" pitchFamily="50" charset="-128"/>
              </a:rPr>
              <a:t>３</a:t>
            </a:r>
            <a:r>
              <a:rPr lang="ja-JP" altLang="en-US" sz="1600" dirty="0" smtClean="0">
                <a:solidFill>
                  <a:srgbClr val="003366"/>
                </a:solidFill>
                <a:latin typeface="HG丸ｺﾞｼｯｸM-PRO" pitchFamily="50" charset="-128"/>
                <a:ea typeface="HG丸ｺﾞｼｯｸM-PRO" pitchFamily="50" charset="-128"/>
              </a:rPr>
              <a:t>．課題</a:t>
            </a:r>
            <a:r>
              <a:rPr lang="ja-JP" altLang="en-US" sz="1600" dirty="0">
                <a:solidFill>
                  <a:srgbClr val="003366"/>
                </a:solidFill>
                <a:latin typeface="HG丸ｺﾞｼｯｸM-PRO" pitchFamily="50" charset="-128"/>
                <a:ea typeface="HG丸ｺﾞｼｯｸM-PRO" pitchFamily="50" charset="-128"/>
              </a:rPr>
              <a:t>解決の手法（具体手法比較</a:t>
            </a:r>
            <a:r>
              <a:rPr lang="ja-JP" altLang="en-US" sz="1600" dirty="0" smtClean="0">
                <a:solidFill>
                  <a:srgbClr val="003366"/>
                </a:solidFill>
                <a:latin typeface="HG丸ｺﾞｼｯｸM-PRO" pitchFamily="50" charset="-128"/>
                <a:ea typeface="HG丸ｺﾞｼｯｸM-PRO" pitchFamily="50" charset="-128"/>
              </a:rPr>
              <a:t>）（１）</a:t>
            </a:r>
            <a:r>
              <a:rPr lang="ja-JP" altLang="en-US" sz="1600" dirty="0">
                <a:solidFill>
                  <a:srgbClr val="003366"/>
                </a:solidFill>
                <a:latin typeface="HG丸ｺﾞｼｯｸM-PRO" pitchFamily="50" charset="-128"/>
                <a:ea typeface="HG丸ｺﾞｼｯｸM-PRO" pitchFamily="50" charset="-128"/>
              </a:rPr>
              <a:t>　</a:t>
            </a:r>
            <a:endParaRPr lang="en-US" altLang="ja-JP" sz="1600" dirty="0" smtClean="0">
              <a:solidFill>
                <a:srgbClr val="003366"/>
              </a:solidFill>
              <a:latin typeface="HG丸ｺﾞｼｯｸM-PRO" pitchFamily="50" charset="-128"/>
              <a:ea typeface="HG丸ｺﾞｼｯｸM-PRO" pitchFamily="50" charset="-128"/>
            </a:endParaRPr>
          </a:p>
          <a:p>
            <a:pPr>
              <a:lnSpc>
                <a:spcPts val="2200"/>
              </a:lnSpc>
              <a:spcBef>
                <a:spcPts val="600"/>
              </a:spcBef>
            </a:pPr>
            <a:r>
              <a:rPr lang="ja-JP" altLang="en-US" sz="1600" dirty="0">
                <a:solidFill>
                  <a:srgbClr val="003366"/>
                </a:solidFill>
                <a:latin typeface="HG丸ｺﾞｼｯｸM-PRO" pitchFamily="50" charset="-128"/>
                <a:ea typeface="HG丸ｺﾞｼｯｸM-PRO" pitchFamily="50" charset="-128"/>
              </a:rPr>
              <a:t>４</a:t>
            </a:r>
            <a:r>
              <a:rPr lang="ja-JP" altLang="en-US" sz="1600" dirty="0" smtClean="0">
                <a:solidFill>
                  <a:srgbClr val="003366"/>
                </a:solidFill>
                <a:latin typeface="HG丸ｺﾞｼｯｸM-PRO" pitchFamily="50" charset="-128"/>
                <a:ea typeface="HG丸ｺﾞｼｯｸM-PRO" pitchFamily="50" charset="-128"/>
              </a:rPr>
              <a:t>．</a:t>
            </a:r>
            <a:r>
              <a:rPr lang="ja-JP" altLang="en-US" sz="1600" dirty="0">
                <a:solidFill>
                  <a:srgbClr val="003366"/>
                </a:solidFill>
                <a:latin typeface="HG丸ｺﾞｼｯｸM-PRO" pitchFamily="50" charset="-128"/>
                <a:ea typeface="HG丸ｺﾞｼｯｸM-PRO" pitchFamily="50" charset="-128"/>
              </a:rPr>
              <a:t>課題解決の手法（具体手法比較</a:t>
            </a:r>
            <a:r>
              <a:rPr lang="ja-JP" altLang="en-US" sz="1600" dirty="0" smtClean="0">
                <a:solidFill>
                  <a:srgbClr val="003366"/>
                </a:solidFill>
                <a:latin typeface="HG丸ｺﾞｼｯｸM-PRO" pitchFamily="50" charset="-128"/>
                <a:ea typeface="HG丸ｺﾞｼｯｸM-PRO" pitchFamily="50" charset="-128"/>
              </a:rPr>
              <a:t>）（２）</a:t>
            </a:r>
            <a:endParaRPr lang="en-US" altLang="ja-JP" sz="1600" dirty="0" smtClean="0">
              <a:solidFill>
                <a:srgbClr val="003366"/>
              </a:solidFill>
              <a:latin typeface="HG丸ｺﾞｼｯｸM-PRO" pitchFamily="50" charset="-128"/>
              <a:ea typeface="HG丸ｺﾞｼｯｸM-PRO" pitchFamily="50" charset="-128"/>
            </a:endParaRPr>
          </a:p>
          <a:p>
            <a:pPr>
              <a:lnSpc>
                <a:spcPts val="2200"/>
              </a:lnSpc>
              <a:spcBef>
                <a:spcPts val="600"/>
              </a:spcBef>
            </a:pPr>
            <a:r>
              <a:rPr lang="ja-JP" altLang="en-US" sz="1600" dirty="0">
                <a:solidFill>
                  <a:srgbClr val="003366"/>
                </a:solidFill>
                <a:latin typeface="HG丸ｺﾞｼｯｸM-PRO" pitchFamily="50" charset="-128"/>
                <a:ea typeface="HG丸ｺﾞｼｯｸM-PRO" pitchFamily="50" charset="-128"/>
              </a:rPr>
              <a:t>５</a:t>
            </a:r>
            <a:r>
              <a:rPr lang="ja-JP" altLang="en-US" sz="1600" dirty="0" smtClean="0">
                <a:solidFill>
                  <a:srgbClr val="003366"/>
                </a:solidFill>
                <a:latin typeface="HG丸ｺﾞｼｯｸM-PRO" pitchFamily="50" charset="-128"/>
                <a:ea typeface="HG丸ｺﾞｼｯｸM-PRO" pitchFamily="50" charset="-128"/>
              </a:rPr>
              <a:t>．</a:t>
            </a:r>
            <a:r>
              <a:rPr lang="ja-JP" altLang="en-US" sz="1600" dirty="0">
                <a:solidFill>
                  <a:srgbClr val="003366"/>
                </a:solidFill>
                <a:latin typeface="HG丸ｺﾞｼｯｸM-PRO" pitchFamily="50" charset="-128"/>
                <a:ea typeface="HG丸ｺﾞｼｯｸM-PRO" pitchFamily="50" charset="-128"/>
              </a:rPr>
              <a:t>課題解決</a:t>
            </a:r>
            <a:r>
              <a:rPr lang="ja-JP" altLang="en-US" sz="1600" dirty="0" smtClean="0">
                <a:solidFill>
                  <a:srgbClr val="003366"/>
                </a:solidFill>
                <a:latin typeface="HG丸ｺﾞｼｯｸM-PRO" pitchFamily="50" charset="-128"/>
                <a:ea typeface="HG丸ｺﾞｼｯｸM-PRO" pitchFamily="50" charset="-128"/>
              </a:rPr>
              <a:t>の選択</a:t>
            </a:r>
            <a:endParaRPr lang="zh-TW" altLang="en-US" sz="1600" dirty="0">
              <a:solidFill>
                <a:srgbClr val="003366"/>
              </a:solidFill>
              <a:latin typeface="HG丸ｺﾞｼｯｸM-PRO" pitchFamily="50" charset="-128"/>
              <a:ea typeface="HG丸ｺﾞｼｯｸM-PRO" pitchFamily="50" charset="-128"/>
            </a:endParaRPr>
          </a:p>
        </p:txBody>
      </p:sp>
      <p:sp>
        <p:nvSpPr>
          <p:cNvPr id="12" name="正方形/長方形 11"/>
          <p:cNvSpPr/>
          <p:nvPr/>
        </p:nvSpPr>
        <p:spPr>
          <a:xfrm>
            <a:off x="611852" y="2420888"/>
            <a:ext cx="867696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2400" dirty="0" smtClean="0">
                <a:solidFill>
                  <a:schemeClr val="tx1"/>
                </a:solidFill>
                <a:latin typeface="HG丸ｺﾞｼｯｸM-PRO" pitchFamily="50" charset="-128"/>
                <a:ea typeface="HG丸ｺﾞｼｯｸM-PRO" pitchFamily="50" charset="-128"/>
              </a:rPr>
              <a:t>６　課題解決の手法</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7" name="グループ化 66"/>
          <p:cNvGrpSpPr/>
          <p:nvPr/>
        </p:nvGrpSpPr>
        <p:grpSpPr>
          <a:xfrm>
            <a:off x="269008" y="2844224"/>
            <a:ext cx="9649072" cy="224736"/>
            <a:chOff x="200472" y="828000"/>
            <a:chExt cx="9649072" cy="224736"/>
          </a:xfrm>
        </p:grpSpPr>
        <p:sp>
          <p:nvSpPr>
            <p:cNvPr id="18" name="平行四辺形 17"/>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平行四辺形 18"/>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平行四辺形 19"/>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48</a:t>
            </a:fld>
            <a:endParaRPr lang="ja-JP" alt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10121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20654" y="2780932"/>
            <a:ext cx="6234399" cy="584775"/>
          </a:xfrm>
          <a:prstGeom prst="rect">
            <a:avLst/>
          </a:prstGeom>
          <a:noFill/>
        </p:spPr>
        <p:txBody>
          <a:bodyPr wrap="non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第</a:t>
            </a:r>
            <a:r>
              <a:rPr kumimoji="1" lang="en-US" altLang="ja-JP" sz="3200" dirty="0" smtClean="0">
                <a:latin typeface="HG丸ｺﾞｼｯｸM-PRO" panose="020F0600000000000000" pitchFamily="50" charset="-128"/>
                <a:ea typeface="HG丸ｺﾞｼｯｸM-PRO" panose="020F0600000000000000" pitchFamily="50" charset="-128"/>
              </a:rPr>
              <a:t>1</a:t>
            </a:r>
            <a:r>
              <a:rPr kumimoji="1" lang="ja-JP" altLang="en-US" sz="3200" dirty="0" smtClean="0">
                <a:latin typeface="HG丸ｺﾞｼｯｸM-PRO" panose="020F0600000000000000" pitchFamily="50" charset="-128"/>
                <a:ea typeface="HG丸ｺﾞｼｯｸM-PRO" panose="020F0600000000000000" pitchFamily="50" charset="-128"/>
              </a:rPr>
              <a:t>部　下水道事業の現状と課題</a:t>
            </a:r>
            <a:endParaRPr kumimoji="1" lang="ja-JP" altLang="en-US" sz="3200" dirty="0">
              <a:latin typeface="HG丸ｺﾞｼｯｸM-PRO" panose="020F0600000000000000" pitchFamily="50" charset="-128"/>
              <a:ea typeface="HG丸ｺﾞｼｯｸM-PRO" panose="020F0600000000000000" pitchFamily="50" charset="-128"/>
            </a:endParaRPr>
          </a:p>
        </p:txBody>
      </p:sp>
      <p:grpSp>
        <p:nvGrpSpPr>
          <p:cNvPr id="14" name="グループ化 66"/>
          <p:cNvGrpSpPr/>
          <p:nvPr/>
        </p:nvGrpSpPr>
        <p:grpSpPr>
          <a:xfrm>
            <a:off x="172801" y="3284984"/>
            <a:ext cx="9649072" cy="224736"/>
            <a:chOff x="200472" y="828000"/>
            <a:chExt cx="9649072" cy="224736"/>
          </a:xfrm>
        </p:grpSpPr>
        <p:sp>
          <p:nvSpPr>
            <p:cNvPr id="15" name="平行四辺形 14"/>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平行四辺形 15"/>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平行四辺形 16"/>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スライド番号プレースホルダ 1"/>
          <p:cNvSpPr txBox="1">
            <a:spLocks/>
          </p:cNvSpPr>
          <p:nvPr/>
        </p:nvSpPr>
        <p:spPr>
          <a:xfrm>
            <a:off x="9360001" y="6300004"/>
            <a:ext cx="648000" cy="324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4</a:t>
            </a:fld>
            <a:endParaRPr lang="ja-JP" alt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22320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468000" y="608400"/>
            <a:ext cx="9000000" cy="57600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ctr" anchorCtr="0">
            <a:no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・課題解決</a:t>
            </a:r>
            <a:r>
              <a:rPr lang="ja-JP" altLang="en-US" dirty="0" smtClean="0">
                <a:solidFill>
                  <a:schemeClr val="tx1"/>
                </a:solidFill>
                <a:latin typeface="HG丸ｺﾞｼｯｸM-PRO" pitchFamily="50" charset="-128"/>
                <a:ea typeface="HG丸ｺﾞｼｯｸM-PRO" pitchFamily="50" charset="-128"/>
                <a:cs typeface="Meiryo UI" pitchFamily="50" charset="-128"/>
              </a:rPr>
              <a:t>はどのような考え方で行うのか</a:t>
            </a:r>
            <a:endParaRPr lang="en-US" altLang="ja-JP" dirty="0">
              <a:solidFill>
                <a:schemeClr val="tx1"/>
              </a:solidFill>
              <a:latin typeface="HG丸ｺﾞｼｯｸM-PRO" pitchFamily="50" charset="-128"/>
              <a:ea typeface="HG丸ｺﾞｼｯｸM-PRO" pitchFamily="50" charset="-128"/>
              <a:cs typeface="Meiryo UI" pitchFamily="50" charset="-128"/>
            </a:endParaRPr>
          </a:p>
        </p:txBody>
      </p:sp>
      <p:sp>
        <p:nvSpPr>
          <p:cNvPr id="11" name="Text Box 4"/>
          <p:cNvSpPr txBox="1">
            <a:spLocks noChangeArrowheads="1"/>
          </p:cNvSpPr>
          <p:nvPr/>
        </p:nvSpPr>
        <p:spPr bwMode="auto">
          <a:xfrm>
            <a:off x="452500" y="1376772"/>
            <a:ext cx="2628292" cy="2664298"/>
          </a:xfrm>
          <a:prstGeom prst="rect">
            <a:avLst/>
          </a:prstGeom>
          <a:noFill/>
          <a:ln w="9525">
            <a:solidFill>
              <a:schemeClr val="accent1"/>
            </a:solidFill>
            <a:miter lim="800000"/>
            <a:headEnd/>
            <a:tailEnd/>
          </a:ln>
        </p:spPr>
        <p:txBody>
          <a:bodyPr wrap="square" lIns="108000" tIns="108000" rIns="108000" bIns="108000" anchor="t" anchorCtr="0">
            <a:noAutofit/>
          </a:bodyPr>
          <a:lstStyle/>
          <a:p>
            <a:pPr marL="180000" indent="-180000">
              <a:lnSpc>
                <a:spcPts val="2500"/>
              </a:lnSpc>
              <a:defRPr/>
            </a:pPr>
            <a:r>
              <a:rPr lang="ja-JP" altLang="en-US" sz="1400" dirty="0" smtClean="0">
                <a:latin typeface="HG丸ｺﾞｼｯｸM-PRO" panose="020F0600000000000000" pitchFamily="50" charset="-128"/>
                <a:ea typeface="HG丸ｺﾞｼｯｸM-PRO" panose="020F0600000000000000" pitchFamily="50" charset="-128"/>
              </a:rPr>
              <a:t>（業務改善・合理化）</a:t>
            </a:r>
            <a:endParaRPr lang="en-US" altLang="ja-JP" sz="1400" dirty="0" smtClean="0">
              <a:latin typeface="HG丸ｺﾞｼｯｸM-PRO" panose="020F0600000000000000" pitchFamily="50" charset="-128"/>
              <a:ea typeface="HG丸ｺﾞｼｯｸM-PRO" panose="020F0600000000000000" pitchFamily="50" charset="-128"/>
            </a:endParaRPr>
          </a:p>
          <a:p>
            <a:pPr marL="180000" indent="-180000">
              <a:lnSpc>
                <a:spcPts val="2200"/>
              </a:lnSpc>
              <a:defRPr/>
            </a:pPr>
            <a:r>
              <a:rPr lang="ja-JP" altLang="en-US" sz="1400" dirty="0" smtClean="0">
                <a:latin typeface="HG丸ｺﾞｼｯｸM-PRO" panose="020F0600000000000000" pitchFamily="50" charset="-128"/>
                <a:ea typeface="HG丸ｺﾞｼｯｸM-PRO" panose="020F0600000000000000" pitchFamily="50" charset="-128"/>
              </a:rPr>
              <a:t>・課題解決には、業務改善・合理化が必要</a:t>
            </a:r>
            <a:endParaRPr lang="en-US" altLang="ja-JP" sz="1400" dirty="0" smtClean="0">
              <a:latin typeface="HG丸ｺﾞｼｯｸM-PRO" panose="020F0600000000000000" pitchFamily="50" charset="-128"/>
              <a:ea typeface="HG丸ｺﾞｼｯｸM-PRO" panose="020F0600000000000000" pitchFamily="50" charset="-128"/>
            </a:endParaRPr>
          </a:p>
          <a:p>
            <a:pPr marL="180000" indent="-180000">
              <a:lnSpc>
                <a:spcPts val="2200"/>
              </a:lnSpc>
              <a:defRPr/>
            </a:pPr>
            <a:r>
              <a:rPr lang="ja-JP" altLang="en-US" sz="1400" dirty="0" smtClean="0">
                <a:latin typeface="HG丸ｺﾞｼｯｸM-PRO" panose="020F0600000000000000" pitchFamily="50" charset="-128"/>
                <a:ea typeface="HG丸ｺﾞｼｯｸM-PRO" panose="020F0600000000000000" pitchFamily="50" charset="-128"/>
              </a:rPr>
              <a:t>・ただし、</a:t>
            </a:r>
            <a:r>
              <a:rPr lang="ja-JP" altLang="en-US" sz="1400" baseline="0" dirty="0" smtClean="0">
                <a:solidFill>
                  <a:schemeClr val="tx1"/>
                </a:solidFill>
                <a:latin typeface="HG丸ｺﾞｼｯｸM-PRO" panose="020F0600000000000000" pitchFamily="50" charset="-128"/>
                <a:ea typeface="HG丸ｺﾞｼｯｸM-PRO" panose="020F0600000000000000" pitchFamily="50" charset="-128"/>
              </a:rPr>
              <a:t>市による業務の合理化は、これまで実施してきており、効果が限界に近付いている</a:t>
            </a:r>
            <a:endParaRPr lang="ja-JP" altLang="en-US" sz="1400" baseline="0" dirty="0">
              <a:solidFill>
                <a:schemeClr val="tx1"/>
              </a:solidFill>
              <a:latin typeface="ＭＳ Ｐゴシック" pitchFamily="50" charset="-128"/>
              <a:ea typeface="ＭＳ Ｐゴシック" pitchFamily="50" charset="-128"/>
            </a:endParaRPr>
          </a:p>
        </p:txBody>
      </p:sp>
      <p:sp>
        <p:nvSpPr>
          <p:cNvPr id="13"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49</a:t>
            </a:fld>
            <a:endParaRPr lang="ja-JP" altLang="en-US" sz="2000" b="1" dirty="0">
              <a:solidFill>
                <a:schemeClr val="tx1"/>
              </a:solidFill>
              <a:latin typeface="Times New Roman" pitchFamily="18" charset="0"/>
              <a:cs typeface="Times New Roman" pitchFamily="18" charset="0"/>
            </a:endParaRPr>
          </a:p>
        </p:txBody>
      </p: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６</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１</a:t>
            </a:r>
            <a:r>
              <a:rPr lang="ja-JP" altLang="en-US" dirty="0">
                <a:solidFill>
                  <a:srgbClr val="623104"/>
                </a:solidFill>
                <a:latin typeface="HGS創英角ｺﾞｼｯｸUB" pitchFamily="50" charset="-128"/>
                <a:ea typeface="HGS創英角ｺﾞｼｯｸUB" pitchFamily="50" charset="-128"/>
              </a:rPr>
              <a:t>．</a:t>
            </a:r>
            <a:r>
              <a:rPr lang="ja-JP" altLang="en-US" dirty="0"/>
              <a:t>課題解決の基本的な</a:t>
            </a:r>
            <a:r>
              <a:rPr lang="ja-JP" altLang="en-US" dirty="0" smtClean="0"/>
              <a:t>考え方</a:t>
            </a:r>
            <a:endParaRPr kumimoji="1" lang="ja-JP" altLang="en-US" dirty="0"/>
          </a:p>
        </p:txBody>
      </p:sp>
      <p:sp>
        <p:nvSpPr>
          <p:cNvPr id="17" name="角丸四角形 16"/>
          <p:cNvSpPr/>
          <p:nvPr/>
        </p:nvSpPr>
        <p:spPr>
          <a:xfrm>
            <a:off x="524800" y="4545124"/>
            <a:ext cx="2628000" cy="79200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nchorCtr="0">
            <a:noAutofit/>
          </a:bodyPr>
          <a:lstStyle/>
          <a:p>
            <a:pPr>
              <a:lnSpc>
                <a:spcPts val="2100"/>
              </a:lnSpc>
            </a:pPr>
            <a:r>
              <a:rPr lang="ja-JP" altLang="en-US" sz="1400" dirty="0" smtClean="0">
                <a:solidFill>
                  <a:schemeClr val="accent1">
                    <a:lumMod val="50000"/>
                  </a:schemeClr>
                </a:solidFill>
                <a:latin typeface="HG丸ｺﾞｼｯｸM-PRO" pitchFamily="50" charset="-128"/>
                <a:ea typeface="HG丸ｺﾞｼｯｸM-PRO" pitchFamily="50" charset="-128"/>
                <a:cs typeface="Meiryo UI" pitchFamily="50" charset="-128"/>
              </a:rPr>
              <a:t>事業を外部組織に委ね、業務改善・合理化を図る</a:t>
            </a:r>
            <a:endParaRPr lang="en-US" altLang="ja-JP" sz="14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8" name="下矢印 1"/>
          <p:cNvSpPr>
            <a:spLocks noChangeArrowheads="1"/>
          </p:cNvSpPr>
          <p:nvPr/>
        </p:nvSpPr>
        <p:spPr bwMode="auto">
          <a:xfrm>
            <a:off x="1152001" y="4185084"/>
            <a:ext cx="1440000" cy="252000"/>
          </a:xfrm>
          <a:prstGeom prst="downArrow">
            <a:avLst>
              <a:gd name="adj1" fmla="val 50000"/>
              <a:gd name="adj2" fmla="val 50000"/>
            </a:avLst>
          </a:prstGeom>
          <a:gradFill rotWithShape="1">
            <a:gsLst>
              <a:gs pos="0">
                <a:srgbClr val="00FFFF"/>
              </a:gs>
              <a:gs pos="50000">
                <a:srgbClr val="007676"/>
              </a:gs>
              <a:gs pos="100000">
                <a:srgbClr val="00FFFF"/>
              </a:gs>
            </a:gsLst>
            <a:lin ang="5400000" scaled="1"/>
          </a:gradFill>
          <a:ln w="9525" algn="ctr">
            <a:noFill/>
            <a:round/>
            <a:headEnd/>
            <a:tailEnd/>
          </a:ln>
        </p:spPr>
        <p:txBody>
          <a:bodyPr lIns="128016" tIns="64008" rIns="128016" bIns="64008" anchor="ctr"/>
          <a:lstStyle/>
          <a:p>
            <a:pPr algn="ctr" defTabSz="957263"/>
            <a:endParaRPr lang="ja-JP" altLang="en-US"/>
          </a:p>
        </p:txBody>
      </p:sp>
      <p:sp>
        <p:nvSpPr>
          <p:cNvPr id="21" name="Text Box 4"/>
          <p:cNvSpPr txBox="1">
            <a:spLocks noChangeArrowheads="1"/>
          </p:cNvSpPr>
          <p:nvPr/>
        </p:nvSpPr>
        <p:spPr bwMode="auto">
          <a:xfrm>
            <a:off x="3224810" y="1376774"/>
            <a:ext cx="3420000" cy="2700000"/>
          </a:xfrm>
          <a:prstGeom prst="rect">
            <a:avLst/>
          </a:prstGeom>
          <a:noFill/>
          <a:ln w="9525">
            <a:solidFill>
              <a:schemeClr val="accent1"/>
            </a:solidFill>
            <a:miter lim="800000"/>
            <a:headEnd/>
            <a:tailEnd/>
          </a:ln>
        </p:spPr>
        <p:txBody>
          <a:bodyPr wrap="square" lIns="108000" tIns="108000" rIns="108000" bIns="108000" anchor="t" anchorCtr="0">
            <a:noAutofit/>
          </a:bodyPr>
          <a:lstStyle/>
          <a:p>
            <a:pPr marL="216000" indent="-216000">
              <a:lnSpc>
                <a:spcPts val="2200"/>
              </a:lnSpc>
              <a:defRPr/>
            </a:pPr>
            <a:r>
              <a:rPr lang="ja-JP" altLang="en-US" sz="1400" dirty="0" smtClean="0">
                <a:latin typeface="HG丸ｺﾞｼｯｸM-PRO" panose="020F0600000000000000" pitchFamily="50" charset="-128"/>
                <a:ea typeface="HG丸ｺﾞｼｯｸM-PRO" panose="020F0600000000000000" pitchFamily="50" charset="-128"/>
              </a:rPr>
              <a:t>（対象施設・エリア）</a:t>
            </a:r>
            <a:endParaRPr lang="en-US" altLang="ja-JP" sz="1400" dirty="0" smtClean="0">
              <a:latin typeface="HG丸ｺﾞｼｯｸM-PRO" panose="020F0600000000000000" pitchFamily="50" charset="-128"/>
              <a:ea typeface="HG丸ｺﾞｼｯｸM-PRO" panose="020F0600000000000000" pitchFamily="50" charset="-128"/>
            </a:endParaRPr>
          </a:p>
          <a:p>
            <a:pPr marL="180000" indent="-180000">
              <a:lnSpc>
                <a:spcPts val="2000"/>
              </a:lnSpc>
              <a:spcBef>
                <a:spcPts val="600"/>
              </a:spcBef>
              <a:defRPr/>
            </a:pPr>
            <a:r>
              <a:rPr lang="ja-JP" altLang="en-US" sz="1400" baseline="0" dirty="0" smtClean="0">
                <a:solidFill>
                  <a:schemeClr val="tx1"/>
                </a:solidFill>
                <a:latin typeface="HG丸ｺﾞｼｯｸM-PRO" panose="020F0600000000000000" pitchFamily="50" charset="-128"/>
                <a:ea typeface="HG丸ｺﾞｼｯｸM-PRO" panose="020F0600000000000000" pitchFamily="50" charset="-128"/>
              </a:rPr>
              <a:t>・改築更新を実施する際には、汚水処理能力の低下がないよう、処理場間を送水管でネットワークしている</a:t>
            </a:r>
            <a:endParaRPr lang="en-US" altLang="ja-JP" sz="1400" baseline="0" dirty="0" smtClean="0">
              <a:solidFill>
                <a:schemeClr val="tx1"/>
              </a:solidFill>
              <a:latin typeface="HG丸ｺﾞｼｯｸM-PRO" panose="020F0600000000000000" pitchFamily="50" charset="-128"/>
              <a:ea typeface="HG丸ｺﾞｼｯｸM-PRO" panose="020F0600000000000000" pitchFamily="50" charset="-128"/>
            </a:endParaRPr>
          </a:p>
          <a:p>
            <a:pPr marL="180000" indent="-180000">
              <a:lnSpc>
                <a:spcPts val="2000"/>
              </a:lnSpc>
              <a:spcBef>
                <a:spcPts val="600"/>
              </a:spcBef>
              <a:defRPr/>
            </a:pPr>
            <a:r>
              <a:rPr lang="ja-JP" altLang="en-US" sz="1400" dirty="0" smtClean="0">
                <a:latin typeface="HG丸ｺﾞｼｯｸM-PRO" panose="020F0600000000000000" pitchFamily="50" charset="-128"/>
                <a:ea typeface="HG丸ｺﾞｼｯｸM-PRO" panose="020F0600000000000000" pitchFamily="50" charset="-128"/>
              </a:rPr>
              <a:t>・また、汚泥処理もネットワーク化しており、市内</a:t>
            </a:r>
            <a:r>
              <a:rPr lang="en-US" altLang="ja-JP" sz="1400" dirty="0" smtClean="0">
                <a:latin typeface="HG丸ｺﾞｼｯｸM-PRO" panose="020F0600000000000000" pitchFamily="50" charset="-128"/>
                <a:ea typeface="HG丸ｺﾞｼｯｸM-PRO" panose="020F0600000000000000" pitchFamily="50" charset="-128"/>
              </a:rPr>
              <a:t>2</a:t>
            </a:r>
            <a:r>
              <a:rPr lang="ja-JP" altLang="en-US" sz="1400" dirty="0" smtClean="0">
                <a:latin typeface="HG丸ｺﾞｼｯｸM-PRO" panose="020F0600000000000000" pitchFamily="50" charset="-128"/>
                <a:ea typeface="HG丸ｺﾞｼｯｸM-PRO" panose="020F0600000000000000" pitchFamily="50" charset="-128"/>
              </a:rPr>
              <a:t>箇所で集中処理している。</a:t>
            </a:r>
            <a:endParaRPr lang="en-US" altLang="ja-JP" sz="1400" baseline="0" dirty="0" smtClean="0">
              <a:solidFill>
                <a:schemeClr val="tx1"/>
              </a:solidFill>
              <a:latin typeface="HG丸ｺﾞｼｯｸM-PRO" panose="020F0600000000000000" pitchFamily="50" charset="-128"/>
              <a:ea typeface="HG丸ｺﾞｼｯｸM-PRO" panose="020F0600000000000000" pitchFamily="50" charset="-128"/>
            </a:endParaRPr>
          </a:p>
          <a:p>
            <a:pPr marL="180000" indent="-180000">
              <a:lnSpc>
                <a:spcPts val="2000"/>
              </a:lnSpc>
              <a:spcBef>
                <a:spcPts val="600"/>
              </a:spcBef>
              <a:defRPr/>
            </a:pPr>
            <a:r>
              <a:rPr lang="ja-JP" altLang="en-US" sz="1400" dirty="0" smtClean="0">
                <a:latin typeface="HG丸ｺﾞｼｯｸM-PRO" panose="020F0600000000000000" pitchFamily="50" charset="-128"/>
                <a:ea typeface="HG丸ｺﾞｼｯｸM-PRO" panose="020F0600000000000000" pitchFamily="50" charset="-128"/>
              </a:rPr>
              <a:t>・このように、本市では、市域全体の施設をひとつの下水道システムとして運転管理することが必要</a:t>
            </a:r>
            <a:endParaRPr lang="en-US" altLang="ja-JP" sz="1400" baseline="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25" name="Text Box 4"/>
          <p:cNvSpPr txBox="1">
            <a:spLocks noChangeArrowheads="1"/>
          </p:cNvSpPr>
          <p:nvPr/>
        </p:nvSpPr>
        <p:spPr bwMode="auto">
          <a:xfrm>
            <a:off x="6825500" y="1376774"/>
            <a:ext cx="2628000" cy="2700000"/>
          </a:xfrm>
          <a:prstGeom prst="rect">
            <a:avLst/>
          </a:prstGeom>
          <a:noFill/>
          <a:ln w="9525">
            <a:solidFill>
              <a:schemeClr val="accent1"/>
            </a:solidFill>
            <a:miter lim="800000"/>
            <a:headEnd/>
            <a:tailEnd/>
          </a:ln>
        </p:spPr>
        <p:txBody>
          <a:bodyPr wrap="square" lIns="108000" tIns="108000" rIns="108000" bIns="108000" anchor="t" anchorCtr="0">
            <a:noAutofit/>
          </a:bodyPr>
          <a:lstStyle/>
          <a:p>
            <a:pPr marL="216000" indent="-216000">
              <a:lnSpc>
                <a:spcPts val="2200"/>
              </a:lnSpc>
              <a:defRPr/>
            </a:pPr>
            <a:r>
              <a:rPr lang="ja-JP" altLang="en-US" sz="1400" dirty="0" smtClean="0">
                <a:latin typeface="HG丸ｺﾞｼｯｸM-PRO" panose="020F0600000000000000" pitchFamily="50" charset="-128"/>
                <a:ea typeface="HG丸ｺﾞｼｯｸM-PRO" panose="020F0600000000000000" pitchFamily="50" charset="-128"/>
              </a:rPr>
              <a:t>（対象業務）</a:t>
            </a:r>
            <a:endParaRPr lang="en-US" altLang="ja-JP" sz="1400" dirty="0" smtClean="0">
              <a:latin typeface="HG丸ｺﾞｼｯｸM-PRO" panose="020F0600000000000000" pitchFamily="50" charset="-128"/>
              <a:ea typeface="HG丸ｺﾞｼｯｸM-PRO" panose="020F0600000000000000" pitchFamily="50" charset="-128"/>
            </a:endParaRPr>
          </a:p>
          <a:p>
            <a:pPr marL="180000" indent="-180000">
              <a:lnSpc>
                <a:spcPts val="2200"/>
              </a:lnSpc>
              <a:spcBef>
                <a:spcPts val="600"/>
              </a:spcBef>
              <a:defRPr/>
            </a:pPr>
            <a:r>
              <a:rPr lang="ja-JP" altLang="en-US" sz="1400" dirty="0" smtClean="0">
                <a:latin typeface="HG丸ｺﾞｼｯｸM-PRO" panose="020F0600000000000000" pitchFamily="50" charset="-128"/>
                <a:ea typeface="HG丸ｺﾞｼｯｸM-PRO" panose="020F0600000000000000" pitchFamily="50" charset="-128"/>
              </a:rPr>
              <a:t>・市民の安全・安心を確保するために、今後も引き続き実施することが必要な、浸水対策用の幹線整備や水処理施設の建替など、政策的判断を要する重要な事業については、行政側で実施すべき</a:t>
            </a:r>
            <a:endParaRPr lang="en-US" altLang="ja-JP" sz="1400" baseline="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3693150" y="4545124"/>
            <a:ext cx="2592000" cy="79200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nchorCtr="0">
            <a:noAutofit/>
          </a:bodyPr>
          <a:lstStyle/>
          <a:p>
            <a:pPr algn="ctr">
              <a:lnSpc>
                <a:spcPts val="2100"/>
              </a:lnSpc>
            </a:pPr>
            <a:r>
              <a:rPr lang="ja-JP" altLang="en-US" sz="1400" dirty="0" smtClean="0">
                <a:solidFill>
                  <a:schemeClr val="accent1">
                    <a:lumMod val="50000"/>
                  </a:schemeClr>
                </a:solidFill>
                <a:latin typeface="HG丸ｺﾞｼｯｸM-PRO" pitchFamily="50" charset="-128"/>
                <a:ea typeface="HG丸ｺﾞｼｯｸM-PRO" pitchFamily="50" charset="-128"/>
                <a:cs typeface="Meiryo UI" pitchFamily="50" charset="-128"/>
              </a:rPr>
              <a:t>市域全体を対象とする</a:t>
            </a:r>
            <a:endParaRPr lang="en-US" altLang="ja-JP" sz="14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36" name="角丸四角形 35"/>
          <p:cNvSpPr/>
          <p:nvPr/>
        </p:nvSpPr>
        <p:spPr>
          <a:xfrm>
            <a:off x="6789204" y="4545124"/>
            <a:ext cx="2628000" cy="79200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nchorCtr="0">
            <a:noAutofit/>
          </a:bodyPr>
          <a:lstStyle/>
          <a:p>
            <a:pPr>
              <a:lnSpc>
                <a:spcPts val="2100"/>
              </a:lnSpc>
            </a:pPr>
            <a:r>
              <a:rPr lang="ja-JP" altLang="en-US" sz="1400" dirty="0" smtClean="0">
                <a:solidFill>
                  <a:schemeClr val="accent1">
                    <a:lumMod val="50000"/>
                  </a:schemeClr>
                </a:solidFill>
                <a:latin typeface="HG丸ｺﾞｼｯｸM-PRO" pitchFamily="50" charset="-128"/>
                <a:ea typeface="HG丸ｺﾞｼｯｸM-PRO" pitchFamily="50" charset="-128"/>
                <a:cs typeface="Meiryo UI" pitchFamily="50" charset="-128"/>
              </a:rPr>
              <a:t>政策的判断を要する新増設など（大規模改築更新を含む）を除く事業を対象とする</a:t>
            </a:r>
            <a:endParaRPr lang="en-US" altLang="ja-JP" sz="14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41" name="下矢印 1"/>
          <p:cNvSpPr>
            <a:spLocks noChangeArrowheads="1"/>
          </p:cNvSpPr>
          <p:nvPr/>
        </p:nvSpPr>
        <p:spPr bwMode="auto">
          <a:xfrm>
            <a:off x="4233080" y="4185084"/>
            <a:ext cx="1440000" cy="252000"/>
          </a:xfrm>
          <a:prstGeom prst="downArrow">
            <a:avLst>
              <a:gd name="adj1" fmla="val 50000"/>
              <a:gd name="adj2" fmla="val 50000"/>
            </a:avLst>
          </a:prstGeom>
          <a:gradFill rotWithShape="1">
            <a:gsLst>
              <a:gs pos="0">
                <a:srgbClr val="00FFFF"/>
              </a:gs>
              <a:gs pos="50000">
                <a:srgbClr val="007676"/>
              </a:gs>
              <a:gs pos="100000">
                <a:srgbClr val="00FFFF"/>
              </a:gs>
            </a:gsLst>
            <a:lin ang="5400000" scaled="1"/>
          </a:gradFill>
          <a:ln w="9525" algn="ctr">
            <a:noFill/>
            <a:round/>
            <a:headEnd/>
            <a:tailEnd/>
          </a:ln>
        </p:spPr>
        <p:txBody>
          <a:bodyPr lIns="128016" tIns="64008" rIns="128016" bIns="64008" anchor="ctr"/>
          <a:lstStyle/>
          <a:p>
            <a:pPr algn="ctr" defTabSz="957263"/>
            <a:endParaRPr lang="ja-JP" altLang="en-US"/>
          </a:p>
        </p:txBody>
      </p:sp>
      <p:sp>
        <p:nvSpPr>
          <p:cNvPr id="43" name="下矢印 1"/>
          <p:cNvSpPr>
            <a:spLocks noChangeArrowheads="1"/>
          </p:cNvSpPr>
          <p:nvPr/>
        </p:nvSpPr>
        <p:spPr bwMode="auto">
          <a:xfrm>
            <a:off x="7365428" y="4185084"/>
            <a:ext cx="1440000" cy="252000"/>
          </a:xfrm>
          <a:prstGeom prst="downArrow">
            <a:avLst>
              <a:gd name="adj1" fmla="val 50000"/>
              <a:gd name="adj2" fmla="val 50000"/>
            </a:avLst>
          </a:prstGeom>
          <a:gradFill rotWithShape="1">
            <a:gsLst>
              <a:gs pos="0">
                <a:srgbClr val="00FFFF"/>
              </a:gs>
              <a:gs pos="50000">
                <a:srgbClr val="007676"/>
              </a:gs>
              <a:gs pos="100000">
                <a:srgbClr val="00FFFF"/>
              </a:gs>
            </a:gsLst>
            <a:lin ang="5400000" scaled="1"/>
          </a:gradFill>
          <a:ln w="9525" algn="ctr">
            <a:noFill/>
            <a:round/>
            <a:headEnd/>
            <a:tailEnd/>
          </a:ln>
        </p:spPr>
        <p:txBody>
          <a:bodyPr lIns="128016" tIns="64008" rIns="128016" bIns="64008" anchor="ctr"/>
          <a:lstStyle/>
          <a:p>
            <a:pPr algn="ctr" defTabSz="957263"/>
            <a:endParaRPr lang="ja-JP" altLang="en-US"/>
          </a:p>
        </p:txBody>
      </p:sp>
      <p:sp>
        <p:nvSpPr>
          <p:cNvPr id="48" name="Text Box 4"/>
          <p:cNvSpPr txBox="1">
            <a:spLocks noChangeArrowheads="1"/>
          </p:cNvSpPr>
          <p:nvPr/>
        </p:nvSpPr>
        <p:spPr bwMode="auto">
          <a:xfrm>
            <a:off x="524508" y="5949280"/>
            <a:ext cx="8820000" cy="731070"/>
          </a:xfrm>
          <a:prstGeom prst="rect">
            <a:avLst/>
          </a:prstGeom>
          <a:noFill/>
          <a:ln w="9525">
            <a:solidFill>
              <a:schemeClr val="accent1"/>
            </a:solidFill>
            <a:miter lim="800000"/>
            <a:headEnd/>
            <a:tailEnd/>
          </a:ln>
        </p:spPr>
        <p:txBody>
          <a:bodyPr wrap="square" lIns="108000" tIns="108000" rIns="108000" bIns="108000" anchor="ctr" anchorCtr="0">
            <a:spAutoFit/>
          </a:bodyPr>
          <a:lstStyle/>
          <a:p>
            <a:pPr marL="180000" indent="-180000" algn="ctr">
              <a:lnSpc>
                <a:spcPts val="2000"/>
              </a:lnSpc>
              <a:defRPr/>
            </a:pPr>
            <a:r>
              <a:rPr lang="ja-JP" altLang="en-US" sz="1400" dirty="0" smtClean="0">
                <a:latin typeface="HG丸ｺﾞｼｯｸM-PRO" panose="020F0600000000000000" pitchFamily="50" charset="-128"/>
                <a:ea typeface="HG丸ｺﾞｼｯｸM-PRO" panose="020F0600000000000000" pitchFamily="50" charset="-128"/>
              </a:rPr>
              <a:t>市域全体の施設を対象とし、政策的判断を要する新増設など</a:t>
            </a:r>
            <a:endParaRPr lang="en-US" altLang="ja-JP" sz="1400" dirty="0" smtClean="0">
              <a:latin typeface="HG丸ｺﾞｼｯｸM-PRO" panose="020F0600000000000000" pitchFamily="50" charset="-128"/>
              <a:ea typeface="HG丸ｺﾞｼｯｸM-PRO" panose="020F0600000000000000" pitchFamily="50" charset="-128"/>
            </a:endParaRPr>
          </a:p>
          <a:p>
            <a:pPr marL="180000" indent="-180000" algn="ctr">
              <a:lnSpc>
                <a:spcPts val="2000"/>
              </a:lnSpc>
              <a:defRPr/>
            </a:pPr>
            <a:r>
              <a:rPr lang="ja-JP" altLang="en-US" sz="1400" dirty="0" smtClean="0">
                <a:latin typeface="HG丸ｺﾞｼｯｸM-PRO" panose="020F0600000000000000" pitchFamily="50" charset="-128"/>
                <a:ea typeface="HG丸ｺﾞｼｯｸM-PRO" panose="020F0600000000000000" pitchFamily="50" charset="-128"/>
              </a:rPr>
              <a:t>（大規模改築更新を含む）を除く事業を外部組織に委ねる</a:t>
            </a:r>
            <a:endParaRPr lang="ja-JP" altLang="en-US" sz="1400" baseline="0" dirty="0">
              <a:solidFill>
                <a:schemeClr val="tx1"/>
              </a:solidFill>
              <a:latin typeface="ＭＳ Ｐゴシック" pitchFamily="50" charset="-128"/>
              <a:ea typeface="ＭＳ Ｐゴシック" pitchFamily="50" charset="-128"/>
            </a:endParaRPr>
          </a:p>
        </p:txBody>
      </p:sp>
      <p:sp>
        <p:nvSpPr>
          <p:cNvPr id="51" name="下矢印 1"/>
          <p:cNvSpPr>
            <a:spLocks noChangeArrowheads="1"/>
          </p:cNvSpPr>
          <p:nvPr/>
        </p:nvSpPr>
        <p:spPr bwMode="auto">
          <a:xfrm>
            <a:off x="2901226" y="5517232"/>
            <a:ext cx="4068000" cy="288000"/>
          </a:xfrm>
          <a:prstGeom prst="downArrow">
            <a:avLst>
              <a:gd name="adj1" fmla="val 50000"/>
              <a:gd name="adj2" fmla="val 50000"/>
            </a:avLst>
          </a:prstGeom>
          <a:gradFill rotWithShape="1">
            <a:gsLst>
              <a:gs pos="0">
                <a:srgbClr val="00FFFF"/>
              </a:gs>
              <a:gs pos="50000">
                <a:srgbClr val="007676"/>
              </a:gs>
              <a:gs pos="100000">
                <a:srgbClr val="00FFFF"/>
              </a:gs>
            </a:gsLst>
            <a:lin ang="5400000" scaled="1"/>
          </a:gradFill>
          <a:ln w="9525" algn="ctr">
            <a:noFill/>
            <a:round/>
            <a:headEnd/>
            <a:tailEnd/>
          </a:ln>
        </p:spPr>
        <p:txBody>
          <a:bodyPr lIns="128016" tIns="64008" rIns="128016" bIns="64008" anchor="ctr"/>
          <a:lstStyle/>
          <a:p>
            <a:pPr algn="ctr" defTabSz="957263"/>
            <a:endParaRPr lang="ja-JP" altLang="en-US"/>
          </a:p>
        </p:txBody>
      </p:sp>
    </p:spTree>
    <p:extLst>
      <p:ext uri="{BB962C8B-B14F-4D97-AF65-F5344CB8AC3E}">
        <p14:creationId xmlns:p14="http://schemas.microsoft.com/office/powerpoint/2010/main" val="8927549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コンテンツ プレースホルダ 5"/>
          <p:cNvGraphicFramePr>
            <a:graphicFrameLocks/>
          </p:cNvGraphicFramePr>
          <p:nvPr>
            <p:extLst>
              <p:ext uri="{D42A27DB-BD31-4B8C-83A1-F6EECF244321}">
                <p14:modId xmlns:p14="http://schemas.microsoft.com/office/powerpoint/2010/main" val="374105465"/>
              </p:ext>
            </p:extLst>
          </p:nvPr>
        </p:nvGraphicFramePr>
        <p:xfrm>
          <a:off x="6069127" y="2456892"/>
          <a:ext cx="3451375" cy="4161370"/>
        </p:xfrm>
        <a:graphic>
          <a:graphicData uri="http://schemas.openxmlformats.org/drawingml/2006/table">
            <a:tbl>
              <a:tblPr firstRow="1" bandRow="1">
                <a:tableStyleId>{5C22544A-7EE6-4342-B048-85BDC9FD1C3A}</a:tableStyleId>
              </a:tblPr>
              <a:tblGrid>
                <a:gridCol w="273000"/>
                <a:gridCol w="702000"/>
                <a:gridCol w="1969375"/>
                <a:gridCol w="507000"/>
              </a:tblGrid>
              <a:tr h="288000">
                <a:tc gridSpan="4">
                  <a:txBody>
                    <a:bodyPr/>
                    <a:lstStyle/>
                    <a:p>
                      <a:pPr algn="ctr"/>
                      <a:r>
                        <a:rPr kumimoji="1" lang="ja-JP" altLang="en-US" sz="1200" b="0" dirty="0" smtClean="0">
                          <a:solidFill>
                            <a:schemeClr val="tx2"/>
                          </a:solidFill>
                          <a:latin typeface="HGS創英角ｺﾞｼｯｸUB" pitchFamily="50" charset="-128"/>
                          <a:ea typeface="HGS創英角ｺﾞｼｯｸUB" pitchFamily="50" charset="-128"/>
                        </a:rPr>
                        <a:t>業務レベルのバリエーション</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pPr algn="ctr"/>
                      <a:endParaRPr kumimoji="1" lang="ja-JP" altLang="en-US" sz="1200" b="0" i="0" baseline="0" dirty="0">
                        <a:latin typeface="HG丸ｺﾞｼｯｸM-PRO" pitchFamily="50" charset="-128"/>
                        <a:ea typeface="HG丸ｺﾞｼｯｸM-PRO" pitchFamily="50" charset="-128"/>
                      </a:endParaRPr>
                    </a:p>
                  </a:txBody>
                  <a:tcPr marL="0" marR="0" marT="0" marB="0" anchor="ctr"/>
                </a:tc>
                <a:tc hMerge="1">
                  <a:txBody>
                    <a:bodyPr/>
                    <a:lstStyle/>
                    <a:p>
                      <a:pPr algn="ctr"/>
                      <a:endParaRPr kumimoji="1" lang="ja-JP" altLang="en-US" sz="1100" b="0" i="0" baseline="0" dirty="0">
                        <a:latin typeface="HG丸ｺﾞｼｯｸM-PRO" pitchFamily="50" charset="-128"/>
                        <a:ea typeface="HG丸ｺﾞｼｯｸM-PRO" pitchFamily="50" charset="-128"/>
                      </a:endParaRPr>
                    </a:p>
                  </a:txBody>
                  <a:tcPr marL="0" marR="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dirty="0" smtClean="0">
                        <a:solidFill>
                          <a:schemeClr val="tx2"/>
                        </a:solidFill>
                        <a:latin typeface="HGS創英角ｺﾞｼｯｸUB" pitchFamily="50" charset="-128"/>
                        <a:ea typeface="HGS創英角ｺﾞｼｯｸUB"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solidFill>
                  </a:tcPr>
                </a:tc>
              </a:tr>
              <a:tr h="387337">
                <a:tc rowSpan="6">
                  <a:txBody>
                    <a:bodyPr/>
                    <a:lstStyle/>
                    <a:p>
                      <a:pPr algn="ctr"/>
                      <a:r>
                        <a:rPr kumimoji="1" lang="ja-JP" altLang="en-US" sz="1100" b="0" i="0" spc="100" baseline="0" dirty="0" smtClean="0">
                          <a:solidFill>
                            <a:schemeClr val="tx2"/>
                          </a:solidFill>
                          <a:latin typeface="HGS創英角ｺﾞｼｯｸUB" pitchFamily="50" charset="-128"/>
                          <a:ea typeface="HGS創英角ｺﾞｼｯｸUB" pitchFamily="50" charset="-128"/>
                        </a:rPr>
                        <a:t>事業レベルの深さ</a:t>
                      </a:r>
                    </a:p>
                  </a:txBody>
                  <a:tcPr marL="0" marR="0" marT="0" marB="0" vert="eaVert"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baseline="0" dirty="0" smtClean="0">
                          <a:solidFill>
                            <a:schemeClr val="tx2"/>
                          </a:solidFill>
                          <a:latin typeface="HG丸ｺﾞｼｯｸM-PRO" pitchFamily="50" charset="-128"/>
                          <a:ea typeface="HG丸ｺﾞｼｯｸM-PRO" pitchFamily="50" charset="-128"/>
                        </a:rPr>
                        <a:t>政策形成</a:t>
                      </a:r>
                      <a:endParaRPr kumimoji="1" lang="en-US" altLang="ja-JP" sz="1050" b="0" i="0" baseline="0" dirty="0" smtClean="0">
                        <a:solidFill>
                          <a:schemeClr val="tx2"/>
                        </a:solidFill>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endParaRPr kumimoji="1" lang="ja-JP" altLang="en-US" sz="1100" b="0" i="0" baseline="0" dirty="0">
                        <a:solidFill>
                          <a:schemeClr val="tx2"/>
                        </a:solidFill>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rowSpan="6">
                  <a:txBody>
                    <a:bodyPr/>
                    <a:lstStyle/>
                    <a:p>
                      <a:pPr algn="ctr"/>
                      <a:endParaRPr kumimoji="1" lang="ja-JP" altLang="en-US" sz="1100" b="0" i="0" baseline="0" dirty="0">
                        <a:solidFill>
                          <a:schemeClr val="tx2"/>
                        </a:solidFill>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387337">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baseline="0" dirty="0" smtClean="0">
                          <a:solidFill>
                            <a:schemeClr val="tx2"/>
                          </a:solidFill>
                          <a:latin typeface="HG丸ｺﾞｼｯｸM-PRO" pitchFamily="50" charset="-128"/>
                          <a:ea typeface="HG丸ｺﾞｼｯｸM-PRO" pitchFamily="50" charset="-128"/>
                        </a:rPr>
                        <a:t>ﾓﾆﾀﾘﾝｸﾞ･</a:t>
                      </a:r>
                      <a:endParaRPr kumimoji="1" lang="en-US" altLang="ja-JP" sz="1050" b="0" i="0" baseline="0" dirty="0" smtClean="0">
                        <a:solidFill>
                          <a:schemeClr val="tx2"/>
                        </a:solidFill>
                        <a:latin typeface="HG丸ｺﾞｼｯｸM-PRO" pitchFamily="50" charset="-128"/>
                        <a:ea typeface="HG丸ｺﾞｼｯｸM-PRO"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baseline="0" dirty="0" smtClean="0">
                          <a:solidFill>
                            <a:schemeClr val="tx2"/>
                          </a:solidFill>
                          <a:latin typeface="HG丸ｺﾞｼｯｸM-PRO" pitchFamily="50" charset="-128"/>
                          <a:ea typeface="HG丸ｺﾞｼｯｸM-PRO" pitchFamily="50" charset="-128"/>
                        </a:rPr>
                        <a:t>経営監視</a:t>
                      </a:r>
                      <a:endParaRPr kumimoji="1" lang="en-US" altLang="ja-JP" sz="1050" b="0" i="0" baseline="0" dirty="0" smtClean="0">
                        <a:solidFill>
                          <a:schemeClr val="tx2"/>
                        </a:solidFill>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endParaRPr kumimoji="1" lang="ja-JP" altLang="en-US" sz="1100" b="0" i="0" baseline="0" dirty="0">
                        <a:solidFill>
                          <a:schemeClr val="tx2"/>
                        </a:solidFill>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vMerge="1">
                  <a:txBody>
                    <a:bodyPr/>
                    <a:lstStyle/>
                    <a:p>
                      <a:endParaRPr kumimoji="1" lang="ja-JP" altLang="en-US"/>
                    </a:p>
                  </a:txBody>
                  <a:tcPr/>
                </a:tc>
              </a:tr>
              <a:tr h="387337">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baseline="0" dirty="0" smtClean="0">
                          <a:solidFill>
                            <a:schemeClr val="tx2"/>
                          </a:solidFill>
                          <a:latin typeface="HG丸ｺﾞｼｯｸM-PRO" pitchFamily="50" charset="-128"/>
                          <a:ea typeface="HG丸ｺﾞｼｯｸM-PRO" pitchFamily="50" charset="-128"/>
                        </a:rPr>
                        <a:t>資金調達</a:t>
                      </a:r>
                      <a:endParaRPr kumimoji="1" lang="en-US" altLang="ja-JP" sz="1050" b="0" i="0" baseline="0" dirty="0" smtClean="0">
                        <a:solidFill>
                          <a:schemeClr val="tx2"/>
                        </a:solidFill>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endParaRPr kumimoji="1" lang="ja-JP" altLang="en-US" sz="1100" b="0" i="0" baseline="0" dirty="0">
                        <a:solidFill>
                          <a:schemeClr val="tx2"/>
                        </a:solidFill>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vMerge="1">
                  <a:txBody>
                    <a:bodyPr/>
                    <a:lstStyle/>
                    <a:p>
                      <a:pPr algn="ctr"/>
                      <a:endParaRPr kumimoji="1" lang="ja-JP" altLang="en-US" sz="1100" b="0" i="0" baseline="0" dirty="0">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387337">
                <a:tc vMerge="1">
                  <a:txBody>
                    <a:bodyPr/>
                    <a:lstStyle/>
                    <a:p>
                      <a:pPr algn="ctr"/>
                      <a:endParaRPr kumimoji="1" lang="ja-JP" altLang="en-US" sz="1200" b="0" i="0" baseline="0" dirty="0">
                        <a:latin typeface="HG丸ｺﾞｼｯｸM-PRO" pitchFamily="50" charset="-128"/>
                        <a:ea typeface="HG丸ｺﾞｼｯｸM-PRO" pitchFamily="50" charset="-128"/>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baseline="0" dirty="0" smtClean="0">
                          <a:solidFill>
                            <a:schemeClr val="tx2"/>
                          </a:solidFill>
                          <a:latin typeface="HG丸ｺﾞｼｯｸM-PRO" pitchFamily="50" charset="-128"/>
                          <a:ea typeface="HG丸ｺﾞｼｯｸM-PRO" pitchFamily="50" charset="-128"/>
                        </a:rPr>
                        <a:t>料金徴収</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endParaRPr kumimoji="1" lang="ja-JP" altLang="en-US" sz="1100" b="0" i="0" baseline="0" dirty="0">
                        <a:solidFill>
                          <a:schemeClr val="tx2"/>
                        </a:solidFill>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vMerge="1">
                  <a:txBody>
                    <a:bodyPr/>
                    <a:lstStyle/>
                    <a:p>
                      <a:pPr algn="ctr"/>
                      <a:endParaRPr kumimoji="1" lang="ja-JP" altLang="en-US" sz="1100" b="0" i="0" baseline="0" dirty="0">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162011">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baseline="0" dirty="0" smtClean="0">
                          <a:solidFill>
                            <a:schemeClr val="tx2"/>
                          </a:solidFill>
                          <a:latin typeface="HG丸ｺﾞｼｯｸM-PRO" pitchFamily="50" charset="-128"/>
                          <a:ea typeface="HG丸ｺﾞｼｯｸM-PRO" pitchFamily="50" charset="-128"/>
                        </a:rPr>
                        <a:t>建設</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endParaRPr kumimoji="1" lang="ja-JP" altLang="en-US" sz="1100" b="0" i="0" baseline="0" dirty="0">
                        <a:solidFill>
                          <a:schemeClr val="tx2"/>
                        </a:solidFill>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vMerge="1">
                  <a:txBody>
                    <a:bodyPr/>
                    <a:lstStyle/>
                    <a:p>
                      <a:endParaRPr kumimoji="1" lang="ja-JP" altLang="en-US"/>
                    </a:p>
                  </a:txBody>
                  <a:tcPr/>
                </a:tc>
              </a:tr>
              <a:tr h="1162011">
                <a:tc vMerge="1">
                  <a:txBody>
                    <a:bodyPr/>
                    <a:lstStyle/>
                    <a:p>
                      <a:pPr algn="ctr"/>
                      <a:endParaRPr kumimoji="1" lang="ja-JP" altLang="en-US" sz="1200" b="0" i="0" baseline="0" dirty="0">
                        <a:latin typeface="HG丸ｺﾞｼｯｸM-PRO" pitchFamily="50" charset="-128"/>
                        <a:ea typeface="HG丸ｺﾞｼｯｸM-PRO" pitchFamily="50" charset="-128"/>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baseline="0" dirty="0" smtClean="0">
                          <a:solidFill>
                            <a:schemeClr val="tx2"/>
                          </a:solidFill>
                          <a:latin typeface="HG丸ｺﾞｼｯｸM-PRO" pitchFamily="50" charset="-128"/>
                          <a:ea typeface="HG丸ｺﾞｼｯｸM-PRO" pitchFamily="50" charset="-128"/>
                        </a:rPr>
                        <a:t>維持管理</a:t>
                      </a:r>
                      <a:endParaRPr kumimoji="1" lang="en-US" altLang="ja-JP" sz="1050" b="0" i="0" baseline="0" dirty="0" smtClean="0">
                        <a:solidFill>
                          <a:schemeClr val="tx2"/>
                        </a:solidFill>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endParaRPr kumimoji="1" lang="ja-JP" altLang="en-US" sz="1100" b="0" i="0" baseline="0" dirty="0">
                        <a:solidFill>
                          <a:schemeClr val="tx2"/>
                        </a:solidFill>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vMerge="1">
                  <a:txBody>
                    <a:bodyPr/>
                    <a:lstStyle/>
                    <a:p>
                      <a:pPr algn="ctr"/>
                      <a:endParaRPr kumimoji="1" lang="ja-JP" altLang="en-US" sz="1100" b="0" i="0" baseline="0" dirty="0">
                        <a:latin typeface="HG丸ｺﾞｼｯｸM-PRO" pitchFamily="50" charset="-128"/>
                        <a:ea typeface="HG丸ｺﾞｼｯｸM-PRO" pitchFamily="50" charset="-128"/>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bl>
          </a:graphicData>
        </a:graphic>
      </p:graphicFrame>
      <p:sp>
        <p:nvSpPr>
          <p:cNvPr id="59" name="角丸四角形 58"/>
          <p:cNvSpPr/>
          <p:nvPr/>
        </p:nvSpPr>
        <p:spPr bwMode="auto">
          <a:xfrm>
            <a:off x="7169715" y="2824317"/>
            <a:ext cx="1716352" cy="3765224"/>
          </a:xfrm>
          <a:prstGeom prst="roundRect">
            <a:avLst>
              <a:gd name="adj" fmla="val 4392"/>
            </a:avLst>
          </a:prstGeom>
          <a:solidFill>
            <a:srgbClr val="E3E5ED">
              <a:alpha val="60000"/>
            </a:srgbClr>
          </a:solidFill>
          <a:ln>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endParaRPr lang="ja-JP" altLang="en-US" sz="900" dirty="0">
              <a:solidFill>
                <a:schemeClr val="bg1"/>
              </a:solidFill>
            </a:endParaRPr>
          </a:p>
        </p:txBody>
      </p:sp>
      <p:sp>
        <p:nvSpPr>
          <p:cNvPr id="37" name="角丸四角形 36"/>
          <p:cNvSpPr/>
          <p:nvPr/>
        </p:nvSpPr>
        <p:spPr>
          <a:xfrm>
            <a:off x="468000" y="608400"/>
            <a:ext cx="9000000" cy="57600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ctr" anchorCtr="0">
            <a:no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・事業レベルでは、どのような区分が想定されるのか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1" name="Text Box 4"/>
          <p:cNvSpPr txBox="1">
            <a:spLocks noChangeArrowheads="1"/>
          </p:cNvSpPr>
          <p:nvPr/>
        </p:nvSpPr>
        <p:spPr bwMode="auto">
          <a:xfrm>
            <a:off x="468000" y="1440000"/>
            <a:ext cx="9072000" cy="842145"/>
          </a:xfrm>
          <a:prstGeom prst="rect">
            <a:avLst/>
          </a:prstGeom>
          <a:noFill/>
          <a:ln w="9525">
            <a:solidFill>
              <a:schemeClr val="accent1"/>
            </a:solidFill>
            <a:miter lim="800000"/>
            <a:headEnd/>
            <a:tailEnd/>
          </a:ln>
        </p:spPr>
        <p:txBody>
          <a:bodyPr lIns="108000" tIns="36000" rIns="108000" bIns="36000" anchor="ctr" anchorCtr="0">
            <a:spAutoFit/>
          </a:bodyPr>
          <a:lstStyle/>
          <a:p>
            <a:pPr marL="216000" indent="-216000">
              <a:lnSpc>
                <a:spcPts val="2000"/>
              </a:lnSpc>
              <a:defRPr/>
            </a:pPr>
            <a:r>
              <a:rPr lang="ja-JP" altLang="en-US" sz="1400" baseline="0" dirty="0" smtClean="0">
                <a:solidFill>
                  <a:schemeClr val="tx1"/>
                </a:solidFill>
                <a:latin typeface="HG丸ｺﾞｼｯｸM-PRO" panose="020F0600000000000000" pitchFamily="50" charset="-128"/>
                <a:ea typeface="HG丸ｺﾞｼｯｸM-PRO" panose="020F0600000000000000" pitchFamily="50" charset="-128"/>
              </a:rPr>
              <a:t>・運転維持管理から、補修修繕、施設建設、資金調達、</a:t>
            </a:r>
            <a:r>
              <a:rPr lang="ja-JP" altLang="en-US" sz="1400" dirty="0" smtClean="0">
                <a:latin typeface="HG丸ｺﾞｼｯｸM-PRO" panose="020F0600000000000000" pitchFamily="50" charset="-128"/>
                <a:ea typeface="HG丸ｺﾞｼｯｸM-PRO" panose="020F0600000000000000" pitchFamily="50" charset="-128"/>
              </a:rPr>
              <a:t>事業運営</a:t>
            </a:r>
            <a:r>
              <a:rPr lang="ja-JP" altLang="en-US" sz="1400" baseline="0" dirty="0" smtClean="0">
                <a:solidFill>
                  <a:schemeClr val="tx1"/>
                </a:solidFill>
                <a:latin typeface="HG丸ｺﾞｼｯｸM-PRO" panose="020F0600000000000000" pitchFamily="50" charset="-128"/>
                <a:ea typeface="HG丸ｺﾞｼｯｸM-PRO" panose="020F0600000000000000" pitchFamily="50" charset="-128"/>
              </a:rPr>
              <a:t>全体までが考えられる。</a:t>
            </a:r>
            <a:endParaRPr lang="en-US" altLang="ja-JP" sz="1400" baseline="0" dirty="0" smtClean="0">
              <a:solidFill>
                <a:schemeClr val="tx1"/>
              </a:solidFill>
              <a:latin typeface="HG丸ｺﾞｼｯｸM-PRO" panose="020F0600000000000000" pitchFamily="50" charset="-128"/>
              <a:ea typeface="HG丸ｺﾞｼｯｸM-PRO" panose="020F0600000000000000" pitchFamily="50" charset="-128"/>
            </a:endParaRPr>
          </a:p>
          <a:p>
            <a:pPr marL="180000" indent="-180000">
              <a:lnSpc>
                <a:spcPts val="2000"/>
              </a:lnSpc>
              <a:defRPr/>
            </a:pPr>
            <a:r>
              <a:rPr lang="ja-JP" altLang="en-US" sz="1400" dirty="0" smtClean="0">
                <a:latin typeface="HG丸ｺﾞｼｯｸM-PRO" panose="020F0600000000000000" pitchFamily="50" charset="-128"/>
                <a:ea typeface="HG丸ｺﾞｼｯｸM-PRO" panose="020F0600000000000000" pitchFamily="50" charset="-128"/>
              </a:rPr>
              <a:t>・経営の自由度が高く、建設コストの縮減を図るという観点からは、維持管理～建設又は資金調達までを対象とする手法が最も課題解決に適する。</a:t>
            </a:r>
            <a:endParaRPr lang="ja-JP" altLang="en-US" sz="1400" baseline="0" dirty="0">
              <a:solidFill>
                <a:schemeClr val="tx1"/>
              </a:solidFill>
              <a:latin typeface="ＭＳ Ｐゴシック" pitchFamily="50" charset="-128"/>
              <a:ea typeface="ＭＳ Ｐゴシック" pitchFamily="50" charset="-128"/>
            </a:endParaRPr>
          </a:p>
        </p:txBody>
      </p:sp>
      <p:graphicFrame>
        <p:nvGraphicFramePr>
          <p:cNvPr id="34" name="コンテンツ プレースホルダ 3"/>
          <p:cNvGraphicFramePr>
            <a:graphicFrameLocks/>
          </p:cNvGraphicFramePr>
          <p:nvPr>
            <p:extLst>
              <p:ext uri="{D42A27DB-BD31-4B8C-83A1-F6EECF244321}">
                <p14:modId xmlns:p14="http://schemas.microsoft.com/office/powerpoint/2010/main" val="1966491376"/>
              </p:ext>
            </p:extLst>
          </p:nvPr>
        </p:nvGraphicFramePr>
        <p:xfrm>
          <a:off x="359998" y="2543896"/>
          <a:ext cx="5601113" cy="3909440"/>
        </p:xfrm>
        <a:graphic>
          <a:graphicData uri="http://schemas.openxmlformats.org/drawingml/2006/table">
            <a:tbl>
              <a:tblPr firstRow="1" bandRow="1">
                <a:tableStyleId>{5940675A-B579-460E-94D1-54222C63F5DA}</a:tableStyleId>
              </a:tblPr>
              <a:tblGrid>
                <a:gridCol w="957997"/>
                <a:gridCol w="2321558"/>
                <a:gridCol w="2321558"/>
              </a:tblGrid>
              <a:tr h="324000">
                <a:tc>
                  <a:txBody>
                    <a:bodyPr/>
                    <a:lstStyle/>
                    <a:p>
                      <a:pPr algn="ctr"/>
                      <a:r>
                        <a:rPr kumimoji="1" lang="ja-JP" altLang="en-US" sz="1200" dirty="0" smtClean="0">
                          <a:latin typeface="HG丸ｺﾞｼｯｸM-PRO" pitchFamily="50" charset="-128"/>
                          <a:ea typeface="HG丸ｺﾞｼｯｸM-PRO" pitchFamily="50" charset="-128"/>
                        </a:rPr>
                        <a:t>事業レベル</a:t>
                      </a:r>
                      <a:endParaRPr kumimoji="1" lang="ja-JP" altLang="en-US" sz="1200" dirty="0">
                        <a:latin typeface="HG丸ｺﾞｼｯｸM-PRO" pitchFamily="50" charset="-128"/>
                        <a:ea typeface="HG丸ｺﾞｼｯｸM-PRO" pitchFamily="50" charset="-128"/>
                      </a:endParaRPr>
                    </a:p>
                  </a:txBody>
                  <a:tcPr marL="36000" marR="36000" anchor="ctr"/>
                </a:tc>
                <a:tc>
                  <a:txBody>
                    <a:bodyPr/>
                    <a:lstStyle/>
                    <a:p>
                      <a:pPr algn="ctr"/>
                      <a:r>
                        <a:rPr kumimoji="1" lang="ja-JP" altLang="en-US" sz="1200" dirty="0" smtClean="0">
                          <a:latin typeface="HG丸ｺﾞｼｯｸM-PRO" pitchFamily="50" charset="-128"/>
                          <a:ea typeface="HG丸ｺﾞｼｯｸM-PRO" pitchFamily="50" charset="-128"/>
                        </a:rPr>
                        <a:t>内　容・特　徴</a:t>
                      </a:r>
                      <a:endParaRPr kumimoji="1" lang="ja-JP" altLang="en-US" sz="1200" dirty="0">
                        <a:latin typeface="HG丸ｺﾞｼｯｸM-PRO" pitchFamily="50" charset="-128"/>
                        <a:ea typeface="HG丸ｺﾞｼｯｸM-PRO" pitchFamily="50" charset="-128"/>
                      </a:endParaRPr>
                    </a:p>
                  </a:txBody>
                  <a:tcPr marL="36000" marR="36000" anchor="ctr"/>
                </a:tc>
                <a:tc>
                  <a:txBody>
                    <a:bodyPr/>
                    <a:lstStyle/>
                    <a:p>
                      <a:pPr algn="ctr"/>
                      <a:r>
                        <a:rPr kumimoji="1" lang="ja-JP" altLang="en-US" sz="1200" dirty="0" smtClean="0">
                          <a:latin typeface="HG丸ｺﾞｼｯｸM-PRO" pitchFamily="50" charset="-128"/>
                          <a:ea typeface="HG丸ｺﾞｼｯｸM-PRO" pitchFamily="50" charset="-128"/>
                        </a:rPr>
                        <a:t>問題点</a:t>
                      </a:r>
                      <a:endParaRPr kumimoji="1" lang="ja-JP" altLang="en-US" sz="1200" dirty="0">
                        <a:latin typeface="HG丸ｺﾞｼｯｸM-PRO" pitchFamily="50" charset="-128"/>
                        <a:ea typeface="HG丸ｺﾞｼｯｸM-PRO" pitchFamily="50" charset="-128"/>
                      </a:endParaRPr>
                    </a:p>
                  </a:txBody>
                  <a:tcPr marL="99060" marR="99060" anchor="ctr"/>
                </a:tc>
              </a:tr>
              <a:tr h="896360">
                <a:tc>
                  <a:txBody>
                    <a:bodyPr/>
                    <a:lstStyle/>
                    <a:p>
                      <a:pPr marL="144000" indent="-144000" algn="ctr"/>
                      <a:r>
                        <a:rPr kumimoji="1" lang="ja-JP" altLang="en-US" sz="1200" dirty="0" smtClean="0">
                          <a:latin typeface="HG丸ｺﾞｼｯｸM-PRO" pitchFamily="50" charset="-128"/>
                          <a:ea typeface="HG丸ｺﾞｼｯｸM-PRO" pitchFamily="50" charset="-128"/>
                        </a:rPr>
                        <a:t>事業全体</a:t>
                      </a:r>
                      <a:endParaRPr kumimoji="1" lang="en-US" altLang="ja-JP" sz="1200" dirty="0" smtClean="0">
                        <a:latin typeface="HG丸ｺﾞｼｯｸM-PRO" pitchFamily="50" charset="-128"/>
                        <a:ea typeface="HG丸ｺﾞｼｯｸM-PRO" pitchFamily="50" charset="-128"/>
                      </a:endParaRPr>
                    </a:p>
                  </a:txBody>
                  <a:tcPr marL="36000" marR="36000" anchor="ctr"/>
                </a:tc>
                <a:tc>
                  <a:txBody>
                    <a:bodyPr/>
                    <a:lstStyle/>
                    <a:p>
                      <a:pPr marL="144000" indent="-144000">
                        <a:buFont typeface="Arial" pitchFamily="34" charset="0"/>
                        <a:buNone/>
                      </a:pPr>
                      <a:r>
                        <a:rPr kumimoji="1" lang="ja-JP" altLang="en-US" sz="1200" dirty="0" smtClean="0">
                          <a:latin typeface="HG丸ｺﾞｼｯｸM-PRO" pitchFamily="50" charset="-128"/>
                          <a:ea typeface="HG丸ｺﾞｼｯｸM-PRO" pitchFamily="50" charset="-128"/>
                        </a:rPr>
                        <a:t>・管理者として事業を実施</a:t>
                      </a:r>
                      <a:endParaRPr kumimoji="1" lang="en-US" altLang="ja-JP" sz="1200" dirty="0" smtClean="0">
                        <a:latin typeface="HG丸ｺﾞｼｯｸM-PRO" pitchFamily="50" charset="-128"/>
                        <a:ea typeface="HG丸ｺﾞｼｯｸM-PRO" pitchFamily="50" charset="-128"/>
                      </a:endParaRPr>
                    </a:p>
                    <a:p>
                      <a:pPr marL="144000" indent="-144000">
                        <a:buFont typeface="Arial" pitchFamily="34" charset="0"/>
                        <a:buNone/>
                      </a:pPr>
                      <a:r>
                        <a:rPr kumimoji="1" lang="ja-JP" altLang="en-US" sz="1200" dirty="0" smtClean="0">
                          <a:latin typeface="HG丸ｺﾞｼｯｸM-PRO" pitchFamily="50" charset="-128"/>
                          <a:ea typeface="HG丸ｺﾞｼｯｸM-PRO" pitchFamily="50" charset="-128"/>
                        </a:rPr>
                        <a:t>・自由度、責任とも最大</a:t>
                      </a:r>
                      <a:endParaRPr kumimoji="1" lang="ja-JP" altLang="en-US" sz="1200" dirty="0">
                        <a:solidFill>
                          <a:srgbClr val="000000"/>
                        </a:solidFill>
                        <a:latin typeface="HG丸ｺﾞｼｯｸM-PRO" pitchFamily="50" charset="-128"/>
                        <a:ea typeface="HG丸ｺﾞｼｯｸM-PRO" pitchFamily="50" charset="-128"/>
                      </a:endParaRPr>
                    </a:p>
                  </a:txBody>
                  <a:tcPr marL="36000" marR="36000" anchor="ctr"/>
                </a:tc>
                <a:tc>
                  <a:txBody>
                    <a:bodyPr/>
                    <a:lstStyle/>
                    <a:p>
                      <a:pPr marL="144000" indent="-144000" algn="l"/>
                      <a:r>
                        <a:rPr kumimoji="1" lang="ja-JP" altLang="en-US" sz="1200" dirty="0" smtClean="0">
                          <a:latin typeface="HG丸ｺﾞｼｯｸM-PRO" pitchFamily="50" charset="-128"/>
                          <a:ea typeface="HG丸ｺﾞｼｯｸM-PRO" pitchFamily="50" charset="-128"/>
                        </a:rPr>
                        <a:t>・法令上実施不可</a:t>
                      </a:r>
                      <a:endParaRPr kumimoji="1" lang="en-US" altLang="ja-JP" sz="1200" dirty="0" smtClean="0">
                        <a:latin typeface="HG丸ｺﾞｼｯｸM-PRO" pitchFamily="50" charset="-128"/>
                        <a:ea typeface="HG丸ｺﾞｼｯｸM-PRO" pitchFamily="50" charset="-128"/>
                      </a:endParaRPr>
                    </a:p>
                    <a:p>
                      <a:pPr marL="144000" indent="-144000" algn="l"/>
                      <a:r>
                        <a:rPr kumimoji="1" lang="ja-JP" altLang="en-US" sz="1200" dirty="0" smtClean="0">
                          <a:latin typeface="HG丸ｺﾞｼｯｸM-PRO" pitchFamily="50" charset="-128"/>
                          <a:ea typeface="HG丸ｺﾞｼｯｸM-PRO" pitchFamily="50" charset="-128"/>
                        </a:rPr>
                        <a:t>・能力のある組織が不在</a:t>
                      </a:r>
                      <a:endParaRPr kumimoji="1" lang="ja-JP" altLang="en-US" sz="1200" dirty="0">
                        <a:solidFill>
                          <a:srgbClr val="000000"/>
                        </a:solidFill>
                        <a:latin typeface="HG丸ｺﾞｼｯｸM-PRO" pitchFamily="50" charset="-128"/>
                        <a:ea typeface="HG丸ｺﾞｼｯｸM-PRO" pitchFamily="50" charset="-128"/>
                      </a:endParaRPr>
                    </a:p>
                  </a:txBody>
                  <a:tcPr marL="36000" marR="36000" marT="36000" marB="36000" anchor="ctr"/>
                </a:tc>
              </a:tr>
              <a:tr h="896360">
                <a:tc>
                  <a:txBody>
                    <a:bodyPr/>
                    <a:lstStyle/>
                    <a:p>
                      <a:pPr marL="144000" marR="0" indent="-144000" algn="ctr" defTabSz="914400" rtl="0" eaLnBrk="1" fontAlgn="auto" latinLnBrk="0" hangingPunct="1">
                        <a:lnSpc>
                          <a:spcPct val="100000"/>
                        </a:lnSpc>
                        <a:spcBef>
                          <a:spcPts val="20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維持管理</a:t>
                      </a:r>
                      <a:endParaRPr kumimoji="1" lang="en-US" altLang="ja-JP" sz="1200" dirty="0" smtClean="0">
                        <a:latin typeface="HG丸ｺﾞｼｯｸM-PRO" pitchFamily="50" charset="-128"/>
                        <a:ea typeface="HG丸ｺﾞｼｯｸM-PRO" pitchFamily="50" charset="-128"/>
                      </a:endParaRPr>
                    </a:p>
                    <a:p>
                      <a:pPr marL="144000" marR="0" indent="-144000" algn="ctr" defTabSz="914400" rtl="0" eaLnBrk="1" fontAlgn="auto" latinLnBrk="0" hangingPunct="1">
                        <a:lnSpc>
                          <a:spcPct val="100000"/>
                        </a:lnSpc>
                        <a:spcBef>
                          <a:spcPts val="20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～資金調達</a:t>
                      </a:r>
                      <a:endParaRPr kumimoji="1" lang="en-US" altLang="ja-JP" sz="1200" dirty="0" smtClean="0">
                        <a:latin typeface="HG丸ｺﾞｼｯｸM-PRO" pitchFamily="50" charset="-128"/>
                        <a:ea typeface="HG丸ｺﾞｼｯｸM-PRO" pitchFamily="50" charset="-128"/>
                      </a:endParaRPr>
                    </a:p>
                  </a:txBody>
                  <a:tcPr marL="36000" marR="36000" anchor="ctr"/>
                </a:tc>
                <a:tc>
                  <a:txBody>
                    <a:bodyPr/>
                    <a:lstStyle/>
                    <a:p>
                      <a:pPr marL="144000" indent="-144000">
                        <a:buFont typeface="Arial" pitchFamily="34" charset="0"/>
                        <a:buNone/>
                      </a:pPr>
                      <a:r>
                        <a:rPr kumimoji="1" lang="ja-JP" altLang="en-US" sz="1200" dirty="0" smtClean="0">
                          <a:latin typeface="HG丸ｺﾞｼｯｸM-PRO" pitchFamily="50" charset="-128"/>
                          <a:ea typeface="HG丸ｺﾞｼｯｸM-PRO" pitchFamily="50" charset="-128"/>
                        </a:rPr>
                        <a:t>・経営の自由度が高い</a:t>
                      </a:r>
                      <a:endParaRPr kumimoji="1" lang="en-US" altLang="ja-JP" sz="1200" dirty="0" smtClean="0">
                        <a:latin typeface="HG丸ｺﾞｼｯｸM-PRO" pitchFamily="50" charset="-128"/>
                        <a:ea typeface="HG丸ｺﾞｼｯｸM-PRO" pitchFamily="50" charset="-128"/>
                      </a:endParaRPr>
                    </a:p>
                    <a:p>
                      <a:pPr marL="144000" indent="-144000">
                        <a:buFont typeface="Arial" pitchFamily="34" charset="0"/>
                        <a:buNone/>
                      </a:pPr>
                      <a:r>
                        <a:rPr kumimoji="1" lang="ja-JP" altLang="en-US" sz="1200" dirty="0" smtClean="0">
                          <a:latin typeface="HG丸ｺﾞｼｯｸM-PRO" pitchFamily="50" charset="-128"/>
                          <a:ea typeface="HG丸ｺﾞｼｯｸM-PRO" pitchFamily="50" charset="-128"/>
                        </a:rPr>
                        <a:t>・資金調達先の判断も対象範囲</a:t>
                      </a:r>
                      <a:endParaRPr kumimoji="1" lang="en-US" altLang="ja-JP" sz="1200" dirty="0" smtClean="0">
                        <a:latin typeface="HG丸ｺﾞｼｯｸM-PRO" pitchFamily="50" charset="-128"/>
                        <a:ea typeface="HG丸ｺﾞｼｯｸM-PRO" pitchFamily="50" charset="-128"/>
                      </a:endParaRPr>
                    </a:p>
                    <a:p>
                      <a:pPr marL="144000" indent="-144000">
                        <a:buFont typeface="Arial" pitchFamily="34" charset="0"/>
                        <a:buNone/>
                      </a:pPr>
                      <a:r>
                        <a:rPr kumimoji="1" lang="ja-JP" altLang="en-US" sz="1200" dirty="0" smtClean="0">
                          <a:latin typeface="HG丸ｺﾞｼｯｸM-PRO" pitchFamily="50" charset="-128"/>
                          <a:ea typeface="HG丸ｺﾞｼｯｸM-PRO" pitchFamily="50" charset="-128"/>
                        </a:rPr>
                        <a:t>・管理者は市</a:t>
                      </a:r>
                      <a:endParaRPr kumimoji="1" lang="ja-JP" altLang="en-US" sz="1200" dirty="0">
                        <a:solidFill>
                          <a:srgbClr val="000000"/>
                        </a:solidFill>
                        <a:latin typeface="HG丸ｺﾞｼｯｸM-PRO" pitchFamily="50" charset="-128"/>
                        <a:ea typeface="HG丸ｺﾞｼｯｸM-PRO" pitchFamily="50" charset="-128"/>
                      </a:endParaRPr>
                    </a:p>
                  </a:txBody>
                  <a:tcPr marL="36000" marR="36000" anchor="ctr"/>
                </a:tc>
                <a:tc>
                  <a:txBody>
                    <a:bodyPr/>
                    <a:lstStyle/>
                    <a:p>
                      <a:pPr marL="144000" indent="-144000" algn="l"/>
                      <a:r>
                        <a:rPr kumimoji="1" lang="ja-JP" altLang="en-US" sz="1200" dirty="0" smtClean="0">
                          <a:latin typeface="HG丸ｺﾞｼｯｸM-PRO" pitchFamily="50" charset="-128"/>
                          <a:ea typeface="HG丸ｺﾞｼｯｸM-PRO" pitchFamily="50" charset="-128"/>
                        </a:rPr>
                        <a:t>・実施実績なし</a:t>
                      </a:r>
                      <a:endParaRPr kumimoji="1" lang="en-US" altLang="ja-JP" sz="1200" dirty="0" smtClean="0">
                        <a:latin typeface="HG丸ｺﾞｼｯｸM-PRO" pitchFamily="50" charset="-128"/>
                        <a:ea typeface="HG丸ｺﾞｼｯｸM-PRO" pitchFamily="50" charset="-128"/>
                      </a:endParaRPr>
                    </a:p>
                    <a:p>
                      <a:pPr marL="144000" indent="-144000" algn="l"/>
                      <a:r>
                        <a:rPr kumimoji="1" lang="ja-JP" altLang="en-US" sz="1200" dirty="0" smtClean="0">
                          <a:latin typeface="HG丸ｺﾞｼｯｸM-PRO" pitchFamily="50" charset="-128"/>
                          <a:ea typeface="HG丸ｺﾞｼｯｸM-PRO" pitchFamily="50" charset="-128"/>
                        </a:rPr>
                        <a:t>・能力のある組織が不在</a:t>
                      </a:r>
                      <a:endParaRPr kumimoji="1" lang="en-US" altLang="ja-JP" sz="1200" dirty="0" smtClean="0">
                        <a:latin typeface="HG丸ｺﾞｼｯｸM-PRO" pitchFamily="50" charset="-128"/>
                        <a:ea typeface="HG丸ｺﾞｼｯｸM-PRO" pitchFamily="50" charset="-128"/>
                      </a:endParaRPr>
                    </a:p>
                    <a:p>
                      <a:pPr marL="144000" indent="-144000" algn="l"/>
                      <a:r>
                        <a:rPr kumimoji="1" lang="ja-JP" altLang="en-US" sz="1200" dirty="0" smtClean="0">
                          <a:latin typeface="HG丸ｺﾞｼｯｸM-PRO" pitchFamily="50" charset="-128"/>
                          <a:ea typeface="HG丸ｺﾞｼｯｸM-PRO" pitchFamily="50" charset="-128"/>
                        </a:rPr>
                        <a:t>・実務が全て移管された場合、管理者のコントロールに</a:t>
                      </a:r>
                      <a:r>
                        <a:rPr kumimoji="1" lang="ja-JP" altLang="en-US" sz="1200" dirty="0">
                          <a:latin typeface="HG丸ｺﾞｼｯｸM-PRO" pitchFamily="50" charset="-128"/>
                          <a:ea typeface="HG丸ｺﾞｼｯｸM-PRO" pitchFamily="50" charset="-128"/>
                        </a:rPr>
                        <a:t>難</a:t>
                      </a:r>
                      <a:endParaRPr kumimoji="1" lang="en-US" altLang="ja-JP" sz="1200" dirty="0" smtClean="0">
                        <a:solidFill>
                          <a:srgbClr val="000000"/>
                        </a:solidFill>
                        <a:latin typeface="HG丸ｺﾞｼｯｸM-PRO" pitchFamily="50" charset="-128"/>
                        <a:ea typeface="HG丸ｺﾞｼｯｸM-PRO" pitchFamily="50" charset="-128"/>
                      </a:endParaRPr>
                    </a:p>
                  </a:txBody>
                  <a:tcPr marL="36000" marR="36000" marT="36000" marB="36000" anchor="ctr"/>
                </a:tc>
              </a:tr>
              <a:tr h="896360">
                <a:tc>
                  <a:txBody>
                    <a:bodyPr/>
                    <a:lstStyle/>
                    <a:p>
                      <a:pPr marL="144000" marR="0" indent="-14400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維持管理</a:t>
                      </a:r>
                      <a:endParaRPr kumimoji="1" lang="en-US" altLang="ja-JP" sz="1200" dirty="0" smtClean="0">
                        <a:latin typeface="HG丸ｺﾞｼｯｸM-PRO" pitchFamily="50" charset="-128"/>
                        <a:ea typeface="HG丸ｺﾞｼｯｸM-PRO" pitchFamily="50" charset="-128"/>
                      </a:endParaRPr>
                    </a:p>
                    <a:p>
                      <a:pPr marL="144000" marR="0" indent="-14400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～建設</a:t>
                      </a:r>
                      <a:endParaRPr kumimoji="1" lang="en-US" altLang="ja-JP" sz="1200" dirty="0" smtClean="0">
                        <a:latin typeface="HG丸ｺﾞｼｯｸM-PRO" pitchFamily="50" charset="-128"/>
                        <a:ea typeface="HG丸ｺﾞｼｯｸM-PRO" pitchFamily="50" charset="-128"/>
                      </a:endParaRPr>
                    </a:p>
                  </a:txBody>
                  <a:tcPr marL="36000" marR="36000" anchor="ctr"/>
                </a:tc>
                <a:tc>
                  <a:txBody>
                    <a:bodyPr/>
                    <a:lstStyle/>
                    <a:p>
                      <a:pPr marL="144000" indent="-144000">
                        <a:buFont typeface="Arial" pitchFamily="34" charset="0"/>
                        <a:buNone/>
                      </a:pPr>
                      <a:r>
                        <a:rPr kumimoji="1" lang="ja-JP" altLang="en-US" sz="1200" dirty="0" smtClean="0">
                          <a:latin typeface="HG丸ｺﾞｼｯｸM-PRO" pitchFamily="50" charset="-128"/>
                          <a:ea typeface="HG丸ｺﾞｼｯｸM-PRO" pitchFamily="50" charset="-128"/>
                        </a:rPr>
                        <a:t>・既存施設を含めて、設計・建設・運営を包括的に実施</a:t>
                      </a:r>
                      <a:endParaRPr kumimoji="1" lang="en-US" altLang="ja-JP" sz="1200" dirty="0" smtClean="0">
                        <a:latin typeface="HG丸ｺﾞｼｯｸM-PRO" pitchFamily="50" charset="-128"/>
                        <a:ea typeface="HG丸ｺﾞｼｯｸM-PRO" pitchFamily="50" charset="-128"/>
                      </a:endParaRPr>
                    </a:p>
                    <a:p>
                      <a:pPr marL="144000" indent="-144000">
                        <a:buFont typeface="Arial" pitchFamily="34" charset="0"/>
                        <a:buNone/>
                      </a:pPr>
                      <a:r>
                        <a:rPr kumimoji="1" lang="ja-JP" altLang="en-US" sz="1200" dirty="0" smtClean="0">
                          <a:latin typeface="HG丸ｺﾞｼｯｸM-PRO" pitchFamily="50" charset="-128"/>
                          <a:ea typeface="HG丸ｺﾞｼｯｸM-PRO" pitchFamily="50" charset="-128"/>
                        </a:rPr>
                        <a:t>・設備投資資金などは市が調達</a:t>
                      </a:r>
                      <a:endParaRPr kumimoji="1" lang="ja-JP" altLang="en-US" sz="1200" dirty="0" smtClean="0">
                        <a:solidFill>
                          <a:srgbClr val="000000"/>
                        </a:solidFill>
                        <a:latin typeface="HG丸ｺﾞｼｯｸM-PRO" pitchFamily="50" charset="-128"/>
                        <a:ea typeface="HG丸ｺﾞｼｯｸM-PRO" pitchFamily="50" charset="-128"/>
                      </a:endParaRPr>
                    </a:p>
                  </a:txBody>
                  <a:tcPr marL="36000" marR="36000" anchor="ctr"/>
                </a:tc>
                <a:tc>
                  <a:txBody>
                    <a:bodyPr/>
                    <a:lstStyle/>
                    <a:p>
                      <a:pPr marL="144000" indent="-144000" algn="l"/>
                      <a:r>
                        <a:rPr kumimoji="1" lang="ja-JP" altLang="en-US" sz="1200" dirty="0" smtClean="0">
                          <a:latin typeface="HG丸ｺﾞｼｯｸM-PRO" pitchFamily="50" charset="-128"/>
                          <a:ea typeface="HG丸ｺﾞｼｯｸM-PRO" pitchFamily="50" charset="-128"/>
                        </a:rPr>
                        <a:t>・包括的に実施した実績なし</a:t>
                      </a:r>
                      <a:endParaRPr kumimoji="1" lang="en-US" altLang="ja-JP" sz="1200" dirty="0" smtClean="0">
                        <a:latin typeface="HG丸ｺﾞｼｯｸM-PRO" pitchFamily="50" charset="-128"/>
                        <a:ea typeface="HG丸ｺﾞｼｯｸM-PRO" pitchFamily="50" charset="-128"/>
                      </a:endParaRPr>
                    </a:p>
                    <a:p>
                      <a:pPr marL="144000" indent="-144000" algn="l"/>
                      <a:r>
                        <a:rPr kumimoji="1" lang="ja-JP" altLang="en-US" sz="1200" dirty="0" smtClean="0">
                          <a:latin typeface="HG丸ｺﾞｼｯｸM-PRO" pitchFamily="50" charset="-128"/>
                          <a:ea typeface="HG丸ｺﾞｼｯｸM-PRO" pitchFamily="50" charset="-128"/>
                        </a:rPr>
                        <a:t>・規模が大きくなると能力のある組織が不在</a:t>
                      </a:r>
                      <a:endParaRPr kumimoji="1" lang="en-US" altLang="ja-JP" sz="1200" dirty="0" smtClean="0">
                        <a:latin typeface="HG丸ｺﾞｼｯｸM-PRO" pitchFamily="50" charset="-128"/>
                        <a:ea typeface="HG丸ｺﾞｼｯｸM-PRO" pitchFamily="50" charset="-128"/>
                      </a:endParaRPr>
                    </a:p>
                    <a:p>
                      <a:pPr marL="144000" indent="-144000" algn="l"/>
                      <a:r>
                        <a:rPr kumimoji="1" lang="ja-JP" altLang="en-US" sz="1200" dirty="0" smtClean="0">
                          <a:latin typeface="HG丸ｺﾞｼｯｸM-PRO" pitchFamily="50" charset="-128"/>
                          <a:ea typeface="HG丸ｺﾞｼｯｸM-PRO" pitchFamily="50" charset="-128"/>
                        </a:rPr>
                        <a:t>・設備投資計画</a:t>
                      </a:r>
                      <a:endParaRPr kumimoji="1" lang="ja-JP" altLang="en-US" sz="1200" dirty="0">
                        <a:solidFill>
                          <a:srgbClr val="000000"/>
                        </a:solidFill>
                        <a:latin typeface="HG丸ｺﾞｼｯｸM-PRO" pitchFamily="50" charset="-128"/>
                        <a:ea typeface="HG丸ｺﾞｼｯｸM-PRO" pitchFamily="50" charset="-128"/>
                      </a:endParaRPr>
                    </a:p>
                  </a:txBody>
                  <a:tcPr marL="36000" marR="36000" marT="36000" marB="36000" anchor="ctr"/>
                </a:tc>
              </a:tr>
              <a:tr h="896360">
                <a:tc>
                  <a:txBody>
                    <a:bodyPr/>
                    <a:lstStyle/>
                    <a:p>
                      <a:pPr marL="144000" indent="-144000" algn="ctr"/>
                      <a:r>
                        <a:rPr kumimoji="1" lang="ja-JP" altLang="en-US" sz="1200" dirty="0" smtClean="0">
                          <a:latin typeface="HG丸ｺﾞｼｯｸM-PRO" pitchFamily="50" charset="-128"/>
                          <a:ea typeface="HG丸ｺﾞｼｯｸM-PRO" pitchFamily="50" charset="-128"/>
                        </a:rPr>
                        <a:t>維持管理</a:t>
                      </a:r>
                      <a:endParaRPr kumimoji="1" lang="en-US" altLang="ja-JP" sz="1200" dirty="0" smtClean="0">
                        <a:latin typeface="HG丸ｺﾞｼｯｸM-PRO" pitchFamily="50" charset="-128"/>
                        <a:ea typeface="HG丸ｺﾞｼｯｸM-PRO" pitchFamily="50" charset="-128"/>
                      </a:endParaRPr>
                    </a:p>
                    <a:p>
                      <a:pPr marL="144000" indent="-144000" algn="ctr"/>
                      <a:r>
                        <a:rPr kumimoji="1" lang="ja-JP" altLang="en-US" sz="1200" dirty="0" smtClean="0">
                          <a:latin typeface="HG丸ｺﾞｼｯｸM-PRO" pitchFamily="50" charset="-128"/>
                          <a:ea typeface="HG丸ｺﾞｼｯｸM-PRO" pitchFamily="50" charset="-128"/>
                        </a:rPr>
                        <a:t>のみ</a:t>
                      </a:r>
                      <a:endParaRPr kumimoji="1" lang="en-US" altLang="ja-JP" sz="1200" dirty="0" smtClean="0">
                        <a:latin typeface="HG丸ｺﾞｼｯｸM-PRO" pitchFamily="50" charset="-128"/>
                        <a:ea typeface="HG丸ｺﾞｼｯｸM-PRO" pitchFamily="50" charset="-128"/>
                      </a:endParaRPr>
                    </a:p>
                  </a:txBody>
                  <a:tcPr marL="36000" marR="36000" anchor="ctr"/>
                </a:tc>
                <a:tc>
                  <a:txBody>
                    <a:bodyPr/>
                    <a:lstStyle/>
                    <a:p>
                      <a:pPr marL="144000" indent="-144000">
                        <a:buFont typeface="Arial" pitchFamily="34" charset="0"/>
                        <a:buNone/>
                      </a:pPr>
                      <a:r>
                        <a:rPr kumimoji="1" lang="ja-JP" altLang="en-US" sz="1200" dirty="0" smtClean="0">
                          <a:latin typeface="HG丸ｺﾞｼｯｸM-PRO" pitchFamily="50" charset="-128"/>
                          <a:ea typeface="HG丸ｺﾞｼｯｸM-PRO" pitchFamily="50" charset="-128"/>
                        </a:rPr>
                        <a:t>・オペレーションを主に対象</a:t>
                      </a:r>
                      <a:endParaRPr kumimoji="1" lang="en-US" altLang="ja-JP" sz="1200" dirty="0" smtClean="0">
                        <a:latin typeface="HG丸ｺﾞｼｯｸM-PRO" pitchFamily="50" charset="-128"/>
                        <a:ea typeface="HG丸ｺﾞｼｯｸM-PRO" pitchFamily="50" charset="-128"/>
                      </a:endParaRPr>
                    </a:p>
                    <a:p>
                      <a:pPr marL="144000" indent="-144000">
                        <a:buFont typeface="Arial" pitchFamily="34" charset="0"/>
                        <a:buNone/>
                      </a:pPr>
                      <a:r>
                        <a:rPr kumimoji="1" lang="ja-JP" altLang="en-US" sz="1200" dirty="0" smtClean="0">
                          <a:latin typeface="HG丸ｺﾞｼｯｸM-PRO" pitchFamily="50" charset="-128"/>
                          <a:ea typeface="HG丸ｺﾞｼｯｸM-PRO" pitchFamily="50" charset="-128"/>
                        </a:rPr>
                        <a:t>・補修、修繕なども含まれる場合あり</a:t>
                      </a:r>
                      <a:endParaRPr kumimoji="1" lang="en-US" altLang="ja-JP" sz="1200" dirty="0" smtClean="0">
                        <a:latin typeface="HG丸ｺﾞｼｯｸM-PRO" pitchFamily="50" charset="-128"/>
                        <a:ea typeface="HG丸ｺﾞｼｯｸM-PRO" pitchFamily="50" charset="-128"/>
                      </a:endParaRPr>
                    </a:p>
                    <a:p>
                      <a:pPr marL="144000" marR="0" indent="-14400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dirty="0" smtClean="0">
                          <a:latin typeface="HG丸ｺﾞｼｯｸM-PRO" pitchFamily="50" charset="-128"/>
                          <a:ea typeface="HG丸ｺﾞｼｯｸM-PRO" pitchFamily="50" charset="-128"/>
                        </a:rPr>
                        <a:t>・本市でも実施事例あり</a:t>
                      </a:r>
                      <a:endParaRPr kumimoji="1" lang="en-US" altLang="ja-JP" sz="1200" dirty="0" smtClean="0">
                        <a:solidFill>
                          <a:srgbClr val="000000"/>
                        </a:solidFill>
                        <a:latin typeface="HG丸ｺﾞｼｯｸM-PRO" pitchFamily="50" charset="-128"/>
                        <a:ea typeface="HG丸ｺﾞｼｯｸM-PRO" pitchFamily="50" charset="-128"/>
                      </a:endParaRPr>
                    </a:p>
                  </a:txBody>
                  <a:tcPr marL="36000" marR="36000" anchor="ctr"/>
                </a:tc>
                <a:tc>
                  <a:txBody>
                    <a:bodyPr/>
                    <a:lstStyle/>
                    <a:p>
                      <a:pPr marL="144000" indent="-144000" algn="l"/>
                      <a:r>
                        <a:rPr kumimoji="1" lang="ja-JP" altLang="en-US" sz="1200" dirty="0" smtClean="0">
                          <a:latin typeface="HG丸ｺﾞｼｯｸM-PRO" pitchFamily="50" charset="-128"/>
                          <a:ea typeface="HG丸ｺﾞｼｯｸM-PRO" pitchFamily="50" charset="-128"/>
                        </a:rPr>
                        <a:t>・維持管理状況に基づく施設更新といった視点での最適化は図れない</a:t>
                      </a:r>
                      <a:endParaRPr kumimoji="1" lang="ja-JP" altLang="en-US" sz="1200" dirty="0">
                        <a:solidFill>
                          <a:srgbClr val="000000"/>
                        </a:solidFill>
                        <a:latin typeface="HG丸ｺﾞｼｯｸM-PRO" pitchFamily="50" charset="-128"/>
                        <a:ea typeface="HG丸ｺﾞｼｯｸM-PRO" pitchFamily="50" charset="-128"/>
                      </a:endParaRPr>
                    </a:p>
                  </a:txBody>
                  <a:tcPr marL="36000" marR="36000" marT="36000" marB="36000" anchor="ctr"/>
                </a:tc>
              </a:tr>
            </a:tbl>
          </a:graphicData>
        </a:graphic>
      </p:graphicFrame>
      <p:grpSp>
        <p:nvGrpSpPr>
          <p:cNvPr id="39" name="グループ化 56"/>
          <p:cNvGrpSpPr>
            <a:grpSpLocks/>
          </p:cNvGrpSpPr>
          <p:nvPr/>
        </p:nvGrpSpPr>
        <p:grpSpPr bwMode="auto">
          <a:xfrm>
            <a:off x="9073602" y="2852565"/>
            <a:ext cx="396199" cy="3960811"/>
            <a:chOff x="17353422" y="2528898"/>
            <a:chExt cx="657723" cy="3960439"/>
          </a:xfrm>
        </p:grpSpPr>
        <p:grpSp>
          <p:nvGrpSpPr>
            <p:cNvPr id="41" name="グループ化 178"/>
            <p:cNvGrpSpPr>
              <a:grpSpLocks/>
            </p:cNvGrpSpPr>
            <p:nvPr/>
          </p:nvGrpSpPr>
          <p:grpSpPr bwMode="auto">
            <a:xfrm>
              <a:off x="17384830" y="4908503"/>
              <a:ext cx="626315" cy="1357018"/>
              <a:chOff x="8223088" y="2812851"/>
              <a:chExt cx="293012" cy="3368242"/>
            </a:xfrm>
          </p:grpSpPr>
          <p:sp>
            <p:nvSpPr>
              <p:cNvPr id="46" name="直角三角形 45"/>
              <p:cNvSpPr/>
              <p:nvPr/>
            </p:nvSpPr>
            <p:spPr>
              <a:xfrm>
                <a:off x="8223089" y="3162352"/>
                <a:ext cx="293011" cy="3018741"/>
              </a:xfrm>
              <a:prstGeom prst="r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7" name="直角三角形 46"/>
              <p:cNvSpPr/>
              <p:nvPr/>
            </p:nvSpPr>
            <p:spPr>
              <a:xfrm rot="10800000">
                <a:off x="8223088" y="2812851"/>
                <a:ext cx="288499" cy="2940847"/>
              </a:xfrm>
              <a:prstGeom prst="rtTriangle">
                <a:avLst/>
              </a:prstGeom>
              <a:gradFill>
                <a:gsLst>
                  <a:gs pos="0">
                    <a:schemeClr val="accent1">
                      <a:lumMod val="60000"/>
                      <a:lumOff val="40000"/>
                    </a:schemeClr>
                  </a:gs>
                  <a:gs pos="100000">
                    <a:schemeClr val="accent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43" name="角丸四角形 42"/>
            <p:cNvSpPr/>
            <p:nvPr/>
          </p:nvSpPr>
          <p:spPr>
            <a:xfrm>
              <a:off x="17390537" y="2528898"/>
              <a:ext cx="610969" cy="2376412"/>
            </a:xfrm>
            <a:prstGeom prst="roundRect">
              <a:avLst>
                <a:gd name="adj" fmla="val 0"/>
              </a:avLst>
            </a:prstGeom>
            <a:solidFill>
              <a:srgbClr val="373D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wrap="none" lIns="0" tIns="0" rIns="0" bIns="0" anchor="ctr"/>
            <a:lstStyle/>
            <a:p>
              <a:pPr algn="ctr" fontAlgn="auto">
                <a:spcBef>
                  <a:spcPts val="0"/>
                </a:spcBef>
                <a:spcAft>
                  <a:spcPts val="0"/>
                </a:spcAft>
                <a:defRPr/>
              </a:pPr>
              <a:endParaRPr lang="ja-JP" altLang="en-US" sz="800" dirty="0">
                <a:solidFill>
                  <a:schemeClr val="tx1"/>
                </a:solidFill>
                <a:latin typeface="HG丸ｺﾞｼｯｸM-PRO" pitchFamily="50" charset="-128"/>
                <a:ea typeface="HG丸ｺﾞｼｯｸM-PRO" pitchFamily="50" charset="-128"/>
              </a:endParaRPr>
            </a:p>
          </p:txBody>
        </p:sp>
        <p:sp>
          <p:nvSpPr>
            <p:cNvPr id="44" name="角丸四角形 43"/>
            <p:cNvSpPr/>
            <p:nvPr/>
          </p:nvSpPr>
          <p:spPr>
            <a:xfrm>
              <a:off x="17425430" y="2798341"/>
              <a:ext cx="540060" cy="2106969"/>
            </a:xfrm>
            <a:prstGeom prst="roundRect">
              <a:avLst>
                <a:gd name="adj" fmla="val 20497"/>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Rtl" wrap="none" lIns="0" tIns="0" rIns="0" bIns="0" anchor="ctr"/>
            <a:lstStyle/>
            <a:p>
              <a:pPr algn="ctr" fontAlgn="auto">
                <a:spcBef>
                  <a:spcPts val="0"/>
                </a:spcBef>
                <a:spcAft>
                  <a:spcPts val="0"/>
                </a:spcAft>
                <a:defRPr/>
              </a:pPr>
              <a:r>
                <a:rPr lang="ja-JP" altLang="en-US" sz="800" b="1" dirty="0">
                  <a:solidFill>
                    <a:schemeClr val="bg1"/>
                  </a:solidFill>
                  <a:latin typeface="HG丸ｺﾞｼｯｸM-PRO" pitchFamily="50" charset="-128"/>
                  <a:ea typeface="HG丸ｺﾞｼｯｸM-PRO" pitchFamily="50" charset="-128"/>
                </a:rPr>
                <a:t>エンジニアリング</a:t>
              </a:r>
              <a:endParaRPr lang="en-US" altLang="ja-JP" sz="800" b="1" dirty="0">
                <a:solidFill>
                  <a:schemeClr val="bg1"/>
                </a:solidFill>
                <a:latin typeface="HG丸ｺﾞｼｯｸM-PRO" pitchFamily="50" charset="-128"/>
                <a:ea typeface="HG丸ｺﾞｼｯｸM-PRO" pitchFamily="50" charset="-128"/>
              </a:endParaRPr>
            </a:p>
            <a:p>
              <a:pPr algn="ctr" fontAlgn="auto">
                <a:spcBef>
                  <a:spcPts val="0"/>
                </a:spcBef>
                <a:spcAft>
                  <a:spcPts val="0"/>
                </a:spcAft>
                <a:defRPr/>
              </a:pPr>
              <a:r>
                <a:rPr lang="ja-JP" altLang="en-US" sz="800" b="1" dirty="0">
                  <a:solidFill>
                    <a:schemeClr val="bg1"/>
                  </a:solidFill>
                  <a:latin typeface="HG丸ｺﾞｼｯｸM-PRO" pitchFamily="50" charset="-128"/>
                  <a:ea typeface="HG丸ｺﾞｼｯｸM-PRO" pitchFamily="50" charset="-128"/>
                </a:rPr>
                <a:t>レベル</a:t>
              </a:r>
            </a:p>
          </p:txBody>
        </p:sp>
        <p:sp>
          <p:nvSpPr>
            <p:cNvPr id="45" name="角丸四角形 44"/>
            <p:cNvSpPr/>
            <p:nvPr/>
          </p:nvSpPr>
          <p:spPr>
            <a:xfrm>
              <a:off x="17353422" y="5318029"/>
              <a:ext cx="360040" cy="1171308"/>
            </a:xfrm>
            <a:prstGeom prst="roundRect">
              <a:avLst>
                <a:gd name="adj" fmla="val 20497"/>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Rtl" wrap="none" lIns="0" tIns="0" rIns="0" bIns="0" anchor="ctr"/>
            <a:lstStyle/>
            <a:p>
              <a:pPr algn="ctr" fontAlgn="auto">
                <a:lnSpc>
                  <a:spcPts val="700"/>
                </a:lnSpc>
                <a:spcBef>
                  <a:spcPts val="0"/>
                </a:spcBef>
                <a:spcAft>
                  <a:spcPts val="0"/>
                </a:spcAft>
                <a:defRPr/>
              </a:pPr>
              <a:r>
                <a:rPr lang="ja-JP" altLang="en-US" sz="700" b="1" dirty="0">
                  <a:solidFill>
                    <a:schemeClr val="tx2">
                      <a:lumMod val="75000"/>
                    </a:schemeClr>
                  </a:solidFill>
                  <a:latin typeface="HG丸ｺﾞｼｯｸM-PRO" pitchFamily="50" charset="-128"/>
                  <a:ea typeface="HG丸ｺﾞｼｯｸM-PRO" pitchFamily="50" charset="-128"/>
                </a:rPr>
                <a:t>オペレーション</a:t>
              </a:r>
              <a:endParaRPr lang="en-US" altLang="ja-JP" sz="700" b="1" dirty="0">
                <a:solidFill>
                  <a:schemeClr val="tx2">
                    <a:lumMod val="75000"/>
                  </a:schemeClr>
                </a:solidFill>
                <a:latin typeface="HG丸ｺﾞｼｯｸM-PRO" pitchFamily="50" charset="-128"/>
                <a:ea typeface="HG丸ｺﾞｼｯｸM-PRO" pitchFamily="50" charset="-128"/>
              </a:endParaRPr>
            </a:p>
            <a:p>
              <a:pPr algn="ctr" fontAlgn="auto">
                <a:lnSpc>
                  <a:spcPts val="700"/>
                </a:lnSpc>
                <a:spcBef>
                  <a:spcPts val="0"/>
                </a:spcBef>
                <a:spcAft>
                  <a:spcPts val="0"/>
                </a:spcAft>
                <a:defRPr/>
              </a:pPr>
              <a:r>
                <a:rPr lang="ja-JP" altLang="en-US" sz="700" b="1" dirty="0">
                  <a:solidFill>
                    <a:schemeClr val="tx2">
                      <a:lumMod val="75000"/>
                    </a:schemeClr>
                  </a:solidFill>
                  <a:latin typeface="HG丸ｺﾞｼｯｸM-PRO" pitchFamily="50" charset="-128"/>
                  <a:ea typeface="HG丸ｺﾞｼｯｸM-PRO" pitchFamily="50" charset="-128"/>
                </a:rPr>
                <a:t>レベル</a:t>
              </a:r>
            </a:p>
          </p:txBody>
        </p:sp>
      </p:grpSp>
      <p:grpSp>
        <p:nvGrpSpPr>
          <p:cNvPr id="48" name="グループ化 17"/>
          <p:cNvGrpSpPr>
            <a:grpSpLocks/>
          </p:cNvGrpSpPr>
          <p:nvPr/>
        </p:nvGrpSpPr>
        <p:grpSpPr bwMode="auto">
          <a:xfrm>
            <a:off x="7161192" y="3573294"/>
            <a:ext cx="1724875" cy="3016247"/>
            <a:chOff x="2051720" y="3429000"/>
            <a:chExt cx="5933977" cy="2691454"/>
          </a:xfrm>
        </p:grpSpPr>
        <p:sp>
          <p:nvSpPr>
            <p:cNvPr id="49" name="角丸四角形 48"/>
            <p:cNvSpPr/>
            <p:nvPr/>
          </p:nvSpPr>
          <p:spPr>
            <a:xfrm>
              <a:off x="2051720" y="3429000"/>
              <a:ext cx="5904656" cy="2691452"/>
            </a:xfrm>
            <a:prstGeom prst="roundRect">
              <a:avLst>
                <a:gd name="adj" fmla="val 4392"/>
              </a:avLst>
            </a:prstGeom>
            <a:solidFill>
              <a:srgbClr val="E3E5ED">
                <a:alpha val="60000"/>
              </a:srgbClr>
            </a:solidFill>
            <a:ln>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endParaRPr lang="ja-JP" altLang="en-US" sz="900" dirty="0">
                <a:solidFill>
                  <a:schemeClr val="bg1"/>
                </a:solidFill>
              </a:endParaRPr>
            </a:p>
          </p:txBody>
        </p:sp>
        <p:sp>
          <p:nvSpPr>
            <p:cNvPr id="51" name="角丸四角形 50"/>
            <p:cNvSpPr/>
            <p:nvPr/>
          </p:nvSpPr>
          <p:spPr>
            <a:xfrm>
              <a:off x="2051720" y="3789040"/>
              <a:ext cx="5904656" cy="2331412"/>
            </a:xfrm>
            <a:prstGeom prst="roundRect">
              <a:avLst>
                <a:gd name="adj" fmla="val 4583"/>
              </a:avLst>
            </a:prstGeom>
            <a:solidFill>
              <a:srgbClr val="AAB0C8">
                <a:alpha val="40000"/>
              </a:srgbClr>
            </a:solidFill>
            <a:ln w="12700">
              <a:solidFill>
                <a:schemeClr val="accent1">
                  <a:lumMod val="75000"/>
                </a:schemeClr>
              </a:solidFill>
              <a:prstDash val="dash"/>
            </a:ln>
            <a:effectLst>
              <a:outerShdw blurRad="50800" dist="38100" dir="2700000" algn="tl" rotWithShape="0">
                <a:prstClr val="black">
                  <a:alpha val="40000"/>
                </a:prstClr>
              </a:outerShdw>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endParaRPr lang="ja-JP" altLang="en-US" sz="900" dirty="0">
                <a:solidFill>
                  <a:schemeClr val="bg1"/>
                </a:solidFill>
              </a:endParaRPr>
            </a:p>
          </p:txBody>
        </p:sp>
        <p:sp>
          <p:nvSpPr>
            <p:cNvPr id="52" name="角丸四角形 51"/>
            <p:cNvSpPr/>
            <p:nvPr/>
          </p:nvSpPr>
          <p:spPr>
            <a:xfrm>
              <a:off x="2051720" y="4131754"/>
              <a:ext cx="5904656" cy="1988700"/>
            </a:xfrm>
            <a:prstGeom prst="roundRect">
              <a:avLst>
                <a:gd name="adj" fmla="val 7839"/>
              </a:avLst>
            </a:prstGeom>
            <a:solidFill>
              <a:srgbClr val="AAB0C8">
                <a:alpha val="40000"/>
              </a:srgbClr>
            </a:solidFill>
            <a:ln>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endParaRPr lang="ja-JP" altLang="en-US" sz="900" dirty="0">
                <a:solidFill>
                  <a:schemeClr val="bg1"/>
                </a:solidFill>
              </a:endParaRPr>
            </a:p>
          </p:txBody>
        </p:sp>
        <p:sp>
          <p:nvSpPr>
            <p:cNvPr id="53" name="角丸四角形 52"/>
            <p:cNvSpPr/>
            <p:nvPr/>
          </p:nvSpPr>
          <p:spPr>
            <a:xfrm>
              <a:off x="2081041" y="5242320"/>
              <a:ext cx="5904656" cy="878132"/>
            </a:xfrm>
            <a:prstGeom prst="roundRect">
              <a:avLst>
                <a:gd name="adj" fmla="val 11853"/>
              </a:avLst>
            </a:prstGeom>
            <a:solidFill>
              <a:srgbClr val="373D54">
                <a:alpha val="60000"/>
              </a:srgbClr>
            </a:solidFill>
            <a:ln>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endParaRPr lang="ja-JP" altLang="en-US" sz="900" dirty="0">
                <a:solidFill>
                  <a:schemeClr val="bg1"/>
                </a:solidFill>
              </a:endParaRPr>
            </a:p>
          </p:txBody>
        </p:sp>
      </p:grpSp>
      <p:sp>
        <p:nvSpPr>
          <p:cNvPr id="54" name="Rectangle 490"/>
          <p:cNvSpPr>
            <a:spLocks noChangeArrowheads="1"/>
          </p:cNvSpPr>
          <p:nvPr/>
        </p:nvSpPr>
        <p:spPr bwMode="auto">
          <a:xfrm flipH="1">
            <a:off x="7555885" y="3835096"/>
            <a:ext cx="926967" cy="196850"/>
          </a:xfrm>
          <a:prstGeom prst="rect">
            <a:avLst/>
          </a:prstGeom>
          <a:noFill/>
          <a:ln w="9525">
            <a:noFill/>
            <a:miter lim="800000"/>
            <a:headEnd/>
            <a:tailEnd/>
          </a:ln>
        </p:spPr>
        <p:txBody>
          <a:bodyPr wrap="none" lIns="0" tIns="0" rIns="0" bIns="0" anchor="ctr"/>
          <a:lstStyle/>
          <a:p>
            <a:pPr algn="ctr"/>
            <a:r>
              <a:rPr lang="ja-JP" altLang="en-US" sz="1000" b="1" dirty="0" smtClean="0">
                <a:latin typeface="HG丸ｺﾞｼｯｸM-PRO" pitchFamily="50" charset="-128"/>
                <a:ea typeface="HG丸ｺﾞｼｯｸM-PRO" pitchFamily="50" charset="-128"/>
              </a:rPr>
              <a:t>運転管理から</a:t>
            </a:r>
            <a:endParaRPr lang="en-US" altLang="ja-JP" sz="1000" b="1" dirty="0" smtClean="0">
              <a:latin typeface="HG丸ｺﾞｼｯｸM-PRO" pitchFamily="50" charset="-128"/>
              <a:ea typeface="HG丸ｺﾞｼｯｸM-PRO" pitchFamily="50" charset="-128"/>
            </a:endParaRPr>
          </a:p>
          <a:p>
            <a:pPr algn="ctr"/>
            <a:r>
              <a:rPr lang="ja-JP" altLang="en-US" sz="1000" b="1" dirty="0" smtClean="0">
                <a:latin typeface="HG丸ｺﾞｼｯｸM-PRO" pitchFamily="50" charset="-128"/>
                <a:ea typeface="HG丸ｺﾞｼｯｸM-PRO" pitchFamily="50" charset="-128"/>
              </a:rPr>
              <a:t>資金調達まで</a:t>
            </a:r>
            <a:endParaRPr lang="en-US" altLang="ja-JP" sz="1000" b="1" dirty="0" smtClean="0">
              <a:latin typeface="HG丸ｺﾞｼｯｸM-PRO" pitchFamily="50" charset="-128"/>
              <a:ea typeface="HG丸ｺﾞｼｯｸM-PRO" pitchFamily="50" charset="-128"/>
            </a:endParaRPr>
          </a:p>
        </p:txBody>
      </p:sp>
      <p:sp>
        <p:nvSpPr>
          <p:cNvPr id="55" name="Rectangle 490"/>
          <p:cNvSpPr>
            <a:spLocks noChangeArrowheads="1"/>
          </p:cNvSpPr>
          <p:nvPr/>
        </p:nvSpPr>
        <p:spPr bwMode="auto">
          <a:xfrm flipH="1">
            <a:off x="7555251" y="5942187"/>
            <a:ext cx="926967" cy="319681"/>
          </a:xfrm>
          <a:prstGeom prst="rect">
            <a:avLst/>
          </a:prstGeom>
          <a:noFill/>
          <a:ln w="9525">
            <a:noFill/>
            <a:miter lim="800000"/>
            <a:headEnd/>
            <a:tailEnd/>
          </a:ln>
          <a:effectLst/>
        </p:spPr>
        <p:txBody>
          <a:bodyPr wrap="none" lIns="0" tIns="0" rIns="0" bIns="0" anchor="ctr"/>
          <a:lstStyle/>
          <a:p>
            <a:pPr algn="ctr" fontAlgn="auto">
              <a:spcBef>
                <a:spcPts val="0"/>
              </a:spcBef>
              <a:spcAft>
                <a:spcPts val="0"/>
              </a:spcAft>
              <a:defRPr/>
            </a:pPr>
            <a:r>
              <a:rPr lang="ja-JP" altLang="en-US" sz="1050" b="1" dirty="0" smtClean="0">
                <a:solidFill>
                  <a:schemeClr val="bg1"/>
                </a:solidFill>
                <a:latin typeface="HG丸ｺﾞｼｯｸM-PRO" pitchFamily="50" charset="-128"/>
                <a:ea typeface="HG丸ｺﾞｼｯｸM-PRO" pitchFamily="50" charset="-128"/>
              </a:rPr>
              <a:t>運転維持管理</a:t>
            </a:r>
            <a:endParaRPr lang="ja-JP" altLang="en-US" sz="1050" b="1" dirty="0">
              <a:solidFill>
                <a:schemeClr val="bg1"/>
              </a:solidFill>
              <a:latin typeface="HG丸ｺﾞｼｯｸM-PRO" pitchFamily="50" charset="-128"/>
              <a:ea typeface="HG丸ｺﾞｼｯｸM-PRO" pitchFamily="50" charset="-128"/>
            </a:endParaRPr>
          </a:p>
        </p:txBody>
      </p:sp>
      <p:sp>
        <p:nvSpPr>
          <p:cNvPr id="56" name="Rectangle 490"/>
          <p:cNvSpPr>
            <a:spLocks noChangeArrowheads="1"/>
          </p:cNvSpPr>
          <p:nvPr/>
        </p:nvSpPr>
        <p:spPr bwMode="auto">
          <a:xfrm flipH="1">
            <a:off x="7508758" y="4866377"/>
            <a:ext cx="926967" cy="196850"/>
          </a:xfrm>
          <a:prstGeom prst="rect">
            <a:avLst/>
          </a:prstGeom>
          <a:noFill/>
          <a:ln w="9525">
            <a:noFill/>
            <a:miter lim="800000"/>
            <a:headEnd/>
            <a:tailEnd/>
          </a:ln>
          <a:effectLst/>
        </p:spPr>
        <p:txBody>
          <a:bodyPr wrap="none" lIns="0" tIns="0" rIns="0" bIns="0" anchor="ctr"/>
          <a:lstStyle/>
          <a:p>
            <a:pPr algn="ctr" fontAlgn="auto">
              <a:spcBef>
                <a:spcPts val="0"/>
              </a:spcBef>
              <a:spcAft>
                <a:spcPts val="0"/>
              </a:spcAft>
              <a:defRPr/>
            </a:pPr>
            <a:r>
              <a:rPr lang="ja-JP" altLang="en-US" sz="1050" b="1" dirty="0" smtClean="0">
                <a:latin typeface="HG丸ｺﾞｼｯｸM-PRO" pitchFamily="50" charset="-128"/>
                <a:ea typeface="HG丸ｺﾞｼｯｸM-PRO" pitchFamily="50" charset="-128"/>
              </a:rPr>
              <a:t>運転管理から</a:t>
            </a:r>
            <a:endParaRPr lang="en-US" altLang="ja-JP" sz="1050" b="1" dirty="0" smtClean="0">
              <a:latin typeface="HG丸ｺﾞｼｯｸM-PRO" pitchFamily="50" charset="-128"/>
              <a:ea typeface="HG丸ｺﾞｼｯｸM-PRO" pitchFamily="50" charset="-128"/>
            </a:endParaRPr>
          </a:p>
          <a:p>
            <a:pPr algn="ctr" fontAlgn="auto">
              <a:spcBef>
                <a:spcPts val="0"/>
              </a:spcBef>
              <a:spcAft>
                <a:spcPts val="0"/>
              </a:spcAft>
              <a:defRPr/>
            </a:pPr>
            <a:r>
              <a:rPr lang="ja-JP" altLang="en-US" sz="1050" b="1" dirty="0" smtClean="0">
                <a:latin typeface="HG丸ｺﾞｼｯｸM-PRO" pitchFamily="50" charset="-128"/>
                <a:ea typeface="HG丸ｺﾞｼｯｸM-PRO" pitchFamily="50" charset="-128"/>
              </a:rPr>
              <a:t>施設建設設計まで</a:t>
            </a:r>
            <a:endParaRPr lang="ja-JP" altLang="en-US" sz="1050" b="1" dirty="0">
              <a:latin typeface="HG丸ｺﾞｼｯｸM-PRO" pitchFamily="50" charset="-128"/>
              <a:ea typeface="HG丸ｺﾞｼｯｸM-PRO" pitchFamily="50" charset="-128"/>
            </a:endParaRPr>
          </a:p>
        </p:txBody>
      </p:sp>
      <p:sp>
        <p:nvSpPr>
          <p:cNvPr id="58" name="AutoShape 11"/>
          <p:cNvSpPr>
            <a:spLocks noChangeArrowheads="1"/>
          </p:cNvSpPr>
          <p:nvPr/>
        </p:nvSpPr>
        <p:spPr bwMode="auto">
          <a:xfrm rot="16200000" flipV="1">
            <a:off x="6126538" y="3845287"/>
            <a:ext cx="160338" cy="196056"/>
          </a:xfrm>
          <a:prstGeom prst="rightArrow">
            <a:avLst>
              <a:gd name="adj1" fmla="val 51296"/>
              <a:gd name="adj2" fmla="val 55646"/>
            </a:avLst>
          </a:prstGeom>
          <a:solidFill>
            <a:schemeClr val="accent1">
              <a:lumMod val="60000"/>
              <a:lumOff val="40000"/>
            </a:schemeClr>
          </a:solidFill>
          <a:ln w="19050">
            <a:solidFill>
              <a:schemeClr val="tx2">
                <a:lumMod val="75000"/>
              </a:schemeClr>
            </a:solidFill>
            <a:miter lim="800000"/>
            <a:headEnd/>
            <a:tailEnd/>
          </a:ln>
          <a:effectLst>
            <a:outerShdw dist="17961" dir="2700000" algn="ctr" rotWithShape="0">
              <a:srgbClr val="808080"/>
            </a:outerShdw>
          </a:effectLst>
        </p:spPr>
        <p:txBody>
          <a:bodyPr wrap="none" anchor="ctr"/>
          <a:lstStyle/>
          <a:p>
            <a:pPr fontAlgn="auto">
              <a:spcBef>
                <a:spcPts val="0"/>
              </a:spcBef>
              <a:spcAft>
                <a:spcPts val="0"/>
              </a:spcAft>
              <a:defRPr/>
            </a:pPr>
            <a:endParaRPr lang="ja-JP" altLang="en-US" sz="1400">
              <a:latin typeface="Arial" charset="0"/>
              <a:ea typeface="ＭＳ Ｐゴシック" charset="-128"/>
            </a:endParaRPr>
          </a:p>
        </p:txBody>
      </p:sp>
      <p:sp>
        <p:nvSpPr>
          <p:cNvPr id="60" name="Rectangle 490"/>
          <p:cNvSpPr>
            <a:spLocks noChangeArrowheads="1"/>
          </p:cNvSpPr>
          <p:nvPr/>
        </p:nvSpPr>
        <p:spPr bwMode="auto">
          <a:xfrm flipH="1">
            <a:off x="7506464" y="3062656"/>
            <a:ext cx="926967" cy="196850"/>
          </a:xfrm>
          <a:prstGeom prst="rect">
            <a:avLst/>
          </a:prstGeom>
          <a:noFill/>
          <a:ln w="9525">
            <a:noFill/>
            <a:miter lim="800000"/>
            <a:headEnd/>
            <a:tailEnd/>
          </a:ln>
        </p:spPr>
        <p:txBody>
          <a:bodyPr wrap="none" lIns="0" tIns="0" rIns="0" bIns="0" anchor="ctr"/>
          <a:lstStyle/>
          <a:p>
            <a:pPr algn="ctr"/>
            <a:r>
              <a:rPr lang="ja-JP" altLang="en-US" sz="1000" b="1" dirty="0" smtClean="0">
                <a:latin typeface="HG丸ｺﾞｼｯｸM-PRO" pitchFamily="50" charset="-128"/>
                <a:ea typeface="HG丸ｺﾞｼｯｸM-PRO" pitchFamily="50" charset="-128"/>
              </a:rPr>
              <a:t>事業運営全体</a:t>
            </a:r>
            <a:endParaRPr lang="en-US" altLang="ja-JP" sz="1000" b="1" dirty="0" smtClean="0">
              <a:latin typeface="HG丸ｺﾞｼｯｸM-PRO" pitchFamily="50" charset="-128"/>
              <a:ea typeface="HG丸ｺﾞｼｯｸM-PRO" pitchFamily="50" charset="-128"/>
            </a:endParaRPr>
          </a:p>
        </p:txBody>
      </p:sp>
      <p:sp>
        <p:nvSpPr>
          <p:cNvPr id="30" name="Text Box 4"/>
          <p:cNvSpPr txBox="1">
            <a:spLocks noChangeArrowheads="1"/>
          </p:cNvSpPr>
          <p:nvPr/>
        </p:nvSpPr>
        <p:spPr bwMode="auto">
          <a:xfrm>
            <a:off x="344488" y="3753036"/>
            <a:ext cx="5616624" cy="1800200"/>
          </a:xfrm>
          <a:prstGeom prst="rect">
            <a:avLst/>
          </a:prstGeom>
          <a:noFill/>
          <a:ln w="38100">
            <a:solidFill>
              <a:schemeClr val="accent1"/>
            </a:solidFill>
            <a:miter lim="800000"/>
            <a:headEnd/>
            <a:tailEnd/>
          </a:ln>
        </p:spPr>
        <p:txBody>
          <a:bodyPr wrap="square" lIns="108000" tIns="108000" rIns="108000" bIns="108000" anchor="ctr" anchorCtr="0">
            <a:noAutofit/>
          </a:bodyPr>
          <a:lstStyle/>
          <a:p>
            <a:pPr marL="216000" indent="-216000">
              <a:lnSpc>
                <a:spcPts val="2000"/>
              </a:lnSpc>
              <a:defRPr/>
            </a:pPr>
            <a:endParaRPr lang="ja-JP" altLang="en-US" sz="1400" baseline="0" dirty="0">
              <a:solidFill>
                <a:schemeClr val="tx1"/>
              </a:solidFill>
              <a:latin typeface="ＭＳ Ｐゴシック" pitchFamily="50" charset="-128"/>
              <a:ea typeface="ＭＳ Ｐゴシック" pitchFamily="50" charset="-128"/>
            </a:endParaRPr>
          </a:p>
        </p:txBody>
      </p:sp>
      <p:sp>
        <p:nvSpPr>
          <p:cNvPr id="32"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50</a:t>
            </a:fld>
            <a:endParaRPr lang="ja-JP" altLang="en-US" sz="2000" b="1" dirty="0">
              <a:solidFill>
                <a:schemeClr val="tx1"/>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６</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２</a:t>
            </a:r>
            <a:r>
              <a:rPr lang="ja-JP" altLang="en-US" dirty="0">
                <a:solidFill>
                  <a:srgbClr val="623104"/>
                </a:solidFill>
                <a:latin typeface="HGS創英角ｺﾞｼｯｸUB" pitchFamily="50" charset="-128"/>
                <a:ea typeface="HGS創英角ｺﾞｼｯｸUB" pitchFamily="50" charset="-128"/>
              </a:rPr>
              <a:t>．</a:t>
            </a:r>
            <a:r>
              <a:rPr lang="ja-JP" altLang="en-US" dirty="0"/>
              <a:t>課題解決の手法</a:t>
            </a:r>
            <a:r>
              <a:rPr lang="ja-JP" altLang="en-US" sz="1800" dirty="0"/>
              <a:t>（事業レベル区分）　</a:t>
            </a:r>
            <a:endParaRPr kumimoji="1" lang="ja-JP" altLang="en-US" sz="1800" dirty="0"/>
          </a:p>
        </p:txBody>
      </p:sp>
    </p:spTree>
    <p:extLst>
      <p:ext uri="{BB962C8B-B14F-4D97-AF65-F5344CB8AC3E}">
        <p14:creationId xmlns:p14="http://schemas.microsoft.com/office/powerpoint/2010/main" val="27076114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 3"/>
          <p:cNvGraphicFramePr>
            <a:graphicFrameLocks/>
          </p:cNvGraphicFramePr>
          <p:nvPr>
            <p:extLst>
              <p:ext uri="{D42A27DB-BD31-4B8C-83A1-F6EECF244321}">
                <p14:modId xmlns:p14="http://schemas.microsoft.com/office/powerpoint/2010/main" val="2966685450"/>
              </p:ext>
            </p:extLst>
          </p:nvPr>
        </p:nvGraphicFramePr>
        <p:xfrm>
          <a:off x="432008" y="2924944"/>
          <a:ext cx="9129504" cy="3456383"/>
        </p:xfrm>
        <a:graphic>
          <a:graphicData uri="http://schemas.openxmlformats.org/drawingml/2006/table">
            <a:tbl>
              <a:tblPr firstRow="1" bandRow="1">
                <a:tableStyleId>{5940675A-B579-460E-94D1-54222C63F5DA}</a:tableStyleId>
              </a:tblPr>
              <a:tblGrid>
                <a:gridCol w="1436481"/>
                <a:gridCol w="2564341"/>
                <a:gridCol w="2564341"/>
                <a:gridCol w="2564341"/>
              </a:tblGrid>
              <a:tr h="503357">
                <a:tc>
                  <a:txBody>
                    <a:bodyPr/>
                    <a:lstStyle/>
                    <a:p>
                      <a:pPr algn="ctr"/>
                      <a:r>
                        <a:rPr kumimoji="1" lang="ja-JP" altLang="en-US" sz="1200" dirty="0" smtClean="0">
                          <a:latin typeface="HG丸ｺﾞｼｯｸM-PRO" pitchFamily="50" charset="-128"/>
                          <a:ea typeface="HG丸ｺﾞｼｯｸM-PRO" pitchFamily="50" charset="-128"/>
                        </a:rPr>
                        <a:t>形　態</a:t>
                      </a:r>
                      <a:endParaRPr kumimoji="1" lang="ja-JP" altLang="en-US" sz="1200" dirty="0">
                        <a:latin typeface="HG丸ｺﾞｼｯｸM-PRO" pitchFamily="50" charset="-128"/>
                        <a:ea typeface="HG丸ｺﾞｼｯｸM-PRO" pitchFamily="50" charset="-128"/>
                      </a:endParaRPr>
                    </a:p>
                  </a:txBody>
                  <a:tcPr marL="99052" marR="99052" marT="45721" marB="45721" anchor="ctr"/>
                </a:tc>
                <a:tc>
                  <a:txBody>
                    <a:bodyPr/>
                    <a:lstStyle/>
                    <a:p>
                      <a:pPr algn="ctr"/>
                      <a:r>
                        <a:rPr kumimoji="1" lang="ja-JP" altLang="en-US" sz="1200" dirty="0" smtClean="0">
                          <a:latin typeface="HG丸ｺﾞｼｯｸM-PRO" pitchFamily="50" charset="-128"/>
                          <a:ea typeface="HG丸ｺﾞｼｯｸM-PRO" pitchFamily="50" charset="-128"/>
                        </a:rPr>
                        <a:t>内　容</a:t>
                      </a:r>
                      <a:endParaRPr kumimoji="1" lang="ja-JP" altLang="en-US" sz="1200" dirty="0">
                        <a:latin typeface="HG丸ｺﾞｼｯｸM-PRO" pitchFamily="50" charset="-128"/>
                        <a:ea typeface="HG丸ｺﾞｼｯｸM-PRO" pitchFamily="50" charset="-128"/>
                      </a:endParaRPr>
                    </a:p>
                  </a:txBody>
                  <a:tcPr marL="99052" marR="99052" marT="45721" marB="45721" anchor="ctr"/>
                </a:tc>
                <a:tc>
                  <a:txBody>
                    <a:bodyPr/>
                    <a:lstStyle/>
                    <a:p>
                      <a:pPr algn="ctr"/>
                      <a:r>
                        <a:rPr kumimoji="1" lang="ja-JP" altLang="en-US" sz="1200" dirty="0" smtClean="0">
                          <a:latin typeface="HG丸ｺﾞｼｯｸM-PRO" pitchFamily="50" charset="-128"/>
                          <a:ea typeface="HG丸ｺﾞｼｯｸM-PRO" pitchFamily="50" charset="-128"/>
                        </a:rPr>
                        <a:t>特　徴</a:t>
                      </a:r>
                      <a:endParaRPr kumimoji="1" lang="ja-JP" altLang="en-US" sz="1200" dirty="0">
                        <a:latin typeface="HG丸ｺﾞｼｯｸM-PRO" pitchFamily="50" charset="-128"/>
                        <a:ea typeface="HG丸ｺﾞｼｯｸM-PRO" pitchFamily="50" charset="-128"/>
                      </a:endParaRPr>
                    </a:p>
                  </a:txBody>
                  <a:tcPr marL="99052" marR="99052" marT="45721" marB="45721" anchor="ctr"/>
                </a:tc>
                <a:tc>
                  <a:txBody>
                    <a:bodyPr/>
                    <a:lstStyle/>
                    <a:p>
                      <a:pPr algn="ctr"/>
                      <a:r>
                        <a:rPr kumimoji="1" lang="ja-JP" altLang="en-US" sz="1200" dirty="0" smtClean="0">
                          <a:latin typeface="HG丸ｺﾞｼｯｸM-PRO" pitchFamily="50" charset="-128"/>
                          <a:ea typeface="HG丸ｺﾞｼｯｸM-PRO" pitchFamily="50" charset="-128"/>
                        </a:rPr>
                        <a:t>評価</a:t>
                      </a:r>
                      <a:endParaRPr kumimoji="1" lang="ja-JP" altLang="en-US" sz="1200" dirty="0">
                        <a:latin typeface="HG丸ｺﾞｼｯｸM-PRO" pitchFamily="50" charset="-128"/>
                        <a:ea typeface="HG丸ｺﾞｼｯｸM-PRO" pitchFamily="50" charset="-128"/>
                      </a:endParaRPr>
                    </a:p>
                  </a:txBody>
                  <a:tcPr marL="99052" marR="99052" marT="45721" marB="45721" anchor="ctr"/>
                </a:tc>
              </a:tr>
              <a:tr h="984342">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完全民営化</a:t>
                      </a:r>
                    </a:p>
                  </a:txBody>
                  <a:tcPr marL="72001" marR="72001" marT="72000" marB="72000" anchor="ctr"/>
                </a:tc>
                <a:tc>
                  <a:txBody>
                    <a:bodyPr/>
                    <a:lstStyle/>
                    <a:p>
                      <a:pPr marL="171450" indent="-171450">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民間事業者が下水道管理者として実施</a:t>
                      </a:r>
                      <a:endParaRPr kumimoji="1" lang="ja-JP" altLang="en-US" sz="1200" baseline="0" dirty="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indent="-174625">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経営の自由度は高い</a:t>
                      </a:r>
                      <a:endParaRPr kumimoji="1" lang="ja-JP" altLang="en-US" sz="1200" baseline="0" dirty="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marR="0" indent="-174625"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dirty="0" smtClean="0">
                          <a:latin typeface="HG丸ｺﾞｼｯｸM-PRO" pitchFamily="50" charset="-128"/>
                          <a:ea typeface="HG丸ｺﾞｼｯｸM-PRO" pitchFamily="50" charset="-128"/>
                        </a:rPr>
                        <a:t>下水道法により</a:t>
                      </a:r>
                      <a:r>
                        <a:rPr kumimoji="1" lang="ja-JP" altLang="en-US" sz="1200" b="1" u="sng" dirty="0" smtClean="0">
                          <a:latin typeface="+mn-ea"/>
                          <a:ea typeface="+mn-ea"/>
                        </a:rPr>
                        <a:t>適用不可</a:t>
                      </a:r>
                      <a:endParaRPr kumimoji="1" lang="ja-JP" altLang="en-US" sz="1200" b="1" u="sng" dirty="0" smtClean="0">
                        <a:solidFill>
                          <a:srgbClr val="000000"/>
                        </a:solidFill>
                        <a:latin typeface="+mn-ea"/>
                        <a:ea typeface="+mn-ea"/>
                      </a:endParaRPr>
                    </a:p>
                  </a:txBody>
                  <a:tcPr marL="108000" marR="72001" marT="72000" marB="72000" anchor="ctr"/>
                </a:tc>
              </a:tr>
              <a:tr h="984342">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地方独立</a:t>
                      </a:r>
                      <a:endParaRPr kumimoji="1" lang="en-US" altLang="ja-JP" sz="1200" dirty="0" smtClean="0">
                        <a:latin typeface="HG丸ｺﾞｼｯｸM-PRO" pitchFamily="50" charset="-128"/>
                        <a:ea typeface="HG丸ｺﾞｼｯｸM-PRO" pitchFamily="50" charset="-128"/>
                      </a:endParaRPr>
                    </a:p>
                    <a:p>
                      <a:pPr marL="0" marR="0" indent="0" algn="ctr" defTabSz="914400" rtl="0" eaLnBrk="1" fontAlgn="auto" latinLnBrk="0" hangingPunct="1">
                        <a:lnSpc>
                          <a:spcPts val="13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行政法人化</a:t>
                      </a:r>
                    </a:p>
                  </a:txBody>
                  <a:tcPr marL="72001" marR="72001" marT="72000" marB="72000" anchor="ctr"/>
                </a:tc>
                <a:tc>
                  <a:txBody>
                    <a:bodyPr/>
                    <a:lstStyle/>
                    <a:p>
                      <a:pPr marL="171450" marR="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dirty="0" smtClean="0">
                          <a:latin typeface="HG丸ｺﾞｼｯｸM-PRO" pitchFamily="50" charset="-128"/>
                          <a:ea typeface="HG丸ｺﾞｼｯｸM-PRO" pitchFamily="50" charset="-128"/>
                        </a:rPr>
                        <a:t>地方公共団体が設立する法人が管理者として実施</a:t>
                      </a:r>
                      <a:endParaRPr kumimoji="1" lang="ja-JP" altLang="en-US" sz="1200" dirty="0" smtClean="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marR="0" indent="-174625"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dirty="0" smtClean="0">
                          <a:latin typeface="HG丸ｺﾞｼｯｸM-PRO" pitchFamily="50" charset="-128"/>
                          <a:ea typeface="HG丸ｺﾞｼｯｸM-PRO" pitchFamily="50" charset="-128"/>
                        </a:rPr>
                        <a:t>民間実施に支障がある事業への適用を想定</a:t>
                      </a:r>
                      <a:endParaRPr kumimoji="1" lang="en-US" altLang="ja-JP" sz="1200" dirty="0" smtClean="0">
                        <a:latin typeface="HG丸ｺﾞｼｯｸM-PRO" pitchFamily="50" charset="-128"/>
                        <a:ea typeface="HG丸ｺﾞｼｯｸM-PRO" pitchFamily="50" charset="-128"/>
                      </a:endParaRPr>
                    </a:p>
                    <a:p>
                      <a:pPr marL="174625" marR="0" indent="-174625"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dirty="0" smtClean="0">
                          <a:latin typeface="HG丸ｺﾞｼｯｸM-PRO" pitchFamily="50" charset="-128"/>
                          <a:ea typeface="HG丸ｺﾞｼｯｸM-PRO" pitchFamily="50" charset="-128"/>
                        </a:rPr>
                        <a:t>経営自由度には制限</a:t>
                      </a:r>
                      <a:endParaRPr kumimoji="1" lang="ja-JP" altLang="en-US" sz="1200" dirty="0" smtClean="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indent="-174625">
                        <a:lnSpc>
                          <a:spcPts val="1300"/>
                        </a:lnSpc>
                        <a:buFont typeface="Arial" panose="020B0604020202020204" pitchFamily="34" charset="0"/>
                        <a:buChar char="•"/>
                      </a:pPr>
                      <a:r>
                        <a:rPr kumimoji="1" lang="ja-JP" altLang="en-US" sz="1200" dirty="0" smtClean="0">
                          <a:latin typeface="HG丸ｺﾞｼｯｸM-PRO" pitchFamily="50" charset="-128"/>
                          <a:ea typeface="HG丸ｺﾞｼｯｸM-PRO" pitchFamily="50" charset="-128"/>
                        </a:rPr>
                        <a:t>地方独立行政法人法の規定により</a:t>
                      </a:r>
                      <a:r>
                        <a:rPr kumimoji="1" lang="ja-JP" altLang="en-US" sz="1200" b="1" u="sng" dirty="0" smtClean="0">
                          <a:latin typeface="+mn-ea"/>
                          <a:ea typeface="+mn-ea"/>
                        </a:rPr>
                        <a:t>適用不可</a:t>
                      </a:r>
                      <a:endParaRPr kumimoji="1" lang="en-US" altLang="ja-JP" sz="1200" b="1" u="sng" dirty="0" smtClean="0">
                        <a:latin typeface="+mn-ea"/>
                        <a:ea typeface="+mn-ea"/>
                      </a:endParaRPr>
                    </a:p>
                  </a:txBody>
                  <a:tcPr marL="108000" marR="72001" marT="72000" marB="72000" anchor="ctr"/>
                </a:tc>
              </a:tr>
              <a:tr h="984342">
                <a:tc>
                  <a:txBody>
                    <a:bodyPr/>
                    <a:lstStyle/>
                    <a:p>
                      <a:pPr algn="ctr">
                        <a:lnSpc>
                          <a:spcPts val="1300"/>
                        </a:lnSpc>
                      </a:pPr>
                      <a:r>
                        <a:rPr kumimoji="1" lang="ja-JP" altLang="en-US" sz="1200" baseline="0" dirty="0" smtClean="0">
                          <a:latin typeface="HG丸ｺﾞｼｯｸM-PRO" pitchFamily="50" charset="-128"/>
                          <a:ea typeface="HG丸ｺﾞｼｯｸM-PRO" pitchFamily="50" charset="-128"/>
                        </a:rPr>
                        <a:t>上下分離方式</a:t>
                      </a:r>
                      <a:endParaRPr kumimoji="1" lang="ja-JP" altLang="en-US" sz="1200" baseline="0" dirty="0">
                        <a:latin typeface="HG丸ｺﾞｼｯｸM-PRO" pitchFamily="50" charset="-128"/>
                        <a:ea typeface="HG丸ｺﾞｼｯｸM-PRO" pitchFamily="50" charset="-128"/>
                      </a:endParaRPr>
                    </a:p>
                  </a:txBody>
                  <a:tcPr marL="72001" marR="72001" marT="72000" marB="72000" anchor="ctr"/>
                </a:tc>
                <a:tc>
                  <a:txBody>
                    <a:bodyPr/>
                    <a:lstStyle/>
                    <a:p>
                      <a:pPr marL="171450" indent="-171450">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地方公共団体が施設を保有し、事業運営を民間事業者が行う</a:t>
                      </a:r>
                      <a:endParaRPr kumimoji="1" lang="ja-JP" altLang="en-US" sz="1200" baseline="0" dirty="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indent="-174625">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経営の自由度が高く、業務レベル・対象施設に応じたコスト削減効果が見込まれる</a:t>
                      </a:r>
                      <a:endParaRPr kumimoji="1" lang="ja-JP" altLang="en-US" sz="1200" baseline="0" dirty="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indent="-174625">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公共性の担保に留意する必要があるものの、効率性・国内外への事業展開において優位</a:t>
                      </a:r>
                      <a:endParaRPr kumimoji="1" lang="ja-JP" altLang="en-US" sz="1200" baseline="0" dirty="0">
                        <a:solidFill>
                          <a:srgbClr val="000000"/>
                        </a:solidFill>
                        <a:latin typeface="HG丸ｺﾞｼｯｸM-PRO" pitchFamily="50" charset="-128"/>
                        <a:ea typeface="HG丸ｺﾞｼｯｸM-PRO" pitchFamily="50" charset="-128"/>
                      </a:endParaRPr>
                    </a:p>
                  </a:txBody>
                  <a:tcPr marL="108000" marR="72001" marT="72000" marB="72000" anchor="ctr"/>
                </a:tc>
              </a:tr>
            </a:tbl>
          </a:graphicData>
        </a:graphic>
      </p:graphicFrame>
      <p:sp>
        <p:nvSpPr>
          <p:cNvPr id="37" name="角丸四角形 36"/>
          <p:cNvSpPr/>
          <p:nvPr/>
        </p:nvSpPr>
        <p:spPr>
          <a:xfrm>
            <a:off x="468000" y="608400"/>
            <a:ext cx="9000000" cy="57600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ctr" anchorCtr="0">
            <a:no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・事業を市外部にゆだねる場合、具体的にはどのような形態があるのか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1" name="Text Box 4"/>
          <p:cNvSpPr txBox="1">
            <a:spLocks noChangeArrowheads="1"/>
          </p:cNvSpPr>
          <p:nvPr/>
        </p:nvSpPr>
        <p:spPr bwMode="auto">
          <a:xfrm>
            <a:off x="468000" y="1440000"/>
            <a:ext cx="9072000" cy="1171328"/>
          </a:xfrm>
          <a:prstGeom prst="rect">
            <a:avLst/>
          </a:prstGeom>
          <a:noFill/>
          <a:ln w="9525">
            <a:solidFill>
              <a:schemeClr val="accent1"/>
            </a:solidFill>
            <a:miter lim="800000"/>
            <a:headEnd/>
            <a:tailEnd/>
          </a:ln>
        </p:spPr>
        <p:txBody>
          <a:bodyPr lIns="108000" tIns="72000" rIns="108000" bIns="72000" anchor="ctr" anchorCtr="0">
            <a:spAutoFit/>
          </a:bodyPr>
          <a:lstStyle/>
          <a:p>
            <a:pPr marL="216000" indent="-216000">
              <a:lnSpc>
                <a:spcPts val="2000"/>
              </a:lnSpc>
              <a:defRPr/>
            </a:pPr>
            <a:r>
              <a:rPr lang="ja-JP" altLang="en-US" sz="1400" baseline="0" dirty="0" smtClean="0">
                <a:solidFill>
                  <a:schemeClr val="tx1"/>
                </a:solidFill>
                <a:latin typeface="HG丸ｺﾞｼｯｸM-PRO" panose="020F0600000000000000" pitchFamily="50" charset="-128"/>
                <a:ea typeface="HG丸ｺﾞｼｯｸM-PRO" panose="020F0600000000000000" pitchFamily="50" charset="-128"/>
              </a:rPr>
              <a:t>・形態として、完全民営化、地方独立行政法人化、上下分離方式があるが、完全民営化と地方独立行政法人化については、現行法制下では適用できない。</a:t>
            </a:r>
            <a:endParaRPr lang="en-US" altLang="ja-JP" sz="1400" baseline="0" dirty="0" smtClean="0">
              <a:solidFill>
                <a:schemeClr val="tx1"/>
              </a:solidFill>
              <a:latin typeface="HG丸ｺﾞｼｯｸM-PRO" panose="020F0600000000000000" pitchFamily="50" charset="-128"/>
              <a:ea typeface="HG丸ｺﾞｼｯｸM-PRO" panose="020F0600000000000000" pitchFamily="50" charset="-128"/>
            </a:endParaRPr>
          </a:p>
          <a:p>
            <a:pPr marL="180000" indent="-180000">
              <a:lnSpc>
                <a:spcPts val="2000"/>
              </a:lnSpc>
              <a:defRPr/>
            </a:pPr>
            <a:r>
              <a:rPr lang="ja-JP" altLang="en-US" sz="1400" dirty="0" smtClean="0">
                <a:latin typeface="HG丸ｺﾞｼｯｸM-PRO" panose="020F0600000000000000" pitchFamily="50" charset="-128"/>
                <a:ea typeface="HG丸ｺﾞｼｯｸM-PRO" panose="020F0600000000000000" pitchFamily="50" charset="-128"/>
              </a:rPr>
              <a:t>・経営の自由度による事業の効率性や、業務レベル・対象施設を踏まえると、国内外への事業展開の可能性において優位であることから、上下分離方式が課題の解決に最も適する。</a:t>
            </a:r>
            <a:endParaRPr lang="ja-JP" altLang="en-US" sz="1400" baseline="0" dirty="0">
              <a:solidFill>
                <a:schemeClr val="tx1"/>
              </a:solidFill>
              <a:latin typeface="ＭＳ Ｐゴシック" pitchFamily="50" charset="-128"/>
              <a:ea typeface="ＭＳ Ｐゴシック" pitchFamily="50" charset="-128"/>
            </a:endParaRPr>
          </a:p>
        </p:txBody>
      </p:sp>
      <p:sp>
        <p:nvSpPr>
          <p:cNvPr id="12" name="Text Box 4"/>
          <p:cNvSpPr txBox="1">
            <a:spLocks noChangeArrowheads="1"/>
          </p:cNvSpPr>
          <p:nvPr/>
        </p:nvSpPr>
        <p:spPr bwMode="auto">
          <a:xfrm>
            <a:off x="452500" y="5409220"/>
            <a:ext cx="9108000" cy="972000"/>
          </a:xfrm>
          <a:prstGeom prst="rect">
            <a:avLst/>
          </a:prstGeom>
          <a:noFill/>
          <a:ln w="50800">
            <a:solidFill>
              <a:schemeClr val="accent1"/>
            </a:solidFill>
            <a:miter lim="800000"/>
            <a:headEnd/>
            <a:tailEnd/>
          </a:ln>
        </p:spPr>
        <p:txBody>
          <a:bodyPr wrap="square" lIns="108000" tIns="108000" rIns="108000" bIns="108000" anchor="ctr" anchorCtr="0">
            <a:noAutofit/>
          </a:bodyPr>
          <a:lstStyle/>
          <a:p>
            <a:pPr marL="216000" indent="-216000">
              <a:lnSpc>
                <a:spcPts val="2000"/>
              </a:lnSpc>
              <a:defRPr/>
            </a:pPr>
            <a:endParaRPr lang="ja-JP" altLang="en-US" sz="1400" baseline="0" dirty="0">
              <a:solidFill>
                <a:schemeClr val="tx1"/>
              </a:solidFill>
              <a:latin typeface="ＭＳ Ｐゴシック" pitchFamily="50" charset="-128"/>
              <a:ea typeface="ＭＳ Ｐゴシック" pitchFamily="50" charset="-128"/>
            </a:endParaRPr>
          </a:p>
        </p:txBody>
      </p:sp>
      <p:sp>
        <p:nvSpPr>
          <p:cNvPr id="13"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51</a:t>
            </a:fld>
            <a:endParaRPr lang="ja-JP" altLang="en-US" sz="2000" b="1" dirty="0">
              <a:solidFill>
                <a:schemeClr val="tx1"/>
              </a:solidFill>
              <a:latin typeface="Times New Roman" pitchFamily="18" charset="0"/>
              <a:cs typeface="Times New Roman" pitchFamily="18" charset="0"/>
            </a:endParaRPr>
          </a:p>
        </p:txBody>
      </p: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６</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３</a:t>
            </a:r>
            <a:r>
              <a:rPr lang="ja-JP" altLang="en-US" dirty="0">
                <a:solidFill>
                  <a:srgbClr val="623104"/>
                </a:solidFill>
                <a:latin typeface="HGS創英角ｺﾞｼｯｸUB" pitchFamily="50" charset="-128"/>
                <a:ea typeface="HGS創英角ｺﾞｼｯｸUB" pitchFamily="50" charset="-128"/>
              </a:rPr>
              <a:t>．</a:t>
            </a:r>
            <a:r>
              <a:rPr lang="ja-JP" altLang="en-US" dirty="0"/>
              <a:t>課題解決の手法</a:t>
            </a:r>
            <a:r>
              <a:rPr lang="ja-JP" altLang="en-US" sz="1800" dirty="0"/>
              <a:t>（具体手法比較）（１）　</a:t>
            </a:r>
            <a:endParaRPr kumimoji="1" lang="ja-JP" altLang="en-US" sz="1800" dirty="0"/>
          </a:p>
        </p:txBody>
      </p:sp>
    </p:spTree>
    <p:extLst>
      <p:ext uri="{BB962C8B-B14F-4D97-AF65-F5344CB8AC3E}">
        <p14:creationId xmlns:p14="http://schemas.microsoft.com/office/powerpoint/2010/main" val="22010381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 3"/>
          <p:cNvGraphicFramePr>
            <a:graphicFrameLocks/>
          </p:cNvGraphicFramePr>
          <p:nvPr>
            <p:extLst>
              <p:ext uri="{D42A27DB-BD31-4B8C-83A1-F6EECF244321}">
                <p14:modId xmlns:p14="http://schemas.microsoft.com/office/powerpoint/2010/main" val="1191117328"/>
              </p:ext>
            </p:extLst>
          </p:nvPr>
        </p:nvGraphicFramePr>
        <p:xfrm>
          <a:off x="404623" y="2204864"/>
          <a:ext cx="9165508" cy="4458102"/>
        </p:xfrm>
        <a:graphic>
          <a:graphicData uri="http://schemas.openxmlformats.org/drawingml/2006/table">
            <a:tbl>
              <a:tblPr firstRow="1" bandRow="1">
                <a:tableStyleId>{5940675A-B579-460E-94D1-54222C63F5DA}</a:tableStyleId>
              </a:tblPr>
              <a:tblGrid>
                <a:gridCol w="1177253"/>
                <a:gridCol w="1177253"/>
                <a:gridCol w="2270334"/>
                <a:gridCol w="2270334"/>
                <a:gridCol w="2270334"/>
              </a:tblGrid>
              <a:tr h="324000">
                <a:tc>
                  <a:txBody>
                    <a:bodyPr/>
                    <a:lstStyle/>
                    <a:p>
                      <a:pPr algn="ctr"/>
                      <a:r>
                        <a:rPr kumimoji="1" lang="ja-JP" altLang="en-US" sz="1200" dirty="0" smtClean="0">
                          <a:latin typeface="HG丸ｺﾞｼｯｸM-PRO" pitchFamily="50" charset="-128"/>
                          <a:ea typeface="HG丸ｺﾞｼｯｸM-PRO" pitchFamily="50" charset="-128"/>
                        </a:rPr>
                        <a:t>事業</a:t>
                      </a:r>
                      <a:endParaRPr kumimoji="1" lang="en-US" altLang="ja-JP" sz="1200" dirty="0" smtClean="0">
                        <a:latin typeface="HG丸ｺﾞｼｯｸM-PRO" pitchFamily="50" charset="-128"/>
                        <a:ea typeface="HG丸ｺﾞｼｯｸM-PRO" pitchFamily="50" charset="-128"/>
                      </a:endParaRPr>
                    </a:p>
                    <a:p>
                      <a:pPr algn="ctr"/>
                      <a:r>
                        <a:rPr kumimoji="1" lang="ja-JP" altLang="en-US" sz="1200" dirty="0" smtClean="0">
                          <a:latin typeface="HG丸ｺﾞｼｯｸM-PRO" pitchFamily="50" charset="-128"/>
                          <a:ea typeface="HG丸ｺﾞｼｯｸM-PRO" pitchFamily="50" charset="-128"/>
                        </a:rPr>
                        <a:t>スキーム</a:t>
                      </a:r>
                      <a:endParaRPr kumimoji="1" lang="ja-JP" altLang="en-US" sz="1200" dirty="0">
                        <a:latin typeface="HG丸ｺﾞｼｯｸM-PRO" pitchFamily="50" charset="-128"/>
                        <a:ea typeface="HG丸ｺﾞｼｯｸM-PRO" pitchFamily="50" charset="-128"/>
                      </a:endParaRPr>
                    </a:p>
                  </a:txBody>
                  <a:tcPr marL="99052" marR="99052" marT="45721" marB="45721" anchor="ctr"/>
                </a:tc>
                <a:tc>
                  <a:txBody>
                    <a:bodyPr/>
                    <a:lstStyle/>
                    <a:p>
                      <a:pPr algn="ctr"/>
                      <a:r>
                        <a:rPr kumimoji="1" lang="ja-JP" altLang="en-US" sz="1200" dirty="0" smtClean="0">
                          <a:latin typeface="HG丸ｺﾞｼｯｸM-PRO" pitchFamily="50" charset="-128"/>
                          <a:ea typeface="HG丸ｺﾞｼｯｸM-PRO" pitchFamily="50" charset="-128"/>
                        </a:rPr>
                        <a:t>事業</a:t>
                      </a:r>
                      <a:endParaRPr kumimoji="1" lang="en-US" altLang="ja-JP" sz="1200" dirty="0" smtClean="0">
                        <a:latin typeface="HG丸ｺﾞｼｯｸM-PRO" pitchFamily="50" charset="-128"/>
                        <a:ea typeface="HG丸ｺﾞｼｯｸM-PRO" pitchFamily="50" charset="-128"/>
                      </a:endParaRPr>
                    </a:p>
                    <a:p>
                      <a:pPr algn="ctr"/>
                      <a:r>
                        <a:rPr kumimoji="1" lang="ja-JP" altLang="en-US" sz="1200" dirty="0" smtClean="0">
                          <a:latin typeface="HG丸ｺﾞｼｯｸM-PRO" pitchFamily="50" charset="-128"/>
                          <a:ea typeface="HG丸ｺﾞｼｯｸM-PRO" pitchFamily="50" charset="-128"/>
                        </a:rPr>
                        <a:t>レベル</a:t>
                      </a:r>
                      <a:endParaRPr kumimoji="1" lang="ja-JP" altLang="en-US" sz="1200" dirty="0">
                        <a:latin typeface="HG丸ｺﾞｼｯｸM-PRO" pitchFamily="50" charset="-128"/>
                        <a:ea typeface="HG丸ｺﾞｼｯｸM-PRO" pitchFamily="50" charset="-128"/>
                      </a:endParaRPr>
                    </a:p>
                  </a:txBody>
                  <a:tcPr marL="99052" marR="99052" marT="45721" marB="45721" anchor="ctr"/>
                </a:tc>
                <a:tc>
                  <a:txBody>
                    <a:bodyPr/>
                    <a:lstStyle/>
                    <a:p>
                      <a:pPr algn="ctr"/>
                      <a:r>
                        <a:rPr kumimoji="1" lang="ja-JP" altLang="en-US" sz="1200" dirty="0" smtClean="0">
                          <a:latin typeface="HG丸ｺﾞｼｯｸM-PRO" pitchFamily="50" charset="-128"/>
                          <a:ea typeface="HG丸ｺﾞｼｯｸM-PRO" pitchFamily="50" charset="-128"/>
                        </a:rPr>
                        <a:t>内　容</a:t>
                      </a:r>
                      <a:endParaRPr kumimoji="1" lang="ja-JP" altLang="en-US" sz="1200" dirty="0">
                        <a:latin typeface="HG丸ｺﾞｼｯｸM-PRO" pitchFamily="50" charset="-128"/>
                        <a:ea typeface="HG丸ｺﾞｼｯｸM-PRO" pitchFamily="50" charset="-128"/>
                      </a:endParaRPr>
                    </a:p>
                  </a:txBody>
                  <a:tcPr marL="99052" marR="99052" marT="45721" marB="45721" anchor="ctr"/>
                </a:tc>
                <a:tc>
                  <a:txBody>
                    <a:bodyPr/>
                    <a:lstStyle/>
                    <a:p>
                      <a:pPr algn="ctr"/>
                      <a:r>
                        <a:rPr kumimoji="1" lang="ja-JP" altLang="en-US" sz="1200" dirty="0" smtClean="0">
                          <a:latin typeface="HG丸ｺﾞｼｯｸM-PRO" pitchFamily="50" charset="-128"/>
                          <a:ea typeface="HG丸ｺﾞｼｯｸM-PRO" pitchFamily="50" charset="-128"/>
                        </a:rPr>
                        <a:t>特　徴</a:t>
                      </a:r>
                      <a:endParaRPr kumimoji="1" lang="ja-JP" altLang="en-US" sz="1200" dirty="0">
                        <a:latin typeface="HG丸ｺﾞｼｯｸM-PRO" pitchFamily="50" charset="-128"/>
                        <a:ea typeface="HG丸ｺﾞｼｯｸM-PRO" pitchFamily="50" charset="-128"/>
                      </a:endParaRPr>
                    </a:p>
                  </a:txBody>
                  <a:tcPr marL="99052" marR="99052" marT="45721" marB="45721" anchor="ctr"/>
                </a:tc>
                <a:tc>
                  <a:txBody>
                    <a:bodyPr/>
                    <a:lstStyle/>
                    <a:p>
                      <a:pPr algn="ctr"/>
                      <a:r>
                        <a:rPr kumimoji="1" lang="ja-JP" altLang="en-US" sz="1200" dirty="0" smtClean="0">
                          <a:latin typeface="HG丸ｺﾞｼｯｸM-PRO" pitchFamily="50" charset="-128"/>
                          <a:ea typeface="HG丸ｺﾞｼｯｸM-PRO" pitchFamily="50" charset="-128"/>
                        </a:rPr>
                        <a:t>評価</a:t>
                      </a:r>
                      <a:endParaRPr kumimoji="1" lang="ja-JP" altLang="en-US" sz="1200" dirty="0">
                        <a:latin typeface="HG丸ｺﾞｼｯｸM-PRO" pitchFamily="50" charset="-128"/>
                        <a:ea typeface="HG丸ｺﾞｼｯｸM-PRO" pitchFamily="50" charset="-128"/>
                      </a:endParaRPr>
                    </a:p>
                  </a:txBody>
                  <a:tcPr marL="99052" marR="99052" marT="45721" marB="45721" anchor="ctr"/>
                </a:tc>
              </a:tr>
              <a:tr h="619626">
                <a:tc>
                  <a:txBody>
                    <a:bodyPr/>
                    <a:lstStyle/>
                    <a:p>
                      <a:pPr algn="ctr">
                        <a:lnSpc>
                          <a:spcPts val="1300"/>
                        </a:lnSpc>
                      </a:pPr>
                      <a:r>
                        <a:rPr kumimoji="1" lang="ja-JP" altLang="en-US" sz="1200" baseline="0" dirty="0" smtClean="0">
                          <a:latin typeface="HG丸ｺﾞｼｯｸM-PRO" pitchFamily="50" charset="-128"/>
                          <a:ea typeface="HG丸ｺﾞｼｯｸM-PRO" pitchFamily="50" charset="-128"/>
                        </a:rPr>
                        <a:t>業務委託</a:t>
                      </a:r>
                      <a:endParaRPr kumimoji="1" lang="ja-JP" altLang="en-US" sz="1200" baseline="0" dirty="0">
                        <a:latin typeface="HG丸ｺﾞｼｯｸM-PRO" pitchFamily="50" charset="-128"/>
                        <a:ea typeface="HG丸ｺﾞｼｯｸM-PRO" pitchFamily="50" charset="-128"/>
                      </a:endParaRPr>
                    </a:p>
                  </a:txBody>
                  <a:tcPr marL="72001" marR="72001" marT="72000" marB="72000" anchor="ctr"/>
                </a:tc>
                <a:tc rowSpan="3">
                  <a:txBody>
                    <a:bodyPr/>
                    <a:lstStyle/>
                    <a:p>
                      <a:pPr algn="ctr">
                        <a:lnSpc>
                          <a:spcPts val="1300"/>
                        </a:lnSpc>
                      </a:pPr>
                      <a:r>
                        <a:rPr kumimoji="1" lang="ja-JP" altLang="en-US" sz="1200" dirty="0" smtClean="0">
                          <a:latin typeface="HG丸ｺﾞｼｯｸM-PRO" pitchFamily="50" charset="-128"/>
                          <a:ea typeface="HG丸ｺﾞｼｯｸM-PRO" pitchFamily="50" charset="-128"/>
                        </a:rPr>
                        <a:t>維持管理</a:t>
                      </a:r>
                    </a:p>
                  </a:txBody>
                  <a:tcPr marL="72001" marR="72001" marT="72000" marB="72000" anchor="ctr"/>
                </a:tc>
                <a:tc>
                  <a:txBody>
                    <a:bodyPr/>
                    <a:lstStyle/>
                    <a:p>
                      <a:pPr marL="171450" indent="-171450">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施設の維持管理を仕様発注により個別業務を委託</a:t>
                      </a:r>
                      <a:endParaRPr kumimoji="1" lang="ja-JP" altLang="en-US" sz="1200" baseline="0" dirty="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indent="-174625">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本市実施事例あり</a:t>
                      </a:r>
                      <a:endParaRPr kumimoji="1" lang="ja-JP" altLang="en-US" sz="1200" baseline="0" dirty="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indent="-174625">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市の管理負担が残る</a:t>
                      </a:r>
                      <a:endParaRPr kumimoji="1" lang="en-US" altLang="ja-JP" sz="1200" baseline="0" dirty="0" smtClean="0">
                        <a:latin typeface="HG丸ｺﾞｼｯｸM-PRO" pitchFamily="50" charset="-128"/>
                        <a:ea typeface="HG丸ｺﾞｼｯｸM-PRO" pitchFamily="50" charset="-128"/>
                      </a:endParaRPr>
                    </a:p>
                    <a:p>
                      <a:pPr marL="174625" indent="-174625">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自由度は低い</a:t>
                      </a:r>
                      <a:endParaRPr kumimoji="1" lang="en-US" altLang="ja-JP" sz="1200" baseline="0" dirty="0" smtClean="0">
                        <a:latin typeface="HG丸ｺﾞｼｯｸM-PRO" pitchFamily="50" charset="-128"/>
                        <a:ea typeface="HG丸ｺﾞｼｯｸM-PRO" pitchFamily="50" charset="-128"/>
                      </a:endParaRPr>
                    </a:p>
                    <a:p>
                      <a:pPr marL="174625" indent="-174625">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コスト縮減には限界がある</a:t>
                      </a:r>
                      <a:endParaRPr kumimoji="1" lang="en-US" altLang="ja-JP" sz="1200" baseline="0" dirty="0" smtClean="0">
                        <a:solidFill>
                          <a:srgbClr val="000000"/>
                        </a:solidFill>
                        <a:latin typeface="HG丸ｺﾞｼｯｸM-PRO" pitchFamily="50" charset="-128"/>
                        <a:ea typeface="HG丸ｺﾞｼｯｸM-PRO" pitchFamily="50" charset="-128"/>
                      </a:endParaRPr>
                    </a:p>
                  </a:txBody>
                  <a:tcPr marL="108000" marR="72001" marT="72000" marB="72000" anchor="ctr"/>
                </a:tc>
              </a:tr>
              <a:tr h="619626">
                <a:tc>
                  <a:txBody>
                    <a:bodyPr/>
                    <a:lstStyle/>
                    <a:p>
                      <a:pPr algn="ctr">
                        <a:lnSpc>
                          <a:spcPts val="1300"/>
                        </a:lnSpc>
                      </a:pPr>
                      <a:r>
                        <a:rPr kumimoji="1" lang="ja-JP" altLang="en-US" sz="1200" baseline="0" dirty="0" smtClean="0">
                          <a:latin typeface="HG丸ｺﾞｼｯｸM-PRO" pitchFamily="50" charset="-128"/>
                          <a:ea typeface="HG丸ｺﾞｼｯｸM-PRO" pitchFamily="50" charset="-128"/>
                        </a:rPr>
                        <a:t>包括</a:t>
                      </a:r>
                      <a:endParaRPr kumimoji="1" lang="en-US" altLang="ja-JP" sz="1200" baseline="0" dirty="0" smtClean="0">
                        <a:latin typeface="HG丸ｺﾞｼｯｸM-PRO" pitchFamily="50" charset="-128"/>
                        <a:ea typeface="HG丸ｺﾞｼｯｸM-PRO" pitchFamily="50" charset="-128"/>
                      </a:endParaRPr>
                    </a:p>
                    <a:p>
                      <a:pPr algn="ctr">
                        <a:lnSpc>
                          <a:spcPts val="1300"/>
                        </a:lnSpc>
                      </a:pPr>
                      <a:r>
                        <a:rPr kumimoji="1" lang="ja-JP" altLang="en-US" sz="1200" dirty="0" smtClean="0">
                          <a:latin typeface="HG丸ｺﾞｼｯｸM-PRO" pitchFamily="50" charset="-128"/>
                          <a:ea typeface="HG丸ｺﾞｼｯｸM-PRO" pitchFamily="50" charset="-128"/>
                        </a:rPr>
                        <a:t>業務委託</a:t>
                      </a:r>
                      <a:endParaRPr kumimoji="1" lang="ja-JP" altLang="en-US" sz="1200" baseline="0" dirty="0">
                        <a:latin typeface="HG丸ｺﾞｼｯｸM-PRO" pitchFamily="50" charset="-128"/>
                        <a:ea typeface="HG丸ｺﾞｼｯｸM-PRO" pitchFamily="50" charset="-128"/>
                      </a:endParaRPr>
                    </a:p>
                  </a:txBody>
                  <a:tcPr marL="72001" marR="72001" marT="72000" marB="72000" anchor="ctr"/>
                </a:tc>
                <a:tc vMerge="1">
                  <a:txBody>
                    <a:bodyPr/>
                    <a:lstStyle/>
                    <a:p>
                      <a:pPr algn="ctr">
                        <a:lnSpc>
                          <a:spcPts val="1300"/>
                        </a:lnSpc>
                      </a:pPr>
                      <a:endParaRPr kumimoji="1" lang="ja-JP" altLang="en-US" sz="1200" dirty="0" smtClean="0">
                        <a:latin typeface="HG丸ｺﾞｼｯｸM-PRO" pitchFamily="50" charset="-128"/>
                        <a:ea typeface="HG丸ｺﾞｼｯｸM-PRO" pitchFamily="50" charset="-128"/>
                      </a:endParaRPr>
                    </a:p>
                  </a:txBody>
                  <a:tcPr marL="72000" marR="72000" marT="72000" marB="72000" anchor="ctr"/>
                </a:tc>
                <a:tc>
                  <a:txBody>
                    <a:bodyPr/>
                    <a:lstStyle/>
                    <a:p>
                      <a:pPr marL="171450" marR="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dirty="0" smtClean="0">
                          <a:latin typeface="HG丸ｺﾞｼｯｸM-PRO" pitchFamily="50" charset="-128"/>
                          <a:ea typeface="HG丸ｺﾞｼｯｸM-PRO" pitchFamily="50" charset="-128"/>
                        </a:rPr>
                        <a:t>施設の維持管理を性能発注により、まとまった業務を委託</a:t>
                      </a:r>
                      <a:endParaRPr kumimoji="1" lang="ja-JP" altLang="en-US" sz="1200" baseline="0" dirty="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1450" indent="-171450">
                        <a:lnSpc>
                          <a:spcPts val="1300"/>
                        </a:lnSpc>
                        <a:buFont typeface="Arial" pitchFamily="34" charset="0"/>
                        <a:buChar char="•"/>
                      </a:pPr>
                      <a:r>
                        <a:rPr kumimoji="1" lang="ja-JP" altLang="en-US" sz="1200" dirty="0" smtClean="0">
                          <a:latin typeface="HG丸ｺﾞｼｯｸM-PRO" pitchFamily="50" charset="-128"/>
                          <a:ea typeface="HG丸ｺﾞｼｯｸM-PRO" pitchFamily="50" charset="-128"/>
                        </a:rPr>
                        <a:t>業務委託より自由度が高い</a:t>
                      </a:r>
                      <a:endParaRPr kumimoji="1" lang="en-US" altLang="ja-JP" sz="1200" dirty="0" smtClean="0">
                        <a:latin typeface="HG丸ｺﾞｼｯｸM-PRO" pitchFamily="50" charset="-128"/>
                        <a:ea typeface="HG丸ｺﾞｼｯｸM-PRO" pitchFamily="50" charset="-128"/>
                      </a:endParaRPr>
                    </a:p>
                    <a:p>
                      <a:pPr marL="171450" indent="-171450">
                        <a:lnSpc>
                          <a:spcPts val="1300"/>
                        </a:lnSpc>
                        <a:buFont typeface="Arial" pitchFamily="34" charset="0"/>
                        <a:buChar char="•"/>
                      </a:pPr>
                      <a:r>
                        <a:rPr kumimoji="1" lang="ja-JP" altLang="en-US" sz="1200" dirty="0" smtClean="0">
                          <a:latin typeface="HG丸ｺﾞｼｯｸM-PRO" pitchFamily="50" charset="-128"/>
                          <a:ea typeface="HG丸ｺﾞｼｯｸM-PRO" pitchFamily="50" charset="-128"/>
                        </a:rPr>
                        <a:t>本市実施事例あり</a:t>
                      </a:r>
                      <a:endParaRPr kumimoji="1" lang="ja-JP" altLang="en-US" sz="1200" dirty="0" smtClean="0">
                        <a:solidFill>
                          <a:srgbClr val="000000"/>
                        </a:solidFill>
                        <a:latin typeface="HG丸ｺﾞｼｯｸM-PRO" pitchFamily="50" charset="-128"/>
                        <a:ea typeface="HG丸ｺﾞｼｯｸM-PRO" pitchFamily="50" charset="-128"/>
                      </a:endParaRPr>
                    </a:p>
                    <a:p>
                      <a:pPr marL="174625" indent="-174625">
                        <a:lnSpc>
                          <a:spcPts val="1300"/>
                        </a:lnSpc>
                        <a:buFont typeface="Arial" panose="020B0604020202020204" pitchFamily="34" charset="0"/>
                        <a:buChar char="•"/>
                      </a:pPr>
                      <a:endParaRPr kumimoji="1" lang="ja-JP" altLang="en-US" sz="1200" baseline="0" dirty="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marR="0" indent="-174625"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dirty="0" smtClean="0">
                          <a:latin typeface="HG丸ｺﾞｼｯｸM-PRO" pitchFamily="50" charset="-128"/>
                          <a:ea typeface="HG丸ｺﾞｼｯｸM-PRO" pitchFamily="50" charset="-128"/>
                        </a:rPr>
                        <a:t>建設事業は対象外であり、コスト縮減は維持管理部分のみとなる</a:t>
                      </a:r>
                      <a:endParaRPr kumimoji="1" lang="en-US" altLang="ja-JP" sz="1200" baseline="0" dirty="0" smtClean="0">
                        <a:solidFill>
                          <a:srgbClr val="000000"/>
                        </a:solidFill>
                        <a:latin typeface="HG丸ｺﾞｼｯｸM-PRO" pitchFamily="50" charset="-128"/>
                        <a:ea typeface="HG丸ｺﾞｼｯｸM-PRO" pitchFamily="50" charset="-128"/>
                      </a:endParaRPr>
                    </a:p>
                  </a:txBody>
                  <a:tcPr marL="108000" marR="72001" marT="72000" marB="72000" anchor="ctr"/>
                </a:tc>
              </a:tr>
              <a:tr h="468000">
                <a:tc>
                  <a:txBody>
                    <a:bodyPr/>
                    <a:lstStyle/>
                    <a:p>
                      <a:pPr algn="ctr">
                        <a:lnSpc>
                          <a:spcPts val="1300"/>
                        </a:lnSpc>
                      </a:pPr>
                      <a:r>
                        <a:rPr kumimoji="1" lang="ja-JP" altLang="en-US" sz="1200" dirty="0" smtClean="0">
                          <a:latin typeface="HG丸ｺﾞｼｯｸM-PRO" pitchFamily="50" charset="-128"/>
                          <a:ea typeface="HG丸ｺﾞｼｯｸM-PRO" pitchFamily="50" charset="-128"/>
                        </a:rPr>
                        <a:t>指定管理者</a:t>
                      </a:r>
                      <a:endParaRPr kumimoji="1" lang="ja-JP" altLang="en-US" sz="1200" dirty="0">
                        <a:latin typeface="HG丸ｺﾞｼｯｸM-PRO" pitchFamily="50" charset="-128"/>
                        <a:ea typeface="HG丸ｺﾞｼｯｸM-PRO" pitchFamily="50" charset="-128"/>
                      </a:endParaRPr>
                    </a:p>
                  </a:txBody>
                  <a:tcPr marL="72001" marR="72001" marT="72000" marB="72000" anchor="ctr"/>
                </a:tc>
                <a:tc vMerge="1">
                  <a:txBody>
                    <a:bodyPr/>
                    <a:lstStyle/>
                    <a:p>
                      <a:pPr algn="ctr">
                        <a:lnSpc>
                          <a:spcPts val="1300"/>
                        </a:lnSpc>
                      </a:pPr>
                      <a:endParaRPr kumimoji="1" lang="ja-JP" altLang="en-US" sz="1200" dirty="0" smtClean="0">
                        <a:latin typeface="HG丸ｺﾞｼｯｸM-PRO" pitchFamily="50" charset="-128"/>
                        <a:ea typeface="HG丸ｺﾞｼｯｸM-PRO" pitchFamily="50" charset="-128"/>
                      </a:endParaRPr>
                    </a:p>
                  </a:txBody>
                  <a:tcPr marL="72000" marR="72000" marT="72000" marB="72000" anchor="ctr"/>
                </a:tc>
                <a:tc>
                  <a:txBody>
                    <a:bodyPr/>
                    <a:lstStyle/>
                    <a:p>
                      <a:pPr marL="171450" marR="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dirty="0" smtClean="0">
                          <a:latin typeface="HG丸ｺﾞｼｯｸM-PRO" pitchFamily="50" charset="-128"/>
                          <a:ea typeface="HG丸ｺﾞｼｯｸM-PRO" pitchFamily="50" charset="-128"/>
                        </a:rPr>
                        <a:t>地方公共団体の指定で、公の施設の管理を実施</a:t>
                      </a:r>
                      <a:endParaRPr kumimoji="1" lang="ja-JP" altLang="en-US" sz="1200" dirty="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1450" marR="0" indent="-171450" algn="l" defTabSz="914400" rtl="0" eaLnBrk="1" fontAlgn="auto" latinLnBrk="0" hangingPunct="1">
                        <a:lnSpc>
                          <a:spcPts val="1300"/>
                        </a:lnSpc>
                        <a:spcBef>
                          <a:spcPts val="0"/>
                        </a:spcBef>
                        <a:spcAft>
                          <a:spcPts val="0"/>
                        </a:spcAft>
                        <a:buClrTx/>
                        <a:buSzTx/>
                        <a:buFont typeface="Arial" pitchFamily="34" charset="0"/>
                        <a:buChar char="•"/>
                        <a:tabLst/>
                        <a:defRPr/>
                      </a:pPr>
                      <a:r>
                        <a:rPr kumimoji="1" lang="ja-JP" altLang="en-US" sz="1200" dirty="0" smtClean="0">
                          <a:latin typeface="HG丸ｺﾞｼｯｸM-PRO" pitchFamily="50" charset="-128"/>
                          <a:ea typeface="HG丸ｺﾞｼｯｸM-PRO" pitchFamily="50" charset="-128"/>
                        </a:rPr>
                        <a:t>委託はできない使用許可などを含む業務が可能</a:t>
                      </a:r>
                      <a:endParaRPr kumimoji="1" lang="ja-JP" altLang="en-US" sz="1200" dirty="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6400" marR="0" indent="-176400" algn="l" defTabSz="914400" rtl="0" eaLnBrk="1" fontAlgn="auto" latinLnBrk="0" hangingPunct="1">
                        <a:lnSpc>
                          <a:spcPts val="1300"/>
                        </a:lnSpc>
                        <a:spcBef>
                          <a:spcPts val="0"/>
                        </a:spcBef>
                        <a:spcAft>
                          <a:spcPts val="0"/>
                        </a:spcAft>
                        <a:buClrTx/>
                        <a:buSzTx/>
                        <a:buFont typeface="Arial" pitchFamily="34" charset="0"/>
                        <a:buChar char="•"/>
                        <a:tabLst/>
                        <a:defRPr/>
                      </a:pPr>
                      <a:r>
                        <a:rPr kumimoji="1" lang="ja-JP" altLang="en-US" sz="1200" dirty="0" smtClean="0">
                          <a:latin typeface="HG丸ｺﾞｼｯｸM-PRO" pitchFamily="50" charset="-128"/>
                          <a:ea typeface="HG丸ｺﾞｼｯｸM-PRO" pitchFamily="50" charset="-128"/>
                        </a:rPr>
                        <a:t>建設事業は対象外であり、コスト縮減は維持管理部分のみとなる</a:t>
                      </a:r>
                      <a:endParaRPr kumimoji="1" lang="ja-JP" altLang="en-US" sz="1200" dirty="0">
                        <a:solidFill>
                          <a:srgbClr val="000000"/>
                        </a:solidFill>
                        <a:latin typeface="HG丸ｺﾞｼｯｸM-PRO" pitchFamily="50" charset="-128"/>
                        <a:ea typeface="HG丸ｺﾞｼｯｸM-PRO" pitchFamily="50" charset="-128"/>
                      </a:endParaRPr>
                    </a:p>
                  </a:txBody>
                  <a:tcPr marL="108000" marR="72001" marT="72000" marB="72000" anchor="ctr"/>
                </a:tc>
              </a:tr>
              <a:tr h="468000">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kumimoji="1" lang="ja-JP" altLang="en-US" sz="1200" baseline="0" dirty="0" smtClean="0">
                          <a:latin typeface="HG丸ｺﾞｼｯｸM-PRO" pitchFamily="50" charset="-128"/>
                          <a:ea typeface="HG丸ｺﾞｼｯｸM-PRO" pitchFamily="50" charset="-128"/>
                        </a:rPr>
                        <a:t>個別プロジェクト型ＰＦＩ</a:t>
                      </a:r>
                    </a:p>
                  </a:txBody>
                  <a:tcPr marL="72001" marR="72001" marT="72000" marB="72000" anchor="ctr"/>
                </a:tc>
                <a:tc rowSpan="2">
                  <a:txBody>
                    <a:bodyPr/>
                    <a:lstStyle/>
                    <a:p>
                      <a:pPr algn="ctr">
                        <a:lnSpc>
                          <a:spcPts val="1300"/>
                        </a:lnSpc>
                      </a:pPr>
                      <a:r>
                        <a:rPr kumimoji="1" lang="ja-JP" altLang="en-US" sz="1200" baseline="0" dirty="0" smtClean="0">
                          <a:latin typeface="HG丸ｺﾞｼｯｸM-PRO" pitchFamily="50" charset="-128"/>
                          <a:ea typeface="HG丸ｺﾞｼｯｸM-PRO" pitchFamily="50" charset="-128"/>
                        </a:rPr>
                        <a:t>個別改築更新＋</a:t>
                      </a:r>
                      <a:endParaRPr kumimoji="1" lang="en-US" altLang="ja-JP" sz="1200" baseline="0" dirty="0" smtClean="0">
                        <a:latin typeface="HG丸ｺﾞｼｯｸM-PRO" pitchFamily="50" charset="-128"/>
                        <a:ea typeface="HG丸ｺﾞｼｯｸM-PRO" pitchFamily="50" charset="-128"/>
                      </a:endParaRPr>
                    </a:p>
                    <a:p>
                      <a:pPr algn="ctr">
                        <a:lnSpc>
                          <a:spcPts val="1300"/>
                        </a:lnSpc>
                      </a:pPr>
                      <a:r>
                        <a:rPr kumimoji="1" lang="ja-JP" altLang="en-US" sz="1200" baseline="0" dirty="0" smtClean="0">
                          <a:latin typeface="HG丸ｺﾞｼｯｸM-PRO" pitchFamily="50" charset="-128"/>
                          <a:ea typeface="HG丸ｺﾞｼｯｸM-PRO" pitchFamily="50" charset="-128"/>
                        </a:rPr>
                        <a:t>維持管理</a:t>
                      </a:r>
                    </a:p>
                  </a:txBody>
                  <a:tcPr marL="72001" marR="72001" marT="72000" marB="72000" anchor="ctr" anchorCtr="1"/>
                </a:tc>
                <a:tc>
                  <a:txBody>
                    <a:bodyPr/>
                    <a:lstStyle/>
                    <a:p>
                      <a:pPr marL="171450" indent="-171450">
                        <a:lnSpc>
                          <a:spcPts val="1300"/>
                        </a:lnSpc>
                        <a:buFont typeface="Arial" panose="020B0604020202020204" pitchFamily="34" charset="0"/>
                        <a:buChar char="•"/>
                      </a:pPr>
                      <a:r>
                        <a:rPr kumimoji="1" lang="ja-JP" altLang="en-US" sz="1200" dirty="0" smtClean="0">
                          <a:latin typeface="HG丸ｺﾞｼｯｸM-PRO" pitchFamily="50" charset="-128"/>
                          <a:ea typeface="HG丸ｺﾞｼｯｸM-PRO" pitchFamily="50" charset="-128"/>
                        </a:rPr>
                        <a:t>民間事業者が資金調達から維持管理までを実施</a:t>
                      </a:r>
                      <a:endParaRPr kumimoji="1" lang="ja-JP" altLang="en-US" sz="1200" dirty="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indent="-174625">
                        <a:lnSpc>
                          <a:spcPts val="1300"/>
                        </a:lnSpc>
                        <a:buFont typeface="Arial" panose="020B0604020202020204" pitchFamily="34" charset="0"/>
                        <a:buChar char="•"/>
                      </a:pPr>
                      <a:r>
                        <a:rPr kumimoji="1" lang="ja-JP" altLang="en-US" sz="1200" dirty="0" smtClean="0">
                          <a:latin typeface="HG丸ｺﾞｼｯｸM-PRO" pitchFamily="50" charset="-128"/>
                          <a:ea typeface="HG丸ｺﾞｼｯｸM-PRO" pitchFamily="50" charset="-128"/>
                        </a:rPr>
                        <a:t>性能発注で自由度は高い</a:t>
                      </a:r>
                      <a:endParaRPr kumimoji="1" lang="en-US" altLang="ja-JP" sz="1200" dirty="0" smtClean="0">
                        <a:latin typeface="HG丸ｺﾞｼｯｸM-PRO" pitchFamily="50" charset="-128"/>
                        <a:ea typeface="HG丸ｺﾞｼｯｸM-PRO" pitchFamily="50" charset="-128"/>
                      </a:endParaRPr>
                    </a:p>
                    <a:p>
                      <a:pPr marL="174625" indent="-174625">
                        <a:lnSpc>
                          <a:spcPts val="1300"/>
                        </a:lnSpc>
                        <a:buFont typeface="Arial" panose="020B0604020202020204" pitchFamily="34" charset="0"/>
                        <a:buChar char="•"/>
                      </a:pPr>
                      <a:r>
                        <a:rPr kumimoji="1" lang="ja-JP" altLang="en-US" sz="1200" dirty="0" smtClean="0">
                          <a:latin typeface="HG丸ｺﾞｼｯｸM-PRO" pitchFamily="50" charset="-128"/>
                          <a:ea typeface="HG丸ｺﾞｼｯｸM-PRO" pitchFamily="50" charset="-128"/>
                        </a:rPr>
                        <a:t>本市実施事例あり</a:t>
                      </a:r>
                      <a:endParaRPr kumimoji="1" lang="ja-JP" altLang="en-US" sz="1200" dirty="0" smtClean="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indent="-174625">
                        <a:lnSpc>
                          <a:spcPts val="1300"/>
                        </a:lnSpc>
                        <a:buFont typeface="Arial" panose="020B0604020202020204" pitchFamily="34" charset="0"/>
                        <a:buChar char="•"/>
                      </a:pPr>
                      <a:r>
                        <a:rPr kumimoji="1" lang="ja-JP" altLang="en-US" sz="1200" dirty="0" smtClean="0">
                          <a:latin typeface="HG丸ｺﾞｼｯｸM-PRO" pitchFamily="50" charset="-128"/>
                          <a:ea typeface="HG丸ｺﾞｼｯｸM-PRO" pitchFamily="50" charset="-128"/>
                        </a:rPr>
                        <a:t>一部施設を対象とするため、コスト縮減は限定的</a:t>
                      </a:r>
                      <a:endParaRPr kumimoji="1" lang="ja-JP" altLang="en-US" sz="1200" dirty="0" smtClean="0">
                        <a:solidFill>
                          <a:srgbClr val="000000"/>
                        </a:solidFill>
                        <a:latin typeface="HG丸ｺﾞｼｯｸM-PRO" pitchFamily="50" charset="-128"/>
                        <a:ea typeface="HG丸ｺﾞｼｯｸM-PRO" pitchFamily="50" charset="-128"/>
                      </a:endParaRPr>
                    </a:p>
                  </a:txBody>
                  <a:tcPr marL="108000" marR="72001" marT="72000" marB="72000" anchor="ctr"/>
                </a:tc>
              </a:tr>
              <a:tr h="468000">
                <a:tc>
                  <a:txBody>
                    <a:bodyPr/>
                    <a:lstStyle/>
                    <a:p>
                      <a:pPr algn="ctr">
                        <a:lnSpc>
                          <a:spcPts val="1300"/>
                        </a:lnSpc>
                      </a:pPr>
                      <a:r>
                        <a:rPr kumimoji="1" lang="zh-TW" altLang="en-US" sz="1200" baseline="0" dirty="0" smtClean="0">
                          <a:latin typeface="HG丸ｺﾞｼｯｸM-PRO" pitchFamily="50" charset="-128"/>
                          <a:ea typeface="HG丸ｺﾞｼｯｸM-PRO" pitchFamily="50" charset="-128"/>
                        </a:rPr>
                        <a:t>ＤＢＯ</a:t>
                      </a:r>
                      <a:endParaRPr kumimoji="1" lang="en-US" altLang="zh-TW" sz="1200" baseline="0" dirty="0" smtClean="0">
                        <a:latin typeface="HG丸ｺﾞｼｯｸM-PRO" pitchFamily="50" charset="-128"/>
                        <a:ea typeface="HG丸ｺﾞｼｯｸM-PRO" pitchFamily="50" charset="-128"/>
                      </a:endParaRPr>
                    </a:p>
                    <a:p>
                      <a:pPr algn="ctr">
                        <a:lnSpc>
                          <a:spcPts val="1000"/>
                        </a:lnSpc>
                        <a:spcBef>
                          <a:spcPts val="600"/>
                        </a:spcBef>
                      </a:pPr>
                      <a:r>
                        <a:rPr kumimoji="1" lang="en-US" altLang="ja-JP" sz="900" baseline="0" dirty="0" smtClean="0">
                          <a:latin typeface="HG丸ｺﾞｼｯｸM-PRO" pitchFamily="50" charset="-128"/>
                          <a:ea typeface="HG丸ｺﾞｼｯｸM-PRO" pitchFamily="50" charset="-128"/>
                        </a:rPr>
                        <a:t>(</a:t>
                      </a:r>
                      <a:r>
                        <a:rPr kumimoji="1" lang="ja-JP" altLang="en-US" sz="900" baseline="0" dirty="0" smtClean="0">
                          <a:latin typeface="HG丸ｺﾞｼｯｸM-PRO" pitchFamily="50" charset="-128"/>
                          <a:ea typeface="HG丸ｺﾞｼｯｸM-PRO" pitchFamily="50" charset="-128"/>
                        </a:rPr>
                        <a:t>公共が資金を調達し、設計・建設、運営を民間が一体的に実施する方式</a:t>
                      </a:r>
                      <a:r>
                        <a:rPr kumimoji="1" lang="en-US" altLang="ja-JP" sz="900" baseline="0" dirty="0" smtClean="0">
                          <a:latin typeface="HG丸ｺﾞｼｯｸM-PRO" pitchFamily="50" charset="-128"/>
                          <a:ea typeface="HG丸ｺﾞｼｯｸM-PRO" pitchFamily="50" charset="-128"/>
                        </a:rPr>
                        <a:t>)</a:t>
                      </a:r>
                      <a:endParaRPr kumimoji="1" lang="zh-TW" altLang="en-US" sz="900" baseline="0" dirty="0" smtClean="0">
                        <a:latin typeface="HG丸ｺﾞｼｯｸM-PRO" pitchFamily="50" charset="-128"/>
                        <a:ea typeface="HG丸ｺﾞｼｯｸM-PRO" pitchFamily="50" charset="-128"/>
                      </a:endParaRPr>
                    </a:p>
                  </a:txBody>
                  <a:tcPr marL="72001" marR="72001" marT="72000" marB="72000" anchor="ctr"/>
                </a:tc>
                <a:tc vMerge="1">
                  <a:txBody>
                    <a:bodyPr/>
                    <a:lstStyle/>
                    <a:p>
                      <a:pPr algn="ctr">
                        <a:lnSpc>
                          <a:spcPts val="1300"/>
                        </a:lnSpc>
                      </a:pPr>
                      <a:endParaRPr kumimoji="1" lang="ja-JP" altLang="en-US" sz="1200" baseline="0" dirty="0" smtClean="0">
                        <a:latin typeface="HG丸ｺﾞｼｯｸM-PRO" pitchFamily="50" charset="-128"/>
                        <a:ea typeface="HG丸ｺﾞｼｯｸM-PRO" pitchFamily="50" charset="-128"/>
                      </a:endParaRPr>
                    </a:p>
                  </a:txBody>
                  <a:tcPr marL="72000" marR="72000" marT="72000" marB="72000" anchor="ctr"/>
                </a:tc>
                <a:tc>
                  <a:txBody>
                    <a:bodyPr/>
                    <a:lstStyle/>
                    <a:p>
                      <a:pPr marL="171450" indent="-171450">
                        <a:lnSpc>
                          <a:spcPts val="1300"/>
                        </a:lnSpc>
                        <a:buFont typeface="Arial" panose="020B0604020202020204" pitchFamily="34" charset="0"/>
                        <a:buChar char="•"/>
                      </a:pPr>
                      <a:r>
                        <a:rPr lang="ja-JP" altLang="en-US" sz="1200" dirty="0" smtClean="0">
                          <a:latin typeface="HG丸ｺﾞｼｯｸM-PRO" pitchFamily="50" charset="-128"/>
                          <a:ea typeface="HG丸ｺﾞｼｯｸM-PRO" pitchFamily="50" charset="-128"/>
                        </a:rPr>
                        <a:t>資金調達は公共が負担</a:t>
                      </a:r>
                      <a:endParaRPr lang="en-US" altLang="ja-JP" sz="1200" dirty="0" smtClean="0">
                        <a:latin typeface="HG丸ｺﾞｼｯｸM-PRO" pitchFamily="50" charset="-128"/>
                        <a:ea typeface="HG丸ｺﾞｼｯｸM-PRO" pitchFamily="50" charset="-128"/>
                      </a:endParaRPr>
                    </a:p>
                    <a:p>
                      <a:pPr marL="171450" indent="-171450">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維持管理と合わせて設計、建設も実施</a:t>
                      </a:r>
                      <a:endParaRPr kumimoji="1" lang="ja-JP" altLang="en-US" sz="1200" baseline="0" dirty="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indent="-174625">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建設資金は管理者が調達</a:t>
                      </a:r>
                      <a:endParaRPr kumimoji="1" lang="en-US" altLang="ja-JP" sz="1200" baseline="0" dirty="0" smtClean="0">
                        <a:latin typeface="HG丸ｺﾞｼｯｸM-PRO" pitchFamily="50" charset="-128"/>
                        <a:ea typeface="HG丸ｺﾞｼｯｸM-PRO" pitchFamily="50" charset="-128"/>
                      </a:endParaRPr>
                    </a:p>
                    <a:p>
                      <a:pPr marL="174625" indent="-174625">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個別実施事例あり</a:t>
                      </a:r>
                      <a:endParaRPr kumimoji="1" lang="ja-JP" altLang="en-US" sz="1200" baseline="0" dirty="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indent="-174625">
                        <a:lnSpc>
                          <a:spcPts val="1300"/>
                        </a:lnSpc>
                        <a:buFont typeface="Arial" panose="020B0604020202020204" pitchFamily="34" charset="0"/>
                        <a:buChar char="•"/>
                      </a:pPr>
                      <a:r>
                        <a:rPr kumimoji="1" lang="ja-JP" altLang="en-US" sz="1200" baseline="0" dirty="0" smtClean="0">
                          <a:latin typeface="HG丸ｺﾞｼｯｸM-PRO" pitchFamily="50" charset="-128"/>
                          <a:ea typeface="HG丸ｺﾞｼｯｸM-PRO" pitchFamily="50" charset="-128"/>
                        </a:rPr>
                        <a:t>包括的かつ改築更新への対応には手法の整理が必要であり、現行法制度では、一部施設を対象とするため、コスト縮減は限定的</a:t>
                      </a:r>
                      <a:endParaRPr kumimoji="1" lang="en-US" altLang="ja-JP" sz="1200" baseline="0" dirty="0" smtClean="0">
                        <a:solidFill>
                          <a:srgbClr val="000000"/>
                        </a:solidFill>
                        <a:latin typeface="HG丸ｺﾞｼｯｸM-PRO" pitchFamily="50" charset="-128"/>
                        <a:ea typeface="HG丸ｺﾞｼｯｸM-PRO" pitchFamily="50" charset="-128"/>
                      </a:endParaRPr>
                    </a:p>
                  </a:txBody>
                  <a:tcPr marL="108000" marR="72001" marT="72000" marB="72000" anchor="ctr"/>
                </a:tc>
              </a:tr>
              <a:tr h="468000">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公共施設等</a:t>
                      </a:r>
                      <a:endParaRPr kumimoji="1" lang="en-US" altLang="ja-JP" sz="1200" dirty="0" smtClean="0">
                        <a:latin typeface="HG丸ｺﾞｼｯｸM-PRO" pitchFamily="50" charset="-128"/>
                        <a:ea typeface="HG丸ｺﾞｼｯｸM-PRO" pitchFamily="50" charset="-128"/>
                      </a:endParaRPr>
                    </a:p>
                    <a:p>
                      <a:pPr marL="0" marR="0" indent="0" algn="ctr" defTabSz="914400" rtl="0" eaLnBrk="1" fontAlgn="auto" latinLnBrk="0" hangingPunct="1">
                        <a:lnSpc>
                          <a:spcPts val="13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運営権事業</a:t>
                      </a:r>
                      <a:endParaRPr kumimoji="1" lang="ja-JP" altLang="en-US" sz="1200" baseline="30000" dirty="0" smtClean="0">
                        <a:latin typeface="HG丸ｺﾞｼｯｸM-PRO" pitchFamily="50" charset="-128"/>
                        <a:ea typeface="HG丸ｺﾞｼｯｸM-PRO" pitchFamily="50" charset="-128"/>
                      </a:endParaRPr>
                    </a:p>
                  </a:txBody>
                  <a:tcPr marL="72001" marR="72001" marT="72000" marB="72000" anchor="ctr"/>
                </a:tc>
                <a:tc>
                  <a:txBody>
                    <a:bodyPr/>
                    <a:lstStyle/>
                    <a:p>
                      <a:pPr algn="ctr">
                        <a:lnSpc>
                          <a:spcPts val="1300"/>
                        </a:lnSpc>
                      </a:pPr>
                      <a:r>
                        <a:rPr kumimoji="1" lang="ja-JP" altLang="en-US" sz="1200" baseline="0" dirty="0" smtClean="0">
                          <a:latin typeface="HG丸ｺﾞｼｯｸM-PRO" pitchFamily="50" charset="-128"/>
                          <a:ea typeface="HG丸ｺﾞｼｯｸM-PRO" pitchFamily="50" charset="-128"/>
                        </a:rPr>
                        <a:t>維持管理</a:t>
                      </a:r>
                    </a:p>
                    <a:p>
                      <a:pPr algn="ctr">
                        <a:lnSpc>
                          <a:spcPts val="1300"/>
                        </a:lnSpc>
                      </a:pPr>
                      <a:r>
                        <a:rPr kumimoji="1" lang="ja-JP" altLang="en-US" sz="1200" baseline="0" dirty="0" smtClean="0">
                          <a:latin typeface="HG丸ｺﾞｼｯｸM-PRO" pitchFamily="50" charset="-128"/>
                          <a:ea typeface="HG丸ｺﾞｼｯｸM-PRO" pitchFamily="50" charset="-128"/>
                        </a:rPr>
                        <a:t>＋</a:t>
                      </a:r>
                      <a:endParaRPr kumimoji="1" lang="en-US" altLang="ja-JP" sz="1200" baseline="0" dirty="0" smtClean="0">
                        <a:latin typeface="HG丸ｺﾞｼｯｸM-PRO" pitchFamily="50" charset="-128"/>
                        <a:ea typeface="HG丸ｺﾞｼｯｸM-PRO" pitchFamily="50" charset="-128"/>
                      </a:endParaRPr>
                    </a:p>
                    <a:p>
                      <a:pPr algn="ctr">
                        <a:lnSpc>
                          <a:spcPts val="1300"/>
                        </a:lnSpc>
                      </a:pPr>
                      <a:r>
                        <a:rPr kumimoji="1" lang="ja-JP" altLang="en-US" sz="1200" baseline="0" dirty="0" smtClean="0">
                          <a:latin typeface="HG丸ｺﾞｼｯｸM-PRO" pitchFamily="50" charset="-128"/>
                          <a:ea typeface="HG丸ｺﾞｼｯｸM-PRO" pitchFamily="50" charset="-128"/>
                        </a:rPr>
                        <a:t>改築更新</a:t>
                      </a:r>
                    </a:p>
                  </a:txBody>
                  <a:tcPr marL="72001" marR="72001" marT="72000" marB="72000"/>
                </a:tc>
                <a:tc>
                  <a:txBody>
                    <a:bodyPr/>
                    <a:lstStyle/>
                    <a:p>
                      <a:pPr marL="171450" marR="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en-US" altLang="ja-JP" sz="1200" dirty="0" smtClean="0">
                          <a:latin typeface="HG丸ｺﾞｼｯｸM-PRO" pitchFamily="50" charset="-128"/>
                          <a:ea typeface="HG丸ｺﾞｼｯｸM-PRO" pitchFamily="50" charset="-128"/>
                        </a:rPr>
                        <a:t>PFI</a:t>
                      </a:r>
                      <a:r>
                        <a:rPr kumimoji="1" lang="ja-JP" altLang="en-US" sz="1200" dirty="0" smtClean="0">
                          <a:latin typeface="HG丸ｺﾞｼｯｸM-PRO" pitchFamily="50" charset="-128"/>
                          <a:ea typeface="HG丸ｺﾞｼｯｸM-PRO" pitchFamily="50" charset="-128"/>
                        </a:rPr>
                        <a:t>の一手法。施設運営権を民間事業者へ付与</a:t>
                      </a:r>
                      <a:endParaRPr kumimoji="1" lang="ja-JP" altLang="en-US" sz="1200" dirty="0" smtClean="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indent="-174625">
                        <a:lnSpc>
                          <a:spcPts val="1300"/>
                        </a:lnSpc>
                        <a:buFont typeface="Arial" panose="020B0604020202020204" pitchFamily="34" charset="0"/>
                        <a:buChar char="•"/>
                      </a:pPr>
                      <a:r>
                        <a:rPr kumimoji="1" lang="ja-JP" altLang="en-US" sz="1200" dirty="0" smtClean="0">
                          <a:latin typeface="HG丸ｺﾞｼｯｸM-PRO" pitchFamily="50" charset="-128"/>
                          <a:ea typeface="HG丸ｺﾞｼｯｸM-PRO" pitchFamily="50" charset="-128"/>
                        </a:rPr>
                        <a:t>下水道へ適用できる制度では最も自由度が高い</a:t>
                      </a:r>
                      <a:endParaRPr kumimoji="1" lang="en-US" altLang="ja-JP" sz="1200" dirty="0" smtClean="0">
                        <a:solidFill>
                          <a:srgbClr val="000000"/>
                        </a:solidFill>
                        <a:latin typeface="HG丸ｺﾞｼｯｸM-PRO" pitchFamily="50" charset="-128"/>
                        <a:ea typeface="HG丸ｺﾞｼｯｸM-PRO" pitchFamily="50" charset="-128"/>
                      </a:endParaRPr>
                    </a:p>
                  </a:txBody>
                  <a:tcPr marL="108000" marR="72001" marT="72000" marB="72000" anchor="ctr"/>
                </a:tc>
                <a:tc>
                  <a:txBody>
                    <a:bodyPr/>
                    <a:lstStyle/>
                    <a:p>
                      <a:pPr marL="174625" marR="0" indent="-174625"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dirty="0" smtClean="0">
                          <a:latin typeface="HG丸ｺﾞｼｯｸM-PRO" pitchFamily="50" charset="-128"/>
                          <a:ea typeface="HG丸ｺﾞｼｯｸM-PRO" pitchFamily="50" charset="-128"/>
                        </a:rPr>
                        <a:t>下水道事業への具体適用スキームに検討課題があるが、コスト縮減において優位</a:t>
                      </a:r>
                      <a:endParaRPr kumimoji="1" lang="ja-JP" altLang="en-US" sz="1200" dirty="0" smtClean="0">
                        <a:solidFill>
                          <a:srgbClr val="000000"/>
                        </a:solidFill>
                        <a:latin typeface="HG丸ｺﾞｼｯｸM-PRO" pitchFamily="50" charset="-128"/>
                        <a:ea typeface="HG丸ｺﾞｼｯｸM-PRO" pitchFamily="50" charset="-128"/>
                      </a:endParaRPr>
                    </a:p>
                  </a:txBody>
                  <a:tcPr marL="108000" marR="72001" marT="72000" marB="72000" anchor="ctr"/>
                </a:tc>
              </a:tr>
            </a:tbl>
          </a:graphicData>
        </a:graphic>
      </p:graphicFrame>
      <p:sp>
        <p:nvSpPr>
          <p:cNvPr id="37" name="角丸四角形 36"/>
          <p:cNvSpPr/>
          <p:nvPr/>
        </p:nvSpPr>
        <p:spPr>
          <a:xfrm>
            <a:off x="468000" y="608400"/>
            <a:ext cx="9000000" cy="57600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ctr" anchorCtr="0">
            <a:no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・上下分離方式を導入した場合、具体的にどのような事業スキームがあるのか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1" name="Text Box 4"/>
          <p:cNvSpPr txBox="1">
            <a:spLocks noChangeArrowheads="1"/>
          </p:cNvSpPr>
          <p:nvPr/>
        </p:nvSpPr>
        <p:spPr bwMode="auto">
          <a:xfrm>
            <a:off x="468000" y="1376772"/>
            <a:ext cx="9072000" cy="658367"/>
          </a:xfrm>
          <a:prstGeom prst="rect">
            <a:avLst/>
          </a:prstGeom>
          <a:noFill/>
          <a:ln w="9525">
            <a:solidFill>
              <a:schemeClr val="accent1"/>
            </a:solidFill>
            <a:miter lim="800000"/>
            <a:headEnd/>
            <a:tailEnd/>
          </a:ln>
        </p:spPr>
        <p:txBody>
          <a:bodyPr lIns="108000" tIns="72000" rIns="108000" bIns="72000" anchor="ctr" anchorCtr="0">
            <a:spAutoFit/>
          </a:bodyPr>
          <a:lstStyle/>
          <a:p>
            <a:pPr marL="216000" indent="-216000">
              <a:lnSpc>
                <a:spcPts val="2000"/>
              </a:lnSpc>
              <a:defRPr/>
            </a:pPr>
            <a:r>
              <a:rPr lang="ja-JP" altLang="en-US" sz="1400" baseline="0" dirty="0" smtClean="0">
                <a:solidFill>
                  <a:schemeClr val="tx1"/>
                </a:solidFill>
                <a:latin typeface="HG丸ｺﾞｼｯｸM-PRO" panose="020F0600000000000000" pitchFamily="50" charset="-128"/>
                <a:ea typeface="HG丸ｺﾞｼｯｸM-PRO" panose="020F0600000000000000" pitchFamily="50" charset="-128"/>
              </a:rPr>
              <a:t>・事業スキーム</a:t>
            </a:r>
            <a:r>
              <a:rPr lang="ja-JP" altLang="en-US" sz="1400" dirty="0">
                <a:latin typeface="HG丸ｺﾞｼｯｸM-PRO" panose="020F0600000000000000" pitchFamily="50" charset="-128"/>
                <a:ea typeface="HG丸ｺﾞｼｯｸM-PRO" panose="020F0600000000000000" pitchFamily="50" charset="-128"/>
              </a:rPr>
              <a:t>は業務委託</a:t>
            </a:r>
            <a:r>
              <a:rPr lang="ja-JP" altLang="en-US" sz="1400" dirty="0" smtClean="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包括業務委託</a:t>
            </a:r>
            <a:r>
              <a:rPr lang="ja-JP" altLang="en-US" sz="1400" dirty="0" smtClean="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指定管理者</a:t>
            </a:r>
            <a:r>
              <a:rPr lang="ja-JP" altLang="en-US" sz="1400" dirty="0" smtClean="0">
                <a:latin typeface="HG丸ｺﾞｼｯｸM-PRO" panose="020F0600000000000000" pitchFamily="50" charset="-128"/>
                <a:ea typeface="HG丸ｺﾞｼｯｸM-PRO" panose="020F0600000000000000" pitchFamily="50" charset="-128"/>
              </a:rPr>
              <a:t>、ＰＦＩ、</a:t>
            </a:r>
            <a:r>
              <a:rPr lang="en-US" altLang="ja-JP" sz="1400" dirty="0" smtClean="0">
                <a:latin typeface="HG丸ｺﾞｼｯｸM-PRO" panose="020F0600000000000000" pitchFamily="50" charset="-128"/>
                <a:ea typeface="HG丸ｺﾞｼｯｸM-PRO" panose="020F0600000000000000" pitchFamily="50" charset="-128"/>
              </a:rPr>
              <a:t>DBO</a:t>
            </a:r>
            <a:r>
              <a:rPr lang="ja-JP" altLang="en-US" sz="1400" dirty="0" err="1">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公共施設等運営権</a:t>
            </a:r>
            <a:r>
              <a:rPr lang="ja-JP" altLang="en-US" sz="1400" dirty="0" smtClean="0">
                <a:latin typeface="HG丸ｺﾞｼｯｸM-PRO" panose="020F0600000000000000" pitchFamily="50" charset="-128"/>
                <a:ea typeface="HG丸ｺﾞｼｯｸM-PRO" panose="020F0600000000000000" pitchFamily="50" charset="-128"/>
              </a:rPr>
              <a:t>事業</a:t>
            </a:r>
            <a:r>
              <a:rPr lang="ja-JP" altLang="en-US" sz="1400" baseline="0" dirty="0" smtClean="0">
                <a:solidFill>
                  <a:schemeClr val="tx1"/>
                </a:solidFill>
                <a:latin typeface="HG丸ｺﾞｼｯｸM-PRO" panose="020F0600000000000000" pitchFamily="50" charset="-128"/>
                <a:ea typeface="HG丸ｺﾞｼｯｸM-PRO" panose="020F0600000000000000" pitchFamily="50" charset="-128"/>
              </a:rPr>
              <a:t>がある。</a:t>
            </a:r>
            <a:endParaRPr lang="en-US" altLang="ja-JP" sz="1400" baseline="0" dirty="0" smtClean="0">
              <a:solidFill>
                <a:schemeClr val="tx1"/>
              </a:solidFill>
              <a:latin typeface="HG丸ｺﾞｼｯｸM-PRO" panose="020F0600000000000000" pitchFamily="50" charset="-128"/>
              <a:ea typeface="HG丸ｺﾞｼｯｸM-PRO" panose="020F0600000000000000" pitchFamily="50" charset="-128"/>
            </a:endParaRPr>
          </a:p>
          <a:p>
            <a:pPr marL="216000" indent="-216000">
              <a:lnSpc>
                <a:spcPts val="2000"/>
              </a:lnSpc>
              <a:defRPr/>
            </a:pPr>
            <a:r>
              <a:rPr lang="ja-JP" altLang="en-US" sz="1400" dirty="0" smtClean="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事業</a:t>
            </a:r>
            <a:r>
              <a:rPr lang="ja-JP" altLang="en-US" sz="1400" dirty="0" smtClean="0">
                <a:latin typeface="HG丸ｺﾞｼｯｸM-PRO" panose="020F0600000000000000" pitchFamily="50" charset="-128"/>
                <a:ea typeface="HG丸ｺﾞｼｯｸM-PRO" panose="020F0600000000000000" pitchFamily="50" charset="-128"/>
              </a:rPr>
              <a:t>レベル・対象施設の観点から、公共施設等運営権事業が最もコスト縮減を見込める事業スキームである。</a:t>
            </a:r>
            <a:endParaRPr lang="ja-JP" altLang="en-US" sz="1400" baseline="0" dirty="0">
              <a:solidFill>
                <a:schemeClr val="tx1"/>
              </a:solidFill>
              <a:latin typeface="ＭＳ Ｐゴシック" pitchFamily="50" charset="-128"/>
              <a:ea typeface="ＭＳ Ｐゴシック" pitchFamily="50" charset="-128"/>
            </a:endParaRPr>
          </a:p>
        </p:txBody>
      </p:sp>
      <p:sp>
        <p:nvSpPr>
          <p:cNvPr id="12" name="Text Box 4"/>
          <p:cNvSpPr txBox="1">
            <a:spLocks noChangeArrowheads="1"/>
          </p:cNvSpPr>
          <p:nvPr/>
        </p:nvSpPr>
        <p:spPr bwMode="auto">
          <a:xfrm>
            <a:off x="416496" y="6021288"/>
            <a:ext cx="9181020" cy="648072"/>
          </a:xfrm>
          <a:prstGeom prst="rect">
            <a:avLst/>
          </a:prstGeom>
          <a:noFill/>
          <a:ln w="50800">
            <a:solidFill>
              <a:srgbClr val="FF0000"/>
            </a:solidFill>
            <a:miter lim="800000"/>
            <a:headEnd/>
            <a:tailEnd/>
          </a:ln>
        </p:spPr>
        <p:txBody>
          <a:bodyPr wrap="square" lIns="108000" tIns="108000" rIns="108000" bIns="108000" anchor="ctr" anchorCtr="0">
            <a:noAutofit/>
          </a:bodyPr>
          <a:lstStyle/>
          <a:p>
            <a:pPr marL="216000" indent="-216000">
              <a:lnSpc>
                <a:spcPts val="2000"/>
              </a:lnSpc>
              <a:defRPr/>
            </a:pPr>
            <a:endParaRPr lang="ja-JP" altLang="en-US" sz="1400" baseline="0" dirty="0">
              <a:solidFill>
                <a:schemeClr val="tx1"/>
              </a:solidFill>
              <a:latin typeface="ＭＳ Ｐゴシック" pitchFamily="50" charset="-128"/>
              <a:ea typeface="ＭＳ Ｐゴシック" pitchFamily="50" charset="-128"/>
            </a:endParaRPr>
          </a:p>
        </p:txBody>
      </p:sp>
      <p:sp>
        <p:nvSpPr>
          <p:cNvPr id="13" name="スライド番号プレースホルダ 1"/>
          <p:cNvSpPr>
            <a:spLocks noGrp="1"/>
          </p:cNvSpPr>
          <p:nvPr>
            <p:ph type="sldNum" sz="quarter" idx="12"/>
          </p:nvPr>
        </p:nvSpPr>
        <p:spPr>
          <a:xfrm>
            <a:off x="9454145" y="6295704"/>
            <a:ext cx="666000" cy="365125"/>
          </a:xfrm>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52</a:t>
            </a:fld>
            <a:endParaRPr lang="ja-JP" altLang="en-US" sz="2000" b="1" dirty="0">
              <a:solidFill>
                <a:schemeClr val="tx1"/>
              </a:solidFill>
              <a:latin typeface="Times New Roman" pitchFamily="18" charset="0"/>
              <a:cs typeface="Times New Roman" pitchFamily="18" charset="0"/>
            </a:endParaRPr>
          </a:p>
        </p:txBody>
      </p: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６</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４</a:t>
            </a:r>
            <a:r>
              <a:rPr lang="ja-JP" altLang="en-US" dirty="0">
                <a:solidFill>
                  <a:srgbClr val="623104"/>
                </a:solidFill>
                <a:latin typeface="HGS創英角ｺﾞｼｯｸUB" pitchFamily="50" charset="-128"/>
                <a:ea typeface="HGS創英角ｺﾞｼｯｸUB" pitchFamily="50" charset="-128"/>
              </a:rPr>
              <a:t>．</a:t>
            </a:r>
            <a:r>
              <a:rPr lang="ja-JP" altLang="en-US" dirty="0"/>
              <a:t>課題解決の手法</a:t>
            </a:r>
            <a:r>
              <a:rPr lang="ja-JP" altLang="en-US" sz="1800" dirty="0"/>
              <a:t>（具体手法比較）（２）　</a:t>
            </a:r>
            <a:endParaRPr kumimoji="1" lang="ja-JP" altLang="en-US" sz="1800" dirty="0"/>
          </a:p>
        </p:txBody>
      </p:sp>
    </p:spTree>
    <p:extLst>
      <p:ext uri="{BB962C8B-B14F-4D97-AF65-F5344CB8AC3E}">
        <p14:creationId xmlns:p14="http://schemas.microsoft.com/office/powerpoint/2010/main" val="6859425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53</a:t>
            </a:fld>
            <a:endParaRPr lang="ja-JP" altLang="en-US" sz="2000" b="1" dirty="0">
              <a:solidFill>
                <a:srgbClr val="000000"/>
              </a:solidFill>
              <a:latin typeface="Times New Roman" pitchFamily="18" charset="0"/>
              <a:cs typeface="Times New Roman" pitchFamily="18" charset="0"/>
            </a:endParaRPr>
          </a:p>
        </p:txBody>
      </p:sp>
      <p:sp>
        <p:nvSpPr>
          <p:cNvPr id="4" name="タイトル 3"/>
          <p:cNvSpPr>
            <a:spLocks noGrp="1"/>
          </p:cNvSpPr>
          <p:nvPr>
            <p:ph type="title"/>
          </p:nvPr>
        </p:nvSpPr>
        <p:spPr/>
        <p:txBody>
          <a:bodyPr/>
          <a:lstStyle/>
          <a:p>
            <a:r>
              <a:rPr lang="en-US" altLang="ja-JP" dirty="0">
                <a:latin typeface="HGS創英角ｺﾞｼｯｸUB" pitchFamily="50" charset="-128"/>
                <a:ea typeface="HGS創英角ｺﾞｼｯｸUB" pitchFamily="50" charset="-128"/>
              </a:rPr>
              <a:t>【</a:t>
            </a:r>
            <a:r>
              <a:rPr lang="ja-JP" altLang="en-US" dirty="0">
                <a:latin typeface="HGS創英角ｺﾞｼｯｸUB" pitchFamily="50" charset="-128"/>
                <a:ea typeface="HGS創英角ｺﾞｼｯｸUB" pitchFamily="50" charset="-128"/>
              </a:rPr>
              <a:t>参考</a:t>
            </a:r>
            <a:r>
              <a:rPr lang="en-US" altLang="ja-JP" dirty="0">
                <a:latin typeface="HGS創英角ｺﾞｼｯｸUB" pitchFamily="50" charset="-128"/>
                <a:ea typeface="HGS創英角ｺﾞｼｯｸUB" pitchFamily="50" charset="-128"/>
              </a:rPr>
              <a:t>】</a:t>
            </a:r>
            <a:r>
              <a:rPr lang="ja-JP" altLang="en-US" dirty="0"/>
              <a:t>国の取組動向・課題</a:t>
            </a:r>
            <a:r>
              <a:rPr lang="ja-JP" altLang="en-US" dirty="0" smtClean="0"/>
              <a:t>認識</a:t>
            </a:r>
            <a:endParaRPr kumimoji="1" lang="ja-JP" altLang="en-US" dirty="0"/>
          </a:p>
        </p:txBody>
      </p:sp>
      <p:sp>
        <p:nvSpPr>
          <p:cNvPr id="48" name="正方形/長方形 47"/>
          <p:cNvSpPr/>
          <p:nvPr/>
        </p:nvSpPr>
        <p:spPr>
          <a:xfrm>
            <a:off x="368401" y="2024845"/>
            <a:ext cx="9216000" cy="1081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228600" indent="-228600">
              <a:lnSpc>
                <a:spcPts val="2200"/>
              </a:lnSpc>
              <a:buFont typeface="Arial" pitchFamily="34" charset="0"/>
              <a:buChar char="•"/>
            </a:pPr>
            <a:r>
              <a:rPr lang="ja-JP" altLang="en-US" sz="1400" dirty="0" smtClean="0">
                <a:solidFill>
                  <a:schemeClr val="tx1"/>
                </a:solidFill>
                <a:latin typeface="HG丸ｺﾞｼｯｸM-PRO" pitchFamily="50" charset="-128"/>
                <a:ea typeface="HG丸ｺﾞｼｯｸM-PRO" pitchFamily="50" charset="-128"/>
              </a:rPr>
              <a:t>下水道事業の現状から、①更新投資増加、②民間の技術・ノウハウによる新事業分野開拓、③国際展開に資する国内事業、④下水道事業債の増大、⑤職員の減少といった課題を想定。</a:t>
            </a:r>
            <a:endParaRPr lang="en-US" altLang="ja-JP" sz="1400" dirty="0" smtClean="0">
              <a:solidFill>
                <a:schemeClr val="tx1"/>
              </a:solidFill>
              <a:latin typeface="HG丸ｺﾞｼｯｸM-PRO" pitchFamily="50" charset="-128"/>
              <a:ea typeface="HG丸ｺﾞｼｯｸM-PRO" pitchFamily="50" charset="-128"/>
            </a:endParaRPr>
          </a:p>
          <a:p>
            <a:pPr marL="228600" indent="-228600">
              <a:lnSpc>
                <a:spcPts val="2200"/>
              </a:lnSpc>
              <a:buFont typeface="Arial" pitchFamily="34" charset="0"/>
              <a:buChar char="•"/>
            </a:pPr>
            <a:r>
              <a:rPr lang="ja-JP" altLang="en-US" sz="1400" dirty="0" smtClean="0">
                <a:solidFill>
                  <a:schemeClr val="tx1"/>
                </a:solidFill>
                <a:latin typeface="HG丸ｺﾞｼｯｸM-PRO" pitchFamily="50" charset="-128"/>
                <a:ea typeface="HG丸ｺﾞｼｯｸM-PRO" pitchFamily="50" charset="-128"/>
              </a:rPr>
              <a:t>一方、</a:t>
            </a:r>
            <a:r>
              <a:rPr lang="en-US" altLang="ja-JP" sz="1400" dirty="0" smtClean="0">
                <a:solidFill>
                  <a:schemeClr val="tx1"/>
                </a:solidFill>
                <a:latin typeface="HG丸ｺﾞｼｯｸM-PRO" pitchFamily="50" charset="-128"/>
                <a:ea typeface="HG丸ｺﾞｼｯｸM-PRO" pitchFamily="50" charset="-128"/>
              </a:rPr>
              <a:t>PPP/PFI</a:t>
            </a:r>
            <a:r>
              <a:rPr lang="ja-JP" altLang="en-US" sz="1400" dirty="0" smtClean="0">
                <a:solidFill>
                  <a:schemeClr val="tx1"/>
                </a:solidFill>
                <a:latin typeface="HG丸ｺﾞｼｯｸM-PRO" pitchFamily="50" charset="-128"/>
                <a:ea typeface="HG丸ｺﾞｼｯｸM-PRO" pitchFamily="50" charset="-128"/>
              </a:rPr>
              <a:t>の活用は現状限定的であるため、施設、管理者、事業者の３つの視点から</a:t>
            </a:r>
            <a:r>
              <a:rPr lang="en-US" altLang="ja-JP" sz="1400" dirty="0" smtClean="0">
                <a:solidFill>
                  <a:schemeClr val="tx1"/>
                </a:solidFill>
                <a:latin typeface="HG丸ｺﾞｼｯｸM-PRO" pitchFamily="50" charset="-128"/>
                <a:ea typeface="HG丸ｺﾞｼｯｸM-PRO" pitchFamily="50" charset="-128"/>
              </a:rPr>
              <a:t>PPP/PFI</a:t>
            </a:r>
            <a:r>
              <a:rPr lang="ja-JP" altLang="en-US" sz="1400" dirty="0" smtClean="0">
                <a:solidFill>
                  <a:schemeClr val="tx1"/>
                </a:solidFill>
                <a:latin typeface="HG丸ｺﾞｼｯｸM-PRO" pitchFamily="50" charset="-128"/>
                <a:ea typeface="HG丸ｺﾞｼｯｸM-PRO" pitchFamily="50" charset="-128"/>
              </a:rPr>
              <a:t>が課題解決に対して効果的な分野を検証。</a:t>
            </a:r>
            <a:endParaRPr lang="en-US" altLang="ja-JP" sz="1400" dirty="0" smtClean="0">
              <a:solidFill>
                <a:schemeClr val="tx1"/>
              </a:solidFill>
              <a:latin typeface="HG丸ｺﾞｼｯｸM-PRO" pitchFamily="50" charset="-128"/>
              <a:ea typeface="HG丸ｺﾞｼｯｸM-PRO" pitchFamily="50" charset="-128"/>
            </a:endParaRPr>
          </a:p>
          <a:p>
            <a:pPr marL="228600" indent="-228600">
              <a:lnSpc>
                <a:spcPts val="2200"/>
              </a:lnSpc>
              <a:buFont typeface="Arial" pitchFamily="34" charset="0"/>
              <a:buChar char="•"/>
            </a:pPr>
            <a:r>
              <a:rPr lang="ja-JP" altLang="en-US" sz="1400" u="sng" dirty="0" smtClean="0">
                <a:solidFill>
                  <a:schemeClr val="tx1"/>
                </a:solidFill>
                <a:latin typeface="HG丸ｺﾞｼｯｸM-PRO" pitchFamily="50" charset="-128"/>
                <a:ea typeface="HG丸ｺﾞｼｯｸM-PRO" pitchFamily="50" charset="-128"/>
              </a:rPr>
              <a:t>「下水道事業における公共施設等運営事業等の実施に関するガイドライン」の策定（Ｈ</a:t>
            </a:r>
            <a:r>
              <a:rPr lang="en-US" altLang="ja-JP" sz="1400" u="sng" dirty="0" smtClean="0">
                <a:solidFill>
                  <a:schemeClr val="tx1"/>
                </a:solidFill>
                <a:latin typeface="HG丸ｺﾞｼｯｸM-PRO" pitchFamily="50" charset="-128"/>
                <a:ea typeface="HG丸ｺﾞｼｯｸM-PRO" pitchFamily="50" charset="-128"/>
              </a:rPr>
              <a:t>26.3.31</a:t>
            </a:r>
            <a:r>
              <a:rPr lang="ja-JP" altLang="en-US" sz="1400" u="sng" dirty="0" smtClean="0">
                <a:solidFill>
                  <a:schemeClr val="tx1"/>
                </a:solidFill>
                <a:latin typeface="HG丸ｺﾞｼｯｸM-PRO" pitchFamily="50" charset="-128"/>
                <a:ea typeface="HG丸ｺﾞｼｯｸM-PRO" pitchFamily="50" charset="-128"/>
              </a:rPr>
              <a:t>）</a:t>
            </a:r>
          </a:p>
        </p:txBody>
      </p:sp>
      <p:grpSp>
        <p:nvGrpSpPr>
          <p:cNvPr id="8" name="グループ化 11"/>
          <p:cNvGrpSpPr>
            <a:grpSpLocks/>
          </p:cNvGrpSpPr>
          <p:nvPr/>
        </p:nvGrpSpPr>
        <p:grpSpPr>
          <a:xfrm>
            <a:off x="280881" y="1520788"/>
            <a:ext cx="360000" cy="252000"/>
            <a:chOff x="-936000" y="3717064"/>
            <a:chExt cx="540000" cy="359976"/>
          </a:xfrm>
        </p:grpSpPr>
        <p:sp>
          <p:nvSpPr>
            <p:cNvPr id="50" name="平行四辺形 49"/>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平行四辺形 50"/>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平行四辺形 51"/>
            <p:cNvSpPr/>
            <p:nvPr/>
          </p:nvSpPr>
          <p:spPr>
            <a:xfrm>
              <a:off x="-936000" y="3717064"/>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角丸四角形 52"/>
          <p:cNvSpPr/>
          <p:nvPr/>
        </p:nvSpPr>
        <p:spPr>
          <a:xfrm>
            <a:off x="712930" y="1448780"/>
            <a:ext cx="1446478" cy="379904"/>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nSpc>
                <a:spcPts val="2400"/>
              </a:lnSpc>
            </a:pPr>
            <a:r>
              <a:rPr lang="ja-JP" altLang="en-US" sz="1500" dirty="0" smtClean="0">
                <a:solidFill>
                  <a:srgbClr val="003E60"/>
                </a:solidFill>
                <a:latin typeface="HGP創英角ｺﾞｼｯｸUB" pitchFamily="50" charset="-128"/>
                <a:ea typeface="HGP創英角ｺﾞｼｯｸUB" pitchFamily="50" charset="-128"/>
                <a:cs typeface="Meiryo UI" pitchFamily="50" charset="-128"/>
              </a:rPr>
              <a:t>国土交通省（下水道施設の運営における</a:t>
            </a:r>
            <a:r>
              <a:rPr lang="en-US" altLang="ja-JP" sz="1500" dirty="0" smtClean="0">
                <a:solidFill>
                  <a:srgbClr val="003E60"/>
                </a:solidFill>
                <a:latin typeface="HGP創英角ｺﾞｼｯｸUB" pitchFamily="50" charset="-128"/>
                <a:ea typeface="HGP創英角ｺﾞｼｯｸUB" pitchFamily="50" charset="-128"/>
                <a:cs typeface="Meiryo UI" pitchFamily="50" charset="-128"/>
              </a:rPr>
              <a:t>PPP/PFI</a:t>
            </a:r>
            <a:r>
              <a:rPr lang="ja-JP" altLang="en-US" sz="1500" dirty="0" smtClean="0">
                <a:solidFill>
                  <a:srgbClr val="003E60"/>
                </a:solidFill>
                <a:latin typeface="HGP創英角ｺﾞｼｯｸUB" pitchFamily="50" charset="-128"/>
                <a:ea typeface="HGP創英角ｺﾞｼｯｸUB" pitchFamily="50" charset="-128"/>
                <a:cs typeface="Meiryo UI" pitchFamily="50" charset="-128"/>
              </a:rPr>
              <a:t>の活用に関する検討会）</a:t>
            </a:r>
            <a:endParaRPr kumimoji="1" lang="en-US" altLang="ja-JP" sz="1500" dirty="0" smtClean="0">
              <a:solidFill>
                <a:srgbClr val="003E60"/>
              </a:solidFill>
              <a:latin typeface="HGP創英角ｺﾞｼｯｸUB" pitchFamily="50" charset="-128"/>
              <a:ea typeface="HGP創英角ｺﾞｼｯｸUB" pitchFamily="50" charset="-128"/>
              <a:cs typeface="Meiryo UI" pitchFamily="50" charset="-128"/>
            </a:endParaRPr>
          </a:p>
        </p:txBody>
      </p:sp>
      <p:grpSp>
        <p:nvGrpSpPr>
          <p:cNvPr id="16" name="グループ化 11"/>
          <p:cNvGrpSpPr>
            <a:grpSpLocks/>
          </p:cNvGrpSpPr>
          <p:nvPr/>
        </p:nvGrpSpPr>
        <p:grpSpPr>
          <a:xfrm>
            <a:off x="284589" y="3465018"/>
            <a:ext cx="360000" cy="252000"/>
            <a:chOff x="-936000" y="3717064"/>
            <a:chExt cx="540000" cy="359976"/>
          </a:xfrm>
        </p:grpSpPr>
        <p:sp>
          <p:nvSpPr>
            <p:cNvPr id="33" name="平行四辺形 32"/>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平行四辺形 33"/>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平行四辺形 34"/>
            <p:cNvSpPr/>
            <p:nvPr/>
          </p:nvSpPr>
          <p:spPr>
            <a:xfrm>
              <a:off x="-936000" y="3717064"/>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角丸四角形 35"/>
          <p:cNvSpPr/>
          <p:nvPr/>
        </p:nvSpPr>
        <p:spPr>
          <a:xfrm>
            <a:off x="732967" y="3429000"/>
            <a:ext cx="1446478" cy="324036"/>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nSpc>
                <a:spcPts val="2400"/>
              </a:lnSpc>
            </a:pPr>
            <a:r>
              <a:rPr kumimoji="1" lang="ja-JP" altLang="en-US" sz="1500" dirty="0" smtClean="0">
                <a:solidFill>
                  <a:srgbClr val="003E60"/>
                </a:solidFill>
                <a:latin typeface="HGP創英角ｺﾞｼｯｸUB" pitchFamily="50" charset="-128"/>
                <a:ea typeface="HGP創英角ｺﾞｼｯｸUB" pitchFamily="50" charset="-128"/>
                <a:cs typeface="Meiryo UI" pitchFamily="50" charset="-128"/>
              </a:rPr>
              <a:t>「日本再興戦略」改訂</a:t>
            </a:r>
            <a:r>
              <a:rPr kumimoji="1" lang="en-US" altLang="ja-JP" sz="1500" dirty="0" smtClean="0">
                <a:solidFill>
                  <a:srgbClr val="003E60"/>
                </a:solidFill>
                <a:latin typeface="HGP創英角ｺﾞｼｯｸUB" pitchFamily="50" charset="-128"/>
                <a:ea typeface="HGP創英角ｺﾞｼｯｸUB" pitchFamily="50" charset="-128"/>
                <a:cs typeface="Meiryo UI" pitchFamily="50" charset="-128"/>
              </a:rPr>
              <a:t>2016</a:t>
            </a:r>
          </a:p>
        </p:txBody>
      </p:sp>
      <p:sp>
        <p:nvSpPr>
          <p:cNvPr id="37" name="正方形/長方形 36"/>
          <p:cNvSpPr/>
          <p:nvPr/>
        </p:nvSpPr>
        <p:spPr>
          <a:xfrm>
            <a:off x="368401" y="4005064"/>
            <a:ext cx="8900977" cy="612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228600" indent="-228600">
              <a:lnSpc>
                <a:spcPts val="2200"/>
              </a:lnSpc>
              <a:buFont typeface="Arial" pitchFamily="34" charset="0"/>
              <a:buChar char="•"/>
            </a:pPr>
            <a:r>
              <a:rPr lang="ja-JP" altLang="en-US" sz="1400" dirty="0">
                <a:solidFill>
                  <a:schemeClr val="tx1"/>
                </a:solidFill>
                <a:latin typeface="HG丸ｺﾞｼｯｸM-PRO" pitchFamily="50" charset="-128"/>
                <a:ea typeface="HG丸ｺﾞｼｯｸM-PRO" pitchFamily="50" charset="-128"/>
              </a:rPr>
              <a:t>「</a:t>
            </a:r>
            <a:r>
              <a:rPr lang="en-US" altLang="ja-JP" sz="1400" dirty="0">
                <a:solidFill>
                  <a:schemeClr val="tx1"/>
                </a:solidFill>
                <a:latin typeface="HG丸ｺﾞｼｯｸM-PRO" pitchFamily="50" charset="-128"/>
                <a:ea typeface="HG丸ｺﾞｼｯｸM-PRO" pitchFamily="50" charset="-128"/>
              </a:rPr>
              <a:t>PPP/PFI</a:t>
            </a:r>
            <a:r>
              <a:rPr lang="ja-JP" altLang="en-US" sz="1400" dirty="0">
                <a:solidFill>
                  <a:schemeClr val="tx1"/>
                </a:solidFill>
                <a:latin typeface="HG丸ｺﾞｼｯｸM-PRO" pitchFamily="50" charset="-128"/>
                <a:ea typeface="HG丸ｺﾞｼｯｸM-PRO" pitchFamily="50" charset="-128"/>
              </a:rPr>
              <a:t>推進アクションプラン」（平成</a:t>
            </a:r>
            <a:r>
              <a:rPr lang="en-US" altLang="ja-JP" sz="1400" dirty="0">
                <a:solidFill>
                  <a:schemeClr val="tx1"/>
                </a:solidFill>
                <a:latin typeface="HG丸ｺﾞｼｯｸM-PRO" pitchFamily="50" charset="-128"/>
                <a:ea typeface="HG丸ｺﾞｼｯｸM-PRO" pitchFamily="50" charset="-128"/>
              </a:rPr>
              <a:t>28</a:t>
            </a:r>
            <a:r>
              <a:rPr lang="ja-JP" altLang="en-US" sz="1400" dirty="0">
                <a:solidFill>
                  <a:schemeClr val="tx1"/>
                </a:solidFill>
                <a:latin typeface="HG丸ｺﾞｼｯｸM-PRO" pitchFamily="50" charset="-128"/>
                <a:ea typeface="HG丸ｺﾞｼｯｸM-PRO" pitchFamily="50" charset="-128"/>
              </a:rPr>
              <a:t>年５月</a:t>
            </a:r>
            <a:r>
              <a:rPr lang="en-US" altLang="ja-JP" sz="1400" dirty="0">
                <a:solidFill>
                  <a:schemeClr val="tx1"/>
                </a:solidFill>
                <a:latin typeface="HG丸ｺﾞｼｯｸM-PRO" pitchFamily="50" charset="-128"/>
                <a:ea typeface="HG丸ｺﾞｼｯｸM-PRO" pitchFamily="50" charset="-128"/>
              </a:rPr>
              <a:t>18</a:t>
            </a:r>
            <a:r>
              <a:rPr lang="ja-JP" altLang="en-US" sz="1400" dirty="0">
                <a:solidFill>
                  <a:schemeClr val="tx1"/>
                </a:solidFill>
                <a:latin typeface="HG丸ｺﾞｼｯｸM-PRO" pitchFamily="50" charset="-128"/>
                <a:ea typeface="HG丸ｺﾞｼｯｸM-PRO" pitchFamily="50" charset="-128"/>
              </a:rPr>
              <a:t>日民間資金等活用事業推進会議決定）に掲げられた</a:t>
            </a:r>
            <a:r>
              <a:rPr lang="en-US" altLang="ja-JP" sz="1400" u="sng" dirty="0">
                <a:solidFill>
                  <a:schemeClr val="tx1"/>
                </a:solidFill>
                <a:latin typeface="HG丸ｺﾞｼｯｸM-PRO" pitchFamily="50" charset="-128"/>
                <a:ea typeface="HG丸ｺﾞｼｯｸM-PRO" pitchFamily="50" charset="-128"/>
              </a:rPr>
              <a:t>2022</a:t>
            </a:r>
            <a:r>
              <a:rPr lang="ja-JP" altLang="en-US" sz="1400" u="sng" dirty="0">
                <a:solidFill>
                  <a:schemeClr val="tx1"/>
                </a:solidFill>
                <a:latin typeface="HG丸ｺﾞｼｯｸM-PRO" pitchFamily="50" charset="-128"/>
                <a:ea typeface="HG丸ｺﾞｼｯｸM-PRO" pitchFamily="50" charset="-128"/>
              </a:rPr>
              <a:t>年度までに</a:t>
            </a:r>
            <a:r>
              <a:rPr lang="en-US" altLang="ja-JP" sz="1400" u="sng" dirty="0">
                <a:solidFill>
                  <a:schemeClr val="tx1"/>
                </a:solidFill>
                <a:latin typeface="HG丸ｺﾞｼｯｸM-PRO" pitchFamily="50" charset="-128"/>
                <a:ea typeface="HG丸ｺﾞｼｯｸM-PRO" pitchFamily="50" charset="-128"/>
              </a:rPr>
              <a:t>PPP/PFI</a:t>
            </a:r>
            <a:r>
              <a:rPr lang="ja-JP" altLang="en-US" sz="1400" u="sng" dirty="0">
                <a:solidFill>
                  <a:schemeClr val="tx1"/>
                </a:solidFill>
                <a:latin typeface="HG丸ｺﾞｼｯｸM-PRO" pitchFamily="50" charset="-128"/>
                <a:ea typeface="HG丸ｺﾞｼｯｸM-PRO" pitchFamily="50" charset="-128"/>
              </a:rPr>
              <a:t>の事業規模を</a:t>
            </a:r>
            <a:r>
              <a:rPr lang="en-US" altLang="ja-JP" sz="1400" u="sng" dirty="0">
                <a:solidFill>
                  <a:schemeClr val="tx1"/>
                </a:solidFill>
                <a:latin typeface="HG丸ｺﾞｼｯｸM-PRO" pitchFamily="50" charset="-128"/>
                <a:ea typeface="HG丸ｺﾞｼｯｸM-PRO" pitchFamily="50" charset="-128"/>
              </a:rPr>
              <a:t>21</a:t>
            </a:r>
            <a:r>
              <a:rPr lang="ja-JP" altLang="en-US" sz="1400" u="sng" dirty="0">
                <a:solidFill>
                  <a:schemeClr val="tx1"/>
                </a:solidFill>
                <a:latin typeface="HG丸ｺﾞｼｯｸM-PRO" pitchFamily="50" charset="-128"/>
                <a:ea typeface="HG丸ｺﾞｼｯｸM-PRO" pitchFamily="50" charset="-128"/>
              </a:rPr>
              <a:t>兆円に拡大するとの数値目標の達成に向け</a:t>
            </a:r>
            <a:r>
              <a:rPr lang="ja-JP" altLang="en-US" sz="1400" u="sng" dirty="0" smtClean="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有料道路、水道、</a:t>
            </a:r>
            <a:r>
              <a:rPr lang="ja-JP" altLang="en-US" sz="1400" u="sng" dirty="0" smtClean="0">
                <a:solidFill>
                  <a:schemeClr val="tx1"/>
                </a:solidFill>
                <a:latin typeface="HG丸ｺﾞｼｯｸM-PRO" pitchFamily="50" charset="-128"/>
                <a:ea typeface="HG丸ｺﾞｼｯｸM-PRO" pitchFamily="50" charset="-128"/>
              </a:rPr>
              <a:t>下水道</a:t>
            </a:r>
            <a:r>
              <a:rPr lang="ja-JP" altLang="en-US" sz="1400" dirty="0" smtClean="0">
                <a:solidFill>
                  <a:schemeClr val="tx1"/>
                </a:solidFill>
                <a:latin typeface="HG丸ｺﾞｼｯｸM-PRO" pitchFamily="50" charset="-128"/>
                <a:ea typeface="HG丸ｺﾞｼｯｸM-PRO" pitchFamily="50" charset="-128"/>
              </a:rPr>
              <a:t>、公営住宅等の</a:t>
            </a:r>
            <a:r>
              <a:rPr lang="ja-JP" altLang="en-US" sz="1400" u="sng" dirty="0">
                <a:solidFill>
                  <a:schemeClr val="tx1"/>
                </a:solidFill>
                <a:latin typeface="HG丸ｺﾞｼｯｸM-PRO" pitchFamily="50" charset="-128"/>
                <a:ea typeface="HG丸ｺﾞｼｯｸM-PRO" pitchFamily="50" charset="-128"/>
              </a:rPr>
              <a:t>取組を強化する</a:t>
            </a:r>
            <a:r>
              <a:rPr lang="ja-JP" altLang="en-US" sz="1400" u="sng" dirty="0" smtClean="0">
                <a:solidFill>
                  <a:schemeClr val="tx1"/>
                </a:solidFill>
                <a:latin typeface="HG丸ｺﾞｼｯｸM-PRO" pitchFamily="50" charset="-128"/>
                <a:ea typeface="HG丸ｺﾞｼｯｸM-PRO" pitchFamily="50" charset="-128"/>
              </a:rPr>
              <a:t>。</a:t>
            </a:r>
            <a:endParaRPr lang="en-US" altLang="ja-JP" sz="1400" u="sng" dirty="0" smtClean="0">
              <a:solidFill>
                <a:schemeClr val="tx1"/>
              </a:solidFill>
              <a:latin typeface="HG丸ｺﾞｼｯｸM-PRO" pitchFamily="50" charset="-128"/>
              <a:ea typeface="HG丸ｺﾞｼｯｸM-PRO" pitchFamily="50" charset="-128"/>
            </a:endParaRPr>
          </a:p>
        </p:txBody>
      </p:sp>
      <p:grpSp>
        <p:nvGrpSpPr>
          <p:cNvPr id="26" name="グループ化 11"/>
          <p:cNvGrpSpPr>
            <a:grpSpLocks/>
          </p:cNvGrpSpPr>
          <p:nvPr/>
        </p:nvGrpSpPr>
        <p:grpSpPr>
          <a:xfrm>
            <a:off x="280881" y="692696"/>
            <a:ext cx="360000" cy="252000"/>
            <a:chOff x="-936000" y="3717064"/>
            <a:chExt cx="540000" cy="359976"/>
          </a:xfrm>
        </p:grpSpPr>
        <p:sp>
          <p:nvSpPr>
            <p:cNvPr id="27" name="平行四辺形 26"/>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平行四辺形 27"/>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平行四辺形 28"/>
            <p:cNvSpPr/>
            <p:nvPr/>
          </p:nvSpPr>
          <p:spPr>
            <a:xfrm>
              <a:off x="-936000" y="3717064"/>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角丸四角形 29"/>
          <p:cNvSpPr/>
          <p:nvPr/>
        </p:nvSpPr>
        <p:spPr>
          <a:xfrm>
            <a:off x="712930" y="620688"/>
            <a:ext cx="1446478" cy="379904"/>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nSpc>
                <a:spcPts val="2400"/>
              </a:lnSpc>
            </a:pPr>
            <a:r>
              <a:rPr kumimoji="1" lang="ja-JP" altLang="en-US" sz="1500" dirty="0" smtClean="0">
                <a:solidFill>
                  <a:srgbClr val="003E60"/>
                </a:solidFill>
                <a:latin typeface="HGP創英角ｺﾞｼｯｸUB" pitchFamily="50" charset="-128"/>
                <a:ea typeface="HGP創英角ｺﾞｼｯｸUB" pitchFamily="50" charset="-128"/>
                <a:cs typeface="Meiryo UI" pitchFamily="50" charset="-128"/>
              </a:rPr>
              <a:t>ＰＦＩ法の改正</a:t>
            </a:r>
            <a:endParaRPr kumimoji="1" lang="en-US" altLang="ja-JP" sz="1500" dirty="0" smtClean="0">
              <a:solidFill>
                <a:srgbClr val="003E60"/>
              </a:solidFill>
              <a:latin typeface="HGP創英角ｺﾞｼｯｸUB" pitchFamily="50" charset="-128"/>
              <a:ea typeface="HGP創英角ｺﾞｼｯｸUB" pitchFamily="50" charset="-128"/>
              <a:cs typeface="Meiryo UI" pitchFamily="50" charset="-128"/>
            </a:endParaRPr>
          </a:p>
        </p:txBody>
      </p:sp>
      <p:sp>
        <p:nvSpPr>
          <p:cNvPr id="31" name="正方形/長方形 30"/>
          <p:cNvSpPr/>
          <p:nvPr/>
        </p:nvSpPr>
        <p:spPr>
          <a:xfrm>
            <a:off x="368401" y="656692"/>
            <a:ext cx="9216000" cy="1081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228600" indent="-228600">
              <a:lnSpc>
                <a:spcPts val="2200"/>
              </a:lnSpc>
              <a:buFont typeface="Arial" pitchFamily="34" charset="0"/>
              <a:buChar char="•"/>
            </a:pPr>
            <a:r>
              <a:rPr lang="ja-JP" altLang="en-US" sz="1400" u="sng" dirty="0" smtClean="0">
                <a:solidFill>
                  <a:schemeClr val="tx1"/>
                </a:solidFill>
                <a:latin typeface="HG丸ｺﾞｼｯｸM-PRO" pitchFamily="50" charset="-128"/>
                <a:ea typeface="HG丸ｺﾞｼｯｸM-PRO" pitchFamily="50" charset="-128"/>
              </a:rPr>
              <a:t>平成</a:t>
            </a:r>
            <a:r>
              <a:rPr lang="en-US" altLang="ja-JP" sz="1400" u="sng" dirty="0" smtClean="0">
                <a:solidFill>
                  <a:schemeClr val="tx1"/>
                </a:solidFill>
                <a:latin typeface="HG丸ｺﾞｼｯｸM-PRO" pitchFamily="50" charset="-128"/>
                <a:ea typeface="HG丸ｺﾞｼｯｸM-PRO" pitchFamily="50" charset="-128"/>
              </a:rPr>
              <a:t>23</a:t>
            </a:r>
            <a:r>
              <a:rPr lang="ja-JP" altLang="en-US" sz="1400" u="sng" dirty="0" smtClean="0">
                <a:solidFill>
                  <a:schemeClr val="tx1"/>
                </a:solidFill>
                <a:latin typeface="HG丸ｺﾞｼｯｸM-PRO" pitchFamily="50" charset="-128"/>
                <a:ea typeface="HG丸ｺﾞｼｯｸM-PRO" pitchFamily="50" charset="-128"/>
              </a:rPr>
              <a:t>年のＰＦＩ法の改正により、公共施設等運営権制度を創設</a:t>
            </a:r>
            <a:endParaRPr lang="en-US" altLang="ja-JP" sz="1400" u="sng" dirty="0" smtClean="0">
              <a:solidFill>
                <a:schemeClr val="tx1"/>
              </a:solidFill>
              <a:latin typeface="HG丸ｺﾞｼｯｸM-PRO" pitchFamily="50" charset="-128"/>
              <a:ea typeface="HG丸ｺﾞｼｯｸM-PRO" pitchFamily="50" charset="-128"/>
            </a:endParaRPr>
          </a:p>
        </p:txBody>
      </p:sp>
      <p:grpSp>
        <p:nvGrpSpPr>
          <p:cNvPr id="22" name="グループ化 11"/>
          <p:cNvGrpSpPr>
            <a:grpSpLocks/>
          </p:cNvGrpSpPr>
          <p:nvPr/>
        </p:nvGrpSpPr>
        <p:grpSpPr>
          <a:xfrm>
            <a:off x="272480" y="5085198"/>
            <a:ext cx="360000" cy="252000"/>
            <a:chOff x="-936000" y="3717064"/>
            <a:chExt cx="540000" cy="359976"/>
          </a:xfrm>
        </p:grpSpPr>
        <p:sp>
          <p:nvSpPr>
            <p:cNvPr id="23" name="平行四辺形 22"/>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平行四辺形 23"/>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平行四辺形 31"/>
            <p:cNvSpPr/>
            <p:nvPr/>
          </p:nvSpPr>
          <p:spPr>
            <a:xfrm>
              <a:off x="-936000" y="3717064"/>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角丸四角形 37"/>
          <p:cNvSpPr/>
          <p:nvPr/>
        </p:nvSpPr>
        <p:spPr>
          <a:xfrm>
            <a:off x="720858" y="5049180"/>
            <a:ext cx="1446478" cy="324036"/>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nSpc>
                <a:spcPts val="2400"/>
              </a:lnSpc>
            </a:pPr>
            <a:r>
              <a:rPr lang="en-US" altLang="ja-JP" sz="1500" dirty="0">
                <a:solidFill>
                  <a:srgbClr val="003E60"/>
                </a:solidFill>
                <a:latin typeface="HGP創英角ｺﾞｼｯｸUB" pitchFamily="50" charset="-128"/>
                <a:ea typeface="HGP創英角ｺﾞｼｯｸUB" pitchFamily="50" charset="-128"/>
                <a:cs typeface="Meiryo UI" pitchFamily="50" charset="-128"/>
              </a:rPr>
              <a:t>PPP/PFI</a:t>
            </a:r>
            <a:r>
              <a:rPr lang="ja-JP" altLang="en-US" sz="1500" dirty="0">
                <a:solidFill>
                  <a:srgbClr val="003E60"/>
                </a:solidFill>
                <a:latin typeface="HGP創英角ｺﾞｼｯｸUB" pitchFamily="50" charset="-128"/>
                <a:ea typeface="HGP創英角ｺﾞｼｯｸUB" pitchFamily="50" charset="-128"/>
                <a:cs typeface="Meiryo UI" pitchFamily="50" charset="-128"/>
              </a:rPr>
              <a:t>推進アクションプラン</a:t>
            </a:r>
            <a:endParaRPr kumimoji="1" lang="en-US" altLang="ja-JP" sz="1500" dirty="0" smtClean="0">
              <a:solidFill>
                <a:srgbClr val="003E60"/>
              </a:solidFill>
              <a:latin typeface="HGP創英角ｺﾞｼｯｸUB" pitchFamily="50" charset="-128"/>
              <a:ea typeface="HGP創英角ｺﾞｼｯｸUB" pitchFamily="50" charset="-128"/>
              <a:cs typeface="Meiryo UI" pitchFamily="50" charset="-128"/>
            </a:endParaRPr>
          </a:p>
        </p:txBody>
      </p:sp>
      <p:sp>
        <p:nvSpPr>
          <p:cNvPr id="39" name="正方形/長方形 38"/>
          <p:cNvSpPr/>
          <p:nvPr/>
        </p:nvSpPr>
        <p:spPr>
          <a:xfrm>
            <a:off x="380492" y="5337212"/>
            <a:ext cx="8900977" cy="612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228600" indent="-228600">
              <a:lnSpc>
                <a:spcPts val="2200"/>
              </a:lnSpc>
              <a:buFont typeface="Arial" pitchFamily="34" charset="0"/>
              <a:buChar char="•"/>
            </a:pPr>
            <a:r>
              <a:rPr lang="ja-JP" altLang="en-US" sz="1400" dirty="0" smtClean="0">
                <a:solidFill>
                  <a:schemeClr val="tx1"/>
                </a:solidFill>
                <a:latin typeface="HG丸ｺﾞｼｯｸM-PRO" pitchFamily="50" charset="-128"/>
                <a:ea typeface="HG丸ｺﾞｼｯｸM-PRO" pitchFamily="50" charset="-128"/>
              </a:rPr>
              <a:t>コンセッション事業等</a:t>
            </a:r>
            <a:r>
              <a:rPr lang="ja-JP" altLang="en-US" sz="1400" dirty="0">
                <a:solidFill>
                  <a:schemeClr val="tx1"/>
                </a:solidFill>
                <a:latin typeface="HG丸ｺﾞｼｯｸM-PRO" pitchFamily="50" charset="-128"/>
                <a:ea typeface="HG丸ｺﾞｼｯｸM-PRO" pitchFamily="50" charset="-128"/>
              </a:rPr>
              <a:t>の</a:t>
            </a:r>
            <a:r>
              <a:rPr lang="ja-JP" altLang="en-US" sz="1400" dirty="0" smtClean="0">
                <a:solidFill>
                  <a:schemeClr val="tx1"/>
                </a:solidFill>
                <a:latin typeface="HG丸ｺﾞｼｯｸM-PRO" pitchFamily="50" charset="-128"/>
                <a:ea typeface="HG丸ｺﾞｼｯｸM-PRO" pitchFamily="50" charset="-128"/>
              </a:rPr>
              <a:t>重点分野における事業件数目標</a:t>
            </a:r>
            <a:endParaRPr lang="ja-JP" altLang="en-US" sz="1400" dirty="0">
              <a:solidFill>
                <a:schemeClr val="tx1"/>
              </a:solidFill>
              <a:latin typeface="HG丸ｺﾞｼｯｸM-PRO" pitchFamily="50" charset="-128"/>
              <a:ea typeface="HG丸ｺﾞｼｯｸM-PRO" pitchFamily="50" charset="-128"/>
            </a:endParaRPr>
          </a:p>
          <a:p>
            <a:pPr>
              <a:lnSpc>
                <a:spcPts val="2200"/>
              </a:lnSpc>
            </a:pPr>
            <a:r>
              <a:rPr lang="ja-JP" altLang="en-US" sz="1400" dirty="0" smtClean="0">
                <a:solidFill>
                  <a:schemeClr val="tx1"/>
                </a:solidFill>
                <a:latin typeface="HG丸ｺﾞｼｯｸM-PRO" pitchFamily="50" charset="-128"/>
                <a:ea typeface="HG丸ｺﾞｼｯｸM-PRO" pitchFamily="50" charset="-128"/>
              </a:rPr>
              <a:t>　　</a:t>
            </a:r>
            <a:r>
              <a:rPr lang="ja-JP" altLang="en-US" sz="1400" u="sng" dirty="0" smtClean="0">
                <a:solidFill>
                  <a:schemeClr val="tx1"/>
                </a:solidFill>
                <a:latin typeface="HG丸ｺﾞｼｯｸM-PRO" pitchFamily="50" charset="-128"/>
                <a:ea typeface="HG丸ｺﾞｼｯｸM-PRO" pitchFamily="50" charset="-128"/>
              </a:rPr>
              <a:t>下水道</a:t>
            </a:r>
            <a:r>
              <a:rPr lang="en-US" altLang="ja-JP" sz="1400" u="sng" dirty="0">
                <a:solidFill>
                  <a:schemeClr val="tx1"/>
                </a:solidFill>
                <a:latin typeface="HG丸ｺﾞｼｯｸM-PRO" pitchFamily="50" charset="-128"/>
                <a:ea typeface="HG丸ｺﾞｼｯｸM-PRO" pitchFamily="50" charset="-128"/>
              </a:rPr>
              <a:t>【</a:t>
            </a:r>
            <a:r>
              <a:rPr lang="ja-JP" altLang="en-US" sz="1400" u="sng" dirty="0">
                <a:solidFill>
                  <a:schemeClr val="tx1"/>
                </a:solidFill>
                <a:latin typeface="HG丸ｺﾞｼｯｸM-PRO" pitchFamily="50" charset="-128"/>
                <a:ea typeface="HG丸ｺﾞｼｯｸM-PRO" pitchFamily="50" charset="-128"/>
              </a:rPr>
              <a:t>６件</a:t>
            </a:r>
            <a:r>
              <a:rPr lang="en-US" altLang="ja-JP" sz="1400" u="sng" dirty="0" smtClean="0">
                <a:solidFill>
                  <a:schemeClr val="tx1"/>
                </a:solidFill>
                <a:latin typeface="HG丸ｺﾞｼｯｸM-PRO" pitchFamily="50" charset="-128"/>
                <a:ea typeface="HG丸ｺﾞｼｯｸM-PRO" pitchFamily="50" charset="-128"/>
              </a:rPr>
              <a:t>】</a:t>
            </a:r>
            <a:r>
              <a:rPr lang="ja-JP" altLang="en-US" sz="1400" u="sng" dirty="0" smtClean="0">
                <a:solidFill>
                  <a:schemeClr val="tx1"/>
                </a:solidFill>
                <a:latin typeface="HG丸ｺﾞｼｯｸM-PRO" pitchFamily="50" charset="-128"/>
                <a:ea typeface="HG丸ｺﾞｼｯｸM-PRO" pitchFamily="50" charset="-128"/>
              </a:rPr>
              <a:t>（</a:t>
            </a:r>
            <a:r>
              <a:rPr lang="ja-JP" altLang="en-US" sz="1400" u="sng" dirty="0">
                <a:solidFill>
                  <a:schemeClr val="tx1"/>
                </a:solidFill>
                <a:latin typeface="HG丸ｺﾞｼｯｸM-PRO" pitchFamily="50" charset="-128"/>
                <a:ea typeface="HG丸ｺﾞｼｯｸM-PRO" pitchFamily="50" charset="-128"/>
              </a:rPr>
              <a:t>平成２６～２８年度</a:t>
            </a:r>
            <a:r>
              <a:rPr lang="ja-JP" altLang="en-US" sz="1400" u="sng" dirty="0" smtClean="0">
                <a:solidFill>
                  <a:schemeClr val="tx1"/>
                </a:solidFill>
                <a:latin typeface="HG丸ｺﾞｼｯｸM-PRO" pitchFamily="50" charset="-128"/>
                <a:ea typeface="HG丸ｺﾞｼｯｸM-PRO" pitchFamily="50" charset="-128"/>
              </a:rPr>
              <a:t>）</a:t>
            </a:r>
            <a:endParaRPr lang="en-US" altLang="ja-JP" sz="1400" u="sng" dirty="0" smtClean="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4686335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468000" y="608400"/>
            <a:ext cx="9000000" cy="57600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ctr" anchorCtr="0">
            <a:no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・課題解決</a:t>
            </a:r>
            <a:r>
              <a:rPr lang="ja-JP" altLang="en-US" dirty="0">
                <a:solidFill>
                  <a:schemeClr val="accent1">
                    <a:lumMod val="50000"/>
                  </a:schemeClr>
                </a:solidFill>
                <a:latin typeface="HG丸ｺﾞｼｯｸM-PRO" pitchFamily="50" charset="-128"/>
                <a:ea typeface="HG丸ｺﾞｼｯｸM-PRO" pitchFamily="50" charset="-128"/>
                <a:cs typeface="Meiryo UI" pitchFamily="50" charset="-128"/>
              </a:rPr>
              <a:t>に最も適している</a:t>
            </a: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手法は何か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3" name="Text Box 4"/>
          <p:cNvSpPr txBox="1">
            <a:spLocks noChangeArrowheads="1"/>
          </p:cNvSpPr>
          <p:nvPr/>
        </p:nvSpPr>
        <p:spPr bwMode="auto">
          <a:xfrm>
            <a:off x="488504" y="1439999"/>
            <a:ext cx="9072000" cy="3276000"/>
          </a:xfrm>
          <a:prstGeom prst="rect">
            <a:avLst/>
          </a:prstGeom>
          <a:noFill/>
          <a:ln w="9525">
            <a:solidFill>
              <a:schemeClr val="accent1"/>
            </a:solidFill>
            <a:miter lim="800000"/>
            <a:headEnd/>
            <a:tailEnd/>
          </a:ln>
        </p:spPr>
        <p:txBody>
          <a:bodyPr lIns="144000" tIns="180000" rIns="144000" bIns="180000" anchor="ctr" anchorCtr="0">
            <a:spAutoFit/>
          </a:bodyPr>
          <a:lstStyle/>
          <a:p>
            <a:pPr marL="216000" indent="-216000">
              <a:lnSpc>
                <a:spcPts val="2500"/>
              </a:lnSpc>
              <a:spcBef>
                <a:spcPts val="600"/>
              </a:spcBef>
              <a:defRPr/>
            </a:pPr>
            <a:r>
              <a:rPr lang="ja-JP" altLang="en-US" baseline="0" dirty="0" smtClean="0">
                <a:solidFill>
                  <a:schemeClr val="tx1"/>
                </a:solidFill>
                <a:latin typeface="HG丸ｺﾞｼｯｸM-PRO" panose="020F0600000000000000" pitchFamily="50" charset="-128"/>
                <a:ea typeface="HG丸ｺﾞｼｯｸM-PRO" panose="020F0600000000000000" pitchFamily="50" charset="-128"/>
              </a:rPr>
              <a:t>・業務改善・合理化の観点から、</a:t>
            </a:r>
            <a:r>
              <a:rPr lang="ja-JP" altLang="en-US" u="sng" baseline="0" dirty="0" smtClean="0">
                <a:solidFill>
                  <a:schemeClr val="tx1"/>
                </a:solidFill>
                <a:latin typeface="HG丸ｺﾞｼｯｸM-PRO" panose="020F0600000000000000" pitchFamily="50" charset="-128"/>
                <a:ea typeface="HG丸ｺﾞｼｯｸM-PRO" panose="020F0600000000000000" pitchFamily="50" charset="-128"/>
              </a:rPr>
              <a:t>事業の一部を外部組織に委ねる</a:t>
            </a:r>
            <a:r>
              <a:rPr lang="ja-JP" altLang="en-US" baseline="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baseline="0" dirty="0" smtClean="0">
              <a:solidFill>
                <a:schemeClr val="tx1"/>
              </a:solidFill>
              <a:latin typeface="HG丸ｺﾞｼｯｸM-PRO" panose="020F0600000000000000" pitchFamily="50" charset="-128"/>
              <a:ea typeface="HG丸ｺﾞｼｯｸM-PRO" panose="020F0600000000000000" pitchFamily="50" charset="-128"/>
            </a:endParaRPr>
          </a:p>
          <a:p>
            <a:pPr marL="216000" indent="-216000">
              <a:lnSpc>
                <a:spcPts val="2500"/>
              </a:lnSpc>
              <a:spcBef>
                <a:spcPts val="600"/>
              </a:spcBef>
              <a:defRPr/>
            </a:pPr>
            <a:r>
              <a:rPr lang="ja-JP" altLang="en-US" dirty="0" smtClean="0">
                <a:latin typeface="HG丸ｺﾞｼｯｸM-PRO" panose="020F0600000000000000" pitchFamily="50" charset="-128"/>
                <a:ea typeface="HG丸ｺﾞｼｯｸM-PRO" panose="020F0600000000000000" pitchFamily="50" charset="-128"/>
              </a:rPr>
              <a:t>・外部組織に委ねる事業レベルについては、経営の自由度や、建設コストの縮減の観点から、</a:t>
            </a:r>
            <a:r>
              <a:rPr lang="ja-JP" altLang="en-US" u="sng" dirty="0" smtClean="0">
                <a:latin typeface="HG丸ｺﾞｼｯｸM-PRO" panose="020F0600000000000000" pitchFamily="50" charset="-128"/>
                <a:ea typeface="HG丸ｺﾞｼｯｸM-PRO" panose="020F0600000000000000" pitchFamily="50" charset="-128"/>
              </a:rPr>
              <a:t>維持管理～建設（政策的判断を要する新増設など（大規模改築更新を含む）を除く）又は資金調達までを対象</a:t>
            </a:r>
            <a:r>
              <a:rPr lang="ja-JP" altLang="en-US" dirty="0" smtClean="0">
                <a:latin typeface="HG丸ｺﾞｼｯｸM-PRO" panose="020F0600000000000000" pitchFamily="50" charset="-128"/>
                <a:ea typeface="HG丸ｺﾞｼｯｸM-PRO" panose="020F0600000000000000" pitchFamily="50" charset="-128"/>
              </a:rPr>
              <a:t>とする。</a:t>
            </a:r>
            <a:endParaRPr lang="en-US" altLang="ja-JP" dirty="0" smtClean="0">
              <a:latin typeface="HG丸ｺﾞｼｯｸM-PRO" panose="020F0600000000000000" pitchFamily="50" charset="-128"/>
              <a:ea typeface="HG丸ｺﾞｼｯｸM-PRO" panose="020F0600000000000000" pitchFamily="50" charset="-128"/>
            </a:endParaRPr>
          </a:p>
          <a:p>
            <a:pPr marL="216000" indent="-216000">
              <a:lnSpc>
                <a:spcPts val="2500"/>
              </a:lnSpc>
              <a:spcBef>
                <a:spcPts val="600"/>
              </a:spcBef>
              <a:defRPr/>
            </a:pPr>
            <a:r>
              <a:rPr lang="ja-JP" altLang="en-US" baseline="0" dirty="0" smtClean="0">
                <a:solidFill>
                  <a:schemeClr val="tx1"/>
                </a:solidFill>
                <a:latin typeface="HG丸ｺﾞｼｯｸM-PRO" panose="020F0600000000000000" pitchFamily="50" charset="-128"/>
                <a:ea typeface="HG丸ｺﾞｼｯｸM-PRO" panose="020F0600000000000000" pitchFamily="50" charset="-128"/>
              </a:rPr>
              <a:t>・対象とする施設は、一体的な対応が可能なことや、市負担の軽減の観点から、</a:t>
            </a:r>
            <a:r>
              <a:rPr lang="ja-JP" altLang="en-US" u="sng" baseline="0" dirty="0" smtClean="0">
                <a:solidFill>
                  <a:schemeClr val="tx1"/>
                </a:solidFill>
                <a:latin typeface="HG丸ｺﾞｼｯｸM-PRO" panose="020F0600000000000000" pitchFamily="50" charset="-128"/>
                <a:ea typeface="HG丸ｺﾞｼｯｸM-PRO" panose="020F0600000000000000" pitchFamily="50" charset="-128"/>
              </a:rPr>
              <a:t>市域全体</a:t>
            </a:r>
            <a:r>
              <a:rPr lang="ja-JP" altLang="en-US" baseline="0" dirty="0" smtClean="0">
                <a:solidFill>
                  <a:schemeClr val="tx1"/>
                </a:solidFill>
                <a:latin typeface="HG丸ｺﾞｼｯｸM-PRO" panose="020F0600000000000000" pitchFamily="50" charset="-128"/>
                <a:ea typeface="HG丸ｺﾞｼｯｸM-PRO" panose="020F0600000000000000" pitchFamily="50" charset="-128"/>
              </a:rPr>
              <a:t>とする。</a:t>
            </a:r>
            <a:endParaRPr lang="en-US" altLang="ja-JP" dirty="0" smtClean="0">
              <a:latin typeface="HG丸ｺﾞｼｯｸM-PRO" panose="020F0600000000000000" pitchFamily="50" charset="-128"/>
              <a:ea typeface="HG丸ｺﾞｼｯｸM-PRO" panose="020F0600000000000000" pitchFamily="50" charset="-128"/>
            </a:endParaRPr>
          </a:p>
          <a:p>
            <a:pPr marL="216000" indent="-216000">
              <a:lnSpc>
                <a:spcPts val="2500"/>
              </a:lnSpc>
              <a:spcBef>
                <a:spcPts val="600"/>
              </a:spcBef>
              <a:defRPr/>
            </a:pPr>
            <a:r>
              <a:rPr lang="ja-JP" altLang="en-US" dirty="0" smtClean="0">
                <a:latin typeface="HG丸ｺﾞｼｯｸM-PRO" panose="020F0600000000000000" pitchFamily="50" charset="-128"/>
                <a:ea typeface="HG丸ｺﾞｼｯｸM-PRO" panose="020F0600000000000000" pitchFamily="50" charset="-128"/>
              </a:rPr>
              <a:t>・形態としては、経営の自由度や、国内外への事業展開の観点から、</a:t>
            </a:r>
            <a:r>
              <a:rPr lang="ja-JP" altLang="en-US" u="sng" dirty="0" smtClean="0">
                <a:latin typeface="HG丸ｺﾞｼｯｸM-PRO" panose="020F0600000000000000" pitchFamily="50" charset="-128"/>
                <a:ea typeface="HG丸ｺﾞｼｯｸM-PRO" panose="020F0600000000000000" pitchFamily="50" charset="-128"/>
              </a:rPr>
              <a:t>上下分離方式</a:t>
            </a:r>
            <a:r>
              <a:rPr lang="ja-JP" altLang="en-US" dirty="0" smtClean="0">
                <a:latin typeface="HG丸ｺﾞｼｯｸM-PRO" panose="020F0600000000000000" pitchFamily="50" charset="-128"/>
                <a:ea typeface="HG丸ｺﾞｼｯｸM-PRO" panose="020F0600000000000000" pitchFamily="50" charset="-128"/>
              </a:rPr>
              <a:t>とする。</a:t>
            </a:r>
            <a:endParaRPr lang="en-US" altLang="ja-JP" dirty="0" smtClean="0">
              <a:latin typeface="ＭＳ Ｐゴシック" pitchFamily="50" charset="-128"/>
              <a:ea typeface="ＭＳ Ｐゴシック" pitchFamily="50" charset="-128"/>
            </a:endParaRPr>
          </a:p>
        </p:txBody>
      </p:sp>
      <p:sp>
        <p:nvSpPr>
          <p:cNvPr id="10"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54</a:t>
            </a:fld>
            <a:endParaRPr lang="ja-JP" altLang="en-US" sz="2000" b="1" dirty="0">
              <a:solidFill>
                <a:schemeClr val="tx1"/>
              </a:solidFill>
              <a:latin typeface="Times New Roman" pitchFamily="18" charset="0"/>
              <a:cs typeface="Times New Roman" pitchFamily="18" charset="0"/>
            </a:endParaRPr>
          </a:p>
        </p:txBody>
      </p: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６</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５</a:t>
            </a:r>
            <a:r>
              <a:rPr lang="ja-JP" altLang="en-US" dirty="0">
                <a:solidFill>
                  <a:srgbClr val="623104"/>
                </a:solidFill>
                <a:latin typeface="HGS創英角ｺﾞｼｯｸUB" pitchFamily="50" charset="-128"/>
                <a:ea typeface="HGS創英角ｺﾞｼｯｸUB" pitchFamily="50" charset="-128"/>
              </a:rPr>
              <a:t>．</a:t>
            </a:r>
            <a:r>
              <a:rPr lang="ja-JP" altLang="en-US" dirty="0"/>
              <a:t>課題解決の選択　</a:t>
            </a:r>
            <a:endParaRPr kumimoji="1" lang="ja-JP" altLang="en-US" dirty="0"/>
          </a:p>
        </p:txBody>
      </p:sp>
      <p:sp>
        <p:nvSpPr>
          <p:cNvPr id="12" name="Text Box 4"/>
          <p:cNvSpPr txBox="1">
            <a:spLocks noChangeArrowheads="1"/>
          </p:cNvSpPr>
          <p:nvPr/>
        </p:nvSpPr>
        <p:spPr bwMode="auto">
          <a:xfrm>
            <a:off x="488504" y="5301208"/>
            <a:ext cx="9072000" cy="1081661"/>
          </a:xfrm>
          <a:prstGeom prst="rect">
            <a:avLst/>
          </a:prstGeom>
          <a:solidFill>
            <a:schemeClr val="accent5">
              <a:lumMod val="60000"/>
              <a:lumOff val="40000"/>
            </a:schemeClr>
          </a:solidFill>
          <a:ln w="25400">
            <a:solidFill>
              <a:schemeClr val="accent1"/>
            </a:solidFill>
            <a:miter lim="800000"/>
            <a:headEnd/>
            <a:tailEnd/>
          </a:ln>
        </p:spPr>
        <p:txBody>
          <a:bodyPr lIns="324000" tIns="180000" rIns="324000" bIns="180000" anchor="ctr" anchorCtr="0">
            <a:spAutoFit/>
          </a:bodyPr>
          <a:lstStyle/>
          <a:p>
            <a:pPr marL="216000" indent="-216000">
              <a:lnSpc>
                <a:spcPts val="2800"/>
              </a:lnSpc>
              <a:spcBef>
                <a:spcPts val="1200"/>
              </a:spcBef>
              <a:defRPr/>
            </a:pPr>
            <a:r>
              <a:rPr lang="ja-JP" altLang="en-US" dirty="0" smtClean="0">
                <a:latin typeface="HG丸ｺﾞｼｯｸM-PRO" panose="020F0600000000000000" pitchFamily="50" charset="-128"/>
                <a:ea typeface="HG丸ｺﾞｼｯｸM-PRO" panose="020F0600000000000000" pitchFamily="50" charset="-128"/>
              </a:rPr>
              <a:t>・上下分離方式を導入した場合の事業スキームとしては、最もコスト縮減を図ることができる</a:t>
            </a:r>
            <a:r>
              <a:rPr lang="ja-JP" altLang="en-US" u="sng" dirty="0" smtClean="0">
                <a:latin typeface="HG丸ｺﾞｼｯｸM-PRO" panose="020F0600000000000000" pitchFamily="50" charset="-128"/>
                <a:ea typeface="HG丸ｺﾞｼｯｸM-PRO" panose="020F0600000000000000" pitchFamily="50" charset="-128"/>
              </a:rPr>
              <a:t>公共施設等運営権事業</a:t>
            </a:r>
            <a:r>
              <a:rPr lang="ja-JP" altLang="en-US" dirty="0" smtClean="0">
                <a:latin typeface="HG丸ｺﾞｼｯｸM-PRO" panose="020F0600000000000000" pitchFamily="50" charset="-128"/>
                <a:ea typeface="HG丸ｺﾞｼｯｸM-PRO" panose="020F0600000000000000" pitchFamily="50" charset="-128"/>
              </a:rPr>
              <a:t>が最も適している。</a:t>
            </a:r>
            <a:endParaRPr lang="en-US" altLang="ja-JP" dirty="0" smtClean="0">
              <a:latin typeface="ＭＳ Ｐゴシック" pitchFamily="50" charset="-128"/>
              <a:ea typeface="ＭＳ Ｐゴシック" pitchFamily="50" charset="-128"/>
            </a:endParaRPr>
          </a:p>
        </p:txBody>
      </p:sp>
      <p:sp>
        <p:nvSpPr>
          <p:cNvPr id="14" name="下矢印 1"/>
          <p:cNvSpPr>
            <a:spLocks noChangeArrowheads="1"/>
          </p:cNvSpPr>
          <p:nvPr/>
        </p:nvSpPr>
        <p:spPr bwMode="auto">
          <a:xfrm>
            <a:off x="4232922" y="4833156"/>
            <a:ext cx="1440000" cy="358276"/>
          </a:xfrm>
          <a:prstGeom prst="downArrow">
            <a:avLst>
              <a:gd name="adj1" fmla="val 50000"/>
              <a:gd name="adj2" fmla="val 50000"/>
            </a:avLst>
          </a:prstGeom>
          <a:gradFill rotWithShape="1">
            <a:gsLst>
              <a:gs pos="0">
                <a:srgbClr val="00FFFF"/>
              </a:gs>
              <a:gs pos="50000">
                <a:srgbClr val="007676"/>
              </a:gs>
              <a:gs pos="100000">
                <a:srgbClr val="00FFFF"/>
              </a:gs>
            </a:gsLst>
            <a:lin ang="5400000" scaled="1"/>
          </a:gradFill>
          <a:ln w="9525" algn="ctr">
            <a:noFill/>
            <a:round/>
            <a:headEnd/>
            <a:tailEnd/>
          </a:ln>
        </p:spPr>
        <p:txBody>
          <a:bodyPr lIns="128016" tIns="64008" rIns="128016" bIns="64008" anchor="ctr"/>
          <a:lstStyle/>
          <a:p>
            <a:pPr algn="ctr" defTabSz="957263"/>
            <a:endParaRPr lang="ja-JP" altLang="en-US"/>
          </a:p>
        </p:txBody>
      </p:sp>
    </p:spTree>
    <p:extLst>
      <p:ext uri="{BB962C8B-B14F-4D97-AF65-F5344CB8AC3E}">
        <p14:creationId xmlns:p14="http://schemas.microsoft.com/office/powerpoint/2010/main" val="23055796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1532620" y="2636912"/>
            <a:ext cx="6969380" cy="3420380"/>
          </a:xfrm>
          <a:prstGeom prst="rect">
            <a:avLst/>
          </a:prstGeom>
          <a:gradFill flip="none" rotWithShape="1">
            <a:gsLst>
              <a:gs pos="0">
                <a:srgbClr val="009AF0"/>
              </a:gs>
              <a:gs pos="10000">
                <a:srgbClr val="B1F6FF"/>
              </a:gs>
              <a:gs pos="30000">
                <a:srgbClr val="EBFDFF"/>
              </a:gs>
            </a:gsLst>
            <a:lin ang="10800000" scaled="0"/>
            <a:tileRect/>
          </a:gradFill>
          <a:ln w="12700">
            <a:noFill/>
            <a:miter lim="800000"/>
            <a:headEnd/>
            <a:tailEnd/>
          </a:ln>
          <a:effectLst>
            <a:outerShdw blurRad="25400" dist="165100" dir="2700000" sx="101000" sy="101000" algn="ctr" rotWithShape="0">
              <a:srgbClr val="005290">
                <a:alpha val="74902"/>
              </a:srgbClr>
            </a:outerShdw>
          </a:effectLst>
          <a:extLst/>
        </p:spPr>
        <p:txBody>
          <a:bodyPr wrap="none" lIns="252000" rIns="36000" anchor="ctr"/>
          <a:lstStyle/>
          <a:p>
            <a:pPr>
              <a:lnSpc>
                <a:spcPts val="2200"/>
              </a:lnSpc>
              <a:spcBef>
                <a:spcPts val="600"/>
              </a:spcBef>
            </a:pPr>
            <a:r>
              <a:rPr lang="ja-JP" altLang="en-US" sz="1600" dirty="0" smtClean="0">
                <a:solidFill>
                  <a:srgbClr val="003366"/>
                </a:solidFill>
                <a:latin typeface="HG丸ｺﾞｼｯｸM-PRO" pitchFamily="50" charset="-128"/>
                <a:ea typeface="HG丸ｺﾞｼｯｸM-PRO" pitchFamily="50" charset="-128"/>
              </a:rPr>
              <a:t>１．</a:t>
            </a:r>
            <a:r>
              <a:rPr lang="ja-JP" altLang="en-US" sz="1600" dirty="0">
                <a:solidFill>
                  <a:srgbClr val="003366"/>
                </a:solidFill>
                <a:latin typeface="HG丸ｺﾞｼｯｸM-PRO" pitchFamily="50" charset="-128"/>
                <a:ea typeface="HG丸ｺﾞｼｯｸM-PRO" pitchFamily="50" charset="-128"/>
              </a:rPr>
              <a:t>公共施設等運営権制度</a:t>
            </a:r>
            <a:r>
              <a:rPr lang="ja-JP" altLang="en-US" sz="1600" dirty="0" smtClean="0">
                <a:solidFill>
                  <a:srgbClr val="003366"/>
                </a:solidFill>
                <a:latin typeface="HG丸ｺﾞｼｯｸM-PRO" pitchFamily="50" charset="-128"/>
                <a:ea typeface="HG丸ｺﾞｼｯｸM-PRO" pitchFamily="50" charset="-128"/>
              </a:rPr>
              <a:t>のしくみ</a:t>
            </a:r>
            <a:endParaRPr lang="en-US" altLang="ja-JP" sz="1600" dirty="0" smtClean="0">
              <a:solidFill>
                <a:srgbClr val="003366"/>
              </a:solidFill>
              <a:latin typeface="HG丸ｺﾞｼｯｸM-PRO" pitchFamily="50" charset="-128"/>
              <a:ea typeface="HG丸ｺﾞｼｯｸM-PRO" pitchFamily="50" charset="-128"/>
            </a:endParaRPr>
          </a:p>
          <a:p>
            <a:pPr>
              <a:lnSpc>
                <a:spcPts val="2200"/>
              </a:lnSpc>
              <a:spcBef>
                <a:spcPts val="600"/>
              </a:spcBef>
            </a:pPr>
            <a:r>
              <a:rPr lang="ja-JP" altLang="en-US" sz="1600" dirty="0">
                <a:solidFill>
                  <a:srgbClr val="003366"/>
                </a:solidFill>
                <a:latin typeface="HG丸ｺﾞｼｯｸM-PRO" pitchFamily="50" charset="-128"/>
                <a:ea typeface="HG丸ｺﾞｼｯｸM-PRO" pitchFamily="50" charset="-128"/>
              </a:rPr>
              <a:t>２．混合型公共施設等運営権制度のしくみ</a:t>
            </a:r>
            <a:endParaRPr lang="en-US" altLang="ja-JP" sz="1600" dirty="0" smtClean="0">
              <a:solidFill>
                <a:srgbClr val="003366"/>
              </a:solidFill>
              <a:latin typeface="HG丸ｺﾞｼｯｸM-PRO" pitchFamily="50" charset="-128"/>
              <a:ea typeface="HG丸ｺﾞｼｯｸM-PRO" pitchFamily="50" charset="-128"/>
            </a:endParaRPr>
          </a:p>
          <a:p>
            <a:pPr>
              <a:lnSpc>
                <a:spcPts val="2200"/>
              </a:lnSpc>
              <a:spcBef>
                <a:spcPts val="600"/>
              </a:spcBef>
            </a:pPr>
            <a:r>
              <a:rPr lang="ja-JP" altLang="en-US" sz="1600" dirty="0" smtClean="0">
                <a:solidFill>
                  <a:srgbClr val="003366"/>
                </a:solidFill>
                <a:latin typeface="HG丸ｺﾞｼｯｸM-PRO" pitchFamily="50" charset="-128"/>
                <a:ea typeface="HG丸ｺﾞｼｯｸM-PRO" pitchFamily="50" charset="-128"/>
              </a:rPr>
              <a:t>３．混合型運営権制度での資金の流れ（一般的な例）</a:t>
            </a:r>
            <a:endParaRPr lang="en-US" altLang="ja-JP" sz="1600" dirty="0" smtClean="0">
              <a:solidFill>
                <a:srgbClr val="003366"/>
              </a:solidFill>
              <a:latin typeface="HG丸ｺﾞｼｯｸM-PRO" pitchFamily="50" charset="-128"/>
              <a:ea typeface="HG丸ｺﾞｼｯｸM-PRO" pitchFamily="50" charset="-128"/>
            </a:endParaRPr>
          </a:p>
          <a:p>
            <a:pPr>
              <a:lnSpc>
                <a:spcPts val="2200"/>
              </a:lnSpc>
              <a:spcBef>
                <a:spcPts val="600"/>
              </a:spcBef>
            </a:pPr>
            <a:r>
              <a:rPr lang="ja-JP" altLang="en-US" sz="1600" dirty="0" smtClean="0">
                <a:solidFill>
                  <a:srgbClr val="003366"/>
                </a:solidFill>
                <a:latin typeface="HG丸ｺﾞｼｯｸM-PRO" pitchFamily="50" charset="-128"/>
                <a:ea typeface="HG丸ｺﾞｼｯｸM-PRO" pitchFamily="50" charset="-128"/>
              </a:rPr>
              <a:t>４．運営権制度での契約期間</a:t>
            </a:r>
            <a:endParaRPr lang="en-US" altLang="ja-JP" sz="1600" dirty="0" smtClean="0">
              <a:solidFill>
                <a:srgbClr val="003366"/>
              </a:solidFill>
              <a:latin typeface="HG丸ｺﾞｼｯｸM-PRO" pitchFamily="50" charset="-128"/>
              <a:ea typeface="HG丸ｺﾞｼｯｸM-PRO" pitchFamily="50" charset="-128"/>
            </a:endParaRPr>
          </a:p>
          <a:p>
            <a:pPr>
              <a:lnSpc>
                <a:spcPts val="2200"/>
              </a:lnSpc>
              <a:spcBef>
                <a:spcPts val="600"/>
              </a:spcBef>
            </a:pPr>
            <a:r>
              <a:rPr lang="ja-JP" altLang="en-US" sz="1600" dirty="0" smtClean="0">
                <a:solidFill>
                  <a:srgbClr val="003366"/>
                </a:solidFill>
                <a:latin typeface="HG丸ｺﾞｼｯｸM-PRO" pitchFamily="50" charset="-128"/>
                <a:ea typeface="HG丸ｺﾞｼｯｸM-PRO" pitchFamily="50" charset="-128"/>
              </a:rPr>
              <a:t>５．運営権制度適用上</a:t>
            </a:r>
            <a:r>
              <a:rPr lang="ja-JP" altLang="en-US" sz="1600" dirty="0">
                <a:solidFill>
                  <a:srgbClr val="003366"/>
                </a:solidFill>
                <a:latin typeface="HG丸ｺﾞｼｯｸM-PRO" pitchFamily="50" charset="-128"/>
                <a:ea typeface="HG丸ｺﾞｼｯｸM-PRO" pitchFamily="50" charset="-128"/>
              </a:rPr>
              <a:t>の</a:t>
            </a:r>
            <a:r>
              <a:rPr lang="ja-JP" altLang="en-US" sz="1600" dirty="0" smtClean="0">
                <a:solidFill>
                  <a:srgbClr val="003366"/>
                </a:solidFill>
                <a:latin typeface="HG丸ｺﾞｼｯｸM-PRO" pitchFamily="50" charset="-128"/>
                <a:ea typeface="HG丸ｺﾞｼｯｸM-PRO" pitchFamily="50" charset="-128"/>
              </a:rPr>
              <a:t>課題</a:t>
            </a:r>
            <a:endParaRPr lang="en-US" altLang="ja-JP" sz="1600" dirty="0" smtClean="0">
              <a:solidFill>
                <a:srgbClr val="003366"/>
              </a:solidFill>
              <a:latin typeface="HG丸ｺﾞｼｯｸM-PRO" pitchFamily="50" charset="-128"/>
              <a:ea typeface="HG丸ｺﾞｼｯｸM-PRO" pitchFamily="50" charset="-128"/>
            </a:endParaRPr>
          </a:p>
          <a:p>
            <a:pPr>
              <a:lnSpc>
                <a:spcPts val="2200"/>
              </a:lnSpc>
              <a:spcBef>
                <a:spcPts val="600"/>
              </a:spcBef>
            </a:pPr>
            <a:r>
              <a:rPr lang="ja-JP" altLang="en-US" sz="1600" dirty="0" smtClean="0">
                <a:solidFill>
                  <a:srgbClr val="003366"/>
                </a:solidFill>
                <a:latin typeface="HG丸ｺﾞｼｯｸM-PRO" pitchFamily="50" charset="-128"/>
                <a:ea typeface="HG丸ｺﾞｼｯｸM-PRO" pitchFamily="50" charset="-128"/>
              </a:rPr>
              <a:t>６．課題</a:t>
            </a:r>
            <a:r>
              <a:rPr lang="ja-JP" altLang="en-US" sz="1600" dirty="0">
                <a:solidFill>
                  <a:srgbClr val="003366"/>
                </a:solidFill>
                <a:latin typeface="HG丸ｺﾞｼｯｸM-PRO" pitchFamily="50" charset="-128"/>
                <a:ea typeface="HG丸ｺﾞｼｯｸM-PRO" pitchFamily="50" charset="-128"/>
              </a:rPr>
              <a:t>①への対応の一例（運営権者の役割の明確化</a:t>
            </a:r>
            <a:r>
              <a:rPr lang="ja-JP" altLang="en-US" sz="1600" dirty="0" smtClean="0">
                <a:solidFill>
                  <a:srgbClr val="003366"/>
                </a:solidFill>
                <a:latin typeface="HG丸ｺﾞｼｯｸM-PRO" pitchFamily="50" charset="-128"/>
                <a:ea typeface="HG丸ｺﾞｼｯｸM-PRO" pitchFamily="50" charset="-128"/>
              </a:rPr>
              <a:t>）</a:t>
            </a:r>
            <a:endParaRPr lang="en-US" altLang="ja-JP" sz="1600" dirty="0" smtClean="0">
              <a:solidFill>
                <a:srgbClr val="003366"/>
              </a:solidFill>
              <a:latin typeface="HG丸ｺﾞｼｯｸM-PRO" pitchFamily="50" charset="-128"/>
              <a:ea typeface="HG丸ｺﾞｼｯｸM-PRO" pitchFamily="50" charset="-128"/>
            </a:endParaRPr>
          </a:p>
          <a:p>
            <a:pPr>
              <a:lnSpc>
                <a:spcPts val="2200"/>
              </a:lnSpc>
              <a:spcBef>
                <a:spcPts val="600"/>
              </a:spcBef>
            </a:pPr>
            <a:r>
              <a:rPr lang="ja-JP" altLang="en-US" sz="1600" dirty="0" smtClean="0">
                <a:solidFill>
                  <a:srgbClr val="003366"/>
                </a:solidFill>
                <a:latin typeface="HG丸ｺﾞｼｯｸM-PRO" pitchFamily="50" charset="-128"/>
                <a:ea typeface="HG丸ｺﾞｼｯｸM-PRO" pitchFamily="50" charset="-128"/>
              </a:rPr>
              <a:t>７．課題</a:t>
            </a:r>
            <a:r>
              <a:rPr lang="ja-JP" altLang="en-US" sz="1600" dirty="0">
                <a:solidFill>
                  <a:srgbClr val="003366"/>
                </a:solidFill>
                <a:latin typeface="HG丸ｺﾞｼｯｸM-PRO" pitchFamily="50" charset="-128"/>
                <a:ea typeface="HG丸ｺﾞｼｯｸM-PRO" pitchFamily="50" charset="-128"/>
              </a:rPr>
              <a:t>②への対応の一例（債務負担の特別枠設定</a:t>
            </a:r>
            <a:r>
              <a:rPr lang="ja-JP" altLang="en-US" sz="1600" dirty="0" smtClean="0">
                <a:solidFill>
                  <a:srgbClr val="003366"/>
                </a:solidFill>
                <a:latin typeface="HG丸ｺﾞｼｯｸM-PRO" pitchFamily="50" charset="-128"/>
                <a:ea typeface="HG丸ｺﾞｼｯｸM-PRO" pitchFamily="50" charset="-128"/>
              </a:rPr>
              <a:t>）</a:t>
            </a:r>
            <a:endParaRPr lang="en-US" altLang="ja-JP" sz="1600" dirty="0" smtClean="0">
              <a:solidFill>
                <a:srgbClr val="003366"/>
              </a:solidFill>
              <a:latin typeface="HG丸ｺﾞｼｯｸM-PRO" pitchFamily="50" charset="-128"/>
              <a:ea typeface="HG丸ｺﾞｼｯｸM-PRO" pitchFamily="50" charset="-128"/>
            </a:endParaRPr>
          </a:p>
          <a:p>
            <a:pPr>
              <a:lnSpc>
                <a:spcPts val="2200"/>
              </a:lnSpc>
              <a:spcBef>
                <a:spcPts val="600"/>
              </a:spcBef>
            </a:pPr>
            <a:r>
              <a:rPr lang="ja-JP" altLang="en-US" sz="1600" dirty="0" smtClean="0">
                <a:solidFill>
                  <a:srgbClr val="003366"/>
                </a:solidFill>
                <a:latin typeface="HG丸ｺﾞｼｯｸM-PRO" pitchFamily="50" charset="-128"/>
                <a:ea typeface="HG丸ｺﾞｼｯｸM-PRO" pitchFamily="50" charset="-128"/>
              </a:rPr>
              <a:t>８．運営権</a:t>
            </a:r>
            <a:r>
              <a:rPr lang="ja-JP" altLang="en-US" sz="1600" dirty="0">
                <a:solidFill>
                  <a:srgbClr val="003366"/>
                </a:solidFill>
                <a:latin typeface="HG丸ｺﾞｼｯｸM-PRO" pitchFamily="50" charset="-128"/>
                <a:ea typeface="HG丸ｺﾞｼｯｸM-PRO" pitchFamily="50" charset="-128"/>
              </a:rPr>
              <a:t>制度導入に</a:t>
            </a:r>
            <a:r>
              <a:rPr lang="ja-JP" altLang="en-US" sz="1600" dirty="0" smtClean="0">
                <a:solidFill>
                  <a:srgbClr val="003366"/>
                </a:solidFill>
                <a:latin typeface="HG丸ｺﾞｼｯｸM-PRO" pitchFamily="50" charset="-128"/>
                <a:ea typeface="HG丸ｺﾞｼｯｸM-PRO" pitchFamily="50" charset="-128"/>
              </a:rPr>
              <a:t>より期待される効果</a:t>
            </a:r>
            <a:endParaRPr lang="en-US" altLang="ja-JP" sz="1600" dirty="0" smtClean="0">
              <a:solidFill>
                <a:srgbClr val="003366"/>
              </a:solidFill>
              <a:latin typeface="HG丸ｺﾞｼｯｸM-PRO" pitchFamily="50" charset="-128"/>
              <a:ea typeface="HG丸ｺﾞｼｯｸM-PRO" pitchFamily="50" charset="-128"/>
            </a:endParaRPr>
          </a:p>
        </p:txBody>
      </p:sp>
      <p:sp>
        <p:nvSpPr>
          <p:cNvPr id="12" name="正方形/長方形 11"/>
          <p:cNvSpPr/>
          <p:nvPr/>
        </p:nvSpPr>
        <p:spPr>
          <a:xfrm>
            <a:off x="611852" y="1592796"/>
            <a:ext cx="867696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2400" dirty="0" smtClean="0">
                <a:solidFill>
                  <a:schemeClr val="tx1"/>
                </a:solidFill>
                <a:latin typeface="HG丸ｺﾞｼｯｸM-PRO" pitchFamily="50" charset="-128"/>
                <a:ea typeface="HG丸ｺﾞｼｯｸM-PRO" pitchFamily="50" charset="-128"/>
              </a:rPr>
              <a:t>７　公共施設等運営権制度導入に向けた課題</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2" name="グループ化 66"/>
          <p:cNvGrpSpPr/>
          <p:nvPr/>
        </p:nvGrpSpPr>
        <p:grpSpPr>
          <a:xfrm>
            <a:off x="344490" y="2024847"/>
            <a:ext cx="9561512" cy="218297"/>
            <a:chOff x="200472" y="828000"/>
            <a:chExt cx="9649072" cy="224736"/>
          </a:xfrm>
        </p:grpSpPr>
        <p:sp>
          <p:nvSpPr>
            <p:cNvPr id="18" name="平行四辺形 17"/>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平行四辺形 18"/>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平行四辺形 19"/>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55</a:t>
            </a:fld>
            <a:endParaRPr lang="ja-JP" alt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337430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468000" y="1376772"/>
            <a:ext cx="1581472" cy="303212"/>
            <a:chOff x="596516" y="1376772"/>
            <a:chExt cx="1581472" cy="303212"/>
          </a:xfrm>
        </p:grpSpPr>
        <p:sp>
          <p:nvSpPr>
            <p:cNvPr id="14" name="角丸四角形 13"/>
            <p:cNvSpPr/>
            <p:nvPr/>
          </p:nvSpPr>
          <p:spPr>
            <a:xfrm>
              <a:off x="1008000" y="1376772"/>
              <a:ext cx="1169988" cy="303212"/>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r>
                <a:rPr lang="ja-JP" altLang="en-US" sz="1400" dirty="0">
                  <a:solidFill>
                    <a:schemeClr val="tx1"/>
                  </a:solidFill>
                  <a:latin typeface="HGS創英角ｺﾞｼｯｸUB" pitchFamily="50" charset="-128"/>
                  <a:ea typeface="HGS創英角ｺﾞｼｯｸUB" pitchFamily="50" charset="-128"/>
                </a:rPr>
                <a:t>公共施設等</a:t>
              </a:r>
              <a:r>
                <a:rPr lang="ja-JP" altLang="en-US" sz="1400" dirty="0" smtClean="0">
                  <a:solidFill>
                    <a:schemeClr val="tx1"/>
                  </a:solidFill>
                  <a:latin typeface="HGS創英角ｺﾞｼｯｸUB" pitchFamily="50" charset="-128"/>
                  <a:ea typeface="HGS創英角ｺﾞｼｯｸUB" pitchFamily="50" charset="-128"/>
                </a:rPr>
                <a:t>運営権制度</a:t>
              </a:r>
              <a:endParaRPr lang="ja-JP" altLang="en-US" sz="1400" dirty="0">
                <a:solidFill>
                  <a:schemeClr val="tx1"/>
                </a:solidFill>
                <a:latin typeface="HGS創英角ｺﾞｼｯｸUB" pitchFamily="50" charset="-128"/>
                <a:ea typeface="HGS創英角ｺﾞｼｯｸUB" pitchFamily="50" charset="-128"/>
              </a:endParaRPr>
            </a:p>
          </p:txBody>
        </p:sp>
        <p:grpSp>
          <p:nvGrpSpPr>
            <p:cNvPr id="15" name="グループ化 19"/>
            <p:cNvGrpSpPr>
              <a:grpSpLocks noChangeAspect="1"/>
            </p:cNvGrpSpPr>
            <p:nvPr/>
          </p:nvGrpSpPr>
          <p:grpSpPr bwMode="auto">
            <a:xfrm>
              <a:off x="596516" y="1399085"/>
              <a:ext cx="350838" cy="233362"/>
              <a:chOff x="-936000" y="3717064"/>
              <a:chExt cx="540000" cy="359976"/>
            </a:xfrm>
          </p:grpSpPr>
          <p:sp>
            <p:nvSpPr>
              <p:cNvPr id="16" name="平行四辺形 15"/>
              <p:cNvSpPr/>
              <p:nvPr/>
            </p:nvSpPr>
            <p:spPr>
              <a:xfrm>
                <a:off x="-936000" y="3932560"/>
                <a:ext cx="540000" cy="144480"/>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平行四辺形 16"/>
              <p:cNvSpPr/>
              <p:nvPr/>
            </p:nvSpPr>
            <p:spPr>
              <a:xfrm>
                <a:off x="-936000" y="3815017"/>
                <a:ext cx="540000" cy="144480"/>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平行四辺形 17"/>
              <p:cNvSpPr/>
              <p:nvPr/>
            </p:nvSpPr>
            <p:spPr>
              <a:xfrm>
                <a:off x="-936000" y="3717064"/>
                <a:ext cx="540000" cy="144480"/>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grpSp>
        <p:nvGrpSpPr>
          <p:cNvPr id="19" name="グループ化 18"/>
          <p:cNvGrpSpPr/>
          <p:nvPr/>
        </p:nvGrpSpPr>
        <p:grpSpPr>
          <a:xfrm>
            <a:off x="468000" y="2492896"/>
            <a:ext cx="1581472" cy="303212"/>
            <a:chOff x="596516" y="1376772"/>
            <a:chExt cx="1581472" cy="303212"/>
          </a:xfrm>
        </p:grpSpPr>
        <p:sp>
          <p:nvSpPr>
            <p:cNvPr id="20" name="角丸四角形 19"/>
            <p:cNvSpPr/>
            <p:nvPr/>
          </p:nvSpPr>
          <p:spPr>
            <a:xfrm>
              <a:off x="1008000" y="1376772"/>
              <a:ext cx="1169988" cy="303212"/>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defRPr/>
              </a:pPr>
              <a:r>
                <a:rPr lang="ja-JP" altLang="en-US" sz="1400" dirty="0">
                  <a:solidFill>
                    <a:schemeClr val="tx1"/>
                  </a:solidFill>
                  <a:latin typeface="HGS創英角ｺﾞｼｯｸUB" pitchFamily="50" charset="-128"/>
                  <a:ea typeface="HGS創英角ｺﾞｼｯｸUB" pitchFamily="50" charset="-128"/>
                </a:rPr>
                <a:t>公共施設等運営</a:t>
              </a:r>
              <a:r>
                <a:rPr lang="ja-JP" altLang="en-US" sz="1400" dirty="0" smtClean="0">
                  <a:solidFill>
                    <a:schemeClr val="tx1"/>
                  </a:solidFill>
                  <a:latin typeface="HGS創英角ｺﾞｼｯｸUB" pitchFamily="50" charset="-128"/>
                  <a:ea typeface="HGS創英角ｺﾞｼｯｸUB" pitchFamily="50" charset="-128"/>
                </a:rPr>
                <a:t>事業</a:t>
              </a:r>
              <a:endParaRPr lang="ja-JP" altLang="en-US" sz="1400" dirty="0">
                <a:solidFill>
                  <a:schemeClr val="tx1"/>
                </a:solidFill>
                <a:latin typeface="HGS創英角ｺﾞｼｯｸUB" pitchFamily="50" charset="-128"/>
                <a:ea typeface="HGS創英角ｺﾞｼｯｸUB" pitchFamily="50" charset="-128"/>
                <a:cs typeface="Meiryo UI" pitchFamily="50" charset="-128"/>
              </a:endParaRPr>
            </a:p>
          </p:txBody>
        </p:sp>
        <p:grpSp>
          <p:nvGrpSpPr>
            <p:cNvPr id="21" name="グループ化 19"/>
            <p:cNvGrpSpPr>
              <a:grpSpLocks noChangeAspect="1"/>
            </p:cNvGrpSpPr>
            <p:nvPr/>
          </p:nvGrpSpPr>
          <p:grpSpPr bwMode="auto">
            <a:xfrm>
              <a:off x="596516" y="1399085"/>
              <a:ext cx="350838" cy="233362"/>
              <a:chOff x="-936000" y="3717064"/>
              <a:chExt cx="540000" cy="359976"/>
            </a:xfrm>
          </p:grpSpPr>
          <p:sp>
            <p:nvSpPr>
              <p:cNvPr id="22" name="平行四辺形 21"/>
              <p:cNvSpPr/>
              <p:nvPr/>
            </p:nvSpPr>
            <p:spPr>
              <a:xfrm>
                <a:off x="-936000" y="3932560"/>
                <a:ext cx="540000" cy="144480"/>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平行四辺形 22"/>
              <p:cNvSpPr/>
              <p:nvPr/>
            </p:nvSpPr>
            <p:spPr>
              <a:xfrm>
                <a:off x="-936000" y="3815017"/>
                <a:ext cx="540000" cy="144480"/>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平行四辺形 23"/>
              <p:cNvSpPr/>
              <p:nvPr/>
            </p:nvSpPr>
            <p:spPr>
              <a:xfrm>
                <a:off x="-936000" y="3717064"/>
                <a:ext cx="540000" cy="144480"/>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sp>
        <p:nvSpPr>
          <p:cNvPr id="25" name="正方形/長方形 24"/>
          <p:cNvSpPr/>
          <p:nvPr/>
        </p:nvSpPr>
        <p:spPr>
          <a:xfrm>
            <a:off x="773824" y="1661982"/>
            <a:ext cx="896770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t">
            <a:noAutofit/>
          </a:bodyPr>
          <a:lstStyle/>
          <a:p>
            <a:pPr marL="180000" indent="-180000">
              <a:lnSpc>
                <a:spcPts val="2000"/>
              </a:lnSpc>
            </a:pPr>
            <a:r>
              <a:rPr lang="ja-JP" altLang="en-US" sz="1400" dirty="0" smtClean="0">
                <a:solidFill>
                  <a:schemeClr val="tx1"/>
                </a:solidFill>
                <a:latin typeface="HG丸ｺﾞｼｯｸM-PRO" pitchFamily="50" charset="-128"/>
                <a:ea typeface="HG丸ｺﾞｼｯｸM-PRO" pitchFamily="50" charset="-128"/>
              </a:rPr>
              <a:t>・「公共施設等運営権制度」とは、平成</a:t>
            </a:r>
            <a:r>
              <a:rPr lang="en-US" altLang="ja-JP" sz="1400" dirty="0" smtClean="0">
                <a:solidFill>
                  <a:schemeClr val="tx1"/>
                </a:solidFill>
                <a:latin typeface="HG丸ｺﾞｼｯｸM-PRO" pitchFamily="50" charset="-128"/>
                <a:ea typeface="HG丸ｺﾞｼｯｸM-PRO" pitchFamily="50" charset="-128"/>
              </a:rPr>
              <a:t>23</a:t>
            </a:r>
            <a:r>
              <a:rPr lang="ja-JP" altLang="en-US" sz="1400" dirty="0" smtClean="0">
                <a:solidFill>
                  <a:schemeClr val="tx1"/>
                </a:solidFill>
                <a:latin typeface="HG丸ｺﾞｼｯｸM-PRO" pitchFamily="50" charset="-128"/>
                <a:ea typeface="HG丸ｺﾞｼｯｸM-PRO" pitchFamily="50" charset="-128"/>
              </a:rPr>
              <a:t>年のＰＦＩ法改正により創設された制度である。</a:t>
            </a:r>
            <a:endParaRPr lang="en-US" altLang="ja-JP" sz="1400" dirty="0" smtClean="0">
              <a:solidFill>
                <a:schemeClr val="tx1"/>
              </a:solidFill>
              <a:latin typeface="HG丸ｺﾞｼｯｸM-PRO" pitchFamily="50" charset="-128"/>
              <a:ea typeface="HG丸ｺﾞｼｯｸM-PRO" pitchFamily="50" charset="-128"/>
            </a:endParaRPr>
          </a:p>
          <a:p>
            <a:pPr marL="180000" indent="-180000">
              <a:lnSpc>
                <a:spcPts val="2000"/>
              </a:lnSpc>
            </a:pPr>
            <a:r>
              <a:rPr lang="ja-JP" altLang="en-US" sz="1400" dirty="0" smtClean="0">
                <a:solidFill>
                  <a:schemeClr val="tx1"/>
                </a:solidFill>
                <a:latin typeface="HG丸ｺﾞｼｯｸM-PRO" pitchFamily="50" charset="-128"/>
                <a:ea typeface="HG丸ｺﾞｼｯｸM-PRO" pitchFamily="50" charset="-128"/>
              </a:rPr>
              <a:t>・</a:t>
            </a:r>
            <a:r>
              <a:rPr lang="en-US" altLang="ja-JP" sz="1400" dirty="0" smtClean="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公共施設等運営権</a:t>
            </a:r>
            <a:r>
              <a:rPr lang="en-US" altLang="ja-JP" sz="1400" dirty="0" smtClean="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とは、公共施設等の管理者等が所有権を有する公共施設等（利用料金を徴収する者に限る。）について、運営等を行い、利用料金を自らの収入として収受する権利を指す。</a:t>
            </a:r>
            <a:endParaRPr lang="en-US" altLang="ja-JP" sz="1400" dirty="0">
              <a:solidFill>
                <a:schemeClr val="tx1"/>
              </a:solidFill>
              <a:latin typeface="HG丸ｺﾞｼｯｸM-PRO" pitchFamily="50" charset="-128"/>
              <a:ea typeface="HG丸ｺﾞｼｯｸM-PRO" pitchFamily="50" charset="-128"/>
            </a:endParaRPr>
          </a:p>
        </p:txBody>
      </p:sp>
      <p:sp>
        <p:nvSpPr>
          <p:cNvPr id="26" name="正方形/長方形 25"/>
          <p:cNvSpPr/>
          <p:nvPr/>
        </p:nvSpPr>
        <p:spPr>
          <a:xfrm>
            <a:off x="878316" y="2760090"/>
            <a:ext cx="8820000" cy="8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t">
            <a:noAutofit/>
          </a:bodyPr>
          <a:lstStyle/>
          <a:p>
            <a:pPr marL="216000" indent="-216000">
              <a:lnSpc>
                <a:spcPts val="2000"/>
              </a:lnSpc>
            </a:pPr>
            <a:r>
              <a:rPr lang="ja-JP" altLang="en-US" sz="1400" dirty="0" smtClean="0">
                <a:solidFill>
                  <a:schemeClr val="tx1"/>
                </a:solidFill>
                <a:latin typeface="HG丸ｺﾞｼｯｸM-PRO" pitchFamily="50" charset="-128"/>
                <a:ea typeface="HG丸ｺﾞｼｯｸM-PRO" pitchFamily="50" charset="-128"/>
              </a:rPr>
              <a:t>・「公共施設等運営事業」とは、公的</a:t>
            </a:r>
            <a:r>
              <a:rPr lang="ja-JP" altLang="en-US" sz="1400" dirty="0">
                <a:solidFill>
                  <a:schemeClr val="tx1"/>
                </a:solidFill>
                <a:latin typeface="HG丸ｺﾞｼｯｸM-PRO" pitchFamily="50" charset="-128"/>
                <a:ea typeface="HG丸ｺﾞｼｯｸM-PRO" pitchFamily="50" charset="-128"/>
              </a:rPr>
              <a:t>主体が所有権を有している施設であり</a:t>
            </a:r>
            <a:r>
              <a:rPr lang="ja-JP" altLang="en-US" sz="1400" dirty="0" smtClean="0">
                <a:solidFill>
                  <a:schemeClr val="tx1"/>
                </a:solidFill>
                <a:latin typeface="HG丸ｺﾞｼｯｸM-PRO" pitchFamily="50" charset="-128"/>
                <a:ea typeface="HG丸ｺﾞｼｯｸM-PRO" pitchFamily="50" charset="-128"/>
              </a:rPr>
              <a:t>、利用</a:t>
            </a:r>
            <a:r>
              <a:rPr lang="ja-JP" altLang="en-US" sz="1400" dirty="0">
                <a:solidFill>
                  <a:schemeClr val="tx1"/>
                </a:solidFill>
                <a:latin typeface="HG丸ｺﾞｼｯｸM-PRO" pitchFamily="50" charset="-128"/>
                <a:ea typeface="HG丸ｺﾞｼｯｸM-PRO" pitchFamily="50" charset="-128"/>
              </a:rPr>
              <a:t>料金を徴収する施設について</a:t>
            </a:r>
            <a:r>
              <a:rPr lang="ja-JP" altLang="en-US" sz="1400" dirty="0" smtClean="0">
                <a:solidFill>
                  <a:schemeClr val="tx1"/>
                </a:solidFill>
                <a:latin typeface="HG丸ｺﾞｼｯｸM-PRO" pitchFamily="50" charset="-128"/>
                <a:ea typeface="HG丸ｺﾞｼｯｸM-PRO" pitchFamily="50" charset="-128"/>
              </a:rPr>
              <a:t>、運営</a:t>
            </a:r>
            <a:r>
              <a:rPr lang="ja-JP" altLang="en-US" sz="1400" dirty="0">
                <a:solidFill>
                  <a:schemeClr val="tx1"/>
                </a:solidFill>
                <a:latin typeface="HG丸ｺﾞｼｯｸM-PRO" pitchFamily="50" charset="-128"/>
                <a:ea typeface="HG丸ｺﾞｼｯｸM-PRO" pitchFamily="50" charset="-128"/>
              </a:rPr>
              <a:t>等を行い、利用料金を自らの収入として収受</a:t>
            </a:r>
            <a:r>
              <a:rPr lang="ja-JP" altLang="en-US" sz="1400" dirty="0" smtClean="0">
                <a:solidFill>
                  <a:schemeClr val="tx1"/>
                </a:solidFill>
                <a:latin typeface="HG丸ｺﾞｼｯｸM-PRO" pitchFamily="50" charset="-128"/>
                <a:ea typeface="HG丸ｺﾞｼｯｸM-PRO" pitchFamily="50" charset="-128"/>
              </a:rPr>
              <a:t>する独立採算型事業のこと。</a:t>
            </a:r>
            <a:endParaRPr lang="ja-JP" altLang="en-US" sz="1400" dirty="0">
              <a:solidFill>
                <a:schemeClr val="tx1"/>
              </a:solidFill>
              <a:latin typeface="HG丸ｺﾞｼｯｸM-PRO" pitchFamily="50" charset="-128"/>
              <a:ea typeface="HG丸ｺﾞｼｯｸM-PRO" pitchFamily="50" charset="-128"/>
            </a:endParaRPr>
          </a:p>
        </p:txBody>
      </p:sp>
      <p:sp>
        <p:nvSpPr>
          <p:cNvPr id="29" name="角丸四角形 28"/>
          <p:cNvSpPr/>
          <p:nvPr/>
        </p:nvSpPr>
        <p:spPr>
          <a:xfrm>
            <a:off x="879484" y="3413820"/>
            <a:ext cx="1169988" cy="303212"/>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r>
              <a:rPr lang="ja-JP" altLang="en-US" sz="1400" dirty="0" smtClean="0">
                <a:solidFill>
                  <a:schemeClr val="tx1"/>
                </a:solidFill>
                <a:latin typeface="HGS創英角ｺﾞｼｯｸUB" pitchFamily="50" charset="-128"/>
                <a:ea typeface="HGS創英角ｺﾞｼｯｸUB" pitchFamily="50" charset="-128"/>
              </a:rPr>
              <a:t>公共施設等運営権制度での資金の流れ</a:t>
            </a:r>
            <a:endParaRPr lang="ja-JP" altLang="en-US" sz="1400" dirty="0">
              <a:solidFill>
                <a:schemeClr val="tx1"/>
              </a:solidFill>
              <a:latin typeface="HGS創英角ｺﾞｼｯｸUB" pitchFamily="50" charset="-128"/>
              <a:ea typeface="HGS創英角ｺﾞｼｯｸUB" pitchFamily="50" charset="-128"/>
            </a:endParaRPr>
          </a:p>
        </p:txBody>
      </p:sp>
      <p:grpSp>
        <p:nvGrpSpPr>
          <p:cNvPr id="30" name="グループ化 19"/>
          <p:cNvGrpSpPr>
            <a:grpSpLocks noChangeAspect="1"/>
          </p:cNvGrpSpPr>
          <p:nvPr/>
        </p:nvGrpSpPr>
        <p:grpSpPr bwMode="auto">
          <a:xfrm>
            <a:off x="468000" y="3483670"/>
            <a:ext cx="350838" cy="233362"/>
            <a:chOff x="-936000" y="3717064"/>
            <a:chExt cx="540000" cy="359976"/>
          </a:xfrm>
        </p:grpSpPr>
        <p:sp>
          <p:nvSpPr>
            <p:cNvPr id="31" name="平行四辺形 30"/>
            <p:cNvSpPr/>
            <p:nvPr/>
          </p:nvSpPr>
          <p:spPr>
            <a:xfrm>
              <a:off x="-936000" y="3932560"/>
              <a:ext cx="540000" cy="144480"/>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平行四辺形 31"/>
            <p:cNvSpPr/>
            <p:nvPr/>
          </p:nvSpPr>
          <p:spPr>
            <a:xfrm>
              <a:off x="-936000" y="3815017"/>
              <a:ext cx="540000" cy="144480"/>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平行四辺形 32"/>
            <p:cNvSpPr/>
            <p:nvPr/>
          </p:nvSpPr>
          <p:spPr>
            <a:xfrm>
              <a:off x="-936000" y="3717064"/>
              <a:ext cx="540000" cy="144480"/>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52" name="角丸四角形 51"/>
          <p:cNvSpPr/>
          <p:nvPr/>
        </p:nvSpPr>
        <p:spPr>
          <a:xfrm>
            <a:off x="5421053" y="6482953"/>
            <a:ext cx="3402237" cy="303212"/>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r>
              <a:rPr lang="ja-JP" altLang="en-US" sz="1000" dirty="0" smtClean="0">
                <a:solidFill>
                  <a:schemeClr val="tx1"/>
                </a:solidFill>
                <a:latin typeface="HG丸ｺﾞｼｯｸM-PRO" pitchFamily="50" charset="-128"/>
                <a:ea typeface="HG丸ｺﾞｼｯｸM-PRO" pitchFamily="50" charset="-128"/>
              </a:rPr>
              <a:t>「</a:t>
            </a:r>
            <a:r>
              <a:rPr lang="en-US" altLang="ja-JP" sz="1000" dirty="0" smtClean="0">
                <a:solidFill>
                  <a:schemeClr val="tx1"/>
                </a:solidFill>
                <a:latin typeface="HG丸ｺﾞｼｯｸM-PRO" pitchFamily="50" charset="-128"/>
                <a:ea typeface="HG丸ｺﾞｼｯｸM-PRO" pitchFamily="50" charset="-128"/>
              </a:rPr>
              <a:t>PFI</a:t>
            </a:r>
            <a:r>
              <a:rPr lang="ja-JP" altLang="en-US" sz="1000" dirty="0" smtClean="0">
                <a:solidFill>
                  <a:schemeClr val="tx1"/>
                </a:solidFill>
                <a:latin typeface="HG丸ｺﾞｼｯｸM-PRO" pitchFamily="50" charset="-128"/>
                <a:ea typeface="HG丸ｺﾞｼｯｸM-PRO" pitchFamily="50" charset="-128"/>
              </a:rPr>
              <a:t>法改正法に関する説明会　内閣府資料」より引用・一部加筆</a:t>
            </a:r>
            <a:endParaRPr lang="ja-JP" altLang="en-US" sz="1000" dirty="0">
              <a:solidFill>
                <a:schemeClr val="tx1"/>
              </a:solidFill>
              <a:latin typeface="HG丸ｺﾞｼｯｸM-PRO" pitchFamily="50" charset="-128"/>
              <a:ea typeface="HG丸ｺﾞｼｯｸM-PRO" pitchFamily="50" charset="-128"/>
            </a:endParaRPr>
          </a:p>
        </p:txBody>
      </p:sp>
      <p:sp>
        <p:nvSpPr>
          <p:cNvPr id="34" name="角丸四角形 33"/>
          <p:cNvSpPr/>
          <p:nvPr/>
        </p:nvSpPr>
        <p:spPr>
          <a:xfrm>
            <a:off x="3980892" y="5507976"/>
            <a:ext cx="1692188" cy="7560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丸ｺﾞｼｯｸM-PRO" pitchFamily="50" charset="-128"/>
                <a:ea typeface="HG丸ｺﾞｼｯｸM-PRO" pitchFamily="50" charset="-128"/>
              </a:rPr>
              <a:t>ＰＦＩ事業者</a:t>
            </a:r>
            <a:endParaRPr lang="en-US" altLang="ja-JP" sz="1400" dirty="0" smtClean="0">
              <a:solidFill>
                <a:schemeClr val="tx1"/>
              </a:solidFill>
              <a:latin typeface="HG丸ｺﾞｼｯｸM-PRO" pitchFamily="50" charset="-128"/>
              <a:ea typeface="HG丸ｺﾞｼｯｸM-PRO" pitchFamily="50" charset="-128"/>
            </a:endParaRPr>
          </a:p>
          <a:p>
            <a:pPr algn="ctr"/>
            <a:r>
              <a:rPr kumimoji="1" lang="ja-JP" altLang="en-US" sz="1400" dirty="0" smtClean="0">
                <a:solidFill>
                  <a:schemeClr val="tx1"/>
                </a:solidFill>
                <a:latin typeface="HG丸ｺﾞｼｯｸM-PRO" pitchFamily="50" charset="-128"/>
                <a:ea typeface="HG丸ｺﾞｼｯｸM-PRO" pitchFamily="50" charset="-128"/>
              </a:rPr>
              <a:t>（運営権者）</a:t>
            </a:r>
            <a:endParaRPr kumimoji="1" lang="ja-JP" altLang="en-US" sz="1400" dirty="0">
              <a:solidFill>
                <a:schemeClr val="tx1"/>
              </a:solidFill>
              <a:latin typeface="HG丸ｺﾞｼｯｸM-PRO" pitchFamily="50" charset="-128"/>
              <a:ea typeface="HG丸ｺﾞｼｯｸM-PRO" pitchFamily="50" charset="-128"/>
            </a:endParaRPr>
          </a:p>
        </p:txBody>
      </p:sp>
      <p:sp>
        <p:nvSpPr>
          <p:cNvPr id="36" name="額縁 35"/>
          <p:cNvSpPr/>
          <p:nvPr/>
        </p:nvSpPr>
        <p:spPr>
          <a:xfrm>
            <a:off x="4449034" y="4977172"/>
            <a:ext cx="792000" cy="504000"/>
          </a:xfrm>
          <a:prstGeom prst="bevel">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丸ｺﾞｼｯｸM-PRO" pitchFamily="50" charset="-128"/>
                <a:ea typeface="HG丸ｺﾞｼｯｸM-PRO" pitchFamily="50" charset="-128"/>
              </a:rPr>
              <a:t>運営権</a:t>
            </a:r>
            <a:endParaRPr kumimoji="1" lang="ja-JP" altLang="en-US" sz="1200" dirty="0">
              <a:solidFill>
                <a:schemeClr val="tx1"/>
              </a:solidFill>
              <a:latin typeface="HG丸ｺﾞｼｯｸM-PRO" pitchFamily="50" charset="-128"/>
              <a:ea typeface="HG丸ｺﾞｼｯｸM-PRO" pitchFamily="50" charset="-128"/>
            </a:endParaRPr>
          </a:p>
        </p:txBody>
      </p:sp>
      <p:sp>
        <p:nvSpPr>
          <p:cNvPr id="37" name="角丸四角形 36"/>
          <p:cNvSpPr/>
          <p:nvPr/>
        </p:nvSpPr>
        <p:spPr>
          <a:xfrm>
            <a:off x="7077376" y="5507976"/>
            <a:ext cx="1260000" cy="7560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丸ｺﾞｼｯｸM-PRO" pitchFamily="50" charset="-128"/>
                <a:ea typeface="HG丸ｺﾞｼｯｸM-PRO" pitchFamily="50" charset="-128"/>
              </a:rPr>
              <a:t>公共施設</a:t>
            </a:r>
            <a:endParaRPr kumimoji="1" lang="ja-JP" altLang="en-US" sz="1400" dirty="0">
              <a:solidFill>
                <a:schemeClr val="tx1"/>
              </a:solidFill>
              <a:latin typeface="HG丸ｺﾞｼｯｸM-PRO" pitchFamily="50" charset="-128"/>
              <a:ea typeface="HG丸ｺﾞｼｯｸM-PRO" pitchFamily="50" charset="-128"/>
            </a:endParaRPr>
          </a:p>
        </p:txBody>
      </p:sp>
      <p:sp>
        <p:nvSpPr>
          <p:cNvPr id="38" name="右矢印 37"/>
          <p:cNvSpPr/>
          <p:nvPr/>
        </p:nvSpPr>
        <p:spPr>
          <a:xfrm>
            <a:off x="5817098" y="5805264"/>
            <a:ext cx="1152128" cy="324036"/>
          </a:xfrm>
          <a:prstGeom prst="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745232" y="6021292"/>
            <a:ext cx="1296000" cy="461665"/>
          </a:xfrm>
          <a:prstGeom prst="rect">
            <a:avLst/>
          </a:prstGeom>
          <a:noFill/>
        </p:spPr>
        <p:txBody>
          <a:bodyPr wrap="square" rtlCol="0">
            <a:spAutoFit/>
          </a:bodyPr>
          <a:lstStyle/>
          <a:p>
            <a:pPr algn="ctr"/>
            <a:r>
              <a:rPr kumimoji="1" lang="ja-JP" altLang="en-US" sz="1200" dirty="0" smtClean="0">
                <a:latin typeface="HG丸ｺﾞｼｯｸM-PRO" pitchFamily="50" charset="-128"/>
                <a:ea typeface="HG丸ｺﾞｼｯｸM-PRO" pitchFamily="50" charset="-128"/>
              </a:rPr>
              <a:t>施設運営</a:t>
            </a:r>
            <a:endParaRPr lang="en-US" altLang="ja-JP" sz="1200" dirty="0" smtClean="0">
              <a:latin typeface="HG丸ｺﾞｼｯｸM-PRO" pitchFamily="50" charset="-128"/>
              <a:ea typeface="HG丸ｺﾞｼｯｸM-PRO" pitchFamily="50" charset="-128"/>
            </a:endParaRPr>
          </a:p>
          <a:p>
            <a:pPr algn="ctr"/>
            <a:r>
              <a:rPr kumimoji="1" lang="ja-JP" altLang="en-US" sz="1200" dirty="0" smtClean="0">
                <a:latin typeface="HG丸ｺﾞｼｯｸM-PRO" pitchFamily="50" charset="-128"/>
                <a:ea typeface="HG丸ｺﾞｼｯｸM-PRO" pitchFamily="50" charset="-128"/>
              </a:rPr>
              <a:t>（料金設定）</a:t>
            </a:r>
            <a:endParaRPr kumimoji="1" lang="en-US" altLang="ja-JP" sz="1200" dirty="0" smtClean="0">
              <a:latin typeface="HG丸ｺﾞｼｯｸM-PRO" pitchFamily="50" charset="-128"/>
              <a:ea typeface="HG丸ｺﾞｼｯｸM-PRO" pitchFamily="50" charset="-128"/>
            </a:endParaRPr>
          </a:p>
        </p:txBody>
      </p:sp>
      <p:sp>
        <p:nvSpPr>
          <p:cNvPr id="40" name="下矢印 39"/>
          <p:cNvSpPr/>
          <p:nvPr/>
        </p:nvSpPr>
        <p:spPr>
          <a:xfrm>
            <a:off x="7545288" y="4437112"/>
            <a:ext cx="324036" cy="972000"/>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7077376" y="3825044"/>
            <a:ext cx="1260000" cy="54006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丸ｺﾞｼｯｸM-PRO" pitchFamily="50" charset="-128"/>
                <a:ea typeface="HG丸ｺﾞｼｯｸM-PRO" pitchFamily="50" charset="-128"/>
              </a:rPr>
              <a:t>施設利用者</a:t>
            </a:r>
            <a:endParaRPr kumimoji="1" lang="ja-JP" altLang="en-US" sz="1400" dirty="0">
              <a:solidFill>
                <a:schemeClr val="tx1"/>
              </a:solidFill>
              <a:latin typeface="HG丸ｺﾞｼｯｸM-PRO" pitchFamily="50" charset="-128"/>
              <a:ea typeface="HG丸ｺﾞｼｯｸM-PRO" pitchFamily="50" charset="-128"/>
            </a:endParaRPr>
          </a:p>
        </p:txBody>
      </p:sp>
      <p:sp>
        <p:nvSpPr>
          <p:cNvPr id="42" name="テキスト ボックス 41"/>
          <p:cNvSpPr txBox="1"/>
          <p:nvPr/>
        </p:nvSpPr>
        <p:spPr>
          <a:xfrm>
            <a:off x="7797316" y="4813415"/>
            <a:ext cx="1296000" cy="276999"/>
          </a:xfrm>
          <a:prstGeom prst="rect">
            <a:avLst/>
          </a:prstGeom>
          <a:noFill/>
        </p:spPr>
        <p:txBody>
          <a:bodyPr wrap="square" rtlCol="0">
            <a:spAutoFit/>
          </a:bodyPr>
          <a:lstStyle/>
          <a:p>
            <a:r>
              <a:rPr lang="ja-JP" altLang="en-US" sz="1200" dirty="0" smtClean="0">
                <a:latin typeface="HG丸ｺﾞｼｯｸM-PRO" pitchFamily="50" charset="-128"/>
                <a:ea typeface="HG丸ｺﾞｼｯｸM-PRO" pitchFamily="50" charset="-128"/>
              </a:rPr>
              <a:t>施設利用</a:t>
            </a:r>
            <a:endParaRPr kumimoji="1" lang="en-US" altLang="ja-JP" sz="1200" dirty="0" smtClean="0">
              <a:latin typeface="HG丸ｺﾞｼｯｸM-PRO" pitchFamily="50" charset="-128"/>
              <a:ea typeface="HG丸ｺﾞｼｯｸM-PRO" pitchFamily="50" charset="-128"/>
            </a:endParaRPr>
          </a:p>
        </p:txBody>
      </p:sp>
      <p:sp>
        <p:nvSpPr>
          <p:cNvPr id="43" name="角丸四角形 42"/>
          <p:cNvSpPr/>
          <p:nvPr/>
        </p:nvSpPr>
        <p:spPr>
          <a:xfrm>
            <a:off x="1352602" y="5507976"/>
            <a:ext cx="1260000" cy="7560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丸ｺﾞｼｯｸM-PRO" pitchFamily="50" charset="-128"/>
                <a:ea typeface="HG丸ｺﾞｼｯｸM-PRO" pitchFamily="50" charset="-128"/>
              </a:rPr>
              <a:t>公的主体</a:t>
            </a:r>
            <a:endParaRPr kumimoji="1" lang="ja-JP" altLang="en-US" sz="1400" dirty="0">
              <a:solidFill>
                <a:schemeClr val="tx1"/>
              </a:solidFill>
              <a:latin typeface="HG丸ｺﾞｼｯｸM-PRO" pitchFamily="50" charset="-128"/>
              <a:ea typeface="HG丸ｺﾞｼｯｸM-PRO" pitchFamily="50" charset="-128"/>
            </a:endParaRPr>
          </a:p>
        </p:txBody>
      </p:sp>
      <p:sp>
        <p:nvSpPr>
          <p:cNvPr id="45" name="右矢印 44"/>
          <p:cNvSpPr/>
          <p:nvPr/>
        </p:nvSpPr>
        <p:spPr>
          <a:xfrm>
            <a:off x="2720752" y="5697252"/>
            <a:ext cx="1152128" cy="324036"/>
          </a:xfrm>
          <a:prstGeom prst="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左矢印 46"/>
          <p:cNvSpPr/>
          <p:nvPr/>
        </p:nvSpPr>
        <p:spPr>
          <a:xfrm>
            <a:off x="2684750" y="5985284"/>
            <a:ext cx="1152000" cy="324000"/>
          </a:xfrm>
          <a:prstGeom prst="lef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648744" y="6176341"/>
            <a:ext cx="1296000" cy="276999"/>
          </a:xfrm>
          <a:prstGeom prst="rect">
            <a:avLst/>
          </a:prstGeom>
          <a:noFill/>
        </p:spPr>
        <p:txBody>
          <a:bodyPr wrap="square" rtlCol="0">
            <a:spAutoFit/>
          </a:bodyPr>
          <a:lstStyle/>
          <a:p>
            <a:pPr algn="ctr"/>
            <a:r>
              <a:rPr kumimoji="1" lang="ja-JP" altLang="en-US" sz="1200" dirty="0" smtClean="0">
                <a:latin typeface="HG丸ｺﾞｼｯｸM-PRO" pitchFamily="50" charset="-128"/>
                <a:ea typeface="HG丸ｺﾞｼｯｸM-PRO" pitchFamily="50" charset="-128"/>
              </a:rPr>
              <a:t>対価支払</a:t>
            </a:r>
            <a:endParaRPr kumimoji="1" lang="en-US" altLang="ja-JP" sz="1200" dirty="0" smtClean="0">
              <a:latin typeface="HG丸ｺﾞｼｯｸM-PRO" pitchFamily="50" charset="-128"/>
              <a:ea typeface="HG丸ｺﾞｼｯｸM-PRO" pitchFamily="50" charset="-128"/>
            </a:endParaRPr>
          </a:p>
        </p:txBody>
      </p:sp>
      <p:sp>
        <p:nvSpPr>
          <p:cNvPr id="49" name="テキスト ボックス 48"/>
          <p:cNvSpPr txBox="1"/>
          <p:nvPr/>
        </p:nvSpPr>
        <p:spPr>
          <a:xfrm>
            <a:off x="2612740" y="5481232"/>
            <a:ext cx="1296000" cy="276999"/>
          </a:xfrm>
          <a:prstGeom prst="rect">
            <a:avLst/>
          </a:prstGeom>
          <a:noFill/>
        </p:spPr>
        <p:txBody>
          <a:bodyPr wrap="square" rtlCol="0">
            <a:spAutoFit/>
          </a:bodyPr>
          <a:lstStyle/>
          <a:p>
            <a:pPr algn="ctr"/>
            <a:r>
              <a:rPr kumimoji="1" lang="ja-JP" altLang="en-US" sz="1200" dirty="0" smtClean="0">
                <a:latin typeface="HG丸ｺﾞｼｯｸM-PRO" pitchFamily="50" charset="-128"/>
                <a:ea typeface="HG丸ｺﾞｼｯｸM-PRO" pitchFamily="50" charset="-128"/>
              </a:rPr>
              <a:t>運営権設定</a:t>
            </a:r>
            <a:endParaRPr kumimoji="1" lang="en-US" altLang="ja-JP" sz="1200" dirty="0" smtClean="0">
              <a:latin typeface="HG丸ｺﾞｼｯｸM-PRO" pitchFamily="50" charset="-128"/>
              <a:ea typeface="HG丸ｺﾞｼｯｸM-PRO" pitchFamily="50" charset="-128"/>
            </a:endParaRPr>
          </a:p>
        </p:txBody>
      </p:sp>
      <p:sp>
        <p:nvSpPr>
          <p:cNvPr id="50" name="額縁 49"/>
          <p:cNvSpPr/>
          <p:nvPr/>
        </p:nvSpPr>
        <p:spPr>
          <a:xfrm>
            <a:off x="1604630" y="4941168"/>
            <a:ext cx="792000" cy="540000"/>
          </a:xfrm>
          <a:prstGeom prst="bevel">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丸ｺﾞｼｯｸM-PRO" pitchFamily="50" charset="-128"/>
                <a:ea typeface="HG丸ｺﾞｼｯｸM-PRO" pitchFamily="50" charset="-128"/>
              </a:rPr>
              <a:t>施設</a:t>
            </a:r>
            <a:endParaRPr kumimoji="1" lang="en-US" altLang="ja-JP" sz="1200" dirty="0" smtClean="0">
              <a:solidFill>
                <a:schemeClr val="tx1"/>
              </a:solidFill>
              <a:latin typeface="HG丸ｺﾞｼｯｸM-PRO" pitchFamily="50" charset="-128"/>
              <a:ea typeface="HG丸ｺﾞｼｯｸM-PRO" pitchFamily="50" charset="-128"/>
            </a:endParaRPr>
          </a:p>
          <a:p>
            <a:pPr algn="ctr"/>
            <a:r>
              <a:rPr kumimoji="1" lang="ja-JP" altLang="en-US" sz="1200" dirty="0" smtClean="0">
                <a:solidFill>
                  <a:schemeClr val="tx1"/>
                </a:solidFill>
                <a:latin typeface="HG丸ｺﾞｼｯｸM-PRO" pitchFamily="50" charset="-128"/>
                <a:ea typeface="HG丸ｺﾞｼｯｸM-PRO" pitchFamily="50" charset="-128"/>
              </a:rPr>
              <a:t>所有権</a:t>
            </a:r>
            <a:endParaRPr kumimoji="1" lang="ja-JP" altLang="en-US" sz="1200" dirty="0">
              <a:solidFill>
                <a:schemeClr val="tx1"/>
              </a:solidFill>
              <a:latin typeface="HG丸ｺﾞｼｯｸM-PRO" pitchFamily="50" charset="-128"/>
              <a:ea typeface="HG丸ｺﾞｼｯｸM-PRO" pitchFamily="50" charset="-128"/>
            </a:endParaRPr>
          </a:p>
        </p:txBody>
      </p:sp>
      <p:sp>
        <p:nvSpPr>
          <p:cNvPr id="51" name="角丸四角形 50"/>
          <p:cNvSpPr/>
          <p:nvPr/>
        </p:nvSpPr>
        <p:spPr>
          <a:xfrm>
            <a:off x="1352602" y="3825044"/>
            <a:ext cx="1260000" cy="54006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丸ｺﾞｼｯｸM-PRO" pitchFamily="50" charset="-128"/>
                <a:ea typeface="HG丸ｺﾞｼｯｸM-PRO" pitchFamily="50" charset="-128"/>
              </a:rPr>
              <a:t>金融機関</a:t>
            </a:r>
            <a:endParaRPr kumimoji="1" lang="en-US" altLang="ja-JP" sz="1400" dirty="0" smtClean="0">
              <a:solidFill>
                <a:schemeClr val="tx1"/>
              </a:solidFill>
              <a:latin typeface="HG丸ｺﾞｼｯｸM-PRO" pitchFamily="50" charset="-128"/>
              <a:ea typeface="HG丸ｺﾞｼｯｸM-PRO" pitchFamily="50" charset="-128"/>
            </a:endParaRPr>
          </a:p>
          <a:p>
            <a:pPr algn="ctr"/>
            <a:r>
              <a:rPr lang="ja-JP" altLang="en-US" sz="1400" dirty="0" smtClean="0">
                <a:solidFill>
                  <a:schemeClr val="tx1"/>
                </a:solidFill>
                <a:latin typeface="HG丸ｺﾞｼｯｸM-PRO" pitchFamily="50" charset="-128"/>
                <a:ea typeface="HG丸ｺﾞｼｯｸM-PRO" pitchFamily="50" charset="-128"/>
              </a:rPr>
              <a:t>投資家</a:t>
            </a:r>
            <a:endParaRPr kumimoji="1" lang="ja-JP" altLang="en-US" sz="1400" dirty="0">
              <a:solidFill>
                <a:schemeClr val="tx1"/>
              </a:solidFill>
              <a:latin typeface="HG丸ｺﾞｼｯｸM-PRO" pitchFamily="50" charset="-128"/>
              <a:ea typeface="HG丸ｺﾞｼｯｸM-PRO" pitchFamily="50" charset="-128"/>
            </a:endParaRPr>
          </a:p>
        </p:txBody>
      </p:sp>
      <p:cxnSp>
        <p:nvCxnSpPr>
          <p:cNvPr id="53" name="図形 52"/>
          <p:cNvCxnSpPr>
            <a:stCxn id="51" idx="3"/>
            <a:endCxn id="36" idx="6"/>
          </p:cNvCxnSpPr>
          <p:nvPr/>
        </p:nvCxnSpPr>
        <p:spPr>
          <a:xfrm>
            <a:off x="2612600" y="4095074"/>
            <a:ext cx="2232432" cy="882098"/>
          </a:xfrm>
          <a:prstGeom prst="curved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54" name="下矢印 53"/>
          <p:cNvSpPr/>
          <p:nvPr/>
        </p:nvSpPr>
        <p:spPr>
          <a:xfrm rot="2700000">
            <a:off x="6234387" y="4127925"/>
            <a:ext cx="324036" cy="1620000"/>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下矢印 54"/>
          <p:cNvSpPr/>
          <p:nvPr/>
        </p:nvSpPr>
        <p:spPr>
          <a:xfrm rot="-2700000">
            <a:off x="3112587" y="4144957"/>
            <a:ext cx="324036" cy="1548000"/>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3728864" y="3969060"/>
            <a:ext cx="1296000" cy="276999"/>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抵当権設定</a:t>
            </a:r>
            <a:endParaRPr kumimoji="1" lang="en-US" altLang="ja-JP" sz="1200" dirty="0" smtClean="0">
              <a:latin typeface="HG丸ｺﾞｼｯｸM-PRO" pitchFamily="50" charset="-128"/>
              <a:ea typeface="HG丸ｺﾞｼｯｸM-PRO" pitchFamily="50" charset="-128"/>
            </a:endParaRPr>
          </a:p>
        </p:txBody>
      </p:sp>
      <p:sp>
        <p:nvSpPr>
          <p:cNvPr id="57" name="テキスト ボックス 56"/>
          <p:cNvSpPr txBox="1"/>
          <p:nvPr/>
        </p:nvSpPr>
        <p:spPr>
          <a:xfrm>
            <a:off x="3224952" y="4545128"/>
            <a:ext cx="1296000" cy="276999"/>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融資・投資</a:t>
            </a:r>
            <a:endParaRPr kumimoji="1" lang="en-US" altLang="ja-JP" sz="1200" dirty="0" smtClean="0">
              <a:latin typeface="HG丸ｺﾞｼｯｸM-PRO" pitchFamily="50" charset="-128"/>
              <a:ea typeface="HG丸ｺﾞｼｯｸM-PRO" pitchFamily="50" charset="-128"/>
            </a:endParaRPr>
          </a:p>
        </p:txBody>
      </p:sp>
      <p:sp>
        <p:nvSpPr>
          <p:cNvPr id="58" name="テキスト ボックス 57"/>
          <p:cNvSpPr txBox="1"/>
          <p:nvPr/>
        </p:nvSpPr>
        <p:spPr>
          <a:xfrm>
            <a:off x="5133020" y="4545128"/>
            <a:ext cx="1296000" cy="276999"/>
          </a:xfrm>
          <a:prstGeom prst="rect">
            <a:avLst/>
          </a:prstGeom>
          <a:noFill/>
        </p:spPr>
        <p:txBody>
          <a:bodyPr wrap="square" rtlCol="0">
            <a:spAutoFit/>
          </a:bodyPr>
          <a:lstStyle/>
          <a:p>
            <a:pPr algn="r"/>
            <a:r>
              <a:rPr kumimoji="1" lang="ja-JP" altLang="en-US" sz="1200" dirty="0" smtClean="0">
                <a:latin typeface="HG丸ｺﾞｼｯｸM-PRO" pitchFamily="50" charset="-128"/>
                <a:ea typeface="HG丸ｺﾞｼｯｸM-PRO" pitchFamily="50" charset="-128"/>
              </a:rPr>
              <a:t>料金支払</a:t>
            </a:r>
            <a:endParaRPr kumimoji="1" lang="en-US" altLang="ja-JP" sz="1200" dirty="0" smtClean="0">
              <a:latin typeface="HG丸ｺﾞｼｯｸM-PRO" pitchFamily="50" charset="-128"/>
              <a:ea typeface="HG丸ｺﾞｼｯｸM-PRO" pitchFamily="50" charset="-128"/>
            </a:endParaRPr>
          </a:p>
        </p:txBody>
      </p:sp>
      <p:sp>
        <p:nvSpPr>
          <p:cNvPr id="64"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56</a:t>
            </a:fld>
            <a:endParaRPr lang="ja-JP" altLang="en-US" sz="2000" b="1" dirty="0">
              <a:solidFill>
                <a:schemeClr val="tx1"/>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７</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１</a:t>
            </a:r>
            <a:r>
              <a:rPr lang="ja-JP" altLang="en-US" dirty="0">
                <a:solidFill>
                  <a:srgbClr val="623104"/>
                </a:solidFill>
                <a:latin typeface="HGS創英角ｺﾞｼｯｸUB" pitchFamily="50" charset="-128"/>
                <a:ea typeface="HGS創英角ｺﾞｼｯｸUB" pitchFamily="50" charset="-128"/>
              </a:rPr>
              <a:t>．</a:t>
            </a:r>
            <a:r>
              <a:rPr lang="ja-JP" altLang="en-US" dirty="0"/>
              <a:t>公共施設等運営権制度の</a:t>
            </a:r>
            <a:r>
              <a:rPr lang="ja-JP" altLang="en-US" dirty="0" smtClean="0"/>
              <a:t>しくみ</a:t>
            </a:r>
            <a:endParaRPr kumimoji="1" lang="ja-JP" altLang="en-US" dirty="0"/>
          </a:p>
        </p:txBody>
      </p:sp>
      <p:sp>
        <p:nvSpPr>
          <p:cNvPr id="65" name="角丸四角形 64"/>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・公共施設等運営権制度のしくみは</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Tree>
    <p:extLst>
      <p:ext uri="{BB962C8B-B14F-4D97-AF65-F5344CB8AC3E}">
        <p14:creationId xmlns:p14="http://schemas.microsoft.com/office/powerpoint/2010/main" val="24386498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ChangeArrowheads="1"/>
          </p:cNvSpPr>
          <p:nvPr/>
        </p:nvSpPr>
        <p:spPr bwMode="auto">
          <a:xfrm>
            <a:off x="527907" y="1340768"/>
            <a:ext cx="9045142" cy="2304256"/>
          </a:xfrm>
          <a:prstGeom prst="rect">
            <a:avLst/>
          </a:prstGeom>
          <a:noFill/>
          <a:ln w="12700">
            <a:noFill/>
            <a:miter lim="800000"/>
            <a:headEnd/>
            <a:tailEnd/>
          </a:ln>
          <a:effectLst>
            <a:outerShdw blurRad="63500" dist="25400" sx="101000" sy="101000" algn="ctr" rotWithShape="0">
              <a:srgbClr val="00B1F0">
                <a:alpha val="75000"/>
              </a:srgbClr>
            </a:outerShdw>
          </a:effectLst>
          <a:extLst/>
        </p:spPr>
        <p:txBody>
          <a:bodyPr rIns="36000" anchor="t" anchorCtr="0"/>
          <a:lstStyle/>
          <a:p>
            <a:pPr marL="216000" indent="-216000">
              <a:lnSpc>
                <a:spcPts val="2300"/>
              </a:lnSpc>
              <a:spcBef>
                <a:spcPts val="600"/>
              </a:spcBef>
            </a:pPr>
            <a:r>
              <a:rPr lang="ja-JP" altLang="en-US" sz="1600" dirty="0" smtClean="0">
                <a:solidFill>
                  <a:srgbClr val="000000"/>
                </a:solidFill>
                <a:latin typeface="HG丸ｺﾞｼｯｸM-PRO" pitchFamily="50" charset="-128"/>
                <a:ea typeface="HG丸ｺﾞｼｯｸM-PRO" pitchFamily="50" charset="-128"/>
                <a:cs typeface="Meiryo UI" pitchFamily="50" charset="-128"/>
              </a:rPr>
              <a:t>・</a:t>
            </a:r>
            <a:r>
              <a:rPr lang="ja-JP" altLang="en-US" sz="1600" u="sng" dirty="0" smtClean="0">
                <a:solidFill>
                  <a:srgbClr val="000000"/>
                </a:solidFill>
                <a:latin typeface="HG丸ｺﾞｼｯｸM-PRO" pitchFamily="50" charset="-128"/>
                <a:ea typeface="HG丸ｺﾞｼｯｸM-PRO" pitchFamily="50" charset="-128"/>
                <a:cs typeface="Meiryo UI" pitchFamily="50" charset="-128"/>
              </a:rPr>
              <a:t>公費と私費</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で運営されるインフラ事業を、</a:t>
            </a:r>
            <a:r>
              <a:rPr lang="ja-JP" altLang="en-US" sz="1600" u="sng" dirty="0" smtClean="0">
                <a:solidFill>
                  <a:srgbClr val="000000"/>
                </a:solidFill>
                <a:latin typeface="HG丸ｺﾞｼｯｸM-PRO" pitchFamily="50" charset="-128"/>
                <a:ea typeface="HG丸ｺﾞｼｯｸM-PRO" pitchFamily="50" charset="-128"/>
                <a:cs typeface="Meiryo UI" pitchFamily="50" charset="-128"/>
              </a:rPr>
              <a:t>公共施設等運営権制度を活用して民間が参画</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するときに適用する事業方式で、独立採算型とサービス購入型を組み合わせたもの。</a:t>
            </a:r>
            <a:endParaRPr lang="en-US" altLang="ja-JP" sz="1600" dirty="0" smtClean="0">
              <a:solidFill>
                <a:srgbClr val="000000"/>
              </a:solidFill>
              <a:latin typeface="HG丸ｺﾞｼｯｸM-PRO" pitchFamily="50" charset="-128"/>
              <a:ea typeface="HG丸ｺﾞｼｯｸM-PRO" pitchFamily="50" charset="-128"/>
              <a:cs typeface="Meiryo UI" pitchFamily="50" charset="-128"/>
            </a:endParaRPr>
          </a:p>
          <a:p>
            <a:pPr marL="216000" indent="-216000">
              <a:lnSpc>
                <a:spcPts val="2300"/>
              </a:lnSpc>
            </a:pPr>
            <a:r>
              <a:rPr lang="ja-JP" altLang="en-US" sz="1600" dirty="0" smtClean="0">
                <a:latin typeface="HG丸ｺﾞｼｯｸM-PRO" pitchFamily="50" charset="-128"/>
                <a:ea typeface="HG丸ｺﾞｼｯｸM-PRO" pitchFamily="50" charset="-128"/>
              </a:rPr>
              <a:t>　（運営権者は、</a:t>
            </a:r>
            <a:r>
              <a:rPr lang="ja-JP" altLang="en-US" sz="1600" u="sng" dirty="0" smtClean="0">
                <a:latin typeface="HG丸ｺﾞｼｯｸM-PRO" pitchFamily="50" charset="-128"/>
                <a:ea typeface="HG丸ｺﾞｼｯｸM-PRO" pitchFamily="50" charset="-128"/>
              </a:rPr>
              <a:t>公共部門から支払われるサービス購入費（公費など</a:t>
            </a:r>
            <a:r>
              <a:rPr lang="ja-JP" altLang="en-US" sz="1600" u="sng" dirty="0">
                <a:latin typeface="HG丸ｺﾞｼｯｸM-PRO" pitchFamily="50" charset="-128"/>
                <a:ea typeface="HG丸ｺﾞｼｯｸM-PRO" pitchFamily="50" charset="-128"/>
              </a:rPr>
              <a:t>）</a:t>
            </a:r>
            <a:r>
              <a:rPr lang="ja-JP" altLang="en-US" sz="1600" dirty="0" smtClean="0">
                <a:latin typeface="HG丸ｺﾞｼｯｸM-PRO" pitchFamily="50" charset="-128"/>
                <a:ea typeface="HG丸ｺﾞｼｯｸM-PRO" pitchFamily="50" charset="-128"/>
              </a:rPr>
              <a:t>と、</a:t>
            </a:r>
            <a:r>
              <a:rPr lang="ja-JP" altLang="en-US" sz="1600" u="sng" dirty="0" smtClean="0">
                <a:latin typeface="HG丸ｺﾞｼｯｸM-PRO" pitchFamily="50" charset="-128"/>
                <a:ea typeface="HG丸ｺﾞｼｯｸM-PRO" pitchFamily="50" charset="-128"/>
              </a:rPr>
              <a:t>受益者から利用料金（私費）</a:t>
            </a:r>
            <a:r>
              <a:rPr lang="ja-JP" altLang="en-US" sz="1600" dirty="0" smtClean="0">
                <a:latin typeface="HG丸ｺﾞｼｯｸM-PRO" pitchFamily="50" charset="-128"/>
                <a:ea typeface="HG丸ｺﾞｼｯｸM-PRO" pitchFamily="50" charset="-128"/>
              </a:rPr>
              <a:t>を得て運営される。）</a:t>
            </a:r>
            <a:endParaRPr lang="en-US" altLang="ja-JP" sz="1600" dirty="0" smtClean="0">
              <a:latin typeface="HG丸ｺﾞｼｯｸM-PRO" pitchFamily="50" charset="-128"/>
              <a:ea typeface="HG丸ｺﾞｼｯｸM-PRO" pitchFamily="50" charset="-128"/>
            </a:endParaRPr>
          </a:p>
          <a:p>
            <a:pPr>
              <a:lnSpc>
                <a:spcPts val="1800"/>
              </a:lnSpc>
              <a:spcBef>
                <a:spcPts val="600"/>
              </a:spcBef>
            </a:pPr>
            <a:r>
              <a:rPr lang="ja-JP" altLang="en-US" sz="1600" dirty="0" smtClean="0">
                <a:solidFill>
                  <a:srgbClr val="000000"/>
                </a:solidFill>
                <a:latin typeface="HG丸ｺﾞｼｯｸM-PRO" pitchFamily="50" charset="-128"/>
                <a:ea typeface="HG丸ｺﾞｼｯｸM-PRO" pitchFamily="50" charset="-128"/>
                <a:cs typeface="Meiryo UI" pitchFamily="50" charset="-128"/>
              </a:rPr>
              <a:t>　　　○独立採算型　　：</a:t>
            </a:r>
            <a:r>
              <a:rPr lang="ja-JP" altLang="en-US" sz="1600" dirty="0" smtClean="0">
                <a:latin typeface="HG丸ｺﾞｼｯｸM-PRO" pitchFamily="50" charset="-128"/>
                <a:ea typeface="HG丸ｺﾞｼｯｸM-PRO" pitchFamily="50" charset="-128"/>
              </a:rPr>
              <a:t>運営権者は、</a:t>
            </a:r>
            <a:r>
              <a:rPr lang="ja-JP" altLang="en-US" sz="1600" u="sng" dirty="0" smtClean="0">
                <a:latin typeface="HG丸ｺﾞｼｯｸM-PRO" pitchFamily="50" charset="-128"/>
                <a:ea typeface="HG丸ｺﾞｼｯｸM-PRO" pitchFamily="50" charset="-128"/>
              </a:rPr>
              <a:t>受益者から利用料金（私費）</a:t>
            </a:r>
            <a:r>
              <a:rPr lang="ja-JP" altLang="en-US" sz="1600" dirty="0" smtClean="0">
                <a:latin typeface="HG丸ｺﾞｼｯｸM-PRO" pitchFamily="50" charset="-128"/>
                <a:ea typeface="HG丸ｺﾞｼｯｸM-PRO" pitchFamily="50" charset="-128"/>
              </a:rPr>
              <a:t>を得て運営</a:t>
            </a:r>
            <a:endParaRPr lang="en-US" altLang="ja-JP" sz="1600" dirty="0" smtClean="0">
              <a:latin typeface="HG丸ｺﾞｼｯｸM-PRO" pitchFamily="50" charset="-128"/>
              <a:ea typeface="HG丸ｺﾞｼｯｸM-PRO" pitchFamily="50" charset="-128"/>
            </a:endParaRPr>
          </a:p>
          <a:p>
            <a:pPr>
              <a:lnSpc>
                <a:spcPts val="1800"/>
              </a:lnSpc>
              <a:spcBef>
                <a:spcPts val="600"/>
              </a:spcBef>
            </a:pPr>
            <a:r>
              <a:rPr lang="ja-JP" altLang="en-US" sz="1600" dirty="0" smtClean="0">
                <a:solidFill>
                  <a:srgbClr val="000000"/>
                </a:solidFill>
                <a:latin typeface="HG丸ｺﾞｼｯｸM-PRO" pitchFamily="50" charset="-128"/>
                <a:ea typeface="HG丸ｺﾞｼｯｸM-PRO" pitchFamily="50" charset="-128"/>
                <a:cs typeface="Meiryo UI" pitchFamily="50" charset="-128"/>
              </a:rPr>
              <a:t>　　　○サービス購入型：</a:t>
            </a:r>
            <a:r>
              <a:rPr lang="ja-JP" altLang="en-US" sz="1600" dirty="0" smtClean="0">
                <a:latin typeface="HG丸ｺﾞｼｯｸM-PRO" pitchFamily="50" charset="-128"/>
                <a:ea typeface="HG丸ｺﾞｼｯｸM-PRO" pitchFamily="50" charset="-128"/>
              </a:rPr>
              <a:t>運営権者は、</a:t>
            </a:r>
            <a:r>
              <a:rPr lang="ja-JP" altLang="en-US" sz="1600" u="sng" dirty="0" smtClean="0">
                <a:solidFill>
                  <a:srgbClr val="000000"/>
                </a:solidFill>
                <a:latin typeface="HG丸ｺﾞｼｯｸM-PRO" pitchFamily="50" charset="-128"/>
                <a:ea typeface="HG丸ｺﾞｼｯｸM-PRO" pitchFamily="50" charset="-128"/>
                <a:cs typeface="Meiryo UI" pitchFamily="50" charset="-128"/>
              </a:rPr>
              <a:t>公共からサービス購入費（公費など）</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を得て運営</a:t>
            </a:r>
          </a:p>
        </p:txBody>
      </p:sp>
      <p:grpSp>
        <p:nvGrpSpPr>
          <p:cNvPr id="41" name="グループ化 40"/>
          <p:cNvGrpSpPr/>
          <p:nvPr/>
        </p:nvGrpSpPr>
        <p:grpSpPr>
          <a:xfrm>
            <a:off x="123726" y="3140968"/>
            <a:ext cx="9690798" cy="2959170"/>
            <a:chOff x="116463" y="3196566"/>
            <a:chExt cx="9690798" cy="2959170"/>
          </a:xfrm>
        </p:grpSpPr>
        <p:sp>
          <p:nvSpPr>
            <p:cNvPr id="42" name="角丸四角形 41"/>
            <p:cNvSpPr/>
            <p:nvPr/>
          </p:nvSpPr>
          <p:spPr bwMode="auto">
            <a:xfrm>
              <a:off x="5031009" y="4170205"/>
              <a:ext cx="2496000" cy="934573"/>
            </a:xfrm>
            <a:prstGeom prst="roundRect">
              <a:avLst>
                <a:gd name="adj" fmla="val 15039"/>
              </a:avLst>
            </a:prstGeom>
            <a:solidFill>
              <a:srgbClr val="4AA4F6"/>
            </a:solidFill>
            <a:ln w="25400" cap="flat" cmpd="sng" algn="ctr">
              <a:noFill/>
              <a:prstDash val="solid"/>
            </a:ln>
            <a:effectLst/>
            <a:scene3d>
              <a:camera prst="orthographicFront"/>
              <a:lightRig rig="threePt" dir="t"/>
            </a:scene3d>
            <a:sp3d>
              <a:bevelT/>
            </a:sp3d>
          </p:spPr>
          <p:txBody>
            <a:bodyPr anchor="ctr"/>
            <a:lstStyle/>
            <a:p>
              <a:pPr algn="ctr"/>
              <a:r>
                <a:rPr kumimoji="0" lang="ja-JP" altLang="en-US" sz="1600" b="0" i="0" u="none" strike="noStrike" kern="0" cap="none" spc="0" normalizeH="0" baseline="0" noProof="0" dirty="0" smtClean="0">
                  <a:ln>
                    <a:noFill/>
                  </a:ln>
                  <a:solidFill>
                    <a:sysClr val="window" lastClr="FFFFFF"/>
                  </a:solidFill>
                  <a:effectLst/>
                  <a:uLnTx/>
                  <a:uFillTx/>
                  <a:latin typeface="HGS創英角ｺﾞｼｯｸUB" pitchFamily="50" charset="-128"/>
                  <a:ea typeface="HGS創英角ｺﾞｼｯｸUB" pitchFamily="50" charset="-128"/>
                  <a:cs typeface="+mn-cs"/>
                </a:rPr>
                <a:t>雨水排除事業など</a:t>
              </a:r>
              <a:endParaRPr kumimoji="0" lang="en-US" altLang="ja-JP" sz="1600" b="0" i="0" u="none" strike="noStrike" kern="0" cap="none" spc="0" normalizeH="0" baseline="0" noProof="0" dirty="0" smtClean="0">
                <a:ln>
                  <a:noFill/>
                </a:ln>
                <a:solidFill>
                  <a:sysClr val="window" lastClr="FFFFFF"/>
                </a:solidFill>
                <a:effectLst/>
                <a:uLnTx/>
                <a:uFillTx/>
                <a:latin typeface="HGS創英角ｺﾞｼｯｸUB" pitchFamily="50" charset="-128"/>
                <a:ea typeface="HGS創英角ｺﾞｼｯｸUB" pitchFamily="50" charset="-128"/>
                <a:cs typeface="+mn-cs"/>
              </a:endParaRPr>
            </a:p>
            <a:p>
              <a:pPr algn="ctr"/>
              <a:r>
                <a:rPr lang="ja-JP" altLang="en-US" sz="1600" b="1" u="sng" dirty="0" smtClean="0">
                  <a:latin typeface="HG丸ｺﾞｼｯｸM-PRO" pitchFamily="50" charset="-128"/>
                  <a:ea typeface="HG丸ｺﾞｼｯｸM-PRO" pitchFamily="50" charset="-128"/>
                </a:rPr>
                <a:t>公費</a:t>
              </a:r>
              <a:r>
                <a:rPr lang="ja-JP" altLang="en-US" sz="1600" dirty="0" smtClean="0">
                  <a:latin typeface="HG丸ｺﾞｼｯｸM-PRO" pitchFamily="50" charset="-128"/>
                  <a:ea typeface="HG丸ｺﾞｼｯｸM-PRO" pitchFamily="50" charset="-128"/>
                </a:rPr>
                <a:t>で運営</a:t>
              </a:r>
              <a:endParaRPr lang="en-US" altLang="ja-JP" sz="1600" dirty="0" smtClean="0">
                <a:latin typeface="HG丸ｺﾞｼｯｸM-PRO" pitchFamily="50" charset="-128"/>
                <a:ea typeface="HG丸ｺﾞｼｯｸM-PRO" pitchFamily="50" charset="-128"/>
              </a:endParaRPr>
            </a:p>
            <a:p>
              <a:pPr algn="ctr"/>
              <a:r>
                <a:rPr lang="ja-JP" altLang="en-US" sz="1200" dirty="0" smtClean="0">
                  <a:latin typeface="HG丸ｺﾞｼｯｸM-PRO" pitchFamily="50" charset="-128"/>
                  <a:ea typeface="HG丸ｺﾞｼｯｸM-PRO" pitchFamily="50" charset="-128"/>
                </a:rPr>
                <a:t>（</a:t>
              </a:r>
              <a:r>
                <a:rPr lang="ja-JP" altLang="en-US" sz="1200" dirty="0" smtClean="0">
                  <a:solidFill>
                    <a:srgbClr val="000000"/>
                  </a:solidFill>
                  <a:latin typeface="HG丸ｺﾞｼｯｸM-PRO" pitchFamily="50" charset="-128"/>
                  <a:ea typeface="HG丸ｺﾞｼｯｸM-PRO" pitchFamily="50" charset="-128"/>
                  <a:cs typeface="Meiryo UI" pitchFamily="50" charset="-128"/>
                </a:rPr>
                <a:t>一般会計繰入金、交付金</a:t>
              </a:r>
              <a:r>
                <a:rPr lang="ja-JP" altLang="en-US" sz="1200" dirty="0" smtClean="0">
                  <a:latin typeface="HG丸ｺﾞｼｯｸM-PRO" pitchFamily="50" charset="-128"/>
                  <a:ea typeface="HG丸ｺﾞｼｯｸM-PRO" pitchFamily="50" charset="-128"/>
                </a:rPr>
                <a:t>）</a:t>
              </a:r>
              <a:endParaRPr lang="en-US" altLang="ja-JP" sz="1200" dirty="0" smtClean="0">
                <a:latin typeface="HG丸ｺﾞｼｯｸM-PRO" pitchFamily="50" charset="-128"/>
                <a:ea typeface="HG丸ｺﾞｼｯｸM-PRO" pitchFamily="50" charset="-128"/>
              </a:endParaRPr>
            </a:p>
          </p:txBody>
        </p:sp>
        <p:sp>
          <p:nvSpPr>
            <p:cNvPr id="43" name="角丸四角形 42"/>
            <p:cNvSpPr/>
            <p:nvPr/>
          </p:nvSpPr>
          <p:spPr bwMode="auto">
            <a:xfrm>
              <a:off x="5031009" y="5176878"/>
              <a:ext cx="2496000" cy="828000"/>
            </a:xfrm>
            <a:prstGeom prst="roundRect">
              <a:avLst>
                <a:gd name="adj" fmla="val 15039"/>
              </a:avLst>
            </a:prstGeom>
            <a:solidFill>
              <a:srgbClr val="4AA4F6"/>
            </a:solidFill>
            <a:ln w="25400" cap="flat" cmpd="sng" algn="ctr">
              <a:noFill/>
              <a:prstDash val="solid"/>
            </a:ln>
            <a:effectLst/>
            <a:scene3d>
              <a:camera prst="orthographicFront"/>
              <a:lightRig rig="threePt" dir="t"/>
            </a:scene3d>
            <a:sp3d>
              <a:bevelT/>
            </a:sp3d>
          </p:spPr>
          <p:txBody>
            <a:bodyPr anchor="ctr"/>
            <a:lstStyle/>
            <a:p>
              <a:pPr lvl="0" algn="ctr">
                <a:defRPr/>
              </a:pPr>
              <a:r>
                <a:rPr kumimoji="0" lang="ja-JP" altLang="en-US" sz="1600" b="0" i="0" u="none" strike="noStrike" kern="0" cap="none" spc="0" normalizeH="0" baseline="0" noProof="0" dirty="0" smtClean="0">
                  <a:ln>
                    <a:noFill/>
                  </a:ln>
                  <a:solidFill>
                    <a:sysClr val="window" lastClr="FFFFFF"/>
                  </a:solidFill>
                  <a:effectLst/>
                  <a:uLnTx/>
                  <a:uFillTx/>
                  <a:latin typeface="HGS創英角ｺﾞｼｯｸUB" pitchFamily="50" charset="-128"/>
                  <a:ea typeface="HGS創英角ｺﾞｼｯｸUB" pitchFamily="50" charset="-128"/>
                  <a:cs typeface="+mn-cs"/>
                </a:rPr>
                <a:t>汚水処理事業など</a:t>
              </a:r>
              <a:endParaRPr kumimoji="0" lang="en-US" altLang="ja-JP" sz="1600" b="0" i="0" u="none" strike="noStrike" kern="0" cap="none" spc="0" normalizeH="0" baseline="0" noProof="0" dirty="0" smtClean="0">
                <a:ln>
                  <a:noFill/>
                </a:ln>
                <a:solidFill>
                  <a:sysClr val="window" lastClr="FFFFFF"/>
                </a:solidFill>
                <a:effectLst/>
                <a:uLnTx/>
                <a:uFillTx/>
                <a:latin typeface="HGS創英角ｺﾞｼｯｸUB" pitchFamily="50" charset="-128"/>
                <a:ea typeface="HGS創英角ｺﾞｼｯｸUB" pitchFamily="50" charset="-128"/>
                <a:cs typeface="+mn-cs"/>
              </a:endParaRPr>
            </a:p>
            <a:p>
              <a:pPr algn="ctr"/>
              <a:r>
                <a:rPr lang="ja-JP" altLang="en-US" sz="1600" b="1" u="sng" dirty="0" smtClean="0">
                  <a:latin typeface="HG丸ｺﾞｼｯｸM-PRO" pitchFamily="50" charset="-128"/>
                  <a:ea typeface="HG丸ｺﾞｼｯｸM-PRO" pitchFamily="50" charset="-128"/>
                </a:rPr>
                <a:t>私費</a:t>
              </a:r>
              <a:r>
                <a:rPr lang="ja-JP" altLang="en-US" sz="1600" dirty="0" smtClean="0">
                  <a:latin typeface="HG丸ｺﾞｼｯｸM-PRO" pitchFamily="50" charset="-128"/>
                  <a:ea typeface="HG丸ｺﾞｼｯｸM-PRO" pitchFamily="50" charset="-128"/>
                </a:rPr>
                <a:t>で運営</a:t>
              </a:r>
              <a:endParaRPr lang="en-US" altLang="ja-JP" sz="1600" dirty="0" smtClean="0">
                <a:latin typeface="HG丸ｺﾞｼｯｸM-PRO" pitchFamily="50" charset="-128"/>
                <a:ea typeface="HG丸ｺﾞｼｯｸM-PRO" pitchFamily="50" charset="-128"/>
              </a:endParaRPr>
            </a:p>
            <a:p>
              <a:pPr algn="ctr"/>
              <a:r>
                <a:rPr lang="ja-JP" altLang="en-US" sz="1200" dirty="0" smtClean="0">
                  <a:latin typeface="HG丸ｺﾞｼｯｸM-PRO" pitchFamily="50" charset="-128"/>
                  <a:ea typeface="HG丸ｺﾞｼｯｸM-PRO" pitchFamily="50" charset="-128"/>
                </a:rPr>
                <a:t>（下水道使用料）</a:t>
              </a:r>
              <a:endParaRPr lang="en-US" altLang="ja-JP" sz="1200" dirty="0" smtClean="0">
                <a:latin typeface="HG丸ｺﾞｼｯｸM-PRO" pitchFamily="50" charset="-128"/>
                <a:ea typeface="HG丸ｺﾞｼｯｸM-PRO" pitchFamily="50" charset="-128"/>
              </a:endParaRPr>
            </a:p>
          </p:txBody>
        </p:sp>
        <p:sp>
          <p:nvSpPr>
            <p:cNvPr id="44" name="角丸四角形 43"/>
            <p:cNvSpPr>
              <a:spLocks/>
            </p:cNvSpPr>
            <p:nvPr/>
          </p:nvSpPr>
          <p:spPr>
            <a:xfrm>
              <a:off x="4837569" y="3383736"/>
              <a:ext cx="2808000" cy="2736000"/>
            </a:xfrm>
            <a:prstGeom prst="roundRect">
              <a:avLst>
                <a:gd name="adj" fmla="val 4152"/>
              </a:avLst>
            </a:prstGeom>
            <a:noFill/>
            <a:ln w="28575">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0" tIns="36000" rIns="0" bIns="36000" rtlCol="0" anchor="t"/>
            <a:lstStyle/>
            <a:p>
              <a:pPr algn="ctr"/>
              <a:endParaRPr lang="en-US" altLang="ja-JP" sz="2000" dirty="0" smtClean="0">
                <a:solidFill>
                  <a:schemeClr val="tx1"/>
                </a:solidFill>
                <a:latin typeface="HG丸ｺﾞｼｯｸM-PRO" pitchFamily="50" charset="-128"/>
                <a:ea typeface="HG丸ｺﾞｼｯｸM-PRO" pitchFamily="50" charset="-128"/>
              </a:endParaRPr>
            </a:p>
          </p:txBody>
        </p:sp>
        <p:sp>
          <p:nvSpPr>
            <p:cNvPr id="45" name="角丸四角形 44"/>
            <p:cNvSpPr>
              <a:spLocks/>
            </p:cNvSpPr>
            <p:nvPr/>
          </p:nvSpPr>
          <p:spPr>
            <a:xfrm>
              <a:off x="1793827" y="3383736"/>
              <a:ext cx="1599000" cy="2772000"/>
            </a:xfrm>
            <a:prstGeom prst="roundRect">
              <a:avLst>
                <a:gd name="adj" fmla="val 9456"/>
              </a:avLst>
            </a:prstGeom>
            <a:noFill/>
            <a:ln w="28575">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0" tIns="36000" rIns="0" bIns="36000" rtlCol="0" anchor="ctr" anchorCtr="1"/>
            <a:lstStyle/>
            <a:p>
              <a:pPr algn="ctr"/>
              <a:r>
                <a:rPr lang="ja-JP" altLang="en-US" sz="2800" dirty="0" smtClean="0">
                  <a:solidFill>
                    <a:schemeClr val="tx1"/>
                  </a:solidFill>
                  <a:latin typeface="HGS創英角ｺﾞｼｯｸUB" pitchFamily="50" charset="-128"/>
                  <a:ea typeface="HGS創英角ｺﾞｼｯｸUB" pitchFamily="50" charset="-128"/>
                </a:rPr>
                <a:t>公共</a:t>
              </a:r>
              <a:endParaRPr lang="en-US" altLang="ja-JP" sz="2800" dirty="0" smtClean="0">
                <a:solidFill>
                  <a:schemeClr val="tx1"/>
                </a:solidFill>
                <a:latin typeface="HGS創英角ｺﾞｼｯｸUB" pitchFamily="50" charset="-128"/>
                <a:ea typeface="HGS創英角ｺﾞｼｯｸUB" pitchFamily="50" charset="-128"/>
              </a:endParaRPr>
            </a:p>
          </p:txBody>
        </p:sp>
        <p:sp>
          <p:nvSpPr>
            <p:cNvPr id="46" name="正方形/長方形 45"/>
            <p:cNvSpPr/>
            <p:nvPr/>
          </p:nvSpPr>
          <p:spPr>
            <a:xfrm>
              <a:off x="3327128" y="3196566"/>
              <a:ext cx="156017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smtClean="0">
                  <a:solidFill>
                    <a:schemeClr val="tx1"/>
                  </a:solidFill>
                  <a:latin typeface="HGS創英角ｺﾞｼｯｸUB" pitchFamily="50" charset="-128"/>
                  <a:ea typeface="HGS創英角ｺﾞｼｯｸUB" pitchFamily="50" charset="-128"/>
                </a:rPr>
                <a:t>運営権</a:t>
              </a:r>
              <a:endParaRPr lang="zh-TW" altLang="en-US" sz="1400" dirty="0" smtClean="0">
                <a:solidFill>
                  <a:schemeClr val="tx1"/>
                </a:solidFill>
                <a:latin typeface="HG丸ｺﾞｼｯｸM-PRO" pitchFamily="50" charset="-128"/>
                <a:ea typeface="HG丸ｺﾞｼｯｸM-PRO" pitchFamily="50" charset="-128"/>
              </a:endParaRPr>
            </a:p>
          </p:txBody>
        </p:sp>
        <p:cxnSp>
          <p:nvCxnSpPr>
            <p:cNvPr id="47" name="直線矢印コネクタ 46"/>
            <p:cNvCxnSpPr/>
            <p:nvPr/>
          </p:nvCxnSpPr>
          <p:spPr>
            <a:xfrm>
              <a:off x="3405215" y="4772171"/>
              <a:ext cx="1638000" cy="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48" name="角丸四角形 47"/>
            <p:cNvSpPr>
              <a:spLocks/>
            </p:cNvSpPr>
            <p:nvPr/>
          </p:nvSpPr>
          <p:spPr>
            <a:xfrm>
              <a:off x="8754261" y="5104886"/>
              <a:ext cx="1053000" cy="972000"/>
            </a:xfrm>
            <a:prstGeom prst="roundRect">
              <a:avLst>
                <a:gd name="adj" fmla="val 9456"/>
              </a:avLst>
            </a:prstGeom>
            <a:noFill/>
            <a:ln w="28575">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0" tIns="36000" rIns="0" bIns="36000" rtlCol="0" anchor="ctr" anchorCtr="1"/>
            <a:lstStyle/>
            <a:p>
              <a:pPr algn="ctr"/>
              <a:r>
                <a:rPr lang="ja-JP" altLang="en-US" sz="2000" dirty="0" smtClean="0">
                  <a:solidFill>
                    <a:schemeClr val="tx1"/>
                  </a:solidFill>
                  <a:latin typeface="HGS創英角ｺﾞｼｯｸUB" pitchFamily="50" charset="-128"/>
                  <a:ea typeface="HGS創英角ｺﾞｼｯｸUB" pitchFamily="50" charset="-128"/>
                </a:rPr>
                <a:t>利用者</a:t>
              </a:r>
              <a:endParaRPr lang="en-US" altLang="ja-JP" sz="2000" dirty="0" smtClean="0">
                <a:solidFill>
                  <a:schemeClr val="tx1"/>
                </a:solidFill>
                <a:latin typeface="HGS創英角ｺﾞｼｯｸUB" pitchFamily="50" charset="-128"/>
                <a:ea typeface="HGS創英角ｺﾞｼｯｸUB" pitchFamily="50" charset="-128"/>
              </a:endParaRPr>
            </a:p>
          </p:txBody>
        </p:sp>
        <p:sp>
          <p:nvSpPr>
            <p:cNvPr id="49" name="角丸四角形 48"/>
            <p:cNvSpPr>
              <a:spLocks/>
            </p:cNvSpPr>
            <p:nvPr/>
          </p:nvSpPr>
          <p:spPr>
            <a:xfrm>
              <a:off x="116463" y="4689248"/>
              <a:ext cx="1092000" cy="972000"/>
            </a:xfrm>
            <a:prstGeom prst="roundRect">
              <a:avLst>
                <a:gd name="adj" fmla="val 9456"/>
              </a:avLst>
            </a:prstGeom>
            <a:noFill/>
            <a:ln w="28575">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0" tIns="36000" rIns="0" bIns="36000" rtlCol="0" anchor="ctr" anchorCtr="1"/>
            <a:lstStyle/>
            <a:p>
              <a:pPr algn="ctr"/>
              <a:r>
                <a:rPr lang="ja-JP" altLang="en-US" sz="2000" dirty="0" smtClean="0">
                  <a:solidFill>
                    <a:schemeClr val="tx1"/>
                  </a:solidFill>
                  <a:latin typeface="HGS創英角ｺﾞｼｯｸUB" pitchFamily="50" charset="-128"/>
                  <a:ea typeface="HGS創英角ｺﾞｼｯｸUB" pitchFamily="50" charset="-128"/>
                </a:rPr>
                <a:t>市民</a:t>
              </a:r>
              <a:endParaRPr lang="en-US" altLang="ja-JP" sz="2000" dirty="0" smtClean="0">
                <a:solidFill>
                  <a:schemeClr val="tx1"/>
                </a:solidFill>
                <a:latin typeface="HGS創英角ｺﾞｼｯｸUB" pitchFamily="50" charset="-128"/>
                <a:ea typeface="HGS創英角ｺﾞｼｯｸUB" pitchFamily="50" charset="-128"/>
              </a:endParaRPr>
            </a:p>
          </p:txBody>
        </p:sp>
        <p:sp>
          <p:nvSpPr>
            <p:cNvPr id="50" name="正方形/長方形 49"/>
            <p:cNvSpPr/>
            <p:nvPr/>
          </p:nvSpPr>
          <p:spPr>
            <a:xfrm>
              <a:off x="3314636" y="4423801"/>
              <a:ext cx="171619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dirty="0" smtClean="0">
                  <a:solidFill>
                    <a:schemeClr val="tx1"/>
                  </a:solidFill>
                  <a:latin typeface="HGS創英角ｺﾞｼｯｸUB" pitchFamily="50" charset="-128"/>
                  <a:ea typeface="HGS創英角ｺﾞｼｯｸUB" pitchFamily="50" charset="-128"/>
                </a:rPr>
                <a:t>（サービス購入費</a:t>
              </a:r>
              <a:r>
                <a:rPr lang="ja-JP" altLang="en-US" sz="1400" dirty="0" smtClean="0">
                  <a:solidFill>
                    <a:schemeClr val="tx1"/>
                  </a:solidFill>
                  <a:latin typeface="HGS創英角ｺﾞｼｯｸUB" pitchFamily="50" charset="-128"/>
                  <a:ea typeface="HGS創英角ｺﾞｼｯｸUB" pitchFamily="50" charset="-128"/>
                </a:rPr>
                <a:t>）</a:t>
              </a:r>
              <a:endParaRPr lang="zh-TW" altLang="en-US" sz="1400" dirty="0" smtClean="0">
                <a:solidFill>
                  <a:schemeClr val="tx1"/>
                </a:solidFill>
                <a:latin typeface="HGS創英角ｺﾞｼｯｸUB" pitchFamily="50" charset="-128"/>
                <a:ea typeface="HGS創英角ｺﾞｼｯｸUB" pitchFamily="50" charset="-128"/>
              </a:endParaRPr>
            </a:p>
          </p:txBody>
        </p:sp>
        <p:sp>
          <p:nvSpPr>
            <p:cNvPr id="51" name="正方形/長方形 50"/>
            <p:cNvSpPr/>
            <p:nvPr/>
          </p:nvSpPr>
          <p:spPr>
            <a:xfrm>
              <a:off x="4874991" y="3421646"/>
              <a:ext cx="2808000" cy="639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800" dirty="0" smtClean="0">
                  <a:solidFill>
                    <a:schemeClr val="tx1"/>
                  </a:solidFill>
                  <a:latin typeface="HGS創英角ｺﾞｼｯｸUB" pitchFamily="50" charset="-128"/>
                  <a:ea typeface="HGS創英角ｺﾞｼｯｸUB" pitchFamily="50" charset="-128"/>
                </a:rPr>
                <a:t>運営権者</a:t>
              </a:r>
              <a:endParaRPr lang="zh-TW" altLang="en-US" sz="2800" dirty="0" smtClean="0">
                <a:solidFill>
                  <a:schemeClr val="tx1"/>
                </a:solidFill>
                <a:latin typeface="HGS創英角ｺﾞｼｯｸUB" pitchFamily="50" charset="-128"/>
                <a:ea typeface="HGS創英角ｺﾞｼｯｸUB" pitchFamily="50" charset="-128"/>
              </a:endParaRPr>
            </a:p>
          </p:txBody>
        </p:sp>
        <p:cxnSp>
          <p:nvCxnSpPr>
            <p:cNvPr id="52" name="直線矢印コネクタ 51"/>
            <p:cNvCxnSpPr>
              <a:stCxn id="48" idx="1"/>
              <a:endCxn id="43" idx="3"/>
            </p:cNvCxnSpPr>
            <p:nvPr/>
          </p:nvCxnSpPr>
          <p:spPr>
            <a:xfrm flipH="1" flipV="1">
              <a:off x="7527009" y="5590878"/>
              <a:ext cx="1227252" cy="8"/>
            </a:xfrm>
            <a:prstGeom prst="straightConnector1">
              <a:avLst/>
            </a:prstGeom>
            <a:ln w="38100">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53" name="右矢印 52"/>
            <p:cNvSpPr/>
            <p:nvPr/>
          </p:nvSpPr>
          <p:spPr>
            <a:xfrm>
              <a:off x="3448737" y="3412590"/>
              <a:ext cx="1368000" cy="288000"/>
            </a:xfrm>
            <a:prstGeom prst="rightArrow">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7644850" y="5248794"/>
              <a:ext cx="113057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dirty="0" smtClean="0">
                  <a:solidFill>
                    <a:schemeClr val="tx1"/>
                  </a:solidFill>
                  <a:latin typeface="HGS創英角ｺﾞｼｯｸUB" pitchFamily="50" charset="-128"/>
                  <a:ea typeface="HGS創英角ｺﾞｼｯｸUB" pitchFamily="50" charset="-128"/>
                </a:rPr>
                <a:t>（利用料金</a:t>
              </a:r>
              <a:r>
                <a:rPr lang="ja-JP" altLang="en-US" sz="1200" dirty="0" smtClean="0">
                  <a:solidFill>
                    <a:schemeClr val="tx1"/>
                  </a:solidFill>
                  <a:latin typeface="HGS創英角ｺﾞｼｯｸUB" pitchFamily="50" charset="-128"/>
                  <a:ea typeface="HGS創英角ｺﾞｼｯｸUB" pitchFamily="50" charset="-128"/>
                </a:rPr>
                <a:t>）</a:t>
              </a:r>
              <a:endParaRPr lang="zh-TW" altLang="en-US" sz="1200" dirty="0" smtClean="0">
                <a:solidFill>
                  <a:schemeClr val="tx1"/>
                </a:solidFill>
                <a:latin typeface="HGS創英角ｺﾞｼｯｸUB" pitchFamily="50" charset="-128"/>
                <a:ea typeface="HGS創英角ｺﾞｼｯｸUB" pitchFamily="50" charset="-128"/>
              </a:endParaRPr>
            </a:p>
          </p:txBody>
        </p:sp>
        <p:sp>
          <p:nvSpPr>
            <p:cNvPr id="55" name="正方形/長方形 54"/>
            <p:cNvSpPr/>
            <p:nvPr/>
          </p:nvSpPr>
          <p:spPr>
            <a:xfrm>
              <a:off x="3254731" y="4639825"/>
              <a:ext cx="1716191"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dirty="0" smtClean="0">
                  <a:solidFill>
                    <a:schemeClr val="tx1"/>
                  </a:solidFill>
                  <a:latin typeface="HG丸ｺﾞｼｯｸM-PRO" pitchFamily="50" charset="-128"/>
                  <a:ea typeface="HG丸ｺﾞｼｯｸM-PRO" pitchFamily="50" charset="-128"/>
                </a:rPr>
                <a:t>一般会計繰入金</a:t>
              </a:r>
              <a:endParaRPr lang="en-US" altLang="ja-JP" sz="1100" dirty="0" smtClean="0">
                <a:solidFill>
                  <a:schemeClr val="tx1"/>
                </a:solidFill>
                <a:latin typeface="HG丸ｺﾞｼｯｸM-PRO" pitchFamily="50" charset="-128"/>
                <a:ea typeface="HG丸ｺﾞｼｯｸM-PRO" pitchFamily="50" charset="-128"/>
              </a:endParaRPr>
            </a:p>
            <a:p>
              <a:pPr algn="ctr"/>
              <a:r>
                <a:rPr lang="ja-JP" altLang="en-US" sz="1100" dirty="0" smtClean="0">
                  <a:solidFill>
                    <a:schemeClr val="tx1"/>
                  </a:solidFill>
                  <a:latin typeface="HG丸ｺﾞｼｯｸM-PRO" pitchFamily="50" charset="-128"/>
                  <a:ea typeface="HG丸ｺﾞｼｯｸM-PRO" pitchFamily="50" charset="-128"/>
                </a:rPr>
                <a:t>交付金</a:t>
              </a:r>
              <a:endParaRPr lang="zh-TW" altLang="en-US" sz="1100" dirty="0" smtClean="0">
                <a:solidFill>
                  <a:schemeClr val="tx1"/>
                </a:solidFill>
                <a:latin typeface="HG丸ｺﾞｼｯｸM-PRO" pitchFamily="50" charset="-128"/>
                <a:ea typeface="HG丸ｺﾞｼｯｸM-PRO" pitchFamily="50" charset="-128"/>
              </a:endParaRPr>
            </a:p>
          </p:txBody>
        </p:sp>
        <p:sp>
          <p:nvSpPr>
            <p:cNvPr id="56" name="正方形/長方形 55"/>
            <p:cNvSpPr/>
            <p:nvPr/>
          </p:nvSpPr>
          <p:spPr>
            <a:xfrm>
              <a:off x="1208584" y="4725144"/>
              <a:ext cx="54606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dirty="0" smtClean="0">
                  <a:solidFill>
                    <a:schemeClr val="tx1"/>
                  </a:solidFill>
                  <a:latin typeface="HGS創英角ｺﾞｼｯｸUB" pitchFamily="50" charset="-128"/>
                  <a:ea typeface="HGS創英角ｺﾞｼｯｸUB" pitchFamily="50" charset="-128"/>
                </a:rPr>
                <a:t>税</a:t>
              </a:r>
              <a:endParaRPr lang="zh-TW" altLang="en-US" dirty="0" smtClean="0">
                <a:solidFill>
                  <a:schemeClr val="tx1"/>
                </a:solidFill>
                <a:latin typeface="HGS創英角ｺﾞｼｯｸUB" pitchFamily="50" charset="-128"/>
                <a:ea typeface="HGS創英角ｺﾞｼｯｸUB" pitchFamily="50" charset="-128"/>
              </a:endParaRPr>
            </a:p>
          </p:txBody>
        </p:sp>
        <p:cxnSp>
          <p:nvCxnSpPr>
            <p:cNvPr id="57" name="直線矢印コネクタ 56"/>
            <p:cNvCxnSpPr/>
            <p:nvPr/>
          </p:nvCxnSpPr>
          <p:spPr>
            <a:xfrm>
              <a:off x="1208584" y="5157192"/>
              <a:ext cx="585000" cy="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3789659" y="4204364"/>
              <a:ext cx="646331" cy="369332"/>
            </a:xfrm>
            <a:prstGeom prst="rect">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dirty="0" smtClean="0">
                  <a:solidFill>
                    <a:schemeClr val="tx1"/>
                  </a:solidFill>
                  <a:latin typeface="HGS創英角ｺﾞｼｯｸUB" pitchFamily="50" charset="-128"/>
                  <a:ea typeface="HGS創英角ｺﾞｼｯｸUB" pitchFamily="50" charset="-128"/>
                </a:rPr>
                <a:t>公費</a:t>
              </a:r>
              <a:endParaRPr lang="zh-TW" altLang="en-US" sz="1400" dirty="0" smtClean="0">
                <a:solidFill>
                  <a:schemeClr val="tx1"/>
                </a:solidFill>
                <a:latin typeface="HGS創英角ｺﾞｼｯｸUB" pitchFamily="50" charset="-128"/>
                <a:ea typeface="HGS創英角ｺﾞｼｯｸUB" pitchFamily="50" charset="-128"/>
              </a:endParaRPr>
            </a:p>
          </p:txBody>
        </p:sp>
        <p:sp>
          <p:nvSpPr>
            <p:cNvPr id="59" name="正方形/長方形 58"/>
            <p:cNvSpPr/>
            <p:nvPr/>
          </p:nvSpPr>
          <p:spPr>
            <a:xfrm>
              <a:off x="7862061" y="4996766"/>
              <a:ext cx="646331" cy="369332"/>
            </a:xfrm>
            <a:prstGeom prst="rect">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dirty="0" smtClean="0">
                  <a:solidFill>
                    <a:schemeClr val="tx1"/>
                  </a:solidFill>
                  <a:latin typeface="HGS創英角ｺﾞｼｯｸUB" pitchFamily="50" charset="-128"/>
                  <a:ea typeface="HGS創英角ｺﾞｼｯｸUB" pitchFamily="50" charset="-128"/>
                </a:rPr>
                <a:t>私費</a:t>
              </a:r>
              <a:endParaRPr lang="zh-TW" altLang="en-US" sz="1400" dirty="0" smtClean="0">
                <a:solidFill>
                  <a:schemeClr val="tx1"/>
                </a:solidFill>
                <a:latin typeface="HGS創英角ｺﾞｼｯｸUB" pitchFamily="50" charset="-128"/>
                <a:ea typeface="HGS創英角ｺﾞｼｯｸUB" pitchFamily="50" charset="-128"/>
              </a:endParaRPr>
            </a:p>
          </p:txBody>
        </p:sp>
        <p:sp>
          <p:nvSpPr>
            <p:cNvPr id="60" name="右矢印 59"/>
            <p:cNvSpPr/>
            <p:nvPr/>
          </p:nvSpPr>
          <p:spPr>
            <a:xfrm>
              <a:off x="3412737" y="3844638"/>
              <a:ext cx="1368000" cy="288000"/>
            </a:xfrm>
            <a:prstGeom prst="rightArrow">
              <a:avLst/>
            </a:prstGeom>
            <a:ln>
              <a:noFill/>
            </a:ln>
            <a:effectLst/>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3354765" y="3592610"/>
              <a:ext cx="156017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smtClean="0">
                  <a:solidFill>
                    <a:schemeClr val="tx1"/>
                  </a:solidFill>
                  <a:latin typeface="HGS創英角ｺﾞｼｯｸUB" pitchFamily="50" charset="-128"/>
                  <a:ea typeface="HGS創英角ｺﾞｼｯｸUB" pitchFamily="50" charset="-128"/>
                </a:rPr>
                <a:t>運営権対価</a:t>
              </a:r>
              <a:endParaRPr lang="zh-TW" altLang="en-US" sz="1400" dirty="0" smtClean="0">
                <a:solidFill>
                  <a:schemeClr val="tx1"/>
                </a:solidFill>
                <a:latin typeface="HG丸ｺﾞｼｯｸM-PRO" pitchFamily="50" charset="-128"/>
                <a:ea typeface="HG丸ｺﾞｼｯｸM-PRO" pitchFamily="50" charset="-128"/>
              </a:endParaRPr>
            </a:p>
          </p:txBody>
        </p:sp>
      </p:grpSp>
      <p:sp>
        <p:nvSpPr>
          <p:cNvPr id="39" name="Rectangle 5"/>
          <p:cNvSpPr>
            <a:spLocks noChangeArrowheads="1"/>
          </p:cNvSpPr>
          <p:nvPr/>
        </p:nvSpPr>
        <p:spPr bwMode="auto">
          <a:xfrm>
            <a:off x="489492" y="6201308"/>
            <a:ext cx="8892000" cy="389523"/>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rIns="36000" anchor="ctr"/>
          <a:lstStyle/>
          <a:p>
            <a:pPr algn="ctr">
              <a:defRPr/>
            </a:pPr>
            <a:r>
              <a:rPr lang="ja-JP" altLang="en-US" sz="1600" dirty="0">
                <a:latin typeface="HG丸ｺﾞｼｯｸM-PRO" pitchFamily="50" charset="-128"/>
                <a:ea typeface="HG丸ｺﾞｼｯｸM-PRO" pitchFamily="50" charset="-128"/>
              </a:rPr>
              <a:t>本市下水道事業においては</a:t>
            </a:r>
            <a:r>
              <a:rPr lang="ja-JP" altLang="en-US" sz="1600" dirty="0" smtClean="0">
                <a:latin typeface="HG丸ｺﾞｼｯｸM-PRO" pitchFamily="50" charset="-128"/>
                <a:ea typeface="HG丸ｺﾞｼｯｸM-PRO" pitchFamily="50" charset="-128"/>
              </a:rPr>
              <a:t>、「混合型運営権制度」を</a:t>
            </a:r>
            <a:r>
              <a:rPr lang="ja-JP" altLang="en-US" sz="1600" dirty="0">
                <a:latin typeface="HG丸ｺﾞｼｯｸM-PRO" pitchFamily="50" charset="-128"/>
                <a:ea typeface="HG丸ｺﾞｼｯｸM-PRO" pitchFamily="50" charset="-128"/>
              </a:rPr>
              <a:t>適用</a:t>
            </a:r>
          </a:p>
        </p:txBody>
      </p:sp>
      <p:sp>
        <p:nvSpPr>
          <p:cNvPr id="36"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57</a:t>
            </a:fld>
            <a:endParaRPr lang="ja-JP" altLang="en-US" sz="2000" b="1" dirty="0">
              <a:solidFill>
                <a:schemeClr val="tx1"/>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７</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２</a:t>
            </a:r>
            <a:r>
              <a:rPr lang="ja-JP" altLang="en-US" dirty="0">
                <a:solidFill>
                  <a:srgbClr val="623104"/>
                </a:solidFill>
                <a:latin typeface="HGS創英角ｺﾞｼｯｸUB" pitchFamily="50" charset="-128"/>
                <a:ea typeface="HGS創英角ｺﾞｼｯｸUB" pitchFamily="50" charset="-128"/>
              </a:rPr>
              <a:t>．</a:t>
            </a:r>
            <a:r>
              <a:rPr lang="ja-JP" altLang="en-US" dirty="0"/>
              <a:t>混合型公共施設等運営権制度の</a:t>
            </a:r>
            <a:r>
              <a:rPr lang="ja-JP" altLang="en-US" dirty="0" smtClean="0"/>
              <a:t>しくみ</a:t>
            </a:r>
            <a:endParaRPr kumimoji="1" lang="ja-JP" altLang="en-US" dirty="0"/>
          </a:p>
        </p:txBody>
      </p:sp>
      <p:sp>
        <p:nvSpPr>
          <p:cNvPr id="37" name="角丸四角形 36"/>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・混合型公共施設等運営権制度とは</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Tree>
    <p:extLst>
      <p:ext uri="{BB962C8B-B14F-4D97-AF65-F5344CB8AC3E}">
        <p14:creationId xmlns:p14="http://schemas.microsoft.com/office/powerpoint/2010/main" val="13925347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58</a:t>
            </a:fld>
            <a:endParaRPr lang="ja-JP" altLang="en-US" sz="2000" b="1" dirty="0">
              <a:solidFill>
                <a:srgbClr val="000000"/>
              </a:solidFill>
              <a:latin typeface="Times New Roman" pitchFamily="18" charset="0"/>
              <a:cs typeface="Times New Roman" pitchFamily="18" charset="0"/>
            </a:endParaRPr>
          </a:p>
        </p:txBody>
      </p:sp>
      <p:sp>
        <p:nvSpPr>
          <p:cNvPr id="4" name="タイトル 3"/>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７</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３</a:t>
            </a:r>
            <a:r>
              <a:rPr lang="ja-JP" altLang="en-US" dirty="0">
                <a:solidFill>
                  <a:srgbClr val="623104"/>
                </a:solidFill>
                <a:latin typeface="HGS創英角ｺﾞｼｯｸUB" pitchFamily="50" charset="-128"/>
                <a:ea typeface="HGS創英角ｺﾞｼｯｸUB" pitchFamily="50" charset="-128"/>
              </a:rPr>
              <a:t>．</a:t>
            </a:r>
            <a:r>
              <a:rPr lang="ja-JP" altLang="en-US" dirty="0"/>
              <a:t>混合型運営権制度での資金の流れ</a:t>
            </a:r>
            <a:r>
              <a:rPr lang="ja-JP" altLang="en-US" sz="2000" dirty="0"/>
              <a:t>（一般的な例</a:t>
            </a:r>
            <a:r>
              <a:rPr lang="ja-JP" altLang="en-US" sz="2000" dirty="0" smtClean="0"/>
              <a:t>）</a:t>
            </a:r>
            <a:endParaRPr kumimoji="1" lang="ja-JP" altLang="en-US" dirty="0"/>
          </a:p>
        </p:txBody>
      </p:sp>
      <p:sp>
        <p:nvSpPr>
          <p:cNvPr id="101" name="角丸四角形 100"/>
          <p:cNvSpPr>
            <a:spLocks/>
          </p:cNvSpPr>
          <p:nvPr/>
        </p:nvSpPr>
        <p:spPr>
          <a:xfrm>
            <a:off x="169189" y="5236988"/>
            <a:ext cx="4844095" cy="501919"/>
          </a:xfrm>
          <a:prstGeom prst="roundRect">
            <a:avLst>
              <a:gd name="adj" fmla="val 11279"/>
            </a:avLst>
          </a:prstGeom>
          <a:solidFill>
            <a:srgbClr val="91E583"/>
          </a:solidFill>
          <a:ln w="19050">
            <a:solidFill>
              <a:srgbClr val="287C1A"/>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36000" rtlCol="0" anchor="ctr"/>
          <a:lstStyle/>
          <a:p>
            <a:pPr algn="ctr"/>
            <a:r>
              <a:rPr lang="ja-JP" altLang="en-US" sz="1200" b="1" u="sng" dirty="0" smtClean="0">
                <a:solidFill>
                  <a:schemeClr val="tx1"/>
                </a:solidFill>
                <a:latin typeface="HG丸ｺﾞｼｯｸM-PRO" pitchFamily="50" charset="-128"/>
                <a:ea typeface="HG丸ｺﾞｼｯｸM-PRO" pitchFamily="50" charset="-128"/>
              </a:rPr>
              <a:t>運営権者</a:t>
            </a:r>
            <a:endParaRPr lang="en-US" altLang="ja-JP" sz="1200" b="1" dirty="0">
              <a:solidFill>
                <a:schemeClr val="tx1"/>
              </a:solidFill>
              <a:latin typeface="HG丸ｺﾞｼｯｸM-PRO" pitchFamily="50" charset="-128"/>
              <a:ea typeface="HG丸ｺﾞｼｯｸM-PRO" pitchFamily="50" charset="-128"/>
            </a:endParaRPr>
          </a:p>
        </p:txBody>
      </p:sp>
      <p:sp>
        <p:nvSpPr>
          <p:cNvPr id="117" name="角丸四角形 15"/>
          <p:cNvSpPr/>
          <p:nvPr/>
        </p:nvSpPr>
        <p:spPr>
          <a:xfrm>
            <a:off x="5308235" y="3763149"/>
            <a:ext cx="720000" cy="7918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ja-JP" altLang="en-US" sz="1000" b="1" dirty="0" smtClean="0">
                <a:solidFill>
                  <a:schemeClr val="tx1"/>
                </a:solidFill>
                <a:latin typeface="HG丸ｺﾞｼｯｸM-PRO" pitchFamily="50" charset="-128"/>
                <a:ea typeface="HG丸ｺﾞｼｯｸM-PRO" pitchFamily="50" charset="-128"/>
              </a:rPr>
              <a:t>下水処理</a:t>
            </a:r>
            <a:endParaRPr lang="en-US" altLang="ja-JP" sz="1000" b="1" dirty="0" smtClean="0">
              <a:solidFill>
                <a:schemeClr val="tx1"/>
              </a:solidFill>
              <a:latin typeface="HG丸ｺﾞｼｯｸM-PRO" pitchFamily="50" charset="-128"/>
              <a:ea typeface="HG丸ｺﾞｼｯｸM-PRO" pitchFamily="50" charset="-128"/>
            </a:endParaRPr>
          </a:p>
          <a:p>
            <a:pPr>
              <a:defRPr/>
            </a:pPr>
            <a:r>
              <a:rPr lang="ja-JP" altLang="en-US" sz="1000" b="1" dirty="0" smtClean="0">
                <a:solidFill>
                  <a:schemeClr val="tx1"/>
                </a:solidFill>
                <a:latin typeface="HG丸ｺﾞｼｯｸM-PRO" pitchFamily="50" charset="-128"/>
                <a:ea typeface="HG丸ｺﾞｼｯｸM-PRO" pitchFamily="50" charset="-128"/>
              </a:rPr>
              <a:t>施設、</a:t>
            </a:r>
            <a:endParaRPr lang="en-US" altLang="ja-JP" sz="1000" b="1" dirty="0" smtClean="0">
              <a:solidFill>
                <a:schemeClr val="tx1"/>
              </a:solidFill>
              <a:latin typeface="HG丸ｺﾞｼｯｸM-PRO" pitchFamily="50" charset="-128"/>
              <a:ea typeface="HG丸ｺﾞｼｯｸM-PRO" pitchFamily="50" charset="-128"/>
            </a:endParaRPr>
          </a:p>
          <a:p>
            <a:pPr>
              <a:defRPr/>
            </a:pPr>
            <a:r>
              <a:rPr lang="ja-JP" altLang="en-US" sz="1000" b="1" dirty="0" smtClean="0">
                <a:solidFill>
                  <a:schemeClr val="tx1"/>
                </a:solidFill>
                <a:latin typeface="HG丸ｺﾞｼｯｸM-PRO" pitchFamily="50" charset="-128"/>
                <a:ea typeface="HG丸ｺﾞｼｯｸM-PRO" pitchFamily="50" charset="-128"/>
              </a:rPr>
              <a:t>管渠</a:t>
            </a:r>
            <a:endParaRPr lang="en-US" altLang="ja-JP" sz="1000" b="1" dirty="0">
              <a:solidFill>
                <a:schemeClr val="tx1"/>
              </a:solidFill>
              <a:latin typeface="HG丸ｺﾞｼｯｸM-PRO" pitchFamily="50" charset="-128"/>
              <a:ea typeface="HG丸ｺﾞｼｯｸM-PRO" pitchFamily="50" charset="-128"/>
            </a:endParaRPr>
          </a:p>
        </p:txBody>
      </p:sp>
      <p:sp>
        <p:nvSpPr>
          <p:cNvPr id="121" name="角丸四角形 15"/>
          <p:cNvSpPr/>
          <p:nvPr/>
        </p:nvSpPr>
        <p:spPr>
          <a:xfrm>
            <a:off x="5349124" y="5130000"/>
            <a:ext cx="720000" cy="7207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a:defRPr/>
            </a:pPr>
            <a:r>
              <a:rPr lang="ja-JP" altLang="en-US" sz="1000" b="1" dirty="0" smtClean="0">
                <a:solidFill>
                  <a:schemeClr val="tx1"/>
                </a:solidFill>
                <a:latin typeface="HG丸ｺﾞｼｯｸM-PRO" pitchFamily="50" charset="-128"/>
                <a:ea typeface="HG丸ｺﾞｼｯｸM-PRO" pitchFamily="50" charset="-128"/>
              </a:rPr>
              <a:t>公共</a:t>
            </a:r>
            <a:endParaRPr lang="en-US" altLang="ja-JP" sz="1000" b="1" dirty="0" smtClean="0">
              <a:solidFill>
                <a:schemeClr val="tx1"/>
              </a:solidFill>
              <a:latin typeface="HG丸ｺﾞｼｯｸM-PRO" pitchFamily="50" charset="-128"/>
              <a:ea typeface="HG丸ｺﾞｼｯｸM-PRO" pitchFamily="50" charset="-128"/>
            </a:endParaRPr>
          </a:p>
          <a:p>
            <a:pPr algn="ctr">
              <a:defRPr/>
            </a:pPr>
            <a:r>
              <a:rPr lang="ja-JP" altLang="en-US" sz="1000" b="1" dirty="0" smtClean="0">
                <a:solidFill>
                  <a:schemeClr val="tx1"/>
                </a:solidFill>
                <a:latin typeface="HG丸ｺﾞｼｯｸM-PRO" pitchFamily="50" charset="-128"/>
                <a:ea typeface="HG丸ｺﾞｼｯｸM-PRO" pitchFamily="50" charset="-128"/>
              </a:rPr>
              <a:t>施設等</a:t>
            </a:r>
            <a:endParaRPr lang="en-US" altLang="ja-JP" sz="1000" b="1" dirty="0" smtClean="0">
              <a:solidFill>
                <a:schemeClr val="tx1"/>
              </a:solidFill>
              <a:latin typeface="HG丸ｺﾞｼｯｸM-PRO" pitchFamily="50" charset="-128"/>
              <a:ea typeface="HG丸ｺﾞｼｯｸM-PRO" pitchFamily="50" charset="-128"/>
            </a:endParaRPr>
          </a:p>
          <a:p>
            <a:pPr algn="ctr">
              <a:defRPr/>
            </a:pPr>
            <a:r>
              <a:rPr lang="ja-JP" altLang="en-US" sz="1000" b="1" dirty="0" smtClean="0">
                <a:solidFill>
                  <a:schemeClr val="tx1"/>
                </a:solidFill>
                <a:latin typeface="HG丸ｺﾞｼｯｸM-PRO" pitchFamily="50" charset="-128"/>
                <a:ea typeface="HG丸ｺﾞｼｯｸM-PRO" pitchFamily="50" charset="-128"/>
              </a:rPr>
              <a:t>運営権</a:t>
            </a:r>
            <a:endParaRPr lang="ja-JP" altLang="en-US" sz="1000" b="1" dirty="0">
              <a:solidFill>
                <a:schemeClr val="tx1"/>
              </a:solidFill>
              <a:latin typeface="HG丸ｺﾞｼｯｸM-PRO" pitchFamily="50" charset="-128"/>
              <a:ea typeface="HG丸ｺﾞｼｯｸM-PRO" pitchFamily="50" charset="-128"/>
            </a:endParaRPr>
          </a:p>
        </p:txBody>
      </p:sp>
      <p:cxnSp>
        <p:nvCxnSpPr>
          <p:cNvPr id="123" name="直線コネクタ 122"/>
          <p:cNvCxnSpPr>
            <a:stCxn id="101" idx="3"/>
            <a:endCxn id="121" idx="1"/>
          </p:cNvCxnSpPr>
          <p:nvPr/>
        </p:nvCxnSpPr>
        <p:spPr>
          <a:xfrm>
            <a:off x="5013284" y="5487944"/>
            <a:ext cx="335840" cy="2414"/>
          </a:xfrm>
          <a:prstGeom prst="line">
            <a:avLst/>
          </a:prstGeom>
          <a:ln w="19050">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128" name="角丸四角形 127"/>
          <p:cNvSpPr/>
          <p:nvPr/>
        </p:nvSpPr>
        <p:spPr>
          <a:xfrm>
            <a:off x="4902132" y="3901425"/>
            <a:ext cx="446912" cy="2476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lstStyle/>
          <a:p>
            <a:pPr algn="ctr">
              <a:defRPr/>
            </a:pPr>
            <a:r>
              <a:rPr lang="ja-JP" altLang="en-US" sz="1100" dirty="0">
                <a:solidFill>
                  <a:schemeClr val="tx1"/>
                </a:solidFill>
                <a:latin typeface="HG丸ｺﾞｼｯｸM-PRO" pitchFamily="50" charset="-128"/>
                <a:ea typeface="HG丸ｺﾞｼｯｸM-PRO" pitchFamily="50" charset="-128"/>
              </a:rPr>
              <a:t>所有</a:t>
            </a:r>
            <a:endParaRPr lang="en-US" altLang="ja-JP" sz="1100" dirty="0" smtClean="0">
              <a:solidFill>
                <a:schemeClr val="tx1"/>
              </a:solidFill>
              <a:latin typeface="HG丸ｺﾞｼｯｸM-PRO" pitchFamily="50" charset="-128"/>
              <a:ea typeface="HG丸ｺﾞｼｯｸM-PRO" pitchFamily="50" charset="-128"/>
            </a:endParaRPr>
          </a:p>
        </p:txBody>
      </p:sp>
      <p:cxnSp>
        <p:nvCxnSpPr>
          <p:cNvPr id="142" name="直線矢印コネクタ 141"/>
          <p:cNvCxnSpPr>
            <a:endCxn id="117" idx="1"/>
          </p:cNvCxnSpPr>
          <p:nvPr/>
        </p:nvCxnSpPr>
        <p:spPr>
          <a:xfrm flipV="1">
            <a:off x="3749504" y="4159064"/>
            <a:ext cx="1558731" cy="474"/>
          </a:xfrm>
          <a:prstGeom prst="straightConnector1">
            <a:avLst/>
          </a:prstGeom>
          <a:ln w="19050">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145" name="角丸四角形 144"/>
          <p:cNvSpPr/>
          <p:nvPr/>
        </p:nvSpPr>
        <p:spPr>
          <a:xfrm>
            <a:off x="5025008" y="5553236"/>
            <a:ext cx="295642" cy="1755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lstStyle/>
          <a:p>
            <a:pPr algn="ctr">
              <a:defRPr/>
            </a:pPr>
            <a:r>
              <a:rPr lang="ja-JP" altLang="en-US" sz="1100" dirty="0">
                <a:solidFill>
                  <a:schemeClr val="tx1"/>
                </a:solidFill>
                <a:latin typeface="HG丸ｺﾞｼｯｸM-PRO" pitchFamily="50" charset="-128"/>
                <a:ea typeface="HG丸ｺﾞｼｯｸM-PRO" pitchFamily="50" charset="-128"/>
              </a:rPr>
              <a:t>保有</a:t>
            </a:r>
            <a:endParaRPr lang="en-US" altLang="ja-JP" sz="1100" dirty="0" smtClean="0">
              <a:solidFill>
                <a:schemeClr val="tx1"/>
              </a:solidFill>
              <a:latin typeface="HG丸ｺﾞｼｯｸM-PRO" pitchFamily="50" charset="-128"/>
              <a:ea typeface="HG丸ｺﾞｼｯｸM-PRO" pitchFamily="50" charset="-128"/>
            </a:endParaRPr>
          </a:p>
        </p:txBody>
      </p:sp>
      <p:sp>
        <p:nvSpPr>
          <p:cNvPr id="102" name="角丸四角形 101"/>
          <p:cNvSpPr>
            <a:spLocks/>
          </p:cNvSpPr>
          <p:nvPr/>
        </p:nvSpPr>
        <p:spPr>
          <a:xfrm>
            <a:off x="977309" y="2352285"/>
            <a:ext cx="3085646" cy="2276901"/>
          </a:xfrm>
          <a:prstGeom prst="roundRect">
            <a:avLst>
              <a:gd name="adj" fmla="val 7125"/>
            </a:avLst>
          </a:prstGeom>
          <a:solidFill>
            <a:srgbClr val="99CCFF"/>
          </a:solidFill>
          <a:ln w="19050">
            <a:solidFill>
              <a:schemeClr val="accent1"/>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36000" rtlCol="0" anchor="ctr"/>
          <a:lstStyle/>
          <a:p>
            <a:pPr algn="ctr"/>
            <a:endParaRPr lang="en-US" altLang="ja-JP" sz="1200" dirty="0" smtClean="0">
              <a:solidFill>
                <a:schemeClr val="tx1"/>
              </a:solidFill>
              <a:latin typeface="HG丸ｺﾞｼｯｸM-PRO" pitchFamily="50" charset="-128"/>
              <a:ea typeface="HG丸ｺﾞｼｯｸM-PRO" pitchFamily="50" charset="-128"/>
            </a:endParaRPr>
          </a:p>
        </p:txBody>
      </p:sp>
      <p:sp>
        <p:nvSpPr>
          <p:cNvPr id="104" name="角丸四角形 5"/>
          <p:cNvSpPr>
            <a:spLocks noChangeArrowheads="1"/>
          </p:cNvSpPr>
          <p:nvPr/>
        </p:nvSpPr>
        <p:spPr bwMode="auto">
          <a:xfrm>
            <a:off x="92462" y="1450282"/>
            <a:ext cx="1237935" cy="792122"/>
          </a:xfrm>
          <a:prstGeom prst="roundRect">
            <a:avLst>
              <a:gd name="adj" fmla="val 16667"/>
            </a:avLst>
          </a:prstGeom>
          <a:solidFill>
            <a:srgbClr val="CCFFCC"/>
          </a:solidFill>
          <a:ln w="12700" algn="ctr">
            <a:solidFill>
              <a:schemeClr val="tx1"/>
            </a:solidFill>
            <a:miter lim="800000"/>
            <a:headEnd/>
            <a:tailEnd/>
          </a:ln>
        </p:spPr>
        <p:txBody>
          <a:bodyPr lIns="72000" rIns="72000" anchor="ctr"/>
          <a:lstStyle/>
          <a:p>
            <a:pPr algn="ctr"/>
            <a:r>
              <a:rPr lang="ja-JP" altLang="en-US" sz="1100" b="1" dirty="0" smtClean="0">
                <a:latin typeface="HG丸ｺﾞｼｯｸM-PRO" pitchFamily="50" charset="-128"/>
                <a:ea typeface="HG丸ｺﾞｼｯｸM-PRO" pitchFamily="50" charset="-128"/>
              </a:rPr>
              <a:t>下水道</a:t>
            </a:r>
            <a:endParaRPr lang="en-US" altLang="ja-JP" sz="1100" b="1" dirty="0" smtClean="0">
              <a:latin typeface="HG丸ｺﾞｼｯｸM-PRO" pitchFamily="50" charset="-128"/>
              <a:ea typeface="HG丸ｺﾞｼｯｸM-PRO" pitchFamily="50" charset="-128"/>
            </a:endParaRPr>
          </a:p>
          <a:p>
            <a:pPr algn="ctr"/>
            <a:r>
              <a:rPr lang="ja-JP" altLang="en-US" sz="1100" b="1" dirty="0" smtClean="0">
                <a:latin typeface="HG丸ｺﾞｼｯｸM-PRO" pitchFamily="50" charset="-128"/>
                <a:ea typeface="HG丸ｺﾞｼｯｸM-PRO" pitchFamily="50" charset="-128"/>
              </a:rPr>
              <a:t>使用者</a:t>
            </a:r>
            <a:endParaRPr lang="ja-JP" altLang="en-US" sz="1100" b="1" dirty="0">
              <a:latin typeface="HG丸ｺﾞｼｯｸM-PRO" pitchFamily="50" charset="-128"/>
              <a:ea typeface="HG丸ｺﾞｼｯｸM-PRO" pitchFamily="50" charset="-128"/>
            </a:endParaRPr>
          </a:p>
        </p:txBody>
      </p:sp>
      <p:sp>
        <p:nvSpPr>
          <p:cNvPr id="105" name="正方形/長方形 17"/>
          <p:cNvSpPr>
            <a:spLocks noChangeArrowheads="1"/>
          </p:cNvSpPr>
          <p:nvPr/>
        </p:nvSpPr>
        <p:spPr bwMode="auto">
          <a:xfrm>
            <a:off x="1388736" y="1448780"/>
            <a:ext cx="1260000" cy="805122"/>
          </a:xfrm>
          <a:prstGeom prst="rect">
            <a:avLst/>
          </a:prstGeom>
          <a:solidFill>
            <a:srgbClr val="CCFFCC"/>
          </a:solidFill>
          <a:ln w="12700" algn="ctr">
            <a:solidFill>
              <a:schemeClr val="tx1"/>
            </a:solidFill>
            <a:miter lim="800000"/>
            <a:headEnd/>
            <a:tailEnd/>
          </a:ln>
        </p:spPr>
        <p:txBody>
          <a:bodyPr/>
          <a:lstStyle/>
          <a:p>
            <a:pPr algn="ctr"/>
            <a:r>
              <a:rPr lang="ja-JP" altLang="en-US" sz="1100" b="1" dirty="0">
                <a:latin typeface="HG丸ｺﾞｼｯｸM-PRO" pitchFamily="50" charset="-128"/>
                <a:ea typeface="HG丸ｺﾞｼｯｸM-PRO" pitchFamily="50" charset="-128"/>
              </a:rPr>
              <a:t>国</a:t>
            </a:r>
            <a:endParaRPr lang="en-US" altLang="ja-JP" sz="1100" dirty="0">
              <a:latin typeface="HG丸ｺﾞｼｯｸM-PRO" pitchFamily="50" charset="-128"/>
              <a:ea typeface="HG丸ｺﾞｼｯｸM-PRO" pitchFamily="50" charset="-128"/>
            </a:endParaRPr>
          </a:p>
          <a:p>
            <a:pPr algn="ctr"/>
            <a:endParaRPr lang="ja-JP" altLang="en-US" sz="1100" dirty="0">
              <a:solidFill>
                <a:srgbClr val="FFFFFF"/>
              </a:solidFill>
              <a:latin typeface="Calibri" pitchFamily="34" charset="0"/>
            </a:endParaRPr>
          </a:p>
        </p:txBody>
      </p:sp>
      <p:sp>
        <p:nvSpPr>
          <p:cNvPr id="107" name="角丸四角形 106"/>
          <p:cNvSpPr/>
          <p:nvPr/>
        </p:nvSpPr>
        <p:spPr>
          <a:xfrm>
            <a:off x="1057868" y="3044501"/>
            <a:ext cx="1578075" cy="3722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a:defRPr/>
            </a:pPr>
            <a:r>
              <a:rPr lang="ja-JP" altLang="en-US" sz="1100" b="1" dirty="0" smtClean="0">
                <a:solidFill>
                  <a:schemeClr val="tx1"/>
                </a:solidFill>
                <a:latin typeface="HG丸ｺﾞｼｯｸM-PRO" pitchFamily="50" charset="-128"/>
                <a:ea typeface="HG丸ｺﾞｼｯｸM-PRO" pitchFamily="50" charset="-128"/>
              </a:rPr>
              <a:t>一般</a:t>
            </a:r>
            <a:r>
              <a:rPr lang="ja-JP" altLang="en-US" sz="1100" b="1" dirty="0">
                <a:solidFill>
                  <a:schemeClr val="tx1"/>
                </a:solidFill>
                <a:latin typeface="HG丸ｺﾞｼｯｸM-PRO" pitchFamily="50" charset="-128"/>
                <a:ea typeface="HG丸ｺﾞｼｯｸM-PRO" pitchFamily="50" charset="-128"/>
              </a:rPr>
              <a:t>会計</a:t>
            </a:r>
          </a:p>
        </p:txBody>
      </p:sp>
      <p:sp>
        <p:nvSpPr>
          <p:cNvPr id="109" name="角丸四角形 108"/>
          <p:cNvSpPr/>
          <p:nvPr/>
        </p:nvSpPr>
        <p:spPr>
          <a:xfrm>
            <a:off x="2036740" y="1692003"/>
            <a:ext cx="576000" cy="5019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a:defRPr/>
            </a:pPr>
            <a:r>
              <a:rPr lang="ja-JP" altLang="en-US" sz="1000" dirty="0">
                <a:solidFill>
                  <a:schemeClr val="hlink"/>
                </a:solidFill>
              </a:rPr>
              <a:t>国交省</a:t>
            </a:r>
          </a:p>
        </p:txBody>
      </p:sp>
      <p:sp>
        <p:nvSpPr>
          <p:cNvPr id="110" name="角丸四角形 109"/>
          <p:cNvSpPr/>
          <p:nvPr/>
        </p:nvSpPr>
        <p:spPr>
          <a:xfrm>
            <a:off x="1424608" y="1692003"/>
            <a:ext cx="576000" cy="5019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a:defRPr/>
            </a:pPr>
            <a:r>
              <a:rPr lang="ja-JP" altLang="en-US" sz="1000" dirty="0">
                <a:solidFill>
                  <a:schemeClr val="hlink"/>
                </a:solidFill>
                <a:latin typeface="HG丸ｺﾞｼｯｸM-PRO" pitchFamily="50" charset="-128"/>
                <a:ea typeface="HG丸ｺﾞｼｯｸM-PRO" pitchFamily="50" charset="-128"/>
              </a:rPr>
              <a:t>総務省</a:t>
            </a:r>
          </a:p>
        </p:txBody>
      </p:sp>
      <p:sp>
        <p:nvSpPr>
          <p:cNvPr id="111" name="下矢印 3"/>
          <p:cNvSpPr>
            <a:spLocks noChangeArrowheads="1"/>
          </p:cNvSpPr>
          <p:nvPr/>
        </p:nvSpPr>
        <p:spPr bwMode="auto">
          <a:xfrm>
            <a:off x="196106" y="2250019"/>
            <a:ext cx="342405" cy="2954288"/>
          </a:xfrm>
          <a:prstGeom prst="downArrow">
            <a:avLst>
              <a:gd name="adj1" fmla="val 50000"/>
              <a:gd name="adj2" fmla="val 48334"/>
            </a:avLst>
          </a:prstGeom>
          <a:solidFill>
            <a:srgbClr val="FF0000"/>
          </a:solidFill>
          <a:ln w="12700" algn="ctr">
            <a:solidFill>
              <a:schemeClr val="tx1"/>
            </a:solidFill>
            <a:miter lim="800000"/>
            <a:headEnd/>
            <a:tailEnd/>
          </a:ln>
        </p:spPr>
        <p:txBody>
          <a:bodyPr anchor="ctr"/>
          <a:lstStyle/>
          <a:p>
            <a:pPr algn="ctr"/>
            <a:endParaRPr lang="ja-JP" altLang="en-US" sz="1100" dirty="0">
              <a:solidFill>
                <a:schemeClr val="bg1"/>
              </a:solidFill>
              <a:latin typeface="Calibri" pitchFamily="34" charset="0"/>
            </a:endParaRPr>
          </a:p>
          <a:p>
            <a:pPr algn="ctr"/>
            <a:endParaRPr lang="ja-JP" altLang="en-US" sz="1100" dirty="0">
              <a:solidFill>
                <a:schemeClr val="bg1"/>
              </a:solidFill>
              <a:latin typeface="Calibri" pitchFamily="34" charset="0"/>
            </a:endParaRPr>
          </a:p>
          <a:p>
            <a:pPr algn="ctr"/>
            <a:endParaRPr lang="ja-JP" altLang="en-US" sz="1100" dirty="0">
              <a:solidFill>
                <a:schemeClr val="bg1"/>
              </a:solidFill>
              <a:latin typeface="Calibri" pitchFamily="34" charset="0"/>
            </a:endParaRPr>
          </a:p>
          <a:p>
            <a:pPr algn="ctr"/>
            <a:endParaRPr lang="ja-JP" altLang="en-US" sz="1100" dirty="0">
              <a:solidFill>
                <a:schemeClr val="bg1"/>
              </a:solidFill>
              <a:latin typeface="Calibri" pitchFamily="34" charset="0"/>
            </a:endParaRPr>
          </a:p>
          <a:p>
            <a:pPr algn="ctr"/>
            <a:endParaRPr lang="ja-JP" altLang="en-US" sz="1100" dirty="0">
              <a:solidFill>
                <a:schemeClr val="bg1"/>
              </a:solidFill>
              <a:latin typeface="Calibri" pitchFamily="34" charset="0"/>
            </a:endParaRPr>
          </a:p>
        </p:txBody>
      </p:sp>
      <p:sp>
        <p:nvSpPr>
          <p:cNvPr id="112" name="下矢印 27"/>
          <p:cNvSpPr>
            <a:spLocks noChangeArrowheads="1"/>
          </p:cNvSpPr>
          <p:nvPr/>
        </p:nvSpPr>
        <p:spPr bwMode="auto">
          <a:xfrm>
            <a:off x="1023495" y="2250024"/>
            <a:ext cx="309628" cy="772447"/>
          </a:xfrm>
          <a:prstGeom prst="downArrow">
            <a:avLst>
              <a:gd name="adj1" fmla="val 50000"/>
              <a:gd name="adj2" fmla="val 42184"/>
            </a:avLst>
          </a:prstGeom>
          <a:solidFill>
            <a:srgbClr val="0070C0"/>
          </a:solidFill>
          <a:ln w="12700" algn="ctr">
            <a:solidFill>
              <a:schemeClr val="tx1"/>
            </a:solidFill>
            <a:miter lim="800000"/>
            <a:headEnd/>
            <a:tailEnd/>
          </a:ln>
        </p:spPr>
        <p:txBody>
          <a:bodyPr anchor="ctr"/>
          <a:lstStyle/>
          <a:p>
            <a:pPr algn="ctr"/>
            <a:endParaRPr lang="ja-JP" altLang="en-US" sz="1100" dirty="0">
              <a:solidFill>
                <a:schemeClr val="bg1"/>
              </a:solidFill>
              <a:latin typeface="Calibri" pitchFamily="34" charset="0"/>
            </a:endParaRPr>
          </a:p>
        </p:txBody>
      </p:sp>
      <p:sp>
        <p:nvSpPr>
          <p:cNvPr id="115" name="下矢印 114"/>
          <p:cNvSpPr>
            <a:spLocks noChangeArrowheads="1"/>
          </p:cNvSpPr>
          <p:nvPr/>
        </p:nvSpPr>
        <p:spPr bwMode="auto">
          <a:xfrm>
            <a:off x="1478054" y="3430768"/>
            <a:ext cx="301252" cy="702224"/>
          </a:xfrm>
          <a:prstGeom prst="downArrow">
            <a:avLst>
              <a:gd name="adj1" fmla="val 50296"/>
              <a:gd name="adj2" fmla="val 51991"/>
            </a:avLst>
          </a:prstGeom>
          <a:solidFill>
            <a:schemeClr val="bg1"/>
          </a:solidFill>
          <a:ln w="12700" algn="ctr">
            <a:solidFill>
              <a:schemeClr val="tx1"/>
            </a:solidFill>
            <a:miter lim="800000"/>
            <a:headEnd/>
            <a:tailEnd/>
          </a:ln>
        </p:spPr>
        <p:txBody>
          <a:bodyPr anchor="ctr"/>
          <a:lstStyle/>
          <a:p>
            <a:pPr algn="ctr">
              <a:defRPr/>
            </a:pPr>
            <a:endParaRPr lang="ja-JP" altLang="en-US" sz="1100" dirty="0">
              <a:solidFill>
                <a:sysClr val="windowText" lastClr="000000"/>
              </a:solidFill>
              <a:latin typeface="+mn-lt"/>
              <a:ea typeface="+mn-ea"/>
            </a:endParaRPr>
          </a:p>
        </p:txBody>
      </p:sp>
      <p:sp>
        <p:nvSpPr>
          <p:cNvPr id="116" name="角丸四角形 115"/>
          <p:cNvSpPr/>
          <p:nvPr/>
        </p:nvSpPr>
        <p:spPr>
          <a:xfrm>
            <a:off x="1172685" y="3512952"/>
            <a:ext cx="936000" cy="3841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lstStyle/>
          <a:p>
            <a:pPr algn="ctr">
              <a:lnSpc>
                <a:spcPts val="1100"/>
              </a:lnSpc>
              <a:defRPr/>
            </a:pPr>
            <a:r>
              <a:rPr lang="ja-JP" altLang="en-US" sz="1000" dirty="0">
                <a:solidFill>
                  <a:schemeClr val="tx1"/>
                </a:solidFill>
                <a:latin typeface="HG丸ｺﾞｼｯｸM-PRO" pitchFamily="50" charset="-128"/>
                <a:ea typeface="HG丸ｺﾞｼｯｸM-PRO" pitchFamily="50" charset="-128"/>
              </a:rPr>
              <a:t>一般</a:t>
            </a:r>
            <a:r>
              <a:rPr lang="ja-JP" altLang="en-US" sz="1000" dirty="0" smtClean="0">
                <a:solidFill>
                  <a:schemeClr val="tx1"/>
                </a:solidFill>
                <a:latin typeface="HG丸ｺﾞｼｯｸM-PRO" pitchFamily="50" charset="-128"/>
                <a:ea typeface="HG丸ｺﾞｼｯｸM-PRO" pitchFamily="50" charset="-128"/>
              </a:rPr>
              <a:t>会計繰入金</a:t>
            </a:r>
            <a:endParaRPr lang="ja-JP" altLang="en-US" sz="1000" dirty="0">
              <a:solidFill>
                <a:schemeClr val="tx1"/>
              </a:solidFill>
              <a:latin typeface="HG丸ｺﾞｼｯｸM-PRO" pitchFamily="50" charset="-128"/>
              <a:ea typeface="HG丸ｺﾞｼｯｸM-PRO" pitchFamily="50" charset="-128"/>
            </a:endParaRPr>
          </a:p>
          <a:p>
            <a:pPr algn="ctr">
              <a:lnSpc>
                <a:spcPts val="1100"/>
              </a:lnSpc>
              <a:defRPr/>
            </a:pPr>
            <a:r>
              <a:rPr lang="ja-JP" altLang="en-US" sz="1000" dirty="0">
                <a:solidFill>
                  <a:schemeClr val="tx1"/>
                </a:solidFill>
                <a:latin typeface="HG丸ｺﾞｼｯｸM-PRO" pitchFamily="50" charset="-128"/>
                <a:ea typeface="HG丸ｺﾞｼｯｸM-PRO" pitchFamily="50" charset="-128"/>
              </a:rPr>
              <a:t>（雨水相当）</a:t>
            </a:r>
          </a:p>
        </p:txBody>
      </p:sp>
      <p:sp>
        <p:nvSpPr>
          <p:cNvPr id="118" name="下矢印 32"/>
          <p:cNvSpPr>
            <a:spLocks noChangeArrowheads="1"/>
          </p:cNvSpPr>
          <p:nvPr/>
        </p:nvSpPr>
        <p:spPr bwMode="auto">
          <a:xfrm>
            <a:off x="2164014" y="2168860"/>
            <a:ext cx="304710" cy="1980000"/>
          </a:xfrm>
          <a:prstGeom prst="downArrow">
            <a:avLst>
              <a:gd name="adj1" fmla="val 49806"/>
              <a:gd name="adj2" fmla="val 49942"/>
            </a:avLst>
          </a:prstGeom>
          <a:solidFill>
            <a:srgbClr val="FFFF00"/>
          </a:solidFill>
          <a:ln w="12700" algn="ctr">
            <a:solidFill>
              <a:schemeClr val="tx1"/>
            </a:solidFill>
            <a:miter lim="800000"/>
            <a:headEnd/>
            <a:tailEnd/>
          </a:ln>
        </p:spPr>
        <p:txBody>
          <a:bodyPr anchor="ctr"/>
          <a:lstStyle/>
          <a:p>
            <a:pPr algn="ctr"/>
            <a:endParaRPr lang="ja-JP" altLang="en-US" sz="1100" dirty="0">
              <a:solidFill>
                <a:srgbClr val="000000"/>
              </a:solidFill>
              <a:latin typeface="Calibri" pitchFamily="34" charset="0"/>
            </a:endParaRPr>
          </a:p>
        </p:txBody>
      </p:sp>
      <p:sp>
        <p:nvSpPr>
          <p:cNvPr id="119" name="下矢印 32"/>
          <p:cNvSpPr>
            <a:spLocks noChangeArrowheads="1"/>
          </p:cNvSpPr>
          <p:nvPr/>
        </p:nvSpPr>
        <p:spPr bwMode="auto">
          <a:xfrm>
            <a:off x="1589349" y="2168860"/>
            <a:ext cx="255921" cy="864000"/>
          </a:xfrm>
          <a:prstGeom prst="downArrow">
            <a:avLst>
              <a:gd name="adj1" fmla="val 50000"/>
              <a:gd name="adj2" fmla="val 49651"/>
            </a:avLst>
          </a:prstGeom>
          <a:solidFill>
            <a:srgbClr val="0070C0"/>
          </a:solidFill>
          <a:ln w="12700" algn="ctr">
            <a:solidFill>
              <a:schemeClr val="tx1"/>
            </a:solidFill>
            <a:miter lim="800000"/>
            <a:headEnd/>
            <a:tailEnd/>
          </a:ln>
        </p:spPr>
        <p:txBody>
          <a:bodyPr anchor="ctr"/>
          <a:lstStyle/>
          <a:p>
            <a:pPr algn="ctr">
              <a:defRPr/>
            </a:pPr>
            <a:endParaRPr lang="ja-JP" altLang="en-US" sz="1100" dirty="0">
              <a:solidFill>
                <a:sysClr val="windowText" lastClr="000000"/>
              </a:solidFill>
              <a:latin typeface="+mn-lt"/>
              <a:ea typeface="+mn-ea"/>
            </a:endParaRPr>
          </a:p>
        </p:txBody>
      </p:sp>
      <p:sp>
        <p:nvSpPr>
          <p:cNvPr id="137" name="角丸四角形 136"/>
          <p:cNvSpPr/>
          <p:nvPr/>
        </p:nvSpPr>
        <p:spPr>
          <a:xfrm>
            <a:off x="1390614" y="2438872"/>
            <a:ext cx="694652" cy="197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lstStyle/>
          <a:p>
            <a:pPr algn="ctr">
              <a:defRPr/>
            </a:pPr>
            <a:r>
              <a:rPr lang="ja-JP" altLang="en-US" sz="1000" dirty="0">
                <a:solidFill>
                  <a:schemeClr val="tx1"/>
                </a:solidFill>
                <a:latin typeface="HG丸ｺﾞｼｯｸM-PRO" pitchFamily="50" charset="-128"/>
                <a:ea typeface="HG丸ｺﾞｼｯｸM-PRO" pitchFamily="50" charset="-128"/>
              </a:rPr>
              <a:t>地方交付税</a:t>
            </a:r>
          </a:p>
        </p:txBody>
      </p:sp>
      <p:sp>
        <p:nvSpPr>
          <p:cNvPr id="138" name="角丸四角形 137"/>
          <p:cNvSpPr/>
          <p:nvPr/>
        </p:nvSpPr>
        <p:spPr>
          <a:xfrm>
            <a:off x="1962869" y="2658235"/>
            <a:ext cx="721879" cy="2255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lstStyle/>
          <a:p>
            <a:pPr algn="ctr">
              <a:defRPr/>
            </a:pPr>
            <a:r>
              <a:rPr lang="ja-JP" altLang="en-US" sz="1000" dirty="0">
                <a:solidFill>
                  <a:schemeClr val="tx1"/>
                </a:solidFill>
                <a:latin typeface="HG丸ｺﾞｼｯｸM-PRO" pitchFamily="50" charset="-128"/>
                <a:ea typeface="HG丸ｺﾞｼｯｸM-PRO" pitchFamily="50" charset="-128"/>
              </a:rPr>
              <a:t>国庫補助金</a:t>
            </a:r>
          </a:p>
        </p:txBody>
      </p:sp>
      <p:sp>
        <p:nvSpPr>
          <p:cNvPr id="139" name="角丸四角形 138"/>
          <p:cNvSpPr/>
          <p:nvPr/>
        </p:nvSpPr>
        <p:spPr>
          <a:xfrm>
            <a:off x="1068781" y="2438872"/>
            <a:ext cx="214333" cy="197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lstStyle/>
          <a:p>
            <a:pPr algn="ctr">
              <a:defRPr/>
            </a:pPr>
            <a:r>
              <a:rPr lang="ja-JP" altLang="en-US" sz="1000" dirty="0" smtClean="0">
                <a:solidFill>
                  <a:schemeClr val="tx1"/>
                </a:solidFill>
                <a:latin typeface="HG丸ｺﾞｼｯｸM-PRO" pitchFamily="50" charset="-128"/>
                <a:ea typeface="HG丸ｺﾞｼｯｸM-PRO" pitchFamily="50" charset="-128"/>
              </a:rPr>
              <a:t>税</a:t>
            </a:r>
            <a:endParaRPr lang="ja-JP" altLang="en-US" sz="1000" dirty="0">
              <a:solidFill>
                <a:schemeClr val="tx1"/>
              </a:solidFill>
              <a:latin typeface="HG丸ｺﾞｼｯｸM-PRO" pitchFamily="50" charset="-128"/>
              <a:ea typeface="HG丸ｺﾞｼｯｸM-PRO" pitchFamily="50" charset="-128"/>
            </a:endParaRPr>
          </a:p>
        </p:txBody>
      </p:sp>
      <p:sp>
        <p:nvSpPr>
          <p:cNvPr id="140" name="角丸四角形 139"/>
          <p:cNvSpPr/>
          <p:nvPr/>
        </p:nvSpPr>
        <p:spPr>
          <a:xfrm>
            <a:off x="38604" y="2733409"/>
            <a:ext cx="683836" cy="2724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spAutoFit/>
          </a:bodyPr>
          <a:lstStyle/>
          <a:p>
            <a:pPr algn="ctr">
              <a:defRPr/>
            </a:pPr>
            <a:r>
              <a:rPr lang="ja-JP" altLang="en-US" sz="1000" dirty="0" smtClean="0">
                <a:solidFill>
                  <a:schemeClr val="tx1"/>
                </a:solidFill>
                <a:latin typeface="HG丸ｺﾞｼｯｸM-PRO" pitchFamily="50" charset="-128"/>
                <a:ea typeface="HG丸ｺﾞｼｯｸM-PRO" pitchFamily="50" charset="-128"/>
              </a:rPr>
              <a:t>利用料金</a:t>
            </a:r>
            <a:endParaRPr lang="ja-JP" altLang="en-US" sz="1000" baseline="30000" dirty="0">
              <a:solidFill>
                <a:schemeClr val="tx1"/>
              </a:solidFill>
              <a:latin typeface="HG丸ｺﾞｼｯｸM-PRO" pitchFamily="50" charset="-128"/>
              <a:ea typeface="HG丸ｺﾞｼｯｸM-PRO" pitchFamily="50" charset="-128"/>
            </a:endParaRPr>
          </a:p>
        </p:txBody>
      </p:sp>
      <p:sp>
        <p:nvSpPr>
          <p:cNvPr id="149" name="正方形/長方形 18"/>
          <p:cNvSpPr>
            <a:spLocks noChangeArrowheads="1"/>
          </p:cNvSpPr>
          <p:nvPr/>
        </p:nvSpPr>
        <p:spPr bwMode="auto">
          <a:xfrm>
            <a:off x="2684748" y="1450283"/>
            <a:ext cx="1296000" cy="806106"/>
          </a:xfrm>
          <a:prstGeom prst="rect">
            <a:avLst/>
          </a:prstGeom>
          <a:solidFill>
            <a:srgbClr val="CCFFCC"/>
          </a:solidFill>
          <a:ln w="12700" algn="ctr">
            <a:solidFill>
              <a:schemeClr val="tx1"/>
            </a:solidFill>
            <a:miter lim="800000"/>
            <a:headEnd/>
            <a:tailEnd/>
          </a:ln>
        </p:spPr>
        <p:txBody>
          <a:bodyPr/>
          <a:lstStyle/>
          <a:p>
            <a:pPr algn="ctr"/>
            <a:r>
              <a:rPr lang="ja-JP" altLang="en-US" sz="1100" b="1" dirty="0">
                <a:latin typeface="HG丸ｺﾞｼｯｸM-PRO" pitchFamily="50" charset="-128"/>
                <a:ea typeface="HG丸ｺﾞｼｯｸM-PRO" pitchFamily="50" charset="-128"/>
              </a:rPr>
              <a:t>金融機関</a:t>
            </a:r>
            <a:endParaRPr lang="en-US" altLang="ja-JP" sz="1100" b="1" dirty="0">
              <a:latin typeface="HG丸ｺﾞｼｯｸM-PRO" pitchFamily="50" charset="-128"/>
              <a:ea typeface="HG丸ｺﾞｼｯｸM-PRO" pitchFamily="50" charset="-128"/>
            </a:endParaRPr>
          </a:p>
          <a:p>
            <a:pPr algn="ctr"/>
            <a:endParaRPr lang="ja-JP" altLang="en-US" sz="1100" dirty="0">
              <a:latin typeface="Calibri" pitchFamily="34" charset="0"/>
            </a:endParaRPr>
          </a:p>
        </p:txBody>
      </p:sp>
      <p:sp>
        <p:nvSpPr>
          <p:cNvPr id="150" name="角丸四角形 149"/>
          <p:cNvSpPr/>
          <p:nvPr/>
        </p:nvSpPr>
        <p:spPr>
          <a:xfrm>
            <a:off x="2722068" y="1675557"/>
            <a:ext cx="1222820" cy="5261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a:defRPr/>
            </a:pPr>
            <a:r>
              <a:rPr lang="ja-JP" altLang="en-US" sz="1000" dirty="0">
                <a:solidFill>
                  <a:schemeClr val="hlink"/>
                </a:solidFill>
                <a:latin typeface="HG丸ｺﾞｼｯｸM-PRO" pitchFamily="50" charset="-128"/>
                <a:ea typeface="HG丸ｺﾞｼｯｸM-PRO" pitchFamily="50" charset="-128"/>
              </a:rPr>
              <a:t>地方公共</a:t>
            </a:r>
            <a:r>
              <a:rPr lang="ja-JP" altLang="en-US" sz="1000" dirty="0" smtClean="0">
                <a:solidFill>
                  <a:schemeClr val="hlink"/>
                </a:solidFill>
                <a:latin typeface="HG丸ｺﾞｼｯｸM-PRO" pitchFamily="50" charset="-128"/>
                <a:ea typeface="HG丸ｺﾞｼｯｸM-PRO" pitchFamily="50" charset="-128"/>
              </a:rPr>
              <a:t>団体</a:t>
            </a:r>
            <a:endParaRPr lang="en-US" altLang="ja-JP" sz="1000" dirty="0" smtClean="0">
              <a:solidFill>
                <a:schemeClr val="hlink"/>
              </a:solidFill>
              <a:latin typeface="HG丸ｺﾞｼｯｸM-PRO" pitchFamily="50" charset="-128"/>
              <a:ea typeface="HG丸ｺﾞｼｯｸM-PRO" pitchFamily="50" charset="-128"/>
            </a:endParaRPr>
          </a:p>
          <a:p>
            <a:pPr algn="ctr">
              <a:defRPr/>
            </a:pPr>
            <a:r>
              <a:rPr lang="ja-JP" altLang="en-US" sz="1000" dirty="0" smtClean="0">
                <a:solidFill>
                  <a:schemeClr val="hlink"/>
                </a:solidFill>
                <a:latin typeface="HG丸ｺﾞｼｯｸM-PRO" pitchFamily="50" charset="-128"/>
                <a:ea typeface="HG丸ｺﾞｼｯｸM-PRO" pitchFamily="50" charset="-128"/>
              </a:rPr>
              <a:t>金融機構、</a:t>
            </a:r>
            <a:endParaRPr lang="en-US" altLang="ja-JP" sz="1000" dirty="0" smtClean="0">
              <a:solidFill>
                <a:schemeClr val="hlink"/>
              </a:solidFill>
              <a:latin typeface="HG丸ｺﾞｼｯｸM-PRO" pitchFamily="50" charset="-128"/>
              <a:ea typeface="HG丸ｺﾞｼｯｸM-PRO" pitchFamily="50" charset="-128"/>
            </a:endParaRPr>
          </a:p>
          <a:p>
            <a:pPr algn="ctr">
              <a:defRPr/>
            </a:pPr>
            <a:r>
              <a:rPr lang="ja-JP" altLang="en-US" sz="1000" dirty="0" smtClean="0">
                <a:solidFill>
                  <a:schemeClr val="hlink"/>
                </a:solidFill>
                <a:latin typeface="HG丸ｺﾞｼｯｸM-PRO" pitchFamily="50" charset="-128"/>
                <a:ea typeface="HG丸ｺﾞｼｯｸM-PRO" pitchFamily="50" charset="-128"/>
              </a:rPr>
              <a:t>民間銀行</a:t>
            </a:r>
            <a:endParaRPr lang="ja-JP" altLang="en-US" sz="1000" dirty="0">
              <a:solidFill>
                <a:schemeClr val="hlink"/>
              </a:solidFill>
              <a:latin typeface="HG丸ｺﾞｼｯｸM-PRO" pitchFamily="50" charset="-128"/>
              <a:ea typeface="HG丸ｺﾞｼｯｸM-PRO" pitchFamily="50" charset="-128"/>
            </a:endParaRPr>
          </a:p>
        </p:txBody>
      </p:sp>
      <p:sp>
        <p:nvSpPr>
          <p:cNvPr id="151" name="下矢印 150"/>
          <p:cNvSpPr>
            <a:spLocks noChangeArrowheads="1"/>
          </p:cNvSpPr>
          <p:nvPr/>
        </p:nvSpPr>
        <p:spPr bwMode="auto">
          <a:xfrm>
            <a:off x="2812200" y="2209726"/>
            <a:ext cx="376604" cy="1938598"/>
          </a:xfrm>
          <a:prstGeom prst="downArrow">
            <a:avLst>
              <a:gd name="adj1" fmla="val 50000"/>
              <a:gd name="adj2" fmla="val 50368"/>
            </a:avLst>
          </a:prstGeom>
          <a:solidFill>
            <a:schemeClr val="bg1"/>
          </a:solidFill>
          <a:ln w="12700" algn="ctr">
            <a:solidFill>
              <a:schemeClr val="tx1"/>
            </a:solidFill>
            <a:miter lim="800000"/>
            <a:headEnd/>
            <a:tailEnd/>
          </a:ln>
        </p:spPr>
        <p:txBody>
          <a:bodyPr anchor="ctr"/>
          <a:lstStyle/>
          <a:p>
            <a:pPr algn="ctr">
              <a:defRPr/>
            </a:pPr>
            <a:r>
              <a:rPr lang="ja-JP" altLang="en-US" sz="1000" dirty="0">
                <a:solidFill>
                  <a:sysClr val="windowText" lastClr="000000"/>
                </a:solidFill>
                <a:latin typeface="HG丸ｺﾞｼｯｸM-PRO" pitchFamily="50" charset="-128"/>
                <a:ea typeface="HG丸ｺﾞｼｯｸM-PRO" pitchFamily="50" charset="-128"/>
              </a:rPr>
              <a:t>貸付</a:t>
            </a:r>
          </a:p>
        </p:txBody>
      </p:sp>
      <p:sp>
        <p:nvSpPr>
          <p:cNvPr id="152" name="上矢印 151"/>
          <p:cNvSpPr>
            <a:spLocks noChangeArrowheads="1"/>
          </p:cNvSpPr>
          <p:nvPr/>
        </p:nvSpPr>
        <p:spPr bwMode="auto">
          <a:xfrm>
            <a:off x="3424268" y="2209728"/>
            <a:ext cx="376604" cy="1920731"/>
          </a:xfrm>
          <a:prstGeom prst="upArrow">
            <a:avLst>
              <a:gd name="adj1" fmla="val 50000"/>
              <a:gd name="adj2" fmla="val 50863"/>
            </a:avLst>
          </a:prstGeom>
          <a:solidFill>
            <a:schemeClr val="bg1"/>
          </a:solidFill>
          <a:ln w="12700" algn="ctr">
            <a:solidFill>
              <a:schemeClr val="tx1"/>
            </a:solidFill>
            <a:miter lim="800000"/>
            <a:headEnd/>
            <a:tailEnd/>
          </a:ln>
        </p:spPr>
        <p:txBody>
          <a:bodyPr anchor="ctr"/>
          <a:lstStyle/>
          <a:p>
            <a:pPr algn="ctr">
              <a:defRPr/>
            </a:pPr>
            <a:r>
              <a:rPr lang="ja-JP" altLang="en-US" sz="1000" dirty="0">
                <a:solidFill>
                  <a:sysClr val="windowText" lastClr="000000"/>
                </a:solidFill>
                <a:latin typeface="HG丸ｺﾞｼｯｸM-PRO" pitchFamily="50" charset="-128"/>
                <a:ea typeface="HG丸ｺﾞｼｯｸM-PRO" pitchFamily="50" charset="-128"/>
              </a:rPr>
              <a:t>償還</a:t>
            </a:r>
            <a:endParaRPr lang="en-US" altLang="ja-JP" sz="1000" dirty="0">
              <a:solidFill>
                <a:sysClr val="windowText" lastClr="000000"/>
              </a:solidFill>
              <a:latin typeface="HG丸ｺﾞｼｯｸM-PRO" pitchFamily="50" charset="-128"/>
              <a:ea typeface="HG丸ｺﾞｼｯｸM-PRO" pitchFamily="50" charset="-128"/>
            </a:endParaRPr>
          </a:p>
          <a:p>
            <a:pPr algn="ctr">
              <a:defRPr/>
            </a:pPr>
            <a:endParaRPr lang="ja-JP" altLang="en-US" sz="1100" dirty="0">
              <a:solidFill>
                <a:sysClr val="windowText" lastClr="000000"/>
              </a:solidFill>
              <a:latin typeface="HG丸ｺﾞｼｯｸM-PRO" pitchFamily="50" charset="-128"/>
              <a:ea typeface="HG丸ｺﾞｼｯｸM-PRO" pitchFamily="50" charset="-128"/>
            </a:endParaRPr>
          </a:p>
        </p:txBody>
      </p:sp>
      <p:sp>
        <p:nvSpPr>
          <p:cNvPr id="120" name="角丸四角形 21"/>
          <p:cNvSpPr/>
          <p:nvPr/>
        </p:nvSpPr>
        <p:spPr>
          <a:xfrm>
            <a:off x="1053730" y="4130674"/>
            <a:ext cx="2743250" cy="37031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a:defRPr/>
            </a:pPr>
            <a:r>
              <a:rPr lang="ja-JP" altLang="en-US" sz="1100" b="1" u="sng" dirty="0">
                <a:solidFill>
                  <a:schemeClr val="tx1"/>
                </a:solidFill>
                <a:latin typeface="HG丸ｺﾞｼｯｸM-PRO" pitchFamily="50" charset="-128"/>
                <a:ea typeface="HG丸ｺﾞｼｯｸM-PRO" pitchFamily="50" charset="-128"/>
              </a:rPr>
              <a:t>下水道事業</a:t>
            </a:r>
            <a:r>
              <a:rPr lang="ja-JP" altLang="en-US" sz="1100" b="1" u="sng" dirty="0" smtClean="0">
                <a:solidFill>
                  <a:schemeClr val="tx1"/>
                </a:solidFill>
                <a:latin typeface="HG丸ｺﾞｼｯｸM-PRO" pitchFamily="50" charset="-128"/>
                <a:ea typeface="HG丸ｺﾞｼｯｸM-PRO" pitchFamily="50" charset="-128"/>
              </a:rPr>
              <a:t>会計（市）</a:t>
            </a:r>
            <a:endParaRPr lang="ja-JP" altLang="en-US" sz="1100" b="1" u="sng" dirty="0">
              <a:solidFill>
                <a:schemeClr val="tx1"/>
              </a:solidFill>
              <a:latin typeface="HG丸ｺﾞｼｯｸM-PRO" pitchFamily="50" charset="-128"/>
              <a:ea typeface="HG丸ｺﾞｼｯｸM-PRO" pitchFamily="50" charset="-128"/>
            </a:endParaRPr>
          </a:p>
        </p:txBody>
      </p:sp>
      <p:sp>
        <p:nvSpPr>
          <p:cNvPr id="153" name="角丸四角形 152"/>
          <p:cNvSpPr/>
          <p:nvPr/>
        </p:nvSpPr>
        <p:spPr>
          <a:xfrm>
            <a:off x="196333" y="5931847"/>
            <a:ext cx="4896000" cy="4134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rIns="72000" anchor="ctr"/>
          <a:lstStyle/>
          <a:p>
            <a:pPr marL="396000" indent="-396000">
              <a:defRPr/>
            </a:pPr>
            <a:r>
              <a:rPr lang="en-US" altLang="ja-JP" sz="1000" dirty="0" smtClean="0">
                <a:solidFill>
                  <a:schemeClr val="tx1"/>
                </a:solidFill>
                <a:latin typeface="HG丸ｺﾞｼｯｸM-PRO" pitchFamily="50" charset="-128"/>
                <a:ea typeface="HG丸ｺﾞｼｯｸM-PRO" pitchFamily="50" charset="-128"/>
              </a:rPr>
              <a:t>(*1)</a:t>
            </a:r>
            <a:r>
              <a:rPr lang="ja-JP" altLang="en-US" sz="1000" dirty="0" smtClean="0">
                <a:solidFill>
                  <a:schemeClr val="tx1"/>
                </a:solidFill>
                <a:latin typeface="HG丸ｺﾞｼｯｸM-PRO" pitchFamily="50" charset="-128"/>
                <a:ea typeface="HG丸ｺﾞｼｯｸM-PRO" pitchFamily="50" charset="-128"/>
              </a:rPr>
              <a:t>：一般会計繰入金（雨水相当）と国庫補助金を源泉として、新会社が行う施設の維持・更新等に対し、市が新会社に支払う費用。</a:t>
            </a:r>
            <a:endParaRPr lang="ja-JP" altLang="en-US" sz="1000" dirty="0">
              <a:solidFill>
                <a:schemeClr val="tx1"/>
              </a:solidFill>
              <a:latin typeface="HG丸ｺﾞｼｯｸM-PRO" pitchFamily="50" charset="-128"/>
              <a:ea typeface="HG丸ｺﾞｼｯｸM-PRO" pitchFamily="50" charset="-128"/>
            </a:endParaRPr>
          </a:p>
        </p:txBody>
      </p:sp>
      <p:sp>
        <p:nvSpPr>
          <p:cNvPr id="129" name="下矢印 27"/>
          <p:cNvSpPr>
            <a:spLocks noChangeArrowheads="1"/>
          </p:cNvSpPr>
          <p:nvPr/>
        </p:nvSpPr>
        <p:spPr bwMode="auto">
          <a:xfrm>
            <a:off x="1386148" y="4510706"/>
            <a:ext cx="309628" cy="698578"/>
          </a:xfrm>
          <a:prstGeom prst="downArrow">
            <a:avLst>
              <a:gd name="adj1" fmla="val 50000"/>
              <a:gd name="adj2" fmla="val 42184"/>
            </a:avLst>
          </a:prstGeom>
          <a:solidFill>
            <a:schemeClr val="bg1"/>
          </a:solidFill>
          <a:ln w="12700" algn="ctr">
            <a:solidFill>
              <a:schemeClr val="tx1"/>
            </a:solidFill>
            <a:miter lim="800000"/>
            <a:headEnd/>
            <a:tailEnd/>
          </a:ln>
        </p:spPr>
        <p:txBody>
          <a:bodyPr anchor="ctr"/>
          <a:lstStyle/>
          <a:p>
            <a:pPr algn="ctr"/>
            <a:endParaRPr lang="ja-JP" altLang="en-US" sz="1100" dirty="0">
              <a:solidFill>
                <a:srgbClr val="000000"/>
              </a:solidFill>
              <a:latin typeface="Calibri" pitchFamily="34" charset="0"/>
            </a:endParaRPr>
          </a:p>
        </p:txBody>
      </p:sp>
      <p:sp>
        <p:nvSpPr>
          <p:cNvPr id="131" name="上矢印 130"/>
          <p:cNvSpPr>
            <a:spLocks noChangeArrowheads="1"/>
          </p:cNvSpPr>
          <p:nvPr/>
        </p:nvSpPr>
        <p:spPr bwMode="auto">
          <a:xfrm>
            <a:off x="2650351" y="4484225"/>
            <a:ext cx="363351" cy="715603"/>
          </a:xfrm>
          <a:prstGeom prst="upArrow">
            <a:avLst>
              <a:gd name="adj1" fmla="val 50000"/>
              <a:gd name="adj2" fmla="val 43058"/>
            </a:avLst>
          </a:prstGeom>
          <a:solidFill>
            <a:schemeClr val="bg1"/>
          </a:solidFill>
          <a:ln w="12700" algn="ctr">
            <a:solidFill>
              <a:schemeClr val="tx1"/>
            </a:solidFill>
            <a:miter lim="800000"/>
            <a:headEnd/>
            <a:tailEnd/>
          </a:ln>
        </p:spPr>
        <p:txBody>
          <a:bodyPr anchor="ctr"/>
          <a:lstStyle/>
          <a:p>
            <a:pPr algn="ctr">
              <a:defRPr/>
            </a:pPr>
            <a:endParaRPr lang="en-US" altLang="ja-JP" sz="1100" dirty="0">
              <a:solidFill>
                <a:sysClr val="windowText" lastClr="000000"/>
              </a:solidFill>
              <a:latin typeface="+mn-lt"/>
              <a:ea typeface="+mn-ea"/>
            </a:endParaRPr>
          </a:p>
        </p:txBody>
      </p:sp>
      <p:sp>
        <p:nvSpPr>
          <p:cNvPr id="130" name="角丸四角形 129"/>
          <p:cNvSpPr/>
          <p:nvPr/>
        </p:nvSpPr>
        <p:spPr>
          <a:xfrm>
            <a:off x="888908" y="4708472"/>
            <a:ext cx="1319804" cy="272415"/>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spAutoFit/>
          </a:bodyPr>
          <a:lstStyle/>
          <a:p>
            <a:pPr algn="ctr">
              <a:defRPr/>
            </a:pPr>
            <a:r>
              <a:rPr lang="ja-JP" altLang="en-US" sz="1000" dirty="0" smtClean="0">
                <a:solidFill>
                  <a:schemeClr val="tx1"/>
                </a:solidFill>
                <a:latin typeface="HG丸ｺﾞｼｯｸM-PRO" pitchFamily="50" charset="-128"/>
                <a:ea typeface="HG丸ｺﾞｼｯｸM-PRO" pitchFamily="50" charset="-128"/>
              </a:rPr>
              <a:t>サービス購入費</a:t>
            </a:r>
            <a:r>
              <a:rPr lang="en-US" altLang="ja-JP" sz="1000" dirty="0" smtClean="0">
                <a:solidFill>
                  <a:schemeClr val="tx1"/>
                </a:solidFill>
                <a:latin typeface="HG丸ｺﾞｼｯｸM-PRO" pitchFamily="50" charset="-128"/>
                <a:ea typeface="HG丸ｺﾞｼｯｸM-PRO" pitchFamily="50" charset="-128"/>
              </a:rPr>
              <a:t>(*1)</a:t>
            </a:r>
            <a:endParaRPr lang="ja-JP" altLang="en-US" sz="1000" dirty="0">
              <a:solidFill>
                <a:schemeClr val="tx1"/>
              </a:solidFill>
              <a:latin typeface="HG丸ｺﾞｼｯｸM-PRO" pitchFamily="50" charset="-128"/>
              <a:ea typeface="HG丸ｺﾞｼｯｸM-PRO" pitchFamily="50" charset="-128"/>
            </a:endParaRPr>
          </a:p>
        </p:txBody>
      </p:sp>
      <p:sp>
        <p:nvSpPr>
          <p:cNvPr id="132" name="角丸四角形 131"/>
          <p:cNvSpPr/>
          <p:nvPr/>
        </p:nvSpPr>
        <p:spPr>
          <a:xfrm>
            <a:off x="2427310" y="4792235"/>
            <a:ext cx="809430" cy="2724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spAutoFit/>
          </a:bodyPr>
          <a:lstStyle/>
          <a:p>
            <a:pPr algn="ctr">
              <a:defRPr/>
            </a:pPr>
            <a:r>
              <a:rPr lang="ja-JP" altLang="en-US" sz="1000" dirty="0" smtClean="0">
                <a:solidFill>
                  <a:schemeClr val="tx1"/>
                </a:solidFill>
                <a:latin typeface="HG丸ｺﾞｼｯｸM-PRO" pitchFamily="50" charset="-128"/>
                <a:ea typeface="HG丸ｺﾞｼｯｸM-PRO" pitchFamily="50" charset="-128"/>
              </a:rPr>
              <a:t>運営権</a:t>
            </a:r>
            <a:r>
              <a:rPr lang="ja-JP" altLang="en-US" sz="1000" dirty="0">
                <a:solidFill>
                  <a:schemeClr val="tx1"/>
                </a:solidFill>
                <a:latin typeface="HG丸ｺﾞｼｯｸM-PRO" pitchFamily="50" charset="-128"/>
                <a:ea typeface="HG丸ｺﾞｼｯｸM-PRO" pitchFamily="50" charset="-128"/>
              </a:rPr>
              <a:t>対価</a:t>
            </a:r>
          </a:p>
        </p:txBody>
      </p:sp>
      <p:sp>
        <p:nvSpPr>
          <p:cNvPr id="44" name="正方形/長方形 18"/>
          <p:cNvSpPr>
            <a:spLocks noChangeArrowheads="1"/>
          </p:cNvSpPr>
          <p:nvPr/>
        </p:nvSpPr>
        <p:spPr bwMode="auto">
          <a:xfrm>
            <a:off x="4043254" y="1450283"/>
            <a:ext cx="1269786" cy="806106"/>
          </a:xfrm>
          <a:prstGeom prst="rect">
            <a:avLst/>
          </a:prstGeom>
          <a:solidFill>
            <a:srgbClr val="CCFFCC"/>
          </a:solidFill>
          <a:ln w="12700" algn="ctr">
            <a:solidFill>
              <a:schemeClr val="tx1"/>
            </a:solidFill>
            <a:miter lim="800000"/>
            <a:headEnd/>
            <a:tailEnd/>
          </a:ln>
        </p:spPr>
        <p:txBody>
          <a:bodyPr/>
          <a:lstStyle/>
          <a:p>
            <a:pPr algn="ctr"/>
            <a:r>
              <a:rPr lang="ja-JP" altLang="en-US" sz="1100" b="1" dirty="0">
                <a:latin typeface="HG丸ｺﾞｼｯｸM-PRO" pitchFamily="50" charset="-128"/>
                <a:ea typeface="HG丸ｺﾞｼｯｸM-PRO" pitchFamily="50" charset="-128"/>
              </a:rPr>
              <a:t>金融機関</a:t>
            </a:r>
            <a:endParaRPr lang="en-US" altLang="ja-JP" sz="1100" b="1" dirty="0">
              <a:latin typeface="HG丸ｺﾞｼｯｸM-PRO" pitchFamily="50" charset="-128"/>
              <a:ea typeface="HG丸ｺﾞｼｯｸM-PRO" pitchFamily="50" charset="-128"/>
            </a:endParaRPr>
          </a:p>
          <a:p>
            <a:pPr algn="ctr"/>
            <a:endParaRPr lang="ja-JP" altLang="en-US" sz="1100" dirty="0">
              <a:latin typeface="Calibri" pitchFamily="34" charset="0"/>
            </a:endParaRPr>
          </a:p>
        </p:txBody>
      </p:sp>
      <p:sp>
        <p:nvSpPr>
          <p:cNvPr id="45" name="角丸四角形 44"/>
          <p:cNvSpPr/>
          <p:nvPr/>
        </p:nvSpPr>
        <p:spPr>
          <a:xfrm>
            <a:off x="4078279" y="1675556"/>
            <a:ext cx="1162755" cy="51487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a:defRPr/>
            </a:pPr>
            <a:r>
              <a:rPr lang="ja-JP" altLang="en-US" sz="1000" dirty="0" smtClean="0">
                <a:solidFill>
                  <a:schemeClr val="hlink"/>
                </a:solidFill>
                <a:latin typeface="HG丸ｺﾞｼｯｸM-PRO" pitchFamily="50" charset="-128"/>
                <a:ea typeface="HG丸ｺﾞｼｯｸM-PRO" pitchFamily="50" charset="-128"/>
              </a:rPr>
              <a:t>民間銀行</a:t>
            </a:r>
            <a:endParaRPr lang="ja-JP" altLang="en-US" sz="1000" dirty="0">
              <a:solidFill>
                <a:schemeClr val="hlink"/>
              </a:solidFill>
              <a:latin typeface="HG丸ｺﾞｼｯｸM-PRO" pitchFamily="50" charset="-128"/>
              <a:ea typeface="HG丸ｺﾞｼｯｸM-PRO" pitchFamily="50" charset="-128"/>
            </a:endParaRPr>
          </a:p>
        </p:txBody>
      </p:sp>
      <p:sp>
        <p:nvSpPr>
          <p:cNvPr id="52" name="下矢印 51"/>
          <p:cNvSpPr>
            <a:spLocks noChangeArrowheads="1"/>
          </p:cNvSpPr>
          <p:nvPr/>
        </p:nvSpPr>
        <p:spPr bwMode="auto">
          <a:xfrm>
            <a:off x="4275580" y="2196000"/>
            <a:ext cx="389388" cy="3024000"/>
          </a:xfrm>
          <a:prstGeom prst="downArrow">
            <a:avLst>
              <a:gd name="adj1" fmla="val 50000"/>
              <a:gd name="adj2" fmla="val 50368"/>
            </a:avLst>
          </a:prstGeom>
          <a:solidFill>
            <a:schemeClr val="bg1"/>
          </a:solidFill>
          <a:ln w="12700" algn="ctr">
            <a:solidFill>
              <a:schemeClr val="tx1"/>
            </a:solidFill>
            <a:miter lim="800000"/>
            <a:headEnd/>
            <a:tailEnd/>
          </a:ln>
        </p:spPr>
        <p:txBody>
          <a:bodyPr anchor="ctr"/>
          <a:lstStyle/>
          <a:p>
            <a:pPr algn="ctr">
              <a:defRPr/>
            </a:pPr>
            <a:r>
              <a:rPr lang="ja-JP" altLang="en-US" sz="1100" dirty="0">
                <a:solidFill>
                  <a:sysClr val="windowText" lastClr="000000"/>
                </a:solidFill>
                <a:latin typeface="HG丸ｺﾞｼｯｸM-PRO" pitchFamily="50" charset="-128"/>
                <a:ea typeface="HG丸ｺﾞｼｯｸM-PRO" pitchFamily="50" charset="-128"/>
              </a:rPr>
              <a:t>貸付</a:t>
            </a:r>
          </a:p>
        </p:txBody>
      </p:sp>
      <p:sp>
        <p:nvSpPr>
          <p:cNvPr id="53" name="上矢印 52"/>
          <p:cNvSpPr>
            <a:spLocks noChangeArrowheads="1"/>
          </p:cNvSpPr>
          <p:nvPr/>
        </p:nvSpPr>
        <p:spPr bwMode="auto">
          <a:xfrm>
            <a:off x="4661659" y="2196000"/>
            <a:ext cx="363351" cy="3024000"/>
          </a:xfrm>
          <a:prstGeom prst="upArrow">
            <a:avLst>
              <a:gd name="adj1" fmla="val 50000"/>
              <a:gd name="adj2" fmla="val 50863"/>
            </a:avLst>
          </a:prstGeom>
          <a:solidFill>
            <a:schemeClr val="bg1"/>
          </a:solidFill>
          <a:ln w="12700" algn="ctr">
            <a:solidFill>
              <a:schemeClr val="tx1"/>
            </a:solidFill>
            <a:miter lim="800000"/>
            <a:headEnd/>
            <a:tailEnd/>
          </a:ln>
        </p:spPr>
        <p:txBody>
          <a:bodyPr anchor="ctr"/>
          <a:lstStyle/>
          <a:p>
            <a:pPr algn="ctr">
              <a:defRPr/>
            </a:pPr>
            <a:r>
              <a:rPr lang="ja-JP" altLang="en-US" sz="1100" dirty="0">
                <a:solidFill>
                  <a:sysClr val="windowText" lastClr="000000"/>
                </a:solidFill>
                <a:latin typeface="HG丸ｺﾞｼｯｸM-PRO" pitchFamily="50" charset="-128"/>
                <a:ea typeface="HG丸ｺﾞｼｯｸM-PRO" pitchFamily="50" charset="-128"/>
              </a:rPr>
              <a:t>償還</a:t>
            </a:r>
            <a:endParaRPr lang="en-US" altLang="ja-JP" sz="1100" dirty="0">
              <a:solidFill>
                <a:sysClr val="windowText" lastClr="000000"/>
              </a:solidFill>
              <a:latin typeface="HG丸ｺﾞｼｯｸM-PRO" pitchFamily="50" charset="-128"/>
              <a:ea typeface="HG丸ｺﾞｼｯｸM-PRO" pitchFamily="50" charset="-128"/>
            </a:endParaRPr>
          </a:p>
          <a:p>
            <a:pPr algn="ctr">
              <a:defRPr/>
            </a:pPr>
            <a:endParaRPr lang="ja-JP" altLang="en-US" sz="1100" dirty="0">
              <a:solidFill>
                <a:sysClr val="windowText" lastClr="000000"/>
              </a:solidFill>
              <a:latin typeface="HG丸ｺﾞｼｯｸM-PRO" pitchFamily="50" charset="-128"/>
              <a:ea typeface="HG丸ｺﾞｼｯｸM-PRO" pitchFamily="50" charset="-128"/>
            </a:endParaRPr>
          </a:p>
        </p:txBody>
      </p:sp>
      <p:sp>
        <p:nvSpPr>
          <p:cNvPr id="54" name="屈折矢印 53"/>
          <p:cNvSpPr/>
          <p:nvPr/>
        </p:nvSpPr>
        <p:spPr>
          <a:xfrm rot="5400000">
            <a:off x="-268172" y="3158680"/>
            <a:ext cx="2247368" cy="403719"/>
          </a:xfrm>
          <a:prstGeom prst="bentUpArrow">
            <a:avLst>
              <a:gd name="adj1" fmla="val 35079"/>
              <a:gd name="adj2" fmla="val 31607"/>
              <a:gd name="adj3" fmla="val 33958"/>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436934" y="3371678"/>
            <a:ext cx="571143" cy="442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spAutoFit/>
          </a:bodyPr>
          <a:lstStyle/>
          <a:p>
            <a:pPr algn="ctr">
              <a:defRPr/>
            </a:pPr>
            <a:r>
              <a:rPr lang="ja-JP" altLang="en-US" sz="1000" dirty="0" smtClean="0">
                <a:solidFill>
                  <a:schemeClr val="tx1"/>
                </a:solidFill>
                <a:latin typeface="HG丸ｺﾞｼｯｸM-PRO" pitchFamily="50" charset="-128"/>
                <a:ea typeface="HG丸ｺﾞｼｯｸM-PRO" pitchFamily="50" charset="-128"/>
              </a:rPr>
              <a:t>下水道</a:t>
            </a:r>
            <a:endParaRPr lang="en-US" altLang="ja-JP" sz="1000" dirty="0" smtClean="0">
              <a:solidFill>
                <a:schemeClr val="tx1"/>
              </a:solidFill>
              <a:latin typeface="HG丸ｺﾞｼｯｸM-PRO" pitchFamily="50" charset="-128"/>
              <a:ea typeface="HG丸ｺﾞｼｯｸM-PRO" pitchFamily="50" charset="-128"/>
            </a:endParaRPr>
          </a:p>
          <a:p>
            <a:pPr algn="ctr">
              <a:defRPr/>
            </a:pPr>
            <a:r>
              <a:rPr lang="ja-JP" altLang="en-US" sz="1000" dirty="0" smtClean="0">
                <a:solidFill>
                  <a:schemeClr val="tx1"/>
                </a:solidFill>
                <a:latin typeface="HG丸ｺﾞｼｯｸM-PRO" pitchFamily="50" charset="-128"/>
                <a:ea typeface="HG丸ｺﾞｼｯｸM-PRO" pitchFamily="50" charset="-128"/>
              </a:rPr>
              <a:t>使用料</a:t>
            </a:r>
            <a:endParaRPr lang="ja-JP" altLang="en-US" sz="1000" dirty="0">
              <a:solidFill>
                <a:schemeClr val="tx1"/>
              </a:solidFill>
              <a:latin typeface="HG丸ｺﾞｼｯｸM-PRO" pitchFamily="50" charset="-128"/>
              <a:ea typeface="HG丸ｺﾞｼｯｸM-PRO" pitchFamily="50" charset="-128"/>
            </a:endParaRPr>
          </a:p>
        </p:txBody>
      </p:sp>
      <p:grpSp>
        <p:nvGrpSpPr>
          <p:cNvPr id="2" name="グループ化 17"/>
          <p:cNvGrpSpPr/>
          <p:nvPr/>
        </p:nvGrpSpPr>
        <p:grpSpPr>
          <a:xfrm>
            <a:off x="6243525" y="1450282"/>
            <a:ext cx="3642027" cy="4254478"/>
            <a:chOff x="8225818" y="2013161"/>
            <a:chExt cx="4330735" cy="4254478"/>
          </a:xfrm>
        </p:grpSpPr>
        <p:sp>
          <p:nvSpPr>
            <p:cNvPr id="88" name="下矢印 87"/>
            <p:cNvSpPr>
              <a:spLocks noChangeArrowheads="1"/>
            </p:cNvSpPr>
            <p:nvPr/>
          </p:nvSpPr>
          <p:spPr bwMode="auto">
            <a:xfrm>
              <a:off x="8446566" y="2767743"/>
              <a:ext cx="428076" cy="2952000"/>
            </a:xfrm>
            <a:prstGeom prst="downArrow">
              <a:avLst>
                <a:gd name="adj1" fmla="val 50000"/>
                <a:gd name="adj2" fmla="val 50368"/>
              </a:avLst>
            </a:prstGeom>
            <a:solidFill>
              <a:schemeClr val="bg1"/>
            </a:solidFill>
            <a:ln w="12700" algn="ctr">
              <a:solidFill>
                <a:schemeClr val="accent1">
                  <a:lumMod val="50000"/>
                </a:schemeClr>
              </a:solidFill>
              <a:miter lim="800000"/>
              <a:headEnd/>
              <a:tailEnd/>
            </a:ln>
          </p:spPr>
          <p:txBody>
            <a:bodyPr anchor="ctr"/>
            <a:lstStyle/>
            <a:p>
              <a:pPr algn="ctr">
                <a:defRPr/>
              </a:pPr>
              <a:endParaRPr lang="ja-JP" altLang="en-US" sz="1100" dirty="0">
                <a:solidFill>
                  <a:sysClr val="windowText" lastClr="000000"/>
                </a:solidFill>
                <a:latin typeface="+mn-lt"/>
                <a:ea typeface="+mn-ea"/>
              </a:endParaRPr>
            </a:p>
          </p:txBody>
        </p:sp>
        <p:grpSp>
          <p:nvGrpSpPr>
            <p:cNvPr id="3" name="グループ化 2"/>
            <p:cNvGrpSpPr/>
            <p:nvPr/>
          </p:nvGrpSpPr>
          <p:grpSpPr>
            <a:xfrm>
              <a:off x="8225818" y="2013161"/>
              <a:ext cx="3291163" cy="3717693"/>
              <a:chOff x="7478481" y="1981699"/>
              <a:chExt cx="3291163" cy="3717693"/>
            </a:xfrm>
          </p:grpSpPr>
          <p:sp>
            <p:nvSpPr>
              <p:cNvPr id="61" name="角丸四角形 60"/>
              <p:cNvSpPr/>
              <p:nvPr/>
            </p:nvSpPr>
            <p:spPr>
              <a:xfrm>
                <a:off x="7478481" y="1981699"/>
                <a:ext cx="905746" cy="761565"/>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HG丸ｺﾞｼｯｸM-PRO" pitchFamily="50" charset="-128"/>
                    <a:ea typeface="HG丸ｺﾞｼｯｸM-PRO" pitchFamily="50" charset="-128"/>
                  </a:rPr>
                  <a:t>施設</a:t>
                </a:r>
                <a:endParaRPr kumimoji="1" lang="en-US" altLang="ja-JP" sz="1000" dirty="0" smtClean="0">
                  <a:solidFill>
                    <a:schemeClr val="tx1"/>
                  </a:solidFill>
                  <a:latin typeface="HG丸ｺﾞｼｯｸM-PRO" pitchFamily="50" charset="-128"/>
                  <a:ea typeface="HG丸ｺﾞｼｯｸM-PRO" pitchFamily="50" charset="-128"/>
                </a:endParaRPr>
              </a:p>
              <a:p>
                <a:pPr algn="ctr"/>
                <a:r>
                  <a:rPr kumimoji="1" lang="ja-JP" altLang="en-US" sz="1000" dirty="0" smtClean="0">
                    <a:solidFill>
                      <a:schemeClr val="tx1"/>
                    </a:solidFill>
                    <a:latin typeface="HG丸ｺﾞｼｯｸM-PRO" pitchFamily="50" charset="-128"/>
                    <a:ea typeface="HG丸ｺﾞｼｯｸM-PRO" pitchFamily="50" charset="-128"/>
                  </a:rPr>
                  <a:t>利用者</a:t>
                </a:r>
                <a:endParaRPr kumimoji="1" lang="ja-JP" altLang="en-US" sz="1000" dirty="0">
                  <a:solidFill>
                    <a:schemeClr val="tx1"/>
                  </a:solidFill>
                  <a:latin typeface="HG丸ｺﾞｼｯｸM-PRO" pitchFamily="50" charset="-128"/>
                  <a:ea typeface="HG丸ｺﾞｼｯｸM-PRO" pitchFamily="50" charset="-128"/>
                </a:endParaRPr>
              </a:p>
            </p:txBody>
          </p:sp>
          <p:sp>
            <p:nvSpPr>
              <p:cNvPr id="63" name="角丸四角形 62"/>
              <p:cNvSpPr/>
              <p:nvPr/>
            </p:nvSpPr>
            <p:spPr>
              <a:xfrm>
                <a:off x="8341567" y="2787805"/>
                <a:ext cx="1369843" cy="208800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itchFamily="50" charset="-128"/>
                    <a:ea typeface="HG丸ｺﾞｼｯｸM-PRO" pitchFamily="50" charset="-128"/>
                  </a:rPr>
                  <a:t>公的主体</a:t>
                </a:r>
                <a:endParaRPr kumimoji="1" lang="ja-JP" altLang="en-US" sz="1100" dirty="0">
                  <a:solidFill>
                    <a:schemeClr val="tx1"/>
                  </a:solidFill>
                  <a:latin typeface="HG丸ｺﾞｼｯｸM-PRO" pitchFamily="50" charset="-128"/>
                  <a:ea typeface="HG丸ｺﾞｼｯｸM-PRO" pitchFamily="50" charset="-128"/>
                </a:endParaRPr>
              </a:p>
            </p:txBody>
          </p:sp>
          <p:sp>
            <p:nvSpPr>
              <p:cNvPr id="64" name="右矢印 63"/>
              <p:cNvSpPr/>
              <p:nvPr/>
            </p:nvSpPr>
            <p:spPr>
              <a:xfrm rot="16200000">
                <a:off x="8612390" y="5071354"/>
                <a:ext cx="828000" cy="428076"/>
              </a:xfrm>
              <a:prstGeom prst="right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9631838" y="1981701"/>
                <a:ext cx="1137806" cy="761563"/>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HG丸ｺﾞｼｯｸM-PRO" pitchFamily="50" charset="-128"/>
                    <a:ea typeface="HG丸ｺﾞｼｯｸM-PRO" pitchFamily="50" charset="-128"/>
                  </a:rPr>
                  <a:t>金融機関</a:t>
                </a:r>
                <a:endParaRPr kumimoji="1" lang="ja-JP" altLang="en-US" sz="1000" dirty="0">
                  <a:solidFill>
                    <a:schemeClr val="tx1"/>
                  </a:solidFill>
                  <a:latin typeface="HG丸ｺﾞｼｯｸM-PRO" pitchFamily="50" charset="-128"/>
                  <a:ea typeface="HG丸ｺﾞｼｯｸM-PRO" pitchFamily="50" charset="-128"/>
                </a:endParaRPr>
              </a:p>
            </p:txBody>
          </p:sp>
        </p:grpSp>
        <p:cxnSp>
          <p:nvCxnSpPr>
            <p:cNvPr id="78" name="直線コネクタ 77"/>
            <p:cNvCxnSpPr>
              <a:stCxn id="90" idx="3"/>
              <a:endCxn id="79" idx="1"/>
            </p:cNvCxnSpPr>
            <p:nvPr/>
          </p:nvCxnSpPr>
          <p:spPr>
            <a:xfrm flipV="1">
              <a:off x="11380509" y="6005673"/>
              <a:ext cx="333367" cy="4653"/>
            </a:xfrm>
            <a:prstGeom prst="line">
              <a:avLst/>
            </a:prstGeom>
            <a:ln w="19050">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79" name="角丸四角形 15"/>
            <p:cNvSpPr/>
            <p:nvPr/>
          </p:nvSpPr>
          <p:spPr>
            <a:xfrm>
              <a:off x="11713877" y="5743707"/>
              <a:ext cx="842676" cy="523932"/>
            </a:xfrm>
            <a:prstGeom prst="roundRect">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a:defRPr/>
              </a:pPr>
              <a:r>
                <a:rPr lang="ja-JP" altLang="en-US" sz="1000" dirty="0" smtClean="0">
                  <a:solidFill>
                    <a:schemeClr val="tx1"/>
                  </a:solidFill>
                  <a:latin typeface="HG丸ｺﾞｼｯｸM-PRO" pitchFamily="50" charset="-128"/>
                  <a:ea typeface="HG丸ｺﾞｼｯｸM-PRO" pitchFamily="50" charset="-128"/>
                </a:rPr>
                <a:t>公共</a:t>
              </a:r>
              <a:endParaRPr lang="en-US" altLang="ja-JP" sz="1000" dirty="0" smtClean="0">
                <a:solidFill>
                  <a:schemeClr val="tx1"/>
                </a:solidFill>
                <a:latin typeface="HG丸ｺﾞｼｯｸM-PRO" pitchFamily="50" charset="-128"/>
                <a:ea typeface="HG丸ｺﾞｼｯｸM-PRO" pitchFamily="50" charset="-128"/>
              </a:endParaRPr>
            </a:p>
            <a:p>
              <a:pPr algn="ctr">
                <a:defRPr/>
              </a:pPr>
              <a:r>
                <a:rPr lang="ja-JP" altLang="en-US" sz="1000" dirty="0" smtClean="0">
                  <a:solidFill>
                    <a:schemeClr val="tx1"/>
                  </a:solidFill>
                  <a:latin typeface="HG丸ｺﾞｼｯｸM-PRO" pitchFamily="50" charset="-128"/>
                  <a:ea typeface="HG丸ｺﾞｼｯｸM-PRO" pitchFamily="50" charset="-128"/>
                </a:rPr>
                <a:t>施設等</a:t>
              </a:r>
              <a:endParaRPr lang="en-US" altLang="ja-JP" sz="1000" dirty="0" smtClean="0">
                <a:solidFill>
                  <a:schemeClr val="tx1"/>
                </a:solidFill>
                <a:latin typeface="HG丸ｺﾞｼｯｸM-PRO" pitchFamily="50" charset="-128"/>
                <a:ea typeface="HG丸ｺﾞｼｯｸM-PRO" pitchFamily="50" charset="-128"/>
              </a:endParaRPr>
            </a:p>
            <a:p>
              <a:pPr algn="ctr">
                <a:defRPr/>
              </a:pPr>
              <a:r>
                <a:rPr lang="ja-JP" altLang="en-US" sz="1000" dirty="0" smtClean="0">
                  <a:solidFill>
                    <a:schemeClr val="tx1"/>
                  </a:solidFill>
                  <a:latin typeface="HG丸ｺﾞｼｯｸM-PRO" pitchFamily="50" charset="-128"/>
                  <a:ea typeface="HG丸ｺﾞｼｯｸM-PRO" pitchFamily="50" charset="-128"/>
                </a:rPr>
                <a:t>運営権</a:t>
              </a:r>
              <a:endParaRPr lang="ja-JP" altLang="en-US" sz="1000" dirty="0">
                <a:solidFill>
                  <a:schemeClr val="tx1"/>
                </a:solidFill>
                <a:latin typeface="HG丸ｺﾞｼｯｸM-PRO" pitchFamily="50" charset="-128"/>
                <a:ea typeface="HG丸ｺﾞｼｯｸM-PRO" pitchFamily="50" charset="-128"/>
              </a:endParaRPr>
            </a:p>
          </p:txBody>
        </p:sp>
        <p:sp>
          <p:nvSpPr>
            <p:cNvPr id="80" name="角丸四角形 15"/>
            <p:cNvSpPr/>
            <p:nvPr/>
          </p:nvSpPr>
          <p:spPr>
            <a:xfrm>
              <a:off x="11714724" y="4484472"/>
              <a:ext cx="773928" cy="407507"/>
            </a:xfrm>
            <a:prstGeom prst="roundRect">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a:defRPr/>
              </a:pPr>
              <a:r>
                <a:rPr lang="ja-JP" altLang="en-US" sz="1000" dirty="0" smtClean="0">
                  <a:solidFill>
                    <a:schemeClr val="tx1"/>
                  </a:solidFill>
                  <a:latin typeface="HG丸ｺﾞｼｯｸM-PRO" pitchFamily="50" charset="-128"/>
                  <a:ea typeface="HG丸ｺﾞｼｯｸM-PRO" pitchFamily="50" charset="-128"/>
                </a:rPr>
                <a:t>公共</a:t>
              </a:r>
              <a:endParaRPr lang="en-US" altLang="ja-JP" sz="1000" dirty="0" smtClean="0">
                <a:solidFill>
                  <a:schemeClr val="tx1"/>
                </a:solidFill>
                <a:latin typeface="HG丸ｺﾞｼｯｸM-PRO" pitchFamily="50" charset="-128"/>
                <a:ea typeface="HG丸ｺﾞｼｯｸM-PRO" pitchFamily="50" charset="-128"/>
              </a:endParaRPr>
            </a:p>
            <a:p>
              <a:pPr algn="ctr">
                <a:defRPr/>
              </a:pPr>
              <a:r>
                <a:rPr lang="ja-JP" altLang="en-US" sz="1000" dirty="0" smtClean="0">
                  <a:solidFill>
                    <a:schemeClr val="tx1"/>
                  </a:solidFill>
                  <a:latin typeface="HG丸ｺﾞｼｯｸM-PRO" pitchFamily="50" charset="-128"/>
                  <a:ea typeface="HG丸ｺﾞｼｯｸM-PRO" pitchFamily="50" charset="-128"/>
                </a:rPr>
                <a:t>施設</a:t>
              </a:r>
              <a:endParaRPr lang="ja-JP" altLang="en-US" sz="1000" dirty="0">
                <a:solidFill>
                  <a:schemeClr val="tx1"/>
                </a:solidFill>
                <a:latin typeface="HG丸ｺﾞｼｯｸM-PRO" pitchFamily="50" charset="-128"/>
                <a:ea typeface="HG丸ｺﾞｼｯｸM-PRO" pitchFamily="50" charset="-128"/>
              </a:endParaRPr>
            </a:p>
          </p:txBody>
        </p:sp>
        <p:cxnSp>
          <p:nvCxnSpPr>
            <p:cNvPr id="81" name="直線矢印コネクタ 80"/>
            <p:cNvCxnSpPr/>
            <p:nvPr/>
          </p:nvCxnSpPr>
          <p:spPr>
            <a:xfrm>
              <a:off x="10458747" y="4688225"/>
              <a:ext cx="1284228" cy="1"/>
            </a:xfrm>
            <a:prstGeom prst="straightConnector1">
              <a:avLst/>
            </a:prstGeom>
            <a:ln w="19050">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82" name="角丸四角形 81"/>
            <p:cNvSpPr/>
            <p:nvPr/>
          </p:nvSpPr>
          <p:spPr>
            <a:xfrm>
              <a:off x="11151361" y="4422031"/>
              <a:ext cx="597839" cy="2539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lstStyle/>
            <a:p>
              <a:pPr algn="ctr">
                <a:defRPr/>
              </a:pPr>
              <a:r>
                <a:rPr lang="ja-JP" altLang="en-US" sz="1000" dirty="0">
                  <a:solidFill>
                    <a:schemeClr val="tx1"/>
                  </a:solidFill>
                  <a:latin typeface="HG丸ｺﾞｼｯｸM-PRO" pitchFamily="50" charset="-128"/>
                  <a:ea typeface="HG丸ｺﾞｼｯｸM-PRO" pitchFamily="50" charset="-128"/>
                </a:rPr>
                <a:t>所有</a:t>
              </a:r>
              <a:endParaRPr lang="en-US" altLang="ja-JP" sz="1000" dirty="0" smtClean="0">
                <a:solidFill>
                  <a:schemeClr val="tx1"/>
                </a:solidFill>
                <a:latin typeface="HG丸ｺﾞｼｯｸM-PRO" pitchFamily="50" charset="-128"/>
                <a:ea typeface="HG丸ｺﾞｼｯｸM-PRO" pitchFamily="50" charset="-128"/>
              </a:endParaRPr>
            </a:p>
          </p:txBody>
        </p:sp>
        <p:sp>
          <p:nvSpPr>
            <p:cNvPr id="83" name="角丸四角形 82"/>
            <p:cNvSpPr/>
            <p:nvPr/>
          </p:nvSpPr>
          <p:spPr>
            <a:xfrm>
              <a:off x="11347634" y="5792099"/>
              <a:ext cx="395483" cy="1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lstStyle/>
            <a:p>
              <a:pPr algn="ctr">
                <a:defRPr/>
              </a:pPr>
              <a:r>
                <a:rPr lang="ja-JP" altLang="en-US" sz="1000" dirty="0">
                  <a:solidFill>
                    <a:schemeClr val="tx1"/>
                  </a:solidFill>
                  <a:latin typeface="HG丸ｺﾞｼｯｸM-PRO" pitchFamily="50" charset="-128"/>
                  <a:ea typeface="HG丸ｺﾞｼｯｸM-PRO" pitchFamily="50" charset="-128"/>
                </a:rPr>
                <a:t>保有</a:t>
              </a:r>
              <a:endParaRPr lang="en-US" altLang="ja-JP" sz="1000" dirty="0" smtClean="0">
                <a:solidFill>
                  <a:schemeClr val="tx1"/>
                </a:solidFill>
                <a:latin typeface="HG丸ｺﾞｼｯｸM-PRO" pitchFamily="50" charset="-128"/>
                <a:ea typeface="HG丸ｺﾞｼｯｸM-PRO" pitchFamily="50" charset="-128"/>
              </a:endParaRPr>
            </a:p>
          </p:txBody>
        </p:sp>
        <p:sp>
          <p:nvSpPr>
            <p:cNvPr id="84" name="下矢印 83"/>
            <p:cNvSpPr>
              <a:spLocks noChangeArrowheads="1"/>
            </p:cNvSpPr>
            <p:nvPr/>
          </p:nvSpPr>
          <p:spPr bwMode="auto">
            <a:xfrm>
              <a:off x="10544371" y="2758879"/>
              <a:ext cx="428076" cy="2988000"/>
            </a:xfrm>
            <a:prstGeom prst="downArrow">
              <a:avLst>
                <a:gd name="adj1" fmla="val 50000"/>
                <a:gd name="adj2" fmla="val 50368"/>
              </a:avLst>
            </a:prstGeom>
            <a:solidFill>
              <a:schemeClr val="bg1"/>
            </a:solidFill>
            <a:ln w="12700" algn="ctr">
              <a:solidFill>
                <a:schemeClr val="accent1">
                  <a:lumMod val="50000"/>
                </a:schemeClr>
              </a:solidFill>
              <a:miter lim="800000"/>
              <a:headEnd/>
              <a:tailEnd/>
            </a:ln>
          </p:spPr>
          <p:txBody>
            <a:bodyPr anchor="ctr"/>
            <a:lstStyle/>
            <a:p>
              <a:pPr algn="ctr">
                <a:defRPr/>
              </a:pPr>
              <a:r>
                <a:rPr lang="ja-JP" altLang="en-US" sz="1000" dirty="0">
                  <a:solidFill>
                    <a:sysClr val="windowText" lastClr="000000"/>
                  </a:solidFill>
                  <a:latin typeface="HG丸ｺﾞｼｯｸM-PRO" pitchFamily="50" charset="-128"/>
                  <a:ea typeface="HG丸ｺﾞｼｯｸM-PRO" pitchFamily="50" charset="-128"/>
                </a:rPr>
                <a:t>貸付</a:t>
              </a:r>
            </a:p>
          </p:txBody>
        </p:sp>
        <p:sp>
          <p:nvSpPr>
            <p:cNvPr id="85" name="上矢印 84"/>
            <p:cNvSpPr>
              <a:spLocks noChangeArrowheads="1"/>
            </p:cNvSpPr>
            <p:nvPr/>
          </p:nvSpPr>
          <p:spPr bwMode="auto">
            <a:xfrm>
              <a:off x="10929682" y="2758879"/>
              <a:ext cx="428076" cy="2988000"/>
            </a:xfrm>
            <a:prstGeom prst="upArrow">
              <a:avLst>
                <a:gd name="adj1" fmla="val 50000"/>
                <a:gd name="adj2" fmla="val 50863"/>
              </a:avLst>
            </a:prstGeom>
            <a:solidFill>
              <a:schemeClr val="bg1"/>
            </a:solidFill>
            <a:ln w="12700" algn="ctr">
              <a:solidFill>
                <a:schemeClr val="accent1">
                  <a:lumMod val="50000"/>
                </a:schemeClr>
              </a:solidFill>
              <a:miter lim="800000"/>
              <a:headEnd/>
              <a:tailEnd/>
            </a:ln>
          </p:spPr>
          <p:txBody>
            <a:bodyPr anchor="ctr"/>
            <a:lstStyle/>
            <a:p>
              <a:pPr algn="ctr">
                <a:defRPr/>
              </a:pPr>
              <a:r>
                <a:rPr lang="ja-JP" altLang="en-US" sz="1000" dirty="0">
                  <a:solidFill>
                    <a:sysClr val="windowText" lastClr="000000"/>
                  </a:solidFill>
                  <a:latin typeface="HG丸ｺﾞｼｯｸM-PRO" pitchFamily="50" charset="-128"/>
                  <a:ea typeface="HG丸ｺﾞｼｯｸM-PRO" pitchFamily="50" charset="-128"/>
                </a:rPr>
                <a:t>償還</a:t>
              </a:r>
              <a:endParaRPr lang="en-US" altLang="ja-JP" sz="1000" dirty="0">
                <a:solidFill>
                  <a:sysClr val="windowText" lastClr="000000"/>
                </a:solidFill>
                <a:latin typeface="HG丸ｺﾞｼｯｸM-PRO" pitchFamily="50" charset="-128"/>
                <a:ea typeface="HG丸ｺﾞｼｯｸM-PRO" pitchFamily="50" charset="-128"/>
              </a:endParaRPr>
            </a:p>
            <a:p>
              <a:pPr algn="ctr">
                <a:defRPr/>
              </a:pPr>
              <a:endParaRPr lang="ja-JP" altLang="en-US" sz="1100" dirty="0">
                <a:solidFill>
                  <a:sysClr val="windowText" lastClr="000000"/>
                </a:solidFill>
                <a:latin typeface="+mn-lt"/>
                <a:ea typeface="+mn-ea"/>
              </a:endParaRPr>
            </a:p>
          </p:txBody>
        </p:sp>
        <p:sp>
          <p:nvSpPr>
            <p:cNvPr id="86" name="角丸四角形 85"/>
            <p:cNvSpPr/>
            <p:nvPr/>
          </p:nvSpPr>
          <p:spPr>
            <a:xfrm>
              <a:off x="9282192" y="5288023"/>
              <a:ext cx="962493" cy="2724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spAutoFit/>
            </a:bodyPr>
            <a:lstStyle/>
            <a:p>
              <a:pPr algn="ctr">
                <a:defRPr/>
              </a:pPr>
              <a:r>
                <a:rPr lang="ja-JP" altLang="en-US" sz="1000" dirty="0" smtClean="0">
                  <a:solidFill>
                    <a:schemeClr val="tx1"/>
                  </a:solidFill>
                  <a:latin typeface="HG丸ｺﾞｼｯｸM-PRO" pitchFamily="50" charset="-128"/>
                  <a:ea typeface="HG丸ｺﾞｼｯｸM-PRO" pitchFamily="50" charset="-128"/>
                </a:rPr>
                <a:t>運営権</a:t>
              </a:r>
              <a:r>
                <a:rPr lang="ja-JP" altLang="en-US" sz="1000" dirty="0">
                  <a:solidFill>
                    <a:schemeClr val="tx1"/>
                  </a:solidFill>
                  <a:latin typeface="HG丸ｺﾞｼｯｸM-PRO" pitchFamily="50" charset="-128"/>
                  <a:ea typeface="HG丸ｺﾞｼｯｸM-PRO" pitchFamily="50" charset="-128"/>
                </a:rPr>
                <a:t>対価</a:t>
              </a:r>
            </a:p>
          </p:txBody>
        </p:sp>
        <p:sp>
          <p:nvSpPr>
            <p:cNvPr id="89" name="角丸四角形 88"/>
            <p:cNvSpPr/>
            <p:nvPr/>
          </p:nvSpPr>
          <p:spPr>
            <a:xfrm>
              <a:off x="8275500" y="3827476"/>
              <a:ext cx="813150" cy="2724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spAutoFit/>
            </a:bodyPr>
            <a:lstStyle/>
            <a:p>
              <a:pPr algn="ctr">
                <a:defRPr/>
              </a:pPr>
              <a:r>
                <a:rPr lang="ja-JP" altLang="en-US" sz="1000" dirty="0" smtClean="0">
                  <a:solidFill>
                    <a:schemeClr val="tx1"/>
                  </a:solidFill>
                  <a:latin typeface="HG丸ｺﾞｼｯｸM-PRO" pitchFamily="50" charset="-128"/>
                  <a:ea typeface="HG丸ｺﾞｼｯｸM-PRO" pitchFamily="50" charset="-128"/>
                </a:rPr>
                <a:t>利用</a:t>
              </a:r>
              <a:r>
                <a:rPr lang="ja-JP" altLang="en-US" sz="1000" dirty="0">
                  <a:solidFill>
                    <a:schemeClr val="tx1"/>
                  </a:solidFill>
                  <a:latin typeface="HG丸ｺﾞｼｯｸM-PRO" pitchFamily="50" charset="-128"/>
                  <a:ea typeface="HG丸ｺﾞｼｯｸM-PRO" pitchFamily="50" charset="-128"/>
                </a:rPr>
                <a:t>料金</a:t>
              </a:r>
            </a:p>
          </p:txBody>
        </p:sp>
        <p:sp>
          <p:nvSpPr>
            <p:cNvPr id="90" name="角丸四角形 89"/>
            <p:cNvSpPr>
              <a:spLocks/>
            </p:cNvSpPr>
            <p:nvPr/>
          </p:nvSpPr>
          <p:spPr>
            <a:xfrm>
              <a:off x="8298363" y="5753014"/>
              <a:ext cx="3082148" cy="514624"/>
            </a:xfrm>
            <a:prstGeom prst="roundRect">
              <a:avLst>
                <a:gd name="adj" fmla="val 11279"/>
              </a:avLst>
            </a:prstGeom>
            <a:solidFill>
              <a:schemeClr val="bg1"/>
            </a:solidFill>
            <a:ln w="19050">
              <a:solidFill>
                <a:srgbClr val="287C1A"/>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36000" rtlCol="0" anchor="ctr"/>
            <a:lstStyle/>
            <a:p>
              <a:pPr algn="ctr"/>
              <a:r>
                <a:rPr lang="ja-JP" altLang="en-US" sz="1200" b="1" u="sng" dirty="0" smtClean="0">
                  <a:solidFill>
                    <a:schemeClr val="tx1"/>
                  </a:solidFill>
                  <a:latin typeface="HG丸ｺﾞｼｯｸM-PRO" pitchFamily="50" charset="-128"/>
                  <a:ea typeface="HG丸ｺﾞｼｯｸM-PRO" pitchFamily="50" charset="-128"/>
                </a:rPr>
                <a:t>運営権者</a:t>
              </a:r>
              <a:endParaRPr lang="en-US" altLang="ja-JP" sz="1200" b="1" dirty="0">
                <a:solidFill>
                  <a:schemeClr val="tx1"/>
                </a:solidFill>
                <a:latin typeface="HG丸ｺﾞｼｯｸM-PRO" pitchFamily="50" charset="-128"/>
                <a:ea typeface="HG丸ｺﾞｼｯｸM-PRO" pitchFamily="50" charset="-128"/>
              </a:endParaRPr>
            </a:p>
          </p:txBody>
        </p:sp>
      </p:grpSp>
      <p:cxnSp>
        <p:nvCxnSpPr>
          <p:cNvPr id="30" name="直線コネクタ 29"/>
          <p:cNvCxnSpPr/>
          <p:nvPr/>
        </p:nvCxnSpPr>
        <p:spPr>
          <a:xfrm>
            <a:off x="6141132" y="872718"/>
            <a:ext cx="0" cy="554461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2" name="Rectangle 5"/>
          <p:cNvSpPr>
            <a:spLocks noChangeArrowheads="1"/>
          </p:cNvSpPr>
          <p:nvPr/>
        </p:nvSpPr>
        <p:spPr bwMode="auto">
          <a:xfrm>
            <a:off x="1424877" y="908720"/>
            <a:ext cx="2412001" cy="360000"/>
          </a:xfrm>
          <a:prstGeom prst="rect">
            <a:avLst/>
          </a:prstGeom>
          <a:noFill/>
          <a:ln w="12700">
            <a:noFill/>
            <a:miter lim="800000"/>
            <a:headEnd/>
            <a:tailEnd/>
          </a:ln>
          <a:effectLst>
            <a:outerShdw blurRad="63500" dist="25400" sx="101000" sy="101000" algn="ctr" rotWithShape="0">
              <a:srgbClr val="00B1F0">
                <a:alpha val="75000"/>
              </a:srgbClr>
            </a:outerShdw>
          </a:effectLst>
          <a:extLst/>
        </p:spPr>
        <p:txBody>
          <a:bodyPr rIns="36000" anchor="ctr"/>
          <a:lstStyle/>
          <a:p>
            <a:pPr marL="216000" indent="-216000" algn="ctr" eaLnBrk="0" hangingPunct="0"/>
            <a:r>
              <a:rPr lang="ja-JP" altLang="en-US" sz="1600" dirty="0" smtClean="0">
                <a:solidFill>
                  <a:schemeClr val="accent1">
                    <a:lumMod val="50000"/>
                  </a:schemeClr>
                </a:solidFill>
                <a:latin typeface="HG丸ｺﾞｼｯｸM-PRO" pitchFamily="50" charset="-128"/>
                <a:ea typeface="HG丸ｺﾞｼｯｸM-PRO" pitchFamily="50" charset="-128"/>
              </a:rPr>
              <a:t>混合型運営権制度</a:t>
            </a:r>
            <a:endParaRPr lang="ja-JP" altLang="ja-JP" sz="1600" dirty="0">
              <a:solidFill>
                <a:schemeClr val="accent1">
                  <a:lumMod val="50000"/>
                </a:schemeClr>
              </a:solidFill>
              <a:latin typeface="HG丸ｺﾞｼｯｸM-PRO" pitchFamily="50" charset="-128"/>
              <a:ea typeface="HG丸ｺﾞｼｯｸM-PRO" pitchFamily="50" charset="-128"/>
            </a:endParaRPr>
          </a:p>
        </p:txBody>
      </p:sp>
      <p:sp>
        <p:nvSpPr>
          <p:cNvPr id="124" name="Rectangle 5"/>
          <p:cNvSpPr>
            <a:spLocks noChangeArrowheads="1"/>
          </p:cNvSpPr>
          <p:nvPr/>
        </p:nvSpPr>
        <p:spPr bwMode="auto">
          <a:xfrm>
            <a:off x="6357492" y="980728"/>
            <a:ext cx="3312032" cy="252000"/>
          </a:xfrm>
          <a:prstGeom prst="rect">
            <a:avLst/>
          </a:prstGeom>
          <a:noFill/>
          <a:ln w="12700">
            <a:noFill/>
            <a:miter lim="800000"/>
            <a:headEnd/>
            <a:tailEnd/>
          </a:ln>
          <a:effectLst>
            <a:outerShdw blurRad="63500" dist="25400" sx="101000" sy="101000" algn="ctr" rotWithShape="0">
              <a:srgbClr val="00B1F0">
                <a:alpha val="75000"/>
              </a:srgbClr>
            </a:outerShdw>
          </a:effectLst>
          <a:extLst/>
        </p:spPr>
        <p:txBody>
          <a:bodyPr rIns="36000" anchor="ctr"/>
          <a:lstStyle/>
          <a:p>
            <a:pPr marL="216000" indent="-216000" algn="ctr" eaLnBrk="0" hangingPunct="0"/>
            <a:r>
              <a:rPr lang="en-US" altLang="ja-JP" sz="1400" dirty="0" smtClean="0">
                <a:solidFill>
                  <a:schemeClr val="accent1">
                    <a:lumMod val="50000"/>
                  </a:schemeClr>
                </a:solidFill>
                <a:latin typeface="HG丸ｺﾞｼｯｸM-PRO" pitchFamily="50" charset="-128"/>
                <a:ea typeface="HG丸ｺﾞｼｯｸM-PRO" pitchFamily="50" charset="-128"/>
              </a:rPr>
              <a:t>【</a:t>
            </a:r>
            <a:r>
              <a:rPr lang="ja-JP" altLang="en-US" sz="1400" dirty="0" smtClean="0">
                <a:solidFill>
                  <a:schemeClr val="accent1">
                    <a:lumMod val="50000"/>
                  </a:schemeClr>
                </a:solidFill>
                <a:latin typeface="HG丸ｺﾞｼｯｸM-PRO" pitchFamily="50" charset="-128"/>
                <a:ea typeface="HG丸ｺﾞｼｯｸM-PRO" pitchFamily="50" charset="-128"/>
              </a:rPr>
              <a:t>参考</a:t>
            </a:r>
            <a:r>
              <a:rPr lang="en-US" altLang="ja-JP" sz="1400" dirty="0" smtClean="0">
                <a:solidFill>
                  <a:schemeClr val="accent1">
                    <a:lumMod val="50000"/>
                  </a:schemeClr>
                </a:solidFill>
                <a:latin typeface="HG丸ｺﾞｼｯｸM-PRO" pitchFamily="50" charset="-128"/>
                <a:ea typeface="HG丸ｺﾞｼｯｸM-PRO" pitchFamily="50" charset="-128"/>
              </a:rPr>
              <a:t>】</a:t>
            </a:r>
            <a:r>
              <a:rPr lang="ja-JP" altLang="en-US" sz="1400" dirty="0" smtClean="0">
                <a:solidFill>
                  <a:schemeClr val="accent1">
                    <a:lumMod val="50000"/>
                  </a:schemeClr>
                </a:solidFill>
                <a:latin typeface="HG丸ｺﾞｼｯｸM-PRO" pitchFamily="50" charset="-128"/>
                <a:ea typeface="HG丸ｺﾞｼｯｸM-PRO" pitchFamily="50" charset="-128"/>
              </a:rPr>
              <a:t>運営権制度（独立採算型）</a:t>
            </a:r>
            <a:endParaRPr lang="ja-JP" altLang="ja-JP" sz="1400" dirty="0">
              <a:solidFill>
                <a:schemeClr val="accent1">
                  <a:lumMod val="50000"/>
                </a:schemeClr>
              </a:solidFill>
              <a:latin typeface="HG丸ｺﾞｼｯｸM-PRO" pitchFamily="50" charset="-128"/>
              <a:ea typeface="HG丸ｺﾞｼｯｸM-PRO" pitchFamily="50" charset="-128"/>
            </a:endParaRPr>
          </a:p>
        </p:txBody>
      </p:sp>
      <p:sp>
        <p:nvSpPr>
          <p:cNvPr id="66" name="角丸四角形 65"/>
          <p:cNvSpPr/>
          <p:nvPr/>
        </p:nvSpPr>
        <p:spPr>
          <a:xfrm>
            <a:off x="380493" y="2672916"/>
            <a:ext cx="331926" cy="2156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spAutoFit/>
          </a:bodyPr>
          <a:lstStyle/>
          <a:p>
            <a:pPr algn="ctr">
              <a:defRPr/>
            </a:pPr>
            <a:r>
              <a:rPr lang="en-US" altLang="ja-JP" sz="1000" baseline="30000" dirty="0" smtClean="0">
                <a:solidFill>
                  <a:schemeClr val="tx1"/>
                </a:solidFill>
                <a:latin typeface="HG丸ｺﾞｼｯｸM-PRO" pitchFamily="50" charset="-128"/>
                <a:ea typeface="HG丸ｺﾞｼｯｸM-PRO" pitchFamily="50" charset="-128"/>
              </a:rPr>
              <a:t>(*2)</a:t>
            </a:r>
            <a:endParaRPr lang="ja-JP" altLang="en-US" sz="1000" baseline="30000" dirty="0">
              <a:solidFill>
                <a:schemeClr val="tx1"/>
              </a:solidFill>
              <a:latin typeface="HG丸ｺﾞｼｯｸM-PRO" pitchFamily="50" charset="-128"/>
              <a:ea typeface="HG丸ｺﾞｼｯｸM-PRO" pitchFamily="50" charset="-128"/>
            </a:endParaRPr>
          </a:p>
        </p:txBody>
      </p:sp>
      <p:sp>
        <p:nvSpPr>
          <p:cNvPr id="67" name="角丸四角形 66"/>
          <p:cNvSpPr/>
          <p:nvPr/>
        </p:nvSpPr>
        <p:spPr>
          <a:xfrm>
            <a:off x="6645187" y="3212976"/>
            <a:ext cx="331926" cy="2156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anchor="ctr">
            <a:spAutoFit/>
          </a:bodyPr>
          <a:lstStyle/>
          <a:p>
            <a:pPr algn="ctr">
              <a:defRPr/>
            </a:pPr>
            <a:r>
              <a:rPr lang="en-US" altLang="ja-JP" sz="1000" baseline="30000" dirty="0" smtClean="0">
                <a:solidFill>
                  <a:schemeClr val="tx1"/>
                </a:solidFill>
                <a:latin typeface="HG丸ｺﾞｼｯｸM-PRO" pitchFamily="50" charset="-128"/>
                <a:ea typeface="HG丸ｺﾞｼｯｸM-PRO" pitchFamily="50" charset="-128"/>
              </a:rPr>
              <a:t>(*2)</a:t>
            </a:r>
            <a:endParaRPr lang="ja-JP" altLang="en-US" sz="1000" baseline="30000" dirty="0">
              <a:solidFill>
                <a:schemeClr val="tx1"/>
              </a:solidFill>
              <a:latin typeface="HG丸ｺﾞｼｯｸM-PRO" pitchFamily="50" charset="-128"/>
              <a:ea typeface="HG丸ｺﾞｼｯｸM-PRO" pitchFamily="50" charset="-128"/>
            </a:endParaRPr>
          </a:p>
        </p:txBody>
      </p:sp>
      <p:sp>
        <p:nvSpPr>
          <p:cNvPr id="68" name="角丸四角形 67"/>
          <p:cNvSpPr/>
          <p:nvPr/>
        </p:nvSpPr>
        <p:spPr>
          <a:xfrm>
            <a:off x="196333" y="6309320"/>
            <a:ext cx="4896000" cy="4134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rIns="72000" anchor="ctr"/>
          <a:lstStyle/>
          <a:p>
            <a:pPr marL="396000" indent="-396000">
              <a:defRPr/>
            </a:pPr>
            <a:r>
              <a:rPr lang="en-US" altLang="ja-JP" sz="1000" dirty="0" smtClean="0">
                <a:solidFill>
                  <a:schemeClr val="tx1"/>
                </a:solidFill>
                <a:latin typeface="HG丸ｺﾞｼｯｸM-PRO" pitchFamily="50" charset="-128"/>
                <a:ea typeface="HG丸ｺﾞｼｯｸM-PRO" pitchFamily="50" charset="-128"/>
              </a:rPr>
              <a:t>(*2)</a:t>
            </a:r>
            <a:r>
              <a:rPr lang="ja-JP" altLang="en-US" sz="1000" dirty="0" smtClean="0">
                <a:solidFill>
                  <a:schemeClr val="tx1"/>
                </a:solidFill>
                <a:latin typeface="HG丸ｺﾞｼｯｸM-PRO" pitchFamily="50" charset="-128"/>
                <a:ea typeface="HG丸ｺﾞｼｯｸM-PRO" pitchFamily="50" charset="-128"/>
              </a:rPr>
              <a:t>：利用料金については、下水道管理者が上限や幅等を条例で規定し、運営権者は、その規定に従い利用料金を定めることとなる。</a:t>
            </a:r>
            <a:endParaRPr lang="ja-JP" altLang="en-US" sz="1000"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15580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1962002" y="3645024"/>
            <a:ext cx="5976664" cy="1620180"/>
          </a:xfrm>
          <a:prstGeom prst="rect">
            <a:avLst/>
          </a:prstGeom>
          <a:gradFill flip="none" rotWithShape="1">
            <a:gsLst>
              <a:gs pos="0">
                <a:srgbClr val="009AF0"/>
              </a:gs>
              <a:gs pos="10000">
                <a:srgbClr val="B1F6FF"/>
              </a:gs>
              <a:gs pos="30000">
                <a:srgbClr val="EBFDFF"/>
              </a:gs>
            </a:gsLst>
            <a:lin ang="10800000" scaled="0"/>
            <a:tileRect/>
          </a:gradFill>
          <a:ln w="12700">
            <a:noFill/>
            <a:miter lim="800000"/>
            <a:headEnd/>
            <a:tailEnd/>
          </a:ln>
          <a:effectLst>
            <a:outerShdw blurRad="25400" dist="165100" dir="2700000" sx="101000" sy="101000" algn="ctr" rotWithShape="0">
              <a:srgbClr val="005290">
                <a:alpha val="74902"/>
              </a:srgbClr>
            </a:outerShdw>
          </a:effectLst>
          <a:extLst/>
        </p:spPr>
        <p:txBody>
          <a:bodyPr wrap="none" lIns="252000" rIns="36000" anchor="ctr"/>
          <a:lstStyle/>
          <a:p>
            <a:pPr>
              <a:lnSpc>
                <a:spcPts val="2200"/>
              </a:lnSpc>
              <a:spcBef>
                <a:spcPts val="600"/>
              </a:spcBef>
            </a:pPr>
            <a:r>
              <a:rPr lang="ja-JP" altLang="en-US" sz="1600" dirty="0" smtClean="0">
                <a:solidFill>
                  <a:srgbClr val="0070C0"/>
                </a:solidFill>
                <a:latin typeface="HG丸ｺﾞｼｯｸM-PRO" pitchFamily="50" charset="-128"/>
                <a:ea typeface="HG丸ｺﾞｼｯｸM-PRO" pitchFamily="50" charset="-128"/>
              </a:rPr>
              <a:t>１．下水道の役割・しくみ</a:t>
            </a:r>
            <a:endParaRPr lang="en-US" altLang="ja-JP" sz="1600" dirty="0" smtClean="0">
              <a:solidFill>
                <a:srgbClr val="0070C0"/>
              </a:solidFill>
              <a:latin typeface="HG丸ｺﾞｼｯｸM-PRO" pitchFamily="50" charset="-128"/>
              <a:ea typeface="HG丸ｺﾞｼｯｸM-PRO" pitchFamily="50" charset="-128"/>
            </a:endParaRPr>
          </a:p>
          <a:p>
            <a:pPr>
              <a:lnSpc>
                <a:spcPts val="2200"/>
              </a:lnSpc>
              <a:spcBef>
                <a:spcPts val="600"/>
              </a:spcBef>
            </a:pPr>
            <a:r>
              <a:rPr lang="ja-JP" altLang="en-US" sz="1600" dirty="0">
                <a:solidFill>
                  <a:srgbClr val="0070C0"/>
                </a:solidFill>
                <a:latin typeface="HG丸ｺﾞｼｯｸM-PRO" panose="020F0600000000000000" pitchFamily="50" charset="-128"/>
                <a:ea typeface="HG丸ｺﾞｼｯｸM-PRO" panose="020F0600000000000000" pitchFamily="50" charset="-128"/>
              </a:rPr>
              <a:t>２</a:t>
            </a:r>
            <a:r>
              <a:rPr lang="ja-JP" altLang="en-US" sz="1600" dirty="0" smtClean="0">
                <a:solidFill>
                  <a:srgbClr val="0070C0"/>
                </a:solidFill>
                <a:latin typeface="HG丸ｺﾞｼｯｸM-PRO" panose="020F0600000000000000" pitchFamily="50" charset="-128"/>
                <a:ea typeface="HG丸ｺﾞｼｯｸM-PRO" panose="020F0600000000000000" pitchFamily="50" charset="-128"/>
              </a:rPr>
              <a:t>．本市</a:t>
            </a:r>
            <a:r>
              <a:rPr lang="ja-JP" altLang="ja-JP" sz="1600" dirty="0" smtClean="0">
                <a:solidFill>
                  <a:srgbClr val="0070C0"/>
                </a:solidFill>
                <a:latin typeface="HG丸ｺﾞｼｯｸM-PRO" panose="020F0600000000000000" pitchFamily="50" charset="-128"/>
                <a:ea typeface="HG丸ｺﾞｼｯｸM-PRO" panose="020F0600000000000000" pitchFamily="50" charset="-128"/>
              </a:rPr>
              <a:t>下水</a:t>
            </a:r>
            <a:r>
              <a:rPr lang="ja-JP" altLang="ja-JP" sz="1600" dirty="0">
                <a:solidFill>
                  <a:srgbClr val="0070C0"/>
                </a:solidFill>
                <a:latin typeface="HG丸ｺﾞｼｯｸM-PRO" panose="020F0600000000000000" pitchFamily="50" charset="-128"/>
                <a:ea typeface="HG丸ｺﾞｼｯｸM-PRO" panose="020F0600000000000000" pitchFamily="50" charset="-128"/>
              </a:rPr>
              <a:t>道</a:t>
            </a:r>
            <a:r>
              <a:rPr lang="ja-JP" altLang="ja-JP" sz="1600" dirty="0" smtClean="0">
                <a:solidFill>
                  <a:srgbClr val="0070C0"/>
                </a:solidFill>
                <a:latin typeface="HG丸ｺﾞｼｯｸM-PRO" panose="020F0600000000000000" pitchFamily="50" charset="-128"/>
                <a:ea typeface="HG丸ｺﾞｼｯｸM-PRO" panose="020F0600000000000000" pitchFamily="50" charset="-128"/>
              </a:rPr>
              <a:t>施設</a:t>
            </a:r>
            <a:r>
              <a:rPr lang="ja-JP" altLang="en-US" sz="1600" dirty="0" smtClean="0">
                <a:solidFill>
                  <a:srgbClr val="0070C0"/>
                </a:solidFill>
                <a:latin typeface="HG丸ｺﾞｼｯｸM-PRO" panose="020F0600000000000000" pitchFamily="50" charset="-128"/>
                <a:ea typeface="HG丸ｺﾞｼｯｸM-PRO" panose="020F0600000000000000" pitchFamily="50" charset="-128"/>
              </a:rPr>
              <a:t>の特徴</a:t>
            </a:r>
            <a:r>
              <a:rPr lang="ja-JP" altLang="ja-JP" sz="1600" dirty="0" smtClean="0">
                <a:solidFill>
                  <a:srgbClr val="0070C0"/>
                </a:solidFill>
                <a:latin typeface="HG丸ｺﾞｼｯｸM-PRO" panose="020F0600000000000000" pitchFamily="50" charset="-128"/>
                <a:ea typeface="HG丸ｺﾞｼｯｸM-PRO" panose="020F0600000000000000" pitchFamily="50" charset="-128"/>
              </a:rPr>
              <a:t>（</a:t>
            </a:r>
            <a:r>
              <a:rPr lang="ja-JP" altLang="ja-JP" sz="1600" dirty="0">
                <a:solidFill>
                  <a:srgbClr val="0070C0"/>
                </a:solidFill>
                <a:latin typeface="HG丸ｺﾞｼｯｸM-PRO" panose="020F0600000000000000" pitchFamily="50" charset="-128"/>
                <a:ea typeface="HG丸ｺﾞｼｯｸM-PRO" panose="020F0600000000000000" pitchFamily="50" charset="-128"/>
              </a:rPr>
              <a:t>施設数など</a:t>
            </a:r>
            <a:r>
              <a:rPr lang="ja-JP" altLang="ja-JP" sz="1600" dirty="0" smtClean="0">
                <a:solidFill>
                  <a:srgbClr val="0070C0"/>
                </a:solidFill>
                <a:latin typeface="HG丸ｺﾞｼｯｸM-PRO" panose="020F0600000000000000" pitchFamily="50" charset="-128"/>
                <a:ea typeface="HG丸ｺﾞｼｯｸM-PRO" panose="020F0600000000000000" pitchFamily="50" charset="-128"/>
              </a:rPr>
              <a:t>）</a:t>
            </a:r>
            <a:endParaRPr lang="en-US" altLang="ja-JP" sz="1600" dirty="0" smtClean="0">
              <a:solidFill>
                <a:srgbClr val="0070C0"/>
              </a:solidFill>
              <a:latin typeface="HG丸ｺﾞｼｯｸM-PRO" panose="020F0600000000000000" pitchFamily="50" charset="-128"/>
              <a:ea typeface="HG丸ｺﾞｼｯｸM-PRO" panose="020F0600000000000000" pitchFamily="50" charset="-128"/>
            </a:endParaRPr>
          </a:p>
          <a:p>
            <a:pPr>
              <a:lnSpc>
                <a:spcPts val="2200"/>
              </a:lnSpc>
              <a:spcBef>
                <a:spcPts val="600"/>
              </a:spcBef>
            </a:pPr>
            <a:r>
              <a:rPr lang="ja-JP" altLang="en-US" sz="1600" dirty="0">
                <a:solidFill>
                  <a:srgbClr val="0070C0"/>
                </a:solidFill>
                <a:latin typeface="HG丸ｺﾞｼｯｸM-PRO" panose="020F0600000000000000" pitchFamily="50" charset="-128"/>
                <a:ea typeface="HG丸ｺﾞｼｯｸM-PRO" panose="020F0600000000000000" pitchFamily="50" charset="-128"/>
              </a:rPr>
              <a:t>３</a:t>
            </a:r>
            <a:r>
              <a:rPr lang="ja-JP" altLang="en-US" sz="1600" dirty="0" smtClean="0">
                <a:solidFill>
                  <a:srgbClr val="0070C0"/>
                </a:solidFill>
                <a:latin typeface="HG丸ｺﾞｼｯｸM-PRO" panose="020F0600000000000000" pitchFamily="50" charset="-128"/>
                <a:ea typeface="HG丸ｺﾞｼｯｸM-PRO" panose="020F0600000000000000" pitchFamily="50" charset="-128"/>
              </a:rPr>
              <a:t>．下水道事業の法的な位置づけ</a:t>
            </a:r>
            <a:endParaRPr lang="en-US" altLang="ja-JP" sz="1600" dirty="0" smtClean="0">
              <a:solidFill>
                <a:srgbClr val="0070C0"/>
              </a:solidFill>
              <a:latin typeface="HG丸ｺﾞｼｯｸM-PRO" pitchFamily="50" charset="-128"/>
              <a:ea typeface="HG丸ｺﾞｼｯｸM-PRO" pitchFamily="50" charset="-128"/>
            </a:endParaRPr>
          </a:p>
        </p:txBody>
      </p:sp>
      <p:sp>
        <p:nvSpPr>
          <p:cNvPr id="12" name="正方形/長方形 11"/>
          <p:cNvSpPr/>
          <p:nvPr/>
        </p:nvSpPr>
        <p:spPr>
          <a:xfrm>
            <a:off x="612000" y="2060848"/>
            <a:ext cx="862547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2800" dirty="0" smtClean="0">
                <a:solidFill>
                  <a:schemeClr val="tx1"/>
                </a:solidFill>
                <a:latin typeface="HG丸ｺﾞｼｯｸM-PRO" pitchFamily="50" charset="-128"/>
                <a:ea typeface="HG丸ｺﾞｼｯｸM-PRO" pitchFamily="50" charset="-128"/>
              </a:rPr>
              <a:t>１　下水道の</a:t>
            </a:r>
            <a:r>
              <a:rPr lang="ja-JP" altLang="en-US" sz="2800" dirty="0">
                <a:solidFill>
                  <a:schemeClr val="tx1"/>
                </a:solidFill>
                <a:latin typeface="HG丸ｺﾞｼｯｸM-PRO" pitchFamily="50" charset="-128"/>
                <a:ea typeface="HG丸ｺﾞｼｯｸM-PRO" pitchFamily="50" charset="-128"/>
              </a:rPr>
              <a:t>特徴</a:t>
            </a:r>
            <a:endParaRPr lang="en-US" altLang="ja-JP" sz="2800" dirty="0" smtClean="0">
              <a:solidFill>
                <a:schemeClr val="tx1"/>
              </a:solidFill>
              <a:latin typeface="HG丸ｺﾞｼｯｸM-PRO" pitchFamily="50" charset="-128"/>
              <a:ea typeface="HG丸ｺﾞｼｯｸM-PRO" pitchFamily="50" charset="-128"/>
            </a:endParaRPr>
          </a:p>
        </p:txBody>
      </p:sp>
      <p:grpSp>
        <p:nvGrpSpPr>
          <p:cNvPr id="18" name="グループ化 66"/>
          <p:cNvGrpSpPr/>
          <p:nvPr/>
        </p:nvGrpSpPr>
        <p:grpSpPr>
          <a:xfrm>
            <a:off x="172801" y="2492896"/>
            <a:ext cx="9649072" cy="224736"/>
            <a:chOff x="200472" y="828000"/>
            <a:chExt cx="9649072" cy="224736"/>
          </a:xfrm>
        </p:grpSpPr>
        <p:sp>
          <p:nvSpPr>
            <p:cNvPr id="19" name="平行四辺形 18"/>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平行四辺形 19"/>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平行四辺形 20"/>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 1"/>
          <p:cNvSpPr>
            <a:spLocks noGrp="1"/>
          </p:cNvSpPr>
          <p:nvPr>
            <p:ph type="sldNum" sz="quarter" idx="12"/>
          </p:nvPr>
        </p:nvSpPr>
        <p:spPr>
          <a:xfrm>
            <a:off x="9360000" y="6300000"/>
            <a:ext cx="648000" cy="360000"/>
          </a:xfrm>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5</a:t>
            </a:fld>
            <a:endParaRPr lang="ja-JP" alt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837495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88504" y="2096852"/>
            <a:ext cx="8856985" cy="3456384"/>
          </a:xfrm>
          <a:prstGeom prst="rect">
            <a:avLst/>
          </a:prstGeom>
          <a:noFill/>
          <a:ln w="12700">
            <a:noFill/>
            <a:miter lim="800000"/>
            <a:headEnd/>
            <a:tailEnd/>
          </a:ln>
          <a:effectLst>
            <a:outerShdw blurRad="63500" dist="25400" sx="101000" sy="101000" algn="ctr" rotWithShape="0">
              <a:srgbClr val="00B1F0">
                <a:alpha val="75000"/>
              </a:srgbClr>
            </a:outerShdw>
          </a:effectLst>
          <a:extLst/>
        </p:spPr>
        <p:txBody>
          <a:bodyPr wrap="none" rIns="36000" anchor="t" anchorCtr="0"/>
          <a:lstStyle/>
          <a:p>
            <a:pPr marL="144000" indent="-144000" fontAlgn="auto">
              <a:spcBef>
                <a:spcPts val="0"/>
              </a:spcBef>
              <a:spcAft>
                <a:spcPts val="0"/>
              </a:spcAft>
              <a:defRPr/>
            </a:pPr>
            <a:r>
              <a:rPr lang="ja-JP" altLang="en-US" sz="1600" dirty="0">
                <a:solidFill>
                  <a:srgbClr val="000000"/>
                </a:solidFill>
                <a:latin typeface="HGS創英角ｺﾞｼｯｸUB" pitchFamily="50" charset="-128"/>
                <a:ea typeface="HGS創英角ｺﾞｼｯｸUB" pitchFamily="50" charset="-128"/>
                <a:cs typeface="Meiryo UI" pitchFamily="50" charset="-128"/>
              </a:rPr>
              <a:t>①海外での事例</a:t>
            </a:r>
            <a:endParaRPr lang="en-US" altLang="ja-JP" sz="1600" dirty="0">
              <a:solidFill>
                <a:srgbClr val="000000"/>
              </a:solidFill>
              <a:latin typeface="HGS創英角ｺﾞｼｯｸUB" pitchFamily="50" charset="-128"/>
              <a:ea typeface="HGS創英角ｺﾞｼｯｸUB" pitchFamily="50" charset="-128"/>
              <a:cs typeface="Meiryo UI" pitchFamily="50" charset="-128"/>
            </a:endParaRPr>
          </a:p>
          <a:p>
            <a:pPr marL="144000" indent="-144000" fontAlgn="auto">
              <a:spcBef>
                <a:spcPts val="300"/>
              </a:spcBef>
              <a:spcAft>
                <a:spcPts val="0"/>
              </a:spcAft>
              <a:defRPr/>
            </a:pPr>
            <a:r>
              <a:rPr lang="ja-JP" altLang="en-US" sz="1600" dirty="0" smtClean="0">
                <a:solidFill>
                  <a:srgbClr val="000000"/>
                </a:solidFill>
                <a:latin typeface="HG丸ｺﾞｼｯｸM-PRO" pitchFamily="50" charset="-128"/>
                <a:ea typeface="HG丸ｺﾞｼｯｸM-PRO" pitchFamily="50" charset="-128"/>
                <a:cs typeface="Meiryo UI" pitchFamily="50" charset="-128"/>
              </a:rPr>
              <a:t>　・</a:t>
            </a:r>
            <a:r>
              <a:rPr lang="en-US" altLang="ja-JP" sz="1600" dirty="0" smtClean="0">
                <a:solidFill>
                  <a:srgbClr val="000000"/>
                </a:solidFill>
                <a:latin typeface="HG丸ｺﾞｼｯｸM-PRO" pitchFamily="50" charset="-128"/>
                <a:ea typeface="HG丸ｺﾞｼｯｸM-PRO" pitchFamily="50" charset="-128"/>
                <a:cs typeface="Meiryo UI" pitchFamily="50" charset="-128"/>
              </a:rPr>
              <a:t>20</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年（推奨上限：フランス：飲用水・公衆衛生・家庭ごみ等）</a:t>
            </a:r>
            <a:r>
              <a:rPr lang="en-US" altLang="ja-JP" sz="1600" baseline="30000" dirty="0" smtClean="0">
                <a:solidFill>
                  <a:srgbClr val="000000"/>
                </a:solidFill>
                <a:latin typeface="HG丸ｺﾞｼｯｸM-PRO" pitchFamily="50" charset="-128"/>
                <a:ea typeface="HG丸ｺﾞｼｯｸM-PRO" pitchFamily="50" charset="-128"/>
                <a:cs typeface="Meiryo UI" pitchFamily="50" charset="-128"/>
              </a:rPr>
              <a:t>※1</a:t>
            </a:r>
            <a:endParaRPr lang="en-US" altLang="ja-JP" sz="1600" dirty="0" smtClean="0">
              <a:solidFill>
                <a:srgbClr val="000000"/>
              </a:solidFill>
              <a:latin typeface="HG丸ｺﾞｼｯｸM-PRO" pitchFamily="50" charset="-128"/>
              <a:ea typeface="HG丸ｺﾞｼｯｸM-PRO" pitchFamily="50" charset="-128"/>
              <a:cs typeface="Meiryo UI" pitchFamily="50" charset="-128"/>
            </a:endParaRPr>
          </a:p>
          <a:p>
            <a:pPr marL="144000" indent="-144000" fontAlgn="auto">
              <a:spcBef>
                <a:spcPts val="0"/>
              </a:spcBef>
              <a:spcAft>
                <a:spcPts val="0"/>
              </a:spcAft>
              <a:defRPr/>
            </a:pPr>
            <a:r>
              <a:rPr lang="ja-JP" altLang="en-US" sz="1600" dirty="0" smtClean="0">
                <a:solidFill>
                  <a:srgbClr val="000000"/>
                </a:solidFill>
                <a:latin typeface="HG丸ｺﾞｼｯｸM-PRO" pitchFamily="50" charset="-128"/>
                <a:ea typeface="HG丸ｺﾞｼｯｸM-PRO" pitchFamily="50" charset="-128"/>
                <a:cs typeface="Meiryo UI" pitchFamily="50" charset="-128"/>
              </a:rPr>
              <a:t>　・</a:t>
            </a:r>
            <a:r>
              <a:rPr lang="en-US" altLang="ja-JP" sz="1600" dirty="0" smtClean="0">
                <a:solidFill>
                  <a:srgbClr val="000000"/>
                </a:solidFill>
                <a:latin typeface="HG丸ｺﾞｼｯｸM-PRO" pitchFamily="50" charset="-128"/>
                <a:ea typeface="HG丸ｺﾞｼｯｸM-PRO" pitchFamily="50" charset="-128"/>
                <a:cs typeface="Meiryo UI" pitchFamily="50" charset="-128"/>
              </a:rPr>
              <a:t>99</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年（最長期間：アメリカ コロラド州法におけるコンセッション事業年数）</a:t>
            </a:r>
            <a:r>
              <a:rPr lang="en-US" altLang="ja-JP" sz="1600" baseline="30000" dirty="0" smtClean="0">
                <a:solidFill>
                  <a:srgbClr val="000000"/>
                </a:solidFill>
                <a:latin typeface="HG丸ｺﾞｼｯｸM-PRO" pitchFamily="50" charset="-128"/>
                <a:ea typeface="HG丸ｺﾞｼｯｸM-PRO" pitchFamily="50" charset="-128"/>
                <a:cs typeface="Meiryo UI" pitchFamily="50" charset="-128"/>
              </a:rPr>
              <a:t>※1</a:t>
            </a:r>
            <a:r>
              <a:rPr lang="en-US" altLang="ja-JP" sz="1600" baseline="100000" dirty="0" smtClean="0">
                <a:solidFill>
                  <a:srgbClr val="000000"/>
                </a:solidFill>
                <a:latin typeface="HG丸ｺﾞｼｯｸM-PRO" pitchFamily="50" charset="-128"/>
                <a:ea typeface="HG丸ｺﾞｼｯｸM-PRO" pitchFamily="50" charset="-128"/>
                <a:cs typeface="Meiryo UI" pitchFamily="50" charset="-128"/>
              </a:rPr>
              <a:t> </a:t>
            </a:r>
            <a:endParaRPr lang="en-US" altLang="ja-JP" sz="1600" dirty="0" smtClean="0">
              <a:solidFill>
                <a:srgbClr val="000000"/>
              </a:solidFill>
              <a:latin typeface="HG丸ｺﾞｼｯｸM-PRO" pitchFamily="50" charset="-128"/>
              <a:ea typeface="HG丸ｺﾞｼｯｸM-PRO" pitchFamily="50" charset="-128"/>
              <a:cs typeface="Meiryo UI" pitchFamily="50" charset="-128"/>
            </a:endParaRPr>
          </a:p>
          <a:p>
            <a:pPr marL="144000" indent="-144000" fontAlgn="auto">
              <a:spcBef>
                <a:spcPts val="0"/>
              </a:spcBef>
              <a:spcAft>
                <a:spcPts val="0"/>
              </a:spcAft>
              <a:defRPr/>
            </a:pPr>
            <a:r>
              <a:rPr lang="ja-JP" altLang="en-US" sz="1600" dirty="0" smtClean="0">
                <a:solidFill>
                  <a:srgbClr val="000000"/>
                </a:solidFill>
                <a:latin typeface="HG丸ｺﾞｼｯｸM-PRO" pitchFamily="50" charset="-128"/>
                <a:ea typeface="HG丸ｺﾞｼｯｸM-PRO" pitchFamily="50" charset="-128"/>
                <a:cs typeface="Meiryo UI" pitchFamily="50" charset="-128"/>
              </a:rPr>
              <a:t>　</a:t>
            </a:r>
            <a:endParaRPr lang="en-US" altLang="ja-JP" sz="1600" dirty="0" smtClean="0">
              <a:solidFill>
                <a:srgbClr val="000000"/>
              </a:solidFill>
              <a:latin typeface="HG丸ｺﾞｼｯｸM-PRO" pitchFamily="50" charset="-128"/>
              <a:ea typeface="HG丸ｺﾞｼｯｸM-PRO" pitchFamily="50" charset="-128"/>
              <a:cs typeface="Meiryo UI" pitchFamily="50" charset="-128"/>
            </a:endParaRPr>
          </a:p>
          <a:p>
            <a:pPr marL="432000" indent="-432000" fontAlgn="auto">
              <a:spcBef>
                <a:spcPts val="0"/>
              </a:spcBef>
              <a:spcAft>
                <a:spcPts val="0"/>
              </a:spcAft>
              <a:defRPr/>
            </a:pPr>
            <a:r>
              <a:rPr lang="ja-JP" altLang="en-US" sz="1600" dirty="0" smtClean="0">
                <a:solidFill>
                  <a:srgbClr val="000000"/>
                </a:solidFill>
                <a:latin typeface="HGS創英角ｺﾞｼｯｸUB" pitchFamily="50" charset="-128"/>
                <a:ea typeface="HGS創英角ｺﾞｼｯｸUB" pitchFamily="50" charset="-128"/>
                <a:cs typeface="Meiryo UI" pitchFamily="50" charset="-128"/>
              </a:rPr>
              <a:t>②国内での事例</a:t>
            </a:r>
            <a:endParaRPr lang="en-US" altLang="ja-JP" sz="1600" dirty="0" smtClean="0">
              <a:solidFill>
                <a:srgbClr val="000000"/>
              </a:solidFill>
              <a:latin typeface="HGS創英角ｺﾞｼｯｸUB" pitchFamily="50" charset="-128"/>
              <a:ea typeface="HGS創英角ｺﾞｼｯｸUB" pitchFamily="50" charset="-128"/>
              <a:cs typeface="Meiryo UI" pitchFamily="50" charset="-128"/>
            </a:endParaRPr>
          </a:p>
          <a:p>
            <a:pPr marL="432000" indent="-432000" fontAlgn="auto">
              <a:spcBef>
                <a:spcPts val="0"/>
              </a:spcBef>
              <a:spcAft>
                <a:spcPts val="0"/>
              </a:spcAft>
              <a:defRPr/>
            </a:pPr>
            <a:r>
              <a:rPr lang="ja-JP" altLang="en-US" sz="1600" dirty="0" smtClean="0">
                <a:solidFill>
                  <a:srgbClr val="000000"/>
                </a:solidFill>
                <a:latin typeface="HG丸ｺﾞｼｯｸM-PRO" pitchFamily="50" charset="-128"/>
                <a:ea typeface="HG丸ｺﾞｼｯｸM-PRO" pitchFamily="50" charset="-128"/>
                <a:cs typeface="Meiryo UI" pitchFamily="50" charset="-128"/>
              </a:rPr>
              <a:t>　・</a:t>
            </a:r>
            <a:r>
              <a:rPr lang="en-US" altLang="ja-JP" sz="1600" dirty="0" smtClean="0">
                <a:solidFill>
                  <a:srgbClr val="000000"/>
                </a:solidFill>
                <a:latin typeface="HG丸ｺﾞｼｯｸM-PRO" pitchFamily="50" charset="-128"/>
                <a:ea typeface="HG丸ｺﾞｼｯｸM-PRO" pitchFamily="50" charset="-128"/>
                <a:cs typeface="Meiryo UI" pitchFamily="50" charset="-128"/>
              </a:rPr>
              <a:t>45</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年（関西国際空港及び大阪国際空港）</a:t>
            </a:r>
            <a:r>
              <a:rPr lang="en-US" altLang="ja-JP" sz="1600" baseline="30000" dirty="0" smtClean="0">
                <a:solidFill>
                  <a:srgbClr val="000000"/>
                </a:solidFill>
                <a:latin typeface="HG丸ｺﾞｼｯｸM-PRO" pitchFamily="50" charset="-128"/>
                <a:ea typeface="HG丸ｺﾞｼｯｸM-PRO" pitchFamily="50" charset="-128"/>
                <a:cs typeface="Meiryo UI" pitchFamily="50" charset="-128"/>
              </a:rPr>
              <a:t>※2</a:t>
            </a:r>
            <a:endParaRPr lang="en-US" altLang="ja-JP" sz="1600" dirty="0" smtClean="0">
              <a:solidFill>
                <a:srgbClr val="000000"/>
              </a:solidFill>
              <a:latin typeface="HG丸ｺﾞｼｯｸM-PRO" pitchFamily="50" charset="-128"/>
              <a:ea typeface="HG丸ｺﾞｼｯｸM-PRO" pitchFamily="50" charset="-128"/>
              <a:cs typeface="Meiryo UI" pitchFamily="50" charset="-128"/>
            </a:endParaRPr>
          </a:p>
          <a:p>
            <a:pPr marL="432000" indent="-432000">
              <a:defRPr/>
            </a:pPr>
            <a:r>
              <a:rPr lang="ja-JP" altLang="en-US" sz="1600" dirty="0" smtClean="0">
                <a:solidFill>
                  <a:srgbClr val="000000"/>
                </a:solidFill>
                <a:latin typeface="HG丸ｺﾞｼｯｸM-PRO" pitchFamily="50" charset="-128"/>
                <a:ea typeface="HG丸ｺﾞｼｯｸM-PRO" pitchFamily="50" charset="-128"/>
                <a:cs typeface="Meiryo UI" pitchFamily="50" charset="-128"/>
              </a:rPr>
              <a:t>　・</a:t>
            </a:r>
            <a:r>
              <a:rPr lang="en-US" altLang="ja-JP" sz="1600" dirty="0" smtClean="0">
                <a:solidFill>
                  <a:srgbClr val="000000"/>
                </a:solidFill>
                <a:latin typeface="HG丸ｺﾞｼｯｸM-PRO" pitchFamily="50" charset="-128"/>
                <a:ea typeface="HG丸ｺﾞｼｯｸM-PRO" pitchFamily="50" charset="-128"/>
                <a:cs typeface="Meiryo UI" pitchFamily="50" charset="-128"/>
              </a:rPr>
              <a:t>30</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年＋</a:t>
            </a:r>
            <a:r>
              <a:rPr lang="en-US" altLang="ja-JP" sz="1600" dirty="0" smtClean="0">
                <a:solidFill>
                  <a:srgbClr val="000000"/>
                </a:solidFill>
                <a:latin typeface="HG丸ｺﾞｼｯｸM-PRO" pitchFamily="50" charset="-128"/>
                <a:ea typeface="HG丸ｺﾞｼｯｸM-PRO" pitchFamily="50" charset="-128"/>
                <a:cs typeface="Meiryo UI" pitchFamily="50" charset="-128"/>
              </a:rPr>
              <a:t>30</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年</a:t>
            </a:r>
            <a:r>
              <a:rPr lang="en-US" altLang="ja-JP" sz="1400" dirty="0" smtClean="0">
                <a:solidFill>
                  <a:srgbClr val="000000"/>
                </a:solidFill>
                <a:latin typeface="HG丸ｺﾞｼｯｸM-PRO" pitchFamily="50" charset="-128"/>
                <a:ea typeface="HG丸ｺﾞｼｯｸM-PRO" pitchFamily="50" charset="-128"/>
                <a:cs typeface="Meiryo UI" pitchFamily="50" charset="-128"/>
              </a:rPr>
              <a:t>[</a:t>
            </a:r>
            <a:r>
              <a:rPr lang="ja-JP" altLang="en-US" sz="1400" dirty="0" smtClean="0">
                <a:solidFill>
                  <a:srgbClr val="000000"/>
                </a:solidFill>
                <a:latin typeface="HG丸ｺﾞｼｯｸM-PRO" pitchFamily="50" charset="-128"/>
                <a:ea typeface="HG丸ｺﾞｼｯｸM-PRO" pitchFamily="50" charset="-128"/>
                <a:cs typeface="Meiryo UI" pitchFamily="50" charset="-128"/>
              </a:rPr>
              <a:t>運営権者の希望により</a:t>
            </a:r>
            <a:r>
              <a:rPr lang="en-US" altLang="ja-JP" sz="1400" dirty="0" smtClean="0">
                <a:solidFill>
                  <a:srgbClr val="000000"/>
                </a:solidFill>
                <a:latin typeface="HG丸ｺﾞｼｯｸM-PRO" pitchFamily="50" charset="-128"/>
                <a:ea typeface="HG丸ｺﾞｼｯｸM-PRO" pitchFamily="50" charset="-128"/>
                <a:cs typeface="Meiryo UI" pitchFamily="50" charset="-128"/>
              </a:rPr>
              <a:t>30</a:t>
            </a:r>
            <a:r>
              <a:rPr lang="ja-JP" altLang="en-US" sz="1400" dirty="0" smtClean="0">
                <a:solidFill>
                  <a:srgbClr val="000000"/>
                </a:solidFill>
                <a:latin typeface="HG丸ｺﾞｼｯｸM-PRO" pitchFamily="50" charset="-128"/>
                <a:ea typeface="HG丸ｺﾞｼｯｸM-PRO" pitchFamily="50" charset="-128"/>
                <a:cs typeface="Meiryo UI" pitchFamily="50" charset="-128"/>
              </a:rPr>
              <a:t>年以内の期間を延長</a:t>
            </a:r>
            <a:r>
              <a:rPr lang="en-US" altLang="ja-JP" sz="1600" dirty="0" smtClean="0">
                <a:solidFill>
                  <a:srgbClr val="000000"/>
                </a:solidFill>
                <a:latin typeface="HG丸ｺﾞｼｯｸM-PRO" pitchFamily="50" charset="-128"/>
                <a:ea typeface="HG丸ｺﾞｼｯｸM-PRO" pitchFamily="50" charset="-128"/>
                <a:cs typeface="Meiryo UI" pitchFamily="50" charset="-128"/>
              </a:rPr>
              <a:t>]</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（仙台空港）</a:t>
            </a:r>
            <a:r>
              <a:rPr lang="en-US" altLang="ja-JP" sz="1600" baseline="30000" dirty="0" smtClean="0">
                <a:solidFill>
                  <a:srgbClr val="000000"/>
                </a:solidFill>
                <a:latin typeface="HG丸ｺﾞｼｯｸM-PRO" pitchFamily="50" charset="-128"/>
                <a:ea typeface="HG丸ｺﾞｼｯｸM-PRO" pitchFamily="50" charset="-128"/>
                <a:cs typeface="Meiryo UI" pitchFamily="50" charset="-128"/>
              </a:rPr>
              <a:t>※</a:t>
            </a:r>
            <a:r>
              <a:rPr lang="en-US" altLang="ja-JP" sz="1600" baseline="30000" dirty="0">
                <a:solidFill>
                  <a:srgbClr val="000000"/>
                </a:solidFill>
                <a:latin typeface="HG丸ｺﾞｼｯｸM-PRO" pitchFamily="50" charset="-128"/>
                <a:ea typeface="HG丸ｺﾞｼｯｸM-PRO" pitchFamily="50" charset="-128"/>
                <a:cs typeface="Meiryo UI" pitchFamily="50" charset="-128"/>
              </a:rPr>
              <a:t>3</a:t>
            </a:r>
            <a:endParaRPr lang="en-US" altLang="ja-JP" sz="1600" dirty="0" smtClean="0">
              <a:solidFill>
                <a:srgbClr val="000000"/>
              </a:solidFill>
              <a:latin typeface="HG丸ｺﾞｼｯｸM-PRO" pitchFamily="50" charset="-128"/>
              <a:ea typeface="HG丸ｺﾞｼｯｸM-PRO" pitchFamily="50" charset="-128"/>
              <a:cs typeface="Meiryo UI" pitchFamily="50" charset="-128"/>
            </a:endParaRPr>
          </a:p>
          <a:p>
            <a:pPr marL="432000" indent="-432000" fontAlgn="auto">
              <a:spcBef>
                <a:spcPts val="0"/>
              </a:spcBef>
              <a:spcAft>
                <a:spcPts val="0"/>
              </a:spcAft>
              <a:defRPr/>
            </a:pPr>
            <a:endParaRPr lang="en-US" altLang="ja-JP" sz="1600" dirty="0" smtClean="0">
              <a:solidFill>
                <a:srgbClr val="000000"/>
              </a:solidFill>
              <a:latin typeface="HG丸ｺﾞｼｯｸM-PRO" pitchFamily="50" charset="-128"/>
              <a:ea typeface="HG丸ｺﾞｼｯｸM-PRO" pitchFamily="50" charset="-128"/>
              <a:cs typeface="Meiryo UI" pitchFamily="50" charset="-128"/>
            </a:endParaRPr>
          </a:p>
          <a:p>
            <a:pPr marL="432000" indent="-432000" fontAlgn="auto">
              <a:spcBef>
                <a:spcPts val="0"/>
              </a:spcBef>
              <a:spcAft>
                <a:spcPts val="0"/>
              </a:spcAft>
              <a:defRPr/>
            </a:pPr>
            <a:r>
              <a:rPr lang="ja-JP" altLang="en-US" sz="1600" dirty="0" smtClean="0">
                <a:solidFill>
                  <a:srgbClr val="000000"/>
                </a:solidFill>
                <a:latin typeface="HGS創英角ｺﾞｼｯｸUB" pitchFamily="50" charset="-128"/>
                <a:ea typeface="HGS創英角ｺﾞｼｯｸUB" pitchFamily="50" charset="-128"/>
                <a:cs typeface="Meiryo UI" pitchFamily="50" charset="-128"/>
              </a:rPr>
              <a:t>③ 本市における他局の事例</a:t>
            </a:r>
            <a:endParaRPr lang="en-US" altLang="ja-JP" sz="1600" dirty="0">
              <a:solidFill>
                <a:srgbClr val="000000"/>
              </a:solidFill>
              <a:latin typeface="HGS創英角ｺﾞｼｯｸUB" pitchFamily="50" charset="-128"/>
              <a:ea typeface="HGS創英角ｺﾞｼｯｸUB" pitchFamily="50" charset="-128"/>
              <a:cs typeface="Meiryo UI" pitchFamily="50" charset="-128"/>
            </a:endParaRPr>
          </a:p>
          <a:p>
            <a:pPr marL="144000" indent="-144000" fontAlgn="auto">
              <a:spcBef>
                <a:spcPts val="300"/>
              </a:spcBef>
              <a:spcAft>
                <a:spcPts val="0"/>
              </a:spcAft>
              <a:defRPr/>
            </a:pPr>
            <a:r>
              <a:rPr lang="ja-JP" altLang="en-US" sz="1600" dirty="0">
                <a:solidFill>
                  <a:srgbClr val="000000"/>
                </a:solidFill>
                <a:latin typeface="HG丸ｺﾞｼｯｸM-PRO" pitchFamily="50" charset="-128"/>
                <a:ea typeface="HG丸ｺﾞｼｯｸM-PRO" pitchFamily="50" charset="-128"/>
                <a:cs typeface="Meiryo UI" pitchFamily="50" charset="-128"/>
              </a:rPr>
              <a:t>　・水道</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事業における公共</a:t>
            </a:r>
            <a:r>
              <a:rPr lang="ja-JP" altLang="en-US" sz="1600" dirty="0">
                <a:solidFill>
                  <a:srgbClr val="000000"/>
                </a:solidFill>
                <a:latin typeface="HG丸ｺﾞｼｯｸM-PRO" pitchFamily="50" charset="-128"/>
                <a:ea typeface="HG丸ｺﾞｼｯｸM-PRO" pitchFamily="50" charset="-128"/>
                <a:cs typeface="Meiryo UI" pitchFamily="50" charset="-128"/>
              </a:rPr>
              <a:t>施設等運営権制度の活用に</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ついて（実施プラン）（</a:t>
            </a:r>
            <a:r>
              <a:rPr lang="ja-JP" altLang="en-US" sz="1600" dirty="0">
                <a:solidFill>
                  <a:srgbClr val="000000"/>
                </a:solidFill>
                <a:latin typeface="HG丸ｺﾞｼｯｸM-PRO" pitchFamily="50" charset="-128"/>
                <a:ea typeface="HG丸ｺﾞｼｯｸM-PRO" pitchFamily="50" charset="-128"/>
                <a:cs typeface="Meiryo UI" pitchFamily="50" charset="-128"/>
              </a:rPr>
              <a:t>案</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a:t>
            </a:r>
            <a:endParaRPr lang="en-US" altLang="ja-JP" sz="1600" dirty="0" smtClean="0">
              <a:solidFill>
                <a:srgbClr val="000000"/>
              </a:solidFill>
              <a:latin typeface="HG丸ｺﾞｼｯｸM-PRO" pitchFamily="50" charset="-128"/>
              <a:ea typeface="HG丸ｺﾞｼｯｸM-PRO" pitchFamily="50" charset="-128"/>
              <a:cs typeface="Meiryo UI" pitchFamily="50" charset="-128"/>
            </a:endParaRPr>
          </a:p>
          <a:p>
            <a:pPr marL="144000" indent="-144000">
              <a:defRPr/>
            </a:pPr>
            <a:r>
              <a:rPr lang="ja-JP" altLang="en-US" sz="1600" dirty="0">
                <a:solidFill>
                  <a:srgbClr val="000000"/>
                </a:solidFill>
                <a:latin typeface="HG丸ｺﾞｼｯｸM-PRO" pitchFamily="50" charset="-128"/>
                <a:ea typeface="HG丸ｺﾞｼｯｸM-PRO" pitchFamily="50" charset="-128"/>
                <a:cs typeface="Meiryo UI" pitchFamily="50" charset="-128"/>
              </a:rPr>
              <a:t>　</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　　（</a:t>
            </a:r>
            <a:r>
              <a:rPr lang="ja-JP" altLang="en-US" sz="1600" dirty="0">
                <a:solidFill>
                  <a:srgbClr val="000000"/>
                </a:solidFill>
                <a:latin typeface="HG丸ｺﾞｼｯｸM-PRO" pitchFamily="50" charset="-128"/>
                <a:ea typeface="HG丸ｺﾞｼｯｸM-PRO" pitchFamily="50" charset="-128"/>
                <a:cs typeface="Meiryo UI" pitchFamily="50" charset="-128"/>
              </a:rPr>
              <a:t>平成</a:t>
            </a:r>
            <a:r>
              <a:rPr lang="en-US" altLang="ja-JP" sz="1600" dirty="0" smtClean="0">
                <a:solidFill>
                  <a:srgbClr val="000000"/>
                </a:solidFill>
                <a:latin typeface="HG丸ｺﾞｼｯｸM-PRO" pitchFamily="50" charset="-128"/>
                <a:ea typeface="HG丸ｺﾞｼｯｸM-PRO" pitchFamily="50" charset="-128"/>
                <a:cs typeface="Meiryo UI" pitchFamily="50" charset="-128"/>
              </a:rPr>
              <a:t>26</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年</a:t>
            </a:r>
            <a:r>
              <a:rPr lang="en-US" altLang="ja-JP" sz="1600" dirty="0">
                <a:solidFill>
                  <a:srgbClr val="000000"/>
                </a:solidFill>
                <a:latin typeface="HG丸ｺﾞｼｯｸM-PRO" pitchFamily="50" charset="-128"/>
                <a:ea typeface="HG丸ｺﾞｼｯｸM-PRO" pitchFamily="50" charset="-128"/>
                <a:cs typeface="Meiryo UI" pitchFamily="50" charset="-128"/>
              </a:rPr>
              <a:t>11</a:t>
            </a:r>
            <a:r>
              <a:rPr lang="ja-JP" altLang="en-US" sz="1600" dirty="0">
                <a:solidFill>
                  <a:srgbClr val="000000"/>
                </a:solidFill>
                <a:latin typeface="HG丸ｺﾞｼｯｸM-PRO" pitchFamily="50" charset="-128"/>
                <a:ea typeface="HG丸ｺﾞｼｯｸM-PRO" pitchFamily="50" charset="-128"/>
                <a:cs typeface="Meiryo UI" pitchFamily="50" charset="-128"/>
              </a:rPr>
              <a:t>月）</a:t>
            </a:r>
            <a:endParaRPr lang="en-US" altLang="ja-JP" sz="1400" dirty="0">
              <a:solidFill>
                <a:srgbClr val="000000"/>
              </a:solidFill>
              <a:latin typeface="HG丸ｺﾞｼｯｸM-PRO" pitchFamily="50" charset="-128"/>
              <a:ea typeface="HG丸ｺﾞｼｯｸM-PRO" pitchFamily="50" charset="-128"/>
              <a:cs typeface="Meiryo UI" pitchFamily="50" charset="-128"/>
            </a:endParaRPr>
          </a:p>
          <a:p>
            <a:pPr marL="432000" indent="-432000" fontAlgn="auto">
              <a:spcBef>
                <a:spcPts val="0"/>
              </a:spcBef>
              <a:spcAft>
                <a:spcPts val="0"/>
              </a:spcAft>
              <a:defRPr/>
            </a:pPr>
            <a:endParaRPr lang="en-US" altLang="ja-JP" sz="1600" dirty="0" smtClean="0">
              <a:solidFill>
                <a:srgbClr val="000000"/>
              </a:solidFill>
              <a:latin typeface="HG丸ｺﾞｼｯｸM-PRO" pitchFamily="50" charset="-128"/>
              <a:ea typeface="HG丸ｺﾞｼｯｸM-PRO" pitchFamily="50" charset="-128"/>
              <a:cs typeface="Meiryo UI" pitchFamily="50" charset="-128"/>
            </a:endParaRPr>
          </a:p>
          <a:p>
            <a:pPr marL="432000" indent="-432000" fontAlgn="auto">
              <a:spcBef>
                <a:spcPts val="0"/>
              </a:spcBef>
              <a:spcAft>
                <a:spcPts val="0"/>
              </a:spcAft>
              <a:defRPr/>
            </a:pPr>
            <a:r>
              <a:rPr lang="ja-JP" altLang="en-US" sz="1600" dirty="0" smtClean="0">
                <a:solidFill>
                  <a:srgbClr val="000000"/>
                </a:solidFill>
                <a:latin typeface="HG丸ｺﾞｼｯｸM-PRO" pitchFamily="50" charset="-128"/>
                <a:ea typeface="HG丸ｺﾞｼｯｸM-PRO" pitchFamily="50" charset="-128"/>
                <a:cs typeface="Meiryo UI" pitchFamily="50" charset="-128"/>
              </a:rPr>
              <a:t> 　　「事業契約期間は</a:t>
            </a:r>
            <a:r>
              <a:rPr lang="en-US" altLang="ja-JP" sz="1600" dirty="0" smtClean="0">
                <a:solidFill>
                  <a:srgbClr val="000000"/>
                </a:solidFill>
                <a:latin typeface="HG丸ｺﾞｼｯｸM-PRO" pitchFamily="50" charset="-128"/>
                <a:ea typeface="HG丸ｺﾞｼｯｸM-PRO" pitchFamily="50" charset="-128"/>
                <a:cs typeface="Meiryo UI" pitchFamily="50" charset="-128"/>
              </a:rPr>
              <a:t>30</a:t>
            </a:r>
            <a:r>
              <a:rPr lang="ja-JP" altLang="en-US" sz="1600" smtClean="0">
                <a:solidFill>
                  <a:srgbClr val="000000"/>
                </a:solidFill>
                <a:latin typeface="HG丸ｺﾞｼｯｸM-PRO" pitchFamily="50" charset="-128"/>
                <a:ea typeface="HG丸ｺﾞｼｯｸM-PRO" pitchFamily="50" charset="-128"/>
                <a:cs typeface="Meiryo UI" pitchFamily="50" charset="-128"/>
              </a:rPr>
              <a:t>年」</a:t>
            </a:r>
            <a:endParaRPr lang="en-US" altLang="ja-JP" sz="1600" dirty="0" smtClean="0">
              <a:solidFill>
                <a:srgbClr val="000000"/>
              </a:solidFill>
              <a:latin typeface="HG丸ｺﾞｼｯｸM-PRO" pitchFamily="50" charset="-128"/>
              <a:ea typeface="HG丸ｺﾞｼｯｸM-PRO" pitchFamily="50" charset="-128"/>
              <a:cs typeface="Meiryo UI" pitchFamily="50" charset="-128"/>
            </a:endParaRPr>
          </a:p>
        </p:txBody>
      </p:sp>
      <p:sp>
        <p:nvSpPr>
          <p:cNvPr id="7" name="Rectangle 5"/>
          <p:cNvSpPr>
            <a:spLocks noChangeArrowheads="1"/>
          </p:cNvSpPr>
          <p:nvPr/>
        </p:nvSpPr>
        <p:spPr bwMode="auto">
          <a:xfrm>
            <a:off x="1219953" y="5937357"/>
            <a:ext cx="3816001" cy="207404"/>
          </a:xfrm>
          <a:prstGeom prst="rect">
            <a:avLst/>
          </a:prstGeom>
          <a:noFill/>
          <a:ln w="12700">
            <a:noFill/>
            <a:miter lim="800000"/>
            <a:headEnd/>
            <a:tailEnd/>
          </a:ln>
          <a:effectLst>
            <a:outerShdw blurRad="63500" dist="25400" sx="101000" sy="101000" algn="ctr" rotWithShape="0">
              <a:srgbClr val="00B1F0">
                <a:alpha val="75000"/>
              </a:srgbClr>
            </a:outerShdw>
          </a:effectLst>
          <a:extLst/>
        </p:spPr>
        <p:txBody>
          <a:bodyPr wrap="none" lIns="0" tIns="0" rIns="0" bIns="0" anchor="ctr" anchorCtr="0"/>
          <a:lstStyle/>
          <a:p>
            <a:pPr marL="144000" fontAlgn="auto">
              <a:spcBef>
                <a:spcPts val="300"/>
              </a:spcBef>
              <a:spcAft>
                <a:spcPts val="0"/>
              </a:spcAft>
              <a:defRPr/>
            </a:pPr>
            <a:r>
              <a:rPr lang="en-US" altLang="ja-JP" sz="1200" dirty="0" smtClean="0">
                <a:solidFill>
                  <a:srgbClr val="000000"/>
                </a:solidFill>
                <a:latin typeface="HG丸ｺﾞｼｯｸM-PRO" pitchFamily="50" charset="-128"/>
                <a:ea typeface="HG丸ｺﾞｼｯｸM-PRO" pitchFamily="50" charset="-128"/>
                <a:cs typeface="Meiryo UI" pitchFamily="50" charset="-128"/>
              </a:rPr>
              <a:t>※1</a:t>
            </a:r>
            <a:r>
              <a:rPr lang="ja-JP" altLang="en-US" sz="1200" dirty="0">
                <a:solidFill>
                  <a:srgbClr val="000000"/>
                </a:solidFill>
                <a:latin typeface="HG丸ｺﾞｼｯｸM-PRO" pitchFamily="50" charset="-128"/>
                <a:ea typeface="HG丸ｺﾞｼｯｸM-PRO" pitchFamily="50" charset="-128"/>
                <a:cs typeface="Meiryo UI" pitchFamily="50" charset="-128"/>
              </a:rPr>
              <a:t>　</a:t>
            </a:r>
            <a:r>
              <a:rPr lang="en-US" altLang="ja-JP" sz="1200" dirty="0" smtClean="0">
                <a:solidFill>
                  <a:srgbClr val="000000"/>
                </a:solidFill>
                <a:latin typeface="HG丸ｺﾞｼｯｸM-PRO" pitchFamily="50" charset="-128"/>
                <a:ea typeface="HG丸ｺﾞｼｯｸM-PRO" pitchFamily="50" charset="-128"/>
                <a:cs typeface="Meiryo UI" pitchFamily="50" charset="-128"/>
              </a:rPr>
              <a:t>『</a:t>
            </a:r>
            <a:r>
              <a:rPr lang="ja-JP" altLang="en-US" sz="1200" dirty="0" smtClean="0">
                <a:latin typeface="HG丸ｺﾞｼｯｸM-PRO" pitchFamily="50" charset="-128"/>
                <a:ea typeface="HG丸ｺﾞｼｯｸM-PRO" pitchFamily="50" charset="-128"/>
              </a:rPr>
              <a:t>諸外国における</a:t>
            </a:r>
            <a:r>
              <a:rPr lang="en-US" altLang="ja-JP" sz="1200" dirty="0" smtClean="0">
                <a:latin typeface="HG丸ｺﾞｼｯｸM-PRO" pitchFamily="50" charset="-128"/>
                <a:ea typeface="HG丸ｺﾞｼｯｸM-PRO" pitchFamily="50" charset="-128"/>
              </a:rPr>
              <a:t>PFI</a:t>
            </a:r>
            <a:r>
              <a:rPr lang="ja-JP" altLang="en-US" sz="1200" dirty="0" smtClean="0">
                <a:latin typeface="HG丸ｺﾞｼｯｸM-PRO" pitchFamily="50" charset="-128"/>
                <a:ea typeface="HG丸ｺﾞｼｯｸM-PRO" pitchFamily="50" charset="-128"/>
              </a:rPr>
              <a:t>・</a:t>
            </a:r>
            <a:r>
              <a:rPr lang="en-US" altLang="ja-JP" sz="1200" dirty="0" smtClean="0">
                <a:latin typeface="HG丸ｺﾞｼｯｸM-PRO" pitchFamily="50" charset="-128"/>
                <a:ea typeface="HG丸ｺﾞｼｯｸM-PRO" pitchFamily="50" charset="-128"/>
              </a:rPr>
              <a:t>PPP </a:t>
            </a:r>
            <a:r>
              <a:rPr lang="ja-JP" altLang="en-US" sz="1200" dirty="0" smtClean="0">
                <a:latin typeface="HG丸ｺﾞｼｯｸM-PRO" pitchFamily="50" charset="-128"/>
                <a:ea typeface="HG丸ｺﾞｼｯｸM-PRO" pitchFamily="50" charset="-128"/>
              </a:rPr>
              <a:t>手法（コンセッション方式）に関する調査 報告書（内閣府 </a:t>
            </a:r>
            <a:r>
              <a:rPr lang="en-US" altLang="ja-JP" sz="1200" dirty="0" smtClean="0">
                <a:latin typeface="HG丸ｺﾞｼｯｸM-PRO" pitchFamily="50" charset="-128"/>
                <a:ea typeface="HG丸ｺﾞｼｯｸM-PRO" pitchFamily="50" charset="-128"/>
              </a:rPr>
              <a:t>PFI</a:t>
            </a:r>
            <a:r>
              <a:rPr lang="ja-JP" altLang="en-US" sz="1200" dirty="0" smtClean="0">
                <a:latin typeface="HG丸ｺﾞｼｯｸM-PRO" pitchFamily="50" charset="-128"/>
                <a:ea typeface="HG丸ｺﾞｼｯｸM-PRO" pitchFamily="50" charset="-128"/>
              </a:rPr>
              <a:t>推進室）</a:t>
            </a:r>
            <a:r>
              <a:rPr lang="en-US" altLang="ja-JP" sz="1200" dirty="0" smtClean="0">
                <a:solidFill>
                  <a:srgbClr val="000000"/>
                </a:solidFill>
                <a:latin typeface="HG丸ｺﾞｼｯｸM-PRO" pitchFamily="50" charset="-128"/>
                <a:ea typeface="HG丸ｺﾞｼｯｸM-PRO" pitchFamily="50" charset="-128"/>
                <a:cs typeface="Meiryo UI" pitchFamily="50" charset="-128"/>
              </a:rPr>
              <a:t>』</a:t>
            </a:r>
          </a:p>
          <a:p>
            <a:pPr marL="144000" fontAlgn="auto">
              <a:spcBef>
                <a:spcPts val="300"/>
              </a:spcBef>
              <a:spcAft>
                <a:spcPts val="0"/>
              </a:spcAft>
              <a:defRPr/>
            </a:pPr>
            <a:r>
              <a:rPr lang="en-US" altLang="ja-JP" sz="1200" dirty="0" smtClean="0">
                <a:solidFill>
                  <a:srgbClr val="000000"/>
                </a:solidFill>
                <a:latin typeface="HG丸ｺﾞｼｯｸM-PRO" pitchFamily="50" charset="-128"/>
                <a:ea typeface="HG丸ｺﾞｼｯｸM-PRO" pitchFamily="50" charset="-128"/>
                <a:cs typeface="Meiryo UI" pitchFamily="50" charset="-128"/>
              </a:rPr>
              <a:t>※2</a:t>
            </a:r>
            <a:r>
              <a:rPr lang="ja-JP" altLang="en-US" sz="1200" dirty="0">
                <a:solidFill>
                  <a:srgbClr val="000000"/>
                </a:solidFill>
                <a:latin typeface="HG丸ｺﾞｼｯｸM-PRO" pitchFamily="50" charset="-128"/>
                <a:ea typeface="HG丸ｺﾞｼｯｸM-PRO" pitchFamily="50" charset="-128"/>
                <a:cs typeface="Meiryo UI" pitchFamily="50" charset="-128"/>
              </a:rPr>
              <a:t>　</a:t>
            </a:r>
            <a:r>
              <a:rPr lang="en-US" altLang="ja-JP" sz="1200" dirty="0" smtClean="0">
                <a:solidFill>
                  <a:srgbClr val="000000"/>
                </a:solidFill>
                <a:latin typeface="HG丸ｺﾞｼｯｸM-PRO" pitchFamily="50" charset="-128"/>
                <a:ea typeface="HG丸ｺﾞｼｯｸM-PRO" pitchFamily="50" charset="-128"/>
                <a:cs typeface="Meiryo UI" pitchFamily="50" charset="-128"/>
              </a:rPr>
              <a:t>『</a:t>
            </a:r>
            <a:r>
              <a:rPr lang="ja-JP" altLang="en-US" sz="1200" dirty="0" smtClean="0">
                <a:solidFill>
                  <a:srgbClr val="000000"/>
                </a:solidFill>
                <a:latin typeface="HG丸ｺﾞｼｯｸM-PRO" pitchFamily="50" charset="-128"/>
                <a:ea typeface="HG丸ｺﾞｼｯｸM-PRO" pitchFamily="50" charset="-128"/>
                <a:cs typeface="Meiryo UI" pitchFamily="50" charset="-128"/>
              </a:rPr>
              <a:t>関西空港及び大阪国際空港特定空港運営事業等実施方針（新関西国際空港株式会社）</a:t>
            </a:r>
            <a:r>
              <a:rPr lang="en-US" altLang="ja-JP" sz="1200" dirty="0" smtClean="0">
                <a:solidFill>
                  <a:srgbClr val="000000"/>
                </a:solidFill>
                <a:latin typeface="HG丸ｺﾞｼｯｸM-PRO" pitchFamily="50" charset="-128"/>
                <a:ea typeface="HG丸ｺﾞｼｯｸM-PRO" pitchFamily="50" charset="-128"/>
                <a:cs typeface="Meiryo UI" pitchFamily="50" charset="-128"/>
              </a:rPr>
              <a:t>』</a:t>
            </a:r>
          </a:p>
          <a:p>
            <a:pPr marL="144000" fontAlgn="auto">
              <a:spcBef>
                <a:spcPts val="300"/>
              </a:spcBef>
              <a:spcAft>
                <a:spcPts val="0"/>
              </a:spcAft>
              <a:defRPr/>
            </a:pPr>
            <a:r>
              <a:rPr lang="en-US" altLang="ja-JP" sz="1200" dirty="0" smtClean="0">
                <a:solidFill>
                  <a:srgbClr val="000000"/>
                </a:solidFill>
                <a:latin typeface="HG丸ｺﾞｼｯｸM-PRO" pitchFamily="50" charset="-128"/>
                <a:ea typeface="HG丸ｺﾞｼｯｸM-PRO" pitchFamily="50" charset="-128"/>
                <a:cs typeface="Meiryo UI" pitchFamily="50" charset="-128"/>
              </a:rPr>
              <a:t>※3</a:t>
            </a:r>
            <a:r>
              <a:rPr lang="ja-JP" altLang="en-US" sz="1200" dirty="0">
                <a:solidFill>
                  <a:srgbClr val="000000"/>
                </a:solidFill>
                <a:latin typeface="HG丸ｺﾞｼｯｸM-PRO" pitchFamily="50" charset="-128"/>
                <a:ea typeface="HG丸ｺﾞｼｯｸM-PRO" pitchFamily="50" charset="-128"/>
                <a:cs typeface="Meiryo UI" pitchFamily="50" charset="-128"/>
              </a:rPr>
              <a:t>　</a:t>
            </a:r>
            <a:r>
              <a:rPr lang="en-US" altLang="ja-JP" sz="1200" dirty="0" smtClean="0">
                <a:solidFill>
                  <a:srgbClr val="000000"/>
                </a:solidFill>
                <a:latin typeface="HG丸ｺﾞｼｯｸM-PRO" pitchFamily="50" charset="-128"/>
                <a:ea typeface="HG丸ｺﾞｼｯｸM-PRO" pitchFamily="50" charset="-128"/>
                <a:cs typeface="Meiryo UI" pitchFamily="50" charset="-128"/>
              </a:rPr>
              <a:t>『</a:t>
            </a:r>
            <a:r>
              <a:rPr lang="ja-JP" altLang="en-US" sz="1200" dirty="0" smtClean="0">
                <a:solidFill>
                  <a:srgbClr val="000000"/>
                </a:solidFill>
                <a:latin typeface="HG丸ｺﾞｼｯｸM-PRO" pitchFamily="50" charset="-128"/>
                <a:ea typeface="HG丸ｺﾞｼｯｸM-PRO" pitchFamily="50" charset="-128"/>
                <a:cs typeface="Meiryo UI" pitchFamily="50" charset="-128"/>
              </a:rPr>
              <a:t>仙台空港特定運営事業等実施方針（国土交通省航空局）</a:t>
            </a:r>
            <a:r>
              <a:rPr lang="en-US" altLang="ja-JP" sz="1200" dirty="0" smtClean="0">
                <a:solidFill>
                  <a:srgbClr val="000000"/>
                </a:solidFill>
                <a:latin typeface="HG丸ｺﾞｼｯｸM-PRO" pitchFamily="50" charset="-128"/>
                <a:ea typeface="HG丸ｺﾞｼｯｸM-PRO" pitchFamily="50" charset="-128"/>
                <a:cs typeface="Meiryo UI" pitchFamily="50" charset="-128"/>
              </a:rPr>
              <a:t>』</a:t>
            </a:r>
          </a:p>
        </p:txBody>
      </p:sp>
      <p:sp>
        <p:nvSpPr>
          <p:cNvPr id="9" name="スライド番号プレースホルダ 1"/>
          <p:cNvSpPr>
            <a:spLocks noGrp="1"/>
          </p:cNvSpPr>
          <p:nvPr>
            <p:ph type="sldNum" sz="quarter" idx="12"/>
          </p:nvPr>
        </p:nvSpPr>
        <p:spPr/>
        <p:txBody>
          <a:bodyPr/>
          <a:lstStyle/>
          <a:p>
            <a:pPr algn="ctr"/>
            <a:fld id="{D2D8002D-B5B0-4BAC-B1F6-782DDCCE6D9C}" type="slidenum">
              <a:rPr lang="ja-JP" altLang="en-US" sz="2000" b="1">
                <a:solidFill>
                  <a:srgbClr val="000000"/>
                </a:solidFill>
                <a:latin typeface="Times New Roman" pitchFamily="18" charset="0"/>
                <a:cs typeface="Times New Roman" pitchFamily="18" charset="0"/>
              </a:rPr>
              <a:pPr algn="ctr"/>
              <a:t>59</a:t>
            </a:fld>
            <a:endParaRPr lang="ja-JP" altLang="en-US" sz="2000" b="1" dirty="0">
              <a:solidFill>
                <a:srgbClr val="000000"/>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７</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４</a:t>
            </a:r>
            <a:r>
              <a:rPr lang="ja-JP" altLang="en-US" dirty="0">
                <a:solidFill>
                  <a:srgbClr val="623104"/>
                </a:solidFill>
                <a:latin typeface="HGS創英角ｺﾞｼｯｸUB" pitchFamily="50" charset="-128"/>
                <a:ea typeface="HGS創英角ｺﾞｼｯｸUB" pitchFamily="50" charset="-128"/>
              </a:rPr>
              <a:t>．</a:t>
            </a:r>
            <a:r>
              <a:rPr lang="ja-JP" altLang="en-US" dirty="0"/>
              <a:t>運営権制度での契約</a:t>
            </a:r>
            <a:r>
              <a:rPr lang="ja-JP" altLang="en-US" dirty="0" smtClean="0"/>
              <a:t>期間</a:t>
            </a:r>
            <a:endParaRPr kumimoji="1" lang="ja-JP" altLang="en-US" dirty="0"/>
          </a:p>
        </p:txBody>
      </p:sp>
      <p:sp>
        <p:nvSpPr>
          <p:cNvPr id="18" name="Rectangle 5"/>
          <p:cNvSpPr>
            <a:spLocks noChangeArrowheads="1"/>
          </p:cNvSpPr>
          <p:nvPr/>
        </p:nvSpPr>
        <p:spPr bwMode="auto">
          <a:xfrm>
            <a:off x="452506" y="800708"/>
            <a:ext cx="9072000" cy="1008112"/>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lIns="108000" tIns="72000" rIns="108000" bIns="72000" anchor="ctr"/>
          <a:lstStyle/>
          <a:p>
            <a:pPr marL="216000" indent="-216000">
              <a:lnSpc>
                <a:spcPts val="2500"/>
              </a:lnSpc>
              <a:spcBef>
                <a:spcPts val="300"/>
              </a:spcBef>
              <a:defRPr/>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・水道等他の運営事業を勘案しつつ、本市下水道の混合型公共施設等運営権制度（以下、「運営権制度」という。）スキームにかなった契約期間として</a:t>
            </a:r>
            <a:r>
              <a:rPr lang="en-US" altLang="ja-JP" dirty="0" smtClean="0">
                <a:solidFill>
                  <a:schemeClr val="accent1">
                    <a:lumMod val="50000"/>
                  </a:schemeClr>
                </a:solidFill>
                <a:latin typeface="HG丸ｺﾞｼｯｸM-PRO" pitchFamily="50" charset="-128"/>
                <a:ea typeface="HG丸ｺﾞｼｯｸM-PRO" pitchFamily="50" charset="-128"/>
                <a:cs typeface="Meiryo UI" pitchFamily="50" charset="-128"/>
              </a:rPr>
              <a:t>20</a:t>
            </a: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a:t>
            </a:r>
            <a:r>
              <a:rPr lang="en-US" altLang="ja-JP" dirty="0" smtClean="0">
                <a:solidFill>
                  <a:schemeClr val="accent1">
                    <a:lumMod val="50000"/>
                  </a:schemeClr>
                </a:solidFill>
                <a:latin typeface="HG丸ｺﾞｼｯｸM-PRO" pitchFamily="50" charset="-128"/>
                <a:ea typeface="HG丸ｺﾞｼｯｸM-PRO" pitchFamily="50" charset="-128"/>
                <a:cs typeface="Meiryo UI" pitchFamily="50" charset="-128"/>
              </a:rPr>
              <a:t>30</a:t>
            </a: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年程度を想定</a:t>
            </a:r>
          </a:p>
        </p:txBody>
      </p:sp>
    </p:spTree>
    <p:extLst>
      <p:ext uri="{BB962C8B-B14F-4D97-AF65-F5344CB8AC3E}">
        <p14:creationId xmlns:p14="http://schemas.microsoft.com/office/powerpoint/2010/main" val="9897990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60</a:t>
            </a:fld>
            <a:endParaRPr lang="ja-JP" altLang="en-US" sz="2000" b="1" dirty="0">
              <a:solidFill>
                <a:srgbClr val="000000"/>
              </a:solidFill>
              <a:latin typeface="Times New Roman" pitchFamily="18" charset="0"/>
              <a:cs typeface="Times New Roman" pitchFamily="18" charset="0"/>
            </a:endParaRPr>
          </a:p>
        </p:txBody>
      </p: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７</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５</a:t>
            </a:r>
            <a:r>
              <a:rPr lang="ja-JP" altLang="en-US" dirty="0">
                <a:solidFill>
                  <a:srgbClr val="623104"/>
                </a:solidFill>
                <a:latin typeface="HGS創英角ｺﾞｼｯｸUB" pitchFamily="50" charset="-128"/>
                <a:ea typeface="HGS創英角ｺﾞｼｯｸUB" pitchFamily="50" charset="-128"/>
              </a:rPr>
              <a:t>．</a:t>
            </a:r>
            <a:r>
              <a:rPr lang="ja-JP" altLang="en-US" dirty="0"/>
              <a:t>運営権制度適用上の</a:t>
            </a:r>
            <a:r>
              <a:rPr lang="ja-JP" altLang="en-US" dirty="0" smtClean="0"/>
              <a:t>課題</a:t>
            </a:r>
            <a:endParaRPr kumimoji="1" lang="ja-JP" altLang="en-US" dirty="0"/>
          </a:p>
        </p:txBody>
      </p:sp>
      <p:sp>
        <p:nvSpPr>
          <p:cNvPr id="11" name="コンテンツ プレースホルダー 2"/>
          <p:cNvSpPr txBox="1">
            <a:spLocks/>
          </p:cNvSpPr>
          <p:nvPr/>
        </p:nvSpPr>
        <p:spPr bwMode="auto">
          <a:xfrm>
            <a:off x="165517" y="2240868"/>
            <a:ext cx="9432001" cy="2340000"/>
          </a:xfrm>
          <a:prstGeom prst="rect">
            <a:avLst/>
          </a:prstGeom>
          <a:solidFill>
            <a:srgbClr val="FFFF99"/>
          </a:solidFill>
          <a:ln w="9525">
            <a:noFill/>
            <a:miter lim="800000"/>
            <a:headEnd/>
            <a:tailEnd/>
          </a:ln>
        </p:spPr>
        <p:txBody>
          <a:bodyPr lIns="108000" rIns="108000" anchor="ctr"/>
          <a:lstStyle/>
          <a:p>
            <a:pPr marL="288000" indent="-288000" eaLnBrk="0" hangingPunct="0">
              <a:lnSpc>
                <a:spcPts val="2200"/>
              </a:lnSpc>
              <a:spcBef>
                <a:spcPts val="600"/>
              </a:spcBef>
            </a:pPr>
            <a:r>
              <a:rPr lang="en-US" altLang="ja-JP" sz="1400" dirty="0" smtClean="0">
                <a:solidFill>
                  <a:schemeClr val="tx1"/>
                </a:solidFill>
                <a:latin typeface="HG丸ｺﾞｼｯｸM-PRO" pitchFamily="50" charset="-128"/>
                <a:ea typeface="HG丸ｺﾞｼｯｸM-PRO" pitchFamily="50" charset="-128"/>
              </a:rPr>
              <a:t>【</a:t>
            </a:r>
            <a:r>
              <a:rPr lang="ja-JP" altLang="en-US" sz="1400" dirty="0">
                <a:latin typeface="HG丸ｺﾞｼｯｸM-PRO" pitchFamily="50" charset="-128"/>
                <a:ea typeface="HG丸ｺﾞｼｯｸM-PRO" pitchFamily="50" charset="-128"/>
              </a:rPr>
              <a:t>課題</a:t>
            </a:r>
            <a:r>
              <a:rPr lang="en-US" altLang="ja-JP" sz="1400" dirty="0" smtClean="0">
                <a:solidFill>
                  <a:schemeClr val="tx1"/>
                </a:solidFill>
                <a:latin typeface="HG丸ｺﾞｼｯｸM-PRO" pitchFamily="50" charset="-128"/>
                <a:ea typeface="HG丸ｺﾞｼｯｸM-PRO" pitchFamily="50" charset="-128"/>
              </a:rPr>
              <a:t>】</a:t>
            </a:r>
          </a:p>
          <a:p>
            <a:pPr marL="288000" indent="-288000" eaLnBrk="0" hangingPunct="0">
              <a:lnSpc>
                <a:spcPts val="2200"/>
              </a:lnSpc>
            </a:pPr>
            <a:r>
              <a:rPr lang="ja-JP" altLang="en-US" sz="1400" dirty="0" smtClean="0">
                <a:latin typeface="HG丸ｺﾞｼｯｸM-PRO" pitchFamily="50" charset="-128"/>
                <a:ea typeface="HG丸ｺﾞｼｯｸM-PRO" pitchFamily="50" charset="-128"/>
              </a:rPr>
              <a:t>（運営権制度導入への課題）</a:t>
            </a:r>
            <a:endParaRPr lang="en-US" altLang="ja-JP" sz="1400" dirty="0" smtClean="0">
              <a:solidFill>
                <a:schemeClr val="tx1"/>
              </a:solidFill>
              <a:latin typeface="HG丸ｺﾞｼｯｸM-PRO" pitchFamily="50" charset="-128"/>
              <a:ea typeface="HG丸ｺﾞｼｯｸM-PRO" pitchFamily="50" charset="-128"/>
            </a:endParaRPr>
          </a:p>
          <a:p>
            <a:pPr marL="342000" indent="-342000" eaLnBrk="0" hangingPunct="0">
              <a:lnSpc>
                <a:spcPts val="2200"/>
              </a:lnSpc>
            </a:pPr>
            <a:r>
              <a:rPr lang="ja-JP" altLang="en-US" sz="1400" dirty="0" smtClean="0">
                <a:solidFill>
                  <a:schemeClr val="tx1"/>
                </a:solidFill>
                <a:latin typeface="HG丸ｺﾞｼｯｸM-PRO" pitchFamily="50" charset="-128"/>
                <a:ea typeface="HG丸ｺﾞｼｯｸM-PRO" pitchFamily="50" charset="-128"/>
              </a:rPr>
              <a:t>　</a:t>
            </a:r>
            <a:r>
              <a:rPr lang="ja-JP" altLang="ja-JP" sz="1400" dirty="0" smtClean="0">
                <a:solidFill>
                  <a:schemeClr val="tx1"/>
                </a:solidFill>
                <a:latin typeface="HG丸ｺﾞｼｯｸM-PRO" pitchFamily="50" charset="-128"/>
                <a:ea typeface="HG丸ｺﾞｼｯｸM-PRO" pitchFamily="50" charset="-128"/>
              </a:rPr>
              <a:t>①</a:t>
            </a:r>
            <a:r>
              <a:rPr lang="ja-JP" altLang="en-US" sz="1400" dirty="0" smtClean="0">
                <a:latin typeface="HG丸ｺﾞｼｯｸM-PRO" pitchFamily="50" charset="-128"/>
                <a:ea typeface="HG丸ｺﾞｼｯｸM-PRO" pitchFamily="50" charset="-128"/>
              </a:rPr>
              <a:t>改築更新事業にかかる国庫補助について、運営権者を下水道管理者が実施する業務の一部に関して管理者とみなせるような制度の創設</a:t>
            </a:r>
            <a:endParaRPr lang="en-US" altLang="ja-JP" sz="1400" dirty="0" smtClean="0">
              <a:latin typeface="HG丸ｺﾞｼｯｸM-PRO" pitchFamily="50" charset="-128"/>
              <a:ea typeface="HG丸ｺﾞｼｯｸM-PRO" pitchFamily="50" charset="-128"/>
            </a:endParaRPr>
          </a:p>
          <a:p>
            <a:pPr marL="342000" indent="-342000" eaLnBrk="0" hangingPunct="0">
              <a:lnSpc>
                <a:spcPts val="2200"/>
              </a:lnSpc>
              <a:spcBef>
                <a:spcPts val="600"/>
              </a:spcBef>
            </a:pPr>
            <a:r>
              <a:rPr lang="ja-JP" altLang="en-US" sz="1400" dirty="0" smtClean="0">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民間資本参画にあたっての課題）</a:t>
            </a:r>
            <a:endParaRPr lang="ja-JP" altLang="ja-JP" sz="1400" dirty="0">
              <a:solidFill>
                <a:schemeClr val="tx1"/>
              </a:solidFill>
              <a:latin typeface="HG丸ｺﾞｼｯｸM-PRO" pitchFamily="50" charset="-128"/>
              <a:ea typeface="HG丸ｺﾞｼｯｸM-PRO" pitchFamily="50" charset="-128"/>
            </a:endParaRPr>
          </a:p>
          <a:p>
            <a:pPr marL="342000" indent="-342000" eaLnBrk="0" hangingPunct="0">
              <a:lnSpc>
                <a:spcPts val="2200"/>
              </a:lnSpc>
            </a:pPr>
            <a:r>
              <a:rPr lang="ja-JP" altLang="en-US" sz="1400" dirty="0" smtClean="0">
                <a:latin typeface="HG丸ｺﾞｼｯｸM-PRO" pitchFamily="50" charset="-128"/>
                <a:ea typeface="HG丸ｺﾞｼｯｸM-PRO" pitchFamily="50" charset="-128"/>
              </a:rPr>
              <a:t>　②</a:t>
            </a:r>
            <a:r>
              <a:rPr lang="ja-JP" altLang="ja-JP" sz="1400" dirty="0" smtClean="0">
                <a:latin typeface="HG丸ｺﾞｼｯｸM-PRO" pitchFamily="50" charset="-128"/>
                <a:ea typeface="HG丸ｺﾞｼｯｸM-PRO" pitchFamily="50" charset="-128"/>
              </a:rPr>
              <a:t>長期の契約期間にわたって、計画的に改築更新事業を実施するため</a:t>
            </a:r>
            <a:r>
              <a:rPr lang="ja-JP" altLang="en-US" sz="1400" dirty="0" smtClean="0">
                <a:latin typeface="HG丸ｺﾞｼｯｸM-PRO" pitchFamily="50" charset="-128"/>
                <a:ea typeface="HG丸ｺﾞｼｯｸM-PRO" pitchFamily="50" charset="-128"/>
              </a:rPr>
              <a:t>の</a:t>
            </a:r>
            <a:r>
              <a:rPr lang="ja-JP" altLang="ja-JP" sz="1400" dirty="0" smtClean="0">
                <a:latin typeface="HG丸ｺﾞｼｯｸM-PRO" pitchFamily="50" charset="-128"/>
                <a:ea typeface="HG丸ｺﾞｼｯｸM-PRO" pitchFamily="50" charset="-128"/>
              </a:rPr>
              <a:t>国からの補助金の担保（国庫債務負担の特別枠設定）</a:t>
            </a:r>
            <a:endParaRPr lang="en-US" altLang="ja-JP" sz="1400" dirty="0" smtClean="0">
              <a:latin typeface="HG丸ｺﾞｼｯｸM-PRO" pitchFamily="50" charset="-128"/>
              <a:ea typeface="HG丸ｺﾞｼｯｸM-PRO" pitchFamily="50" charset="-128"/>
            </a:endParaRPr>
          </a:p>
          <a:p>
            <a:pPr marL="342000" indent="-342000" eaLnBrk="0" hangingPunct="0">
              <a:lnSpc>
                <a:spcPts val="2200"/>
              </a:lnSpc>
            </a:pPr>
            <a:r>
              <a:rPr lang="ja-JP" altLang="en-US" sz="1400" dirty="0" smtClean="0">
                <a:latin typeface="HG丸ｺﾞｼｯｸM-PRO" pitchFamily="50" charset="-128"/>
                <a:ea typeface="HG丸ｺﾞｼｯｸM-PRO" pitchFamily="50" charset="-128"/>
              </a:rPr>
              <a:t>　③</a:t>
            </a:r>
            <a:r>
              <a:rPr lang="ja-JP" altLang="ja-JP" sz="1400" dirty="0" smtClean="0">
                <a:latin typeface="HG丸ｺﾞｼｯｸM-PRO" pitchFamily="50" charset="-128"/>
                <a:ea typeface="HG丸ｺﾞｼｯｸM-PRO" pitchFamily="50" charset="-128"/>
              </a:rPr>
              <a:t>長期</a:t>
            </a:r>
            <a:r>
              <a:rPr lang="ja-JP" altLang="ja-JP" sz="1400" dirty="0">
                <a:latin typeface="HG丸ｺﾞｼｯｸM-PRO" pitchFamily="50" charset="-128"/>
                <a:ea typeface="HG丸ｺﾞｼｯｸM-PRO" pitchFamily="50" charset="-128"/>
              </a:rPr>
              <a:t>の契約期間にわたって、計画的</a:t>
            </a:r>
            <a:r>
              <a:rPr lang="ja-JP" altLang="ja-JP" sz="1400" dirty="0" smtClean="0">
                <a:latin typeface="HG丸ｺﾞｼｯｸM-PRO" pitchFamily="50" charset="-128"/>
                <a:ea typeface="HG丸ｺﾞｼｯｸM-PRO" pitchFamily="50" charset="-128"/>
              </a:rPr>
              <a:t>に事業</a:t>
            </a:r>
            <a:r>
              <a:rPr lang="ja-JP" altLang="ja-JP" sz="1400" dirty="0">
                <a:latin typeface="HG丸ｺﾞｼｯｸM-PRO" pitchFamily="50" charset="-128"/>
                <a:ea typeface="HG丸ｺﾞｼｯｸM-PRO" pitchFamily="50" charset="-128"/>
              </a:rPr>
              <a:t>を実施するため</a:t>
            </a:r>
            <a:r>
              <a:rPr lang="ja-JP" altLang="en-US" sz="1400" dirty="0" smtClean="0">
                <a:latin typeface="HG丸ｺﾞｼｯｸM-PRO" pitchFamily="50" charset="-128"/>
                <a:ea typeface="HG丸ｺﾞｼｯｸM-PRO" pitchFamily="50" charset="-128"/>
              </a:rPr>
              <a:t>の市</a:t>
            </a:r>
            <a:r>
              <a:rPr lang="ja-JP" altLang="en-US" sz="1400" dirty="0">
                <a:latin typeface="HG丸ｺﾞｼｯｸM-PRO" pitchFamily="50" charset="-128"/>
                <a:ea typeface="HG丸ｺﾞｼｯｸM-PRO" pitchFamily="50" charset="-128"/>
              </a:rPr>
              <a:t>における一般会計繰入金の</a:t>
            </a:r>
            <a:r>
              <a:rPr lang="ja-JP" altLang="en-US" sz="1400" dirty="0" smtClean="0">
                <a:latin typeface="HG丸ｺﾞｼｯｸM-PRO" pitchFamily="50" charset="-128"/>
                <a:ea typeface="HG丸ｺﾞｼｯｸM-PRO" pitchFamily="50" charset="-128"/>
              </a:rPr>
              <a:t>担保</a:t>
            </a:r>
            <a:endParaRPr lang="en-US" altLang="ja-JP" sz="1400" dirty="0">
              <a:latin typeface="HG丸ｺﾞｼｯｸM-PRO" pitchFamily="50" charset="-128"/>
              <a:ea typeface="HG丸ｺﾞｼｯｸM-PRO" pitchFamily="50" charset="-128"/>
            </a:endParaRPr>
          </a:p>
        </p:txBody>
      </p:sp>
      <p:sp>
        <p:nvSpPr>
          <p:cNvPr id="13" name="Rectangle 5"/>
          <p:cNvSpPr>
            <a:spLocks noChangeArrowheads="1"/>
          </p:cNvSpPr>
          <p:nvPr/>
        </p:nvSpPr>
        <p:spPr bwMode="auto">
          <a:xfrm>
            <a:off x="417600" y="5942180"/>
            <a:ext cx="8892000" cy="550701"/>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lIns="0" tIns="0" rIns="0" bIns="0" anchor="ctr"/>
          <a:lstStyle/>
          <a:p>
            <a:pPr>
              <a:lnSpc>
                <a:spcPts val="2000"/>
              </a:lnSpc>
              <a:defRPr/>
            </a:pPr>
            <a:r>
              <a:rPr lang="ja-JP" altLang="en-US" sz="1400" dirty="0" smtClean="0">
                <a:solidFill>
                  <a:schemeClr val="tx1"/>
                </a:solidFill>
                <a:latin typeface="HG丸ｺﾞｼｯｸM-PRO" pitchFamily="50" charset="-128"/>
                <a:ea typeface="HG丸ｺﾞｼｯｸM-PRO" pitchFamily="50" charset="-128"/>
                <a:cs typeface="Meiryo UI" pitchFamily="50" charset="-128"/>
              </a:rPr>
              <a:t>・①及び②については、国との協議調整を進める。</a:t>
            </a:r>
            <a:endParaRPr lang="en-US" altLang="ja-JP" sz="1400" dirty="0" smtClean="0">
              <a:solidFill>
                <a:schemeClr val="tx1"/>
              </a:solidFill>
              <a:latin typeface="HG丸ｺﾞｼｯｸM-PRO" pitchFamily="50" charset="-128"/>
              <a:ea typeface="HG丸ｺﾞｼｯｸM-PRO" pitchFamily="50" charset="-128"/>
              <a:cs typeface="Meiryo UI" pitchFamily="50" charset="-128"/>
            </a:endParaRPr>
          </a:p>
          <a:p>
            <a:pPr>
              <a:lnSpc>
                <a:spcPts val="2000"/>
              </a:lnSpc>
              <a:defRPr/>
            </a:pPr>
            <a:r>
              <a:rPr lang="ja-JP" altLang="en-US" sz="1400" dirty="0" smtClean="0">
                <a:latin typeface="HG丸ｺﾞｼｯｸM-PRO" pitchFamily="50" charset="-128"/>
                <a:ea typeface="HG丸ｺﾞｼｯｸM-PRO" pitchFamily="50" charset="-128"/>
                <a:cs typeface="Meiryo UI" pitchFamily="50" charset="-128"/>
              </a:rPr>
              <a:t>・③については、市内部での調整が必要。</a:t>
            </a:r>
            <a:endParaRPr lang="ja-JP" altLang="en-US" sz="1400" dirty="0">
              <a:solidFill>
                <a:schemeClr val="tx1"/>
              </a:solidFill>
              <a:latin typeface="HG丸ｺﾞｼｯｸM-PRO" pitchFamily="50" charset="-128"/>
              <a:ea typeface="HG丸ｺﾞｼｯｸM-PRO" pitchFamily="50" charset="-128"/>
              <a:cs typeface="Meiryo UI" pitchFamily="50" charset="-128"/>
            </a:endParaRPr>
          </a:p>
        </p:txBody>
      </p:sp>
      <p:sp>
        <p:nvSpPr>
          <p:cNvPr id="14" name="下矢印 1"/>
          <p:cNvSpPr>
            <a:spLocks noChangeArrowheads="1"/>
          </p:cNvSpPr>
          <p:nvPr/>
        </p:nvSpPr>
        <p:spPr bwMode="auto">
          <a:xfrm>
            <a:off x="4222969" y="4731851"/>
            <a:ext cx="1317096" cy="396000"/>
          </a:xfrm>
          <a:prstGeom prst="downArrow">
            <a:avLst>
              <a:gd name="adj1" fmla="val 50000"/>
              <a:gd name="adj2" fmla="val 50000"/>
            </a:avLst>
          </a:prstGeom>
          <a:gradFill rotWithShape="1">
            <a:gsLst>
              <a:gs pos="0">
                <a:srgbClr val="00FFFF"/>
              </a:gs>
              <a:gs pos="50000">
                <a:srgbClr val="007676"/>
              </a:gs>
              <a:gs pos="100000">
                <a:srgbClr val="00FFFF"/>
              </a:gs>
            </a:gsLst>
            <a:lin ang="5400000" scaled="1"/>
          </a:gradFill>
          <a:ln w="9525" algn="ctr">
            <a:noFill/>
            <a:round/>
            <a:headEnd/>
            <a:tailEnd/>
          </a:ln>
        </p:spPr>
        <p:txBody>
          <a:bodyPr lIns="128016" tIns="64008" rIns="128016" bIns="64008" anchor="ctr"/>
          <a:lstStyle/>
          <a:p>
            <a:pPr algn="ctr" defTabSz="957263"/>
            <a:endParaRPr lang="ja-JP" altLang="en-US"/>
          </a:p>
        </p:txBody>
      </p:sp>
      <p:sp>
        <p:nvSpPr>
          <p:cNvPr id="15" name="Rectangle 5"/>
          <p:cNvSpPr>
            <a:spLocks noChangeArrowheads="1"/>
          </p:cNvSpPr>
          <p:nvPr/>
        </p:nvSpPr>
        <p:spPr bwMode="auto">
          <a:xfrm>
            <a:off x="417600" y="5244090"/>
            <a:ext cx="8892000" cy="468000"/>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lIns="0" tIns="0" rIns="0" bIns="0" anchor="ctr"/>
          <a:lstStyle/>
          <a:p>
            <a:pPr algn="ctr">
              <a:lnSpc>
                <a:spcPts val="2800"/>
              </a:lnSpc>
              <a:defRPr/>
            </a:pPr>
            <a:r>
              <a:rPr lang="ja-JP" altLang="en-US" sz="1600" b="1" dirty="0" smtClean="0">
                <a:solidFill>
                  <a:schemeClr val="tx1"/>
                </a:solidFill>
                <a:latin typeface="HG丸ｺﾞｼｯｸM-PRO" pitchFamily="50" charset="-128"/>
                <a:ea typeface="HG丸ｺﾞｼｯｸM-PRO" pitchFamily="50" charset="-128"/>
                <a:cs typeface="Meiryo UI" pitchFamily="50" charset="-128"/>
              </a:rPr>
              <a:t>これらの課題の解決を図ることにより、より効果的な運営権制度の導入を早期に目指す</a:t>
            </a:r>
            <a:endParaRPr lang="ja-JP" altLang="en-US" sz="1600" b="1" dirty="0">
              <a:solidFill>
                <a:schemeClr val="tx1"/>
              </a:solidFill>
              <a:latin typeface="HG丸ｺﾞｼｯｸM-PRO" pitchFamily="50" charset="-128"/>
              <a:ea typeface="HG丸ｺﾞｼｯｸM-PRO" pitchFamily="50" charset="-128"/>
              <a:cs typeface="Meiryo UI" pitchFamily="50" charset="-128"/>
            </a:endParaRPr>
          </a:p>
        </p:txBody>
      </p:sp>
      <p:sp>
        <p:nvSpPr>
          <p:cNvPr id="22" name="角丸四角形 21"/>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・運営権制度の適用には</a:t>
            </a:r>
            <a:r>
              <a:rPr lang="ja-JP" altLang="en-US" dirty="0">
                <a:solidFill>
                  <a:schemeClr val="accent1">
                    <a:lumMod val="50000"/>
                  </a:schemeClr>
                </a:solidFill>
                <a:latin typeface="HG丸ｺﾞｼｯｸM-PRO" pitchFamily="50" charset="-128"/>
                <a:ea typeface="HG丸ｺﾞｼｯｸM-PRO" pitchFamily="50" charset="-128"/>
                <a:cs typeface="Meiryo UI" pitchFamily="50" charset="-128"/>
              </a:rPr>
              <a:t>課題</a:t>
            </a: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はないのか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23" name="Text Box 4"/>
          <p:cNvSpPr txBox="1">
            <a:spLocks noChangeArrowheads="1"/>
          </p:cNvSpPr>
          <p:nvPr/>
        </p:nvSpPr>
        <p:spPr bwMode="auto">
          <a:xfrm>
            <a:off x="468000" y="1440000"/>
            <a:ext cx="9072000" cy="649885"/>
          </a:xfrm>
          <a:prstGeom prst="rect">
            <a:avLst/>
          </a:prstGeom>
          <a:noFill/>
          <a:ln w="9525">
            <a:solidFill>
              <a:schemeClr val="accent1"/>
            </a:solidFill>
            <a:miter lim="800000"/>
            <a:headEnd/>
            <a:tailEnd/>
          </a:ln>
        </p:spPr>
        <p:txBody>
          <a:bodyPr lIns="108000" tIns="144000" rIns="108000" bIns="144000">
            <a:spAutoFit/>
          </a:bodyPr>
          <a:lstStyle/>
          <a:p>
            <a:pPr marL="216000" indent="-216000">
              <a:lnSpc>
                <a:spcPts val="2800"/>
              </a:lnSpc>
              <a:defRPr/>
            </a:pPr>
            <a:r>
              <a:rPr lang="ja-JP" altLang="en-US" sz="1600" dirty="0" smtClean="0">
                <a:latin typeface="HG丸ｺﾞｼｯｸM-PRO" panose="020F0600000000000000" pitchFamily="50" charset="-128"/>
                <a:ea typeface="HG丸ｺﾞｼｯｸM-PRO" panose="020F0600000000000000" pitchFamily="50" charset="-128"/>
              </a:rPr>
              <a:t>・運営権は法に定められ、下水道事業への適用も可能とされてい</a:t>
            </a:r>
            <a:r>
              <a:rPr lang="ja-JP" altLang="en-US" sz="1600" dirty="0">
                <a:latin typeface="HG丸ｺﾞｼｯｸM-PRO" panose="020F0600000000000000" pitchFamily="50" charset="-128"/>
                <a:ea typeface="HG丸ｺﾞｼｯｸM-PRO" panose="020F0600000000000000" pitchFamily="50" charset="-128"/>
              </a:rPr>
              <a:t>る</a:t>
            </a:r>
            <a:r>
              <a:rPr lang="ja-JP" altLang="en-US" sz="1600" dirty="0" smtClean="0">
                <a:latin typeface="HG丸ｺﾞｼｯｸM-PRO" panose="020F0600000000000000" pitchFamily="50" charset="-128"/>
                <a:ea typeface="HG丸ｺﾞｼｯｸM-PRO" panose="020F0600000000000000" pitchFamily="50" charset="-128"/>
              </a:rPr>
              <a:t>が、詳細設計が必要</a:t>
            </a:r>
            <a:endParaRPr lang="ja-JP" altLang="en-US" sz="1300" baseline="0" dirty="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2650307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角丸四角形 67"/>
          <p:cNvSpPr/>
          <p:nvPr/>
        </p:nvSpPr>
        <p:spPr>
          <a:xfrm>
            <a:off x="6861212" y="2636912"/>
            <a:ext cx="2160239" cy="1329550"/>
          </a:xfrm>
          <a:prstGeom prst="roundRect">
            <a:avLst>
              <a:gd name="adj" fmla="val 11214"/>
            </a:avLst>
          </a:prstGeom>
          <a:noFill/>
          <a:ln w="28575">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15" name="円/楕円 195"/>
          <p:cNvSpPr>
            <a:spLocks noChangeArrowheads="1"/>
          </p:cNvSpPr>
          <p:nvPr/>
        </p:nvSpPr>
        <p:spPr bwMode="auto">
          <a:xfrm>
            <a:off x="7266556" y="1899121"/>
            <a:ext cx="1848014" cy="422519"/>
          </a:xfrm>
          <a:prstGeom prst="ellipse">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sp>
        <p:nvSpPr>
          <p:cNvPr id="4116" name="テキスト ボックス 196"/>
          <p:cNvSpPr txBox="1">
            <a:spLocks noChangeArrowheads="1"/>
          </p:cNvSpPr>
          <p:nvPr/>
        </p:nvSpPr>
        <p:spPr bwMode="auto">
          <a:xfrm>
            <a:off x="7905457" y="1921565"/>
            <a:ext cx="504870" cy="400075"/>
          </a:xfrm>
          <a:prstGeom prst="rect">
            <a:avLst/>
          </a:prstGeom>
          <a:noFill/>
          <a:ln w="9525">
            <a:noFill/>
            <a:miter lim="800000"/>
            <a:headEnd/>
            <a:tailEnd/>
          </a:ln>
        </p:spPr>
        <p:txBody>
          <a:bodyPr>
            <a:spAutoFit/>
          </a:bodyPr>
          <a:lstStyle/>
          <a:p>
            <a:pPr algn="ctr"/>
            <a:r>
              <a:rPr lang="ja-JP" altLang="en-US" sz="2000" dirty="0">
                <a:solidFill>
                  <a:schemeClr val="tx1"/>
                </a:solidFill>
              </a:rPr>
              <a:t>国</a:t>
            </a:r>
          </a:p>
        </p:txBody>
      </p:sp>
      <p:sp>
        <p:nvSpPr>
          <p:cNvPr id="4117" name="円/楕円 197"/>
          <p:cNvSpPr>
            <a:spLocks noChangeArrowheads="1"/>
          </p:cNvSpPr>
          <p:nvPr/>
        </p:nvSpPr>
        <p:spPr bwMode="auto">
          <a:xfrm>
            <a:off x="7041232" y="2699211"/>
            <a:ext cx="1209000" cy="441757"/>
          </a:xfrm>
          <a:prstGeom prst="ellipse">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sp>
        <p:nvSpPr>
          <p:cNvPr id="4118" name="テキスト ボックス 199"/>
          <p:cNvSpPr txBox="1">
            <a:spLocks noChangeArrowheads="1"/>
          </p:cNvSpPr>
          <p:nvPr/>
        </p:nvSpPr>
        <p:spPr bwMode="auto">
          <a:xfrm>
            <a:off x="7400458" y="2704889"/>
            <a:ext cx="504870" cy="400075"/>
          </a:xfrm>
          <a:prstGeom prst="rect">
            <a:avLst/>
          </a:prstGeom>
          <a:noFill/>
          <a:ln w="9525">
            <a:noFill/>
            <a:miter lim="800000"/>
            <a:headEnd/>
            <a:tailEnd/>
          </a:ln>
        </p:spPr>
        <p:txBody>
          <a:bodyPr>
            <a:spAutoFit/>
          </a:bodyPr>
          <a:lstStyle/>
          <a:p>
            <a:pPr algn="ctr"/>
            <a:r>
              <a:rPr lang="ja-JP" altLang="en-US" sz="2000" dirty="0">
                <a:solidFill>
                  <a:schemeClr val="tx1"/>
                </a:solidFill>
              </a:rPr>
              <a:t>市</a:t>
            </a:r>
          </a:p>
        </p:txBody>
      </p:sp>
      <p:cxnSp>
        <p:nvCxnSpPr>
          <p:cNvPr id="23" name="直線矢印コネクタ 201"/>
          <p:cNvCxnSpPr>
            <a:cxnSpLocks noChangeShapeType="1"/>
            <a:stCxn id="4116" idx="2"/>
          </p:cNvCxnSpPr>
          <p:nvPr/>
        </p:nvCxnSpPr>
        <p:spPr bwMode="auto">
          <a:xfrm flipH="1">
            <a:off x="8157357" y="2321640"/>
            <a:ext cx="535" cy="332197"/>
          </a:xfrm>
          <a:prstGeom prst="straightConnector1">
            <a:avLst/>
          </a:prstGeom>
          <a:noFill/>
          <a:ln w="63500" algn="ctr">
            <a:solidFill>
              <a:schemeClr val="accent6">
                <a:lumMod val="60000"/>
                <a:lumOff val="40000"/>
              </a:schemeClr>
            </a:solidFill>
            <a:round/>
            <a:headEnd/>
            <a:tailEnd type="arrow" w="sm" len="sm"/>
          </a:ln>
        </p:spPr>
      </p:cxnSp>
      <p:sp>
        <p:nvSpPr>
          <p:cNvPr id="4120" name="角丸四角形 205"/>
          <p:cNvSpPr>
            <a:spLocks noChangeArrowheads="1"/>
          </p:cNvSpPr>
          <p:nvPr/>
        </p:nvSpPr>
        <p:spPr bwMode="auto">
          <a:xfrm>
            <a:off x="6957414" y="3350862"/>
            <a:ext cx="1343958" cy="438178"/>
          </a:xfrm>
          <a:prstGeom prst="roundRect">
            <a:avLst>
              <a:gd name="adj" fmla="val 16667"/>
            </a:avLst>
          </a:prstGeom>
          <a:gradFill rotWithShape="1">
            <a:gsLst>
              <a:gs pos="63000">
                <a:srgbClr val="DDF93E"/>
              </a:gs>
              <a:gs pos="0">
                <a:srgbClr val="F2FF43"/>
              </a:gs>
              <a:gs pos="100000">
                <a:srgbClr val="01BF06"/>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sp>
        <p:nvSpPr>
          <p:cNvPr id="4121" name="テキスト ボックス 206"/>
          <p:cNvSpPr txBox="1">
            <a:spLocks noChangeArrowheads="1"/>
          </p:cNvSpPr>
          <p:nvPr/>
        </p:nvSpPr>
        <p:spPr bwMode="auto">
          <a:xfrm>
            <a:off x="7018776" y="3356992"/>
            <a:ext cx="1210588" cy="400110"/>
          </a:xfrm>
          <a:prstGeom prst="rect">
            <a:avLst/>
          </a:prstGeom>
          <a:noFill/>
          <a:ln w="9525">
            <a:noFill/>
            <a:miter lim="800000"/>
            <a:headEnd/>
            <a:tailEnd/>
          </a:ln>
        </p:spPr>
        <p:txBody>
          <a:bodyPr wrap="none" anchor="ctr" anchorCtr="0">
            <a:spAutoFit/>
          </a:bodyPr>
          <a:lstStyle/>
          <a:p>
            <a:pPr algn="ctr"/>
            <a:r>
              <a:rPr lang="ja-JP" altLang="en-US" sz="2000" dirty="0">
                <a:solidFill>
                  <a:schemeClr val="tx1"/>
                </a:solidFill>
              </a:rPr>
              <a:t>運営権者</a:t>
            </a:r>
          </a:p>
        </p:txBody>
      </p:sp>
      <p:sp>
        <p:nvSpPr>
          <p:cNvPr id="4122" name="テキスト ボックス 210"/>
          <p:cNvSpPr txBox="1">
            <a:spLocks noChangeArrowheads="1"/>
          </p:cNvSpPr>
          <p:nvPr/>
        </p:nvSpPr>
        <p:spPr bwMode="auto">
          <a:xfrm>
            <a:off x="7917583" y="2287905"/>
            <a:ext cx="1247885" cy="276999"/>
          </a:xfrm>
          <a:prstGeom prst="rect">
            <a:avLst/>
          </a:prstGeom>
          <a:noFill/>
          <a:ln w="9525">
            <a:noFill/>
            <a:miter lim="800000"/>
            <a:headEnd/>
            <a:tailEnd/>
          </a:ln>
        </p:spPr>
        <p:txBody>
          <a:bodyPr>
            <a:spAutoFit/>
          </a:bodyPr>
          <a:lstStyle/>
          <a:p>
            <a:pPr algn="ctr"/>
            <a:r>
              <a:rPr lang="ja-JP" altLang="en-US" sz="1200" dirty="0">
                <a:solidFill>
                  <a:schemeClr val="tx1"/>
                </a:solidFill>
                <a:latin typeface="HG丸ｺﾞｼｯｸM-PRO" pitchFamily="50" charset="-128"/>
                <a:ea typeface="HG丸ｺﾞｼｯｸM-PRO" pitchFamily="50" charset="-128"/>
              </a:rPr>
              <a:t>補助金</a:t>
            </a:r>
          </a:p>
        </p:txBody>
      </p:sp>
      <p:sp>
        <p:nvSpPr>
          <p:cNvPr id="4126" name="円/楕円 230"/>
          <p:cNvSpPr>
            <a:spLocks noChangeArrowheads="1"/>
          </p:cNvSpPr>
          <p:nvPr/>
        </p:nvSpPr>
        <p:spPr bwMode="auto">
          <a:xfrm>
            <a:off x="6726721" y="4381528"/>
            <a:ext cx="1131000" cy="538193"/>
          </a:xfrm>
          <a:prstGeom prst="ellipse">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grpSp>
        <p:nvGrpSpPr>
          <p:cNvPr id="7" name="グループ化 233"/>
          <p:cNvGrpSpPr>
            <a:grpSpLocks/>
          </p:cNvGrpSpPr>
          <p:nvPr/>
        </p:nvGrpSpPr>
        <p:grpSpPr bwMode="auto">
          <a:xfrm>
            <a:off x="6717196" y="4376690"/>
            <a:ext cx="2302676" cy="543026"/>
            <a:chOff x="323850" y="4374409"/>
            <a:chExt cx="2302473" cy="542992"/>
          </a:xfrm>
        </p:grpSpPr>
        <p:sp>
          <p:nvSpPr>
            <p:cNvPr id="4132" name="円/楕円 230"/>
            <p:cNvSpPr>
              <a:spLocks noChangeArrowheads="1"/>
            </p:cNvSpPr>
            <p:nvPr/>
          </p:nvSpPr>
          <p:spPr bwMode="auto">
            <a:xfrm>
              <a:off x="1495423" y="4374409"/>
              <a:ext cx="1130900" cy="542992"/>
            </a:xfrm>
            <a:prstGeom prst="ellipse">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sp>
          <p:nvSpPr>
            <p:cNvPr id="4133" name="テキスト ボックス 232"/>
            <p:cNvSpPr txBox="1">
              <a:spLocks noChangeArrowheads="1"/>
            </p:cNvSpPr>
            <p:nvPr/>
          </p:nvSpPr>
          <p:spPr bwMode="auto">
            <a:xfrm>
              <a:off x="323850" y="4445288"/>
              <a:ext cx="1162050" cy="400110"/>
            </a:xfrm>
            <a:prstGeom prst="rect">
              <a:avLst/>
            </a:prstGeom>
            <a:noFill/>
            <a:ln w="9525">
              <a:noFill/>
              <a:miter lim="800000"/>
              <a:headEnd/>
              <a:tailEnd/>
            </a:ln>
          </p:spPr>
          <p:txBody>
            <a:bodyPr>
              <a:spAutoFit/>
            </a:bodyPr>
            <a:lstStyle/>
            <a:p>
              <a:pPr algn="ctr"/>
              <a:r>
                <a:rPr lang="ja-JP" altLang="en-US" sz="2000" dirty="0">
                  <a:solidFill>
                    <a:schemeClr val="tx1"/>
                  </a:solidFill>
                </a:rPr>
                <a:t>請負者</a:t>
              </a:r>
            </a:p>
          </p:txBody>
        </p:sp>
      </p:grpSp>
      <p:sp>
        <p:nvSpPr>
          <p:cNvPr id="4114" name="テキスト ボックス 232"/>
          <p:cNvSpPr txBox="1">
            <a:spLocks noChangeArrowheads="1"/>
          </p:cNvSpPr>
          <p:nvPr/>
        </p:nvSpPr>
        <p:spPr bwMode="auto">
          <a:xfrm>
            <a:off x="7890437" y="4447578"/>
            <a:ext cx="1162152" cy="400135"/>
          </a:xfrm>
          <a:prstGeom prst="rect">
            <a:avLst/>
          </a:prstGeom>
          <a:noFill/>
          <a:ln w="9525">
            <a:noFill/>
            <a:miter lim="800000"/>
            <a:headEnd/>
            <a:tailEnd/>
          </a:ln>
        </p:spPr>
        <p:txBody>
          <a:bodyPr>
            <a:spAutoFit/>
          </a:bodyPr>
          <a:lstStyle/>
          <a:p>
            <a:pPr algn="ctr"/>
            <a:r>
              <a:rPr lang="ja-JP" altLang="en-US" sz="2000" dirty="0">
                <a:solidFill>
                  <a:schemeClr val="tx1"/>
                </a:solidFill>
              </a:rPr>
              <a:t>請負者</a:t>
            </a:r>
          </a:p>
        </p:txBody>
      </p:sp>
      <p:sp>
        <p:nvSpPr>
          <p:cNvPr id="57" name="テキスト ボックス 217"/>
          <p:cNvSpPr txBox="1">
            <a:spLocks noChangeArrowheads="1"/>
          </p:cNvSpPr>
          <p:nvPr/>
        </p:nvSpPr>
        <p:spPr bwMode="auto">
          <a:xfrm>
            <a:off x="-123564" y="5014917"/>
            <a:ext cx="3236809" cy="1169551"/>
          </a:xfrm>
          <a:prstGeom prst="rect">
            <a:avLst/>
          </a:prstGeom>
          <a:noFill/>
          <a:ln>
            <a:noFill/>
          </a:ln>
          <a:extLst/>
        </p:spPr>
        <p:txBody>
          <a:bodyPr wrap="square">
            <a:spAutoFit/>
          </a:bodyPr>
          <a:lstStyle>
            <a:lvl1pPr eaLnBrk="0" hangingPunct="0">
              <a:spcBef>
                <a:spcPct val="20000"/>
              </a:spcBef>
              <a:buChar char="•"/>
              <a:defRPr kumimoji="1" sz="3400">
                <a:solidFill>
                  <a:schemeClr val="tx1"/>
                </a:solidFill>
                <a:latin typeface="Arial" charset="0"/>
                <a:ea typeface="ＭＳ Ｐゴシック" charset="-128"/>
              </a:defRPr>
            </a:lvl1pPr>
            <a:lvl2pPr marL="742950" indent="-285750" eaLnBrk="0" hangingPunct="0">
              <a:spcBef>
                <a:spcPct val="20000"/>
              </a:spcBef>
              <a:buChar char="–"/>
              <a:defRPr kumimoji="1" sz="2900">
                <a:solidFill>
                  <a:schemeClr val="tx1"/>
                </a:solidFill>
                <a:latin typeface="Arial" charset="0"/>
                <a:ea typeface="ＭＳ Ｐゴシック" charset="-128"/>
              </a:defRPr>
            </a:lvl2pPr>
            <a:lvl3pPr marL="1143000" indent="-228600" eaLnBrk="0" hangingPunct="0">
              <a:spcBef>
                <a:spcPct val="20000"/>
              </a:spcBef>
              <a:buChar char="•"/>
              <a:defRPr kumimoji="1" sz="2600">
                <a:solidFill>
                  <a:schemeClr val="tx1"/>
                </a:solidFill>
                <a:latin typeface="Arial" charset="0"/>
                <a:ea typeface="ＭＳ Ｐゴシック" charset="-128"/>
              </a:defRPr>
            </a:lvl3pPr>
            <a:lvl4pPr marL="1600200" indent="-228600" eaLnBrk="0" hangingPunct="0">
              <a:spcBef>
                <a:spcPct val="20000"/>
              </a:spcBef>
              <a:buChar char="–"/>
              <a:defRPr kumimoji="1" sz="2100">
                <a:solidFill>
                  <a:schemeClr val="tx1"/>
                </a:solidFill>
                <a:latin typeface="Arial" charset="0"/>
                <a:ea typeface="ＭＳ Ｐゴシック" charset="-128"/>
              </a:defRPr>
            </a:lvl4pPr>
            <a:lvl5pPr marL="2057400" indent="-228600" eaLnBrk="0" hangingPunct="0">
              <a:spcBef>
                <a:spcPct val="20000"/>
              </a:spcBef>
              <a:buChar char="»"/>
              <a:defRPr kumimoji="1" sz="21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1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1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1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100">
                <a:solidFill>
                  <a:schemeClr val="tx1"/>
                </a:solidFill>
                <a:latin typeface="Arial" charset="0"/>
                <a:ea typeface="ＭＳ Ｐゴシック" charset="-128"/>
              </a:defRPr>
            </a:lvl9pPr>
          </a:lstStyle>
          <a:p>
            <a:pPr marL="144000" indent="-144000" eaLnBrk="1" hangingPunct="1">
              <a:spcBef>
                <a:spcPct val="0"/>
              </a:spcBef>
              <a:buFontTx/>
              <a:buNone/>
              <a:defRPr/>
            </a:pPr>
            <a:r>
              <a:rPr lang="ja-JP" altLang="en-US" sz="1000" dirty="0">
                <a:latin typeface="HG丸ｺﾞｼｯｸM-PRO" pitchFamily="50" charset="-128"/>
                <a:ea typeface="HG丸ｺﾞｼｯｸM-PRO" pitchFamily="50" charset="-128"/>
              </a:rPr>
              <a:t>・</a:t>
            </a:r>
            <a:r>
              <a:rPr lang="ja-JP" altLang="en-US" sz="1000" dirty="0" smtClean="0">
                <a:latin typeface="HG丸ｺﾞｼｯｸM-PRO" pitchFamily="50" charset="-128"/>
                <a:ea typeface="HG丸ｺﾞｼｯｸM-PRO" pitchFamily="50" charset="-128"/>
              </a:rPr>
              <a:t>市と請負者は、工事の内容、手法などを規定した</a:t>
            </a:r>
            <a:r>
              <a:rPr lang="ja-JP" altLang="en-US" sz="1000" u="sng" dirty="0" smtClean="0">
                <a:latin typeface="HG丸ｺﾞｼｯｸM-PRO" pitchFamily="50" charset="-128"/>
                <a:ea typeface="HG丸ｺﾞｼｯｸM-PRO" pitchFamily="50" charset="-128"/>
              </a:rPr>
              <a:t>仕様規定による請負契約</a:t>
            </a:r>
            <a:r>
              <a:rPr lang="ja-JP" altLang="en-US" sz="1000" dirty="0" smtClean="0">
                <a:latin typeface="HG丸ｺﾞｼｯｸM-PRO" pitchFamily="50" charset="-128"/>
                <a:ea typeface="HG丸ｺﾞｼｯｸM-PRO" pitchFamily="50" charset="-128"/>
              </a:rPr>
              <a:t>に基づき、</a:t>
            </a:r>
            <a:r>
              <a:rPr lang="ja-JP" altLang="en-US" sz="1000" u="sng" dirty="0" smtClean="0">
                <a:latin typeface="HG丸ｺﾞｼｯｸM-PRO" pitchFamily="50" charset="-128"/>
                <a:ea typeface="HG丸ｺﾞｼｯｸM-PRO" pitchFamily="50" charset="-128"/>
              </a:rPr>
              <a:t>市が建設工事を執行</a:t>
            </a:r>
            <a:r>
              <a:rPr lang="ja-JP" altLang="en-US" sz="1000" dirty="0" smtClean="0">
                <a:latin typeface="HG丸ｺﾞｼｯｸM-PRO" pitchFamily="50" charset="-128"/>
                <a:ea typeface="HG丸ｺﾞｼｯｸM-PRO" pitchFamily="50" charset="-128"/>
              </a:rPr>
              <a:t>。</a:t>
            </a:r>
            <a:endParaRPr lang="en-US" altLang="ja-JP" sz="1000" dirty="0" smtClean="0">
              <a:latin typeface="HG丸ｺﾞｼｯｸM-PRO" pitchFamily="50" charset="-128"/>
              <a:ea typeface="HG丸ｺﾞｼｯｸM-PRO" pitchFamily="50" charset="-128"/>
            </a:endParaRPr>
          </a:p>
          <a:p>
            <a:pPr marL="144000" indent="-144000" eaLnBrk="1" hangingPunct="1">
              <a:spcBef>
                <a:spcPct val="0"/>
              </a:spcBef>
              <a:buFontTx/>
              <a:buNone/>
              <a:defRPr/>
            </a:pPr>
            <a:r>
              <a:rPr lang="ja-JP" altLang="en-US" sz="1000" dirty="0" smtClean="0">
                <a:latin typeface="HG丸ｺﾞｼｯｸM-PRO" pitchFamily="50" charset="-128"/>
                <a:ea typeface="HG丸ｺﾞｼｯｸM-PRO" pitchFamily="50" charset="-128"/>
              </a:rPr>
              <a:t>・</a:t>
            </a:r>
            <a:r>
              <a:rPr lang="ja-JP" altLang="ja-JP" sz="1000" dirty="0" smtClean="0">
                <a:latin typeface="HG丸ｺﾞｼｯｸM-PRO" pitchFamily="50" charset="-128"/>
                <a:ea typeface="HG丸ｺﾞｼｯｸM-PRO" pitchFamily="50" charset="-128"/>
              </a:rPr>
              <a:t>確定請負額（補助額）</a:t>
            </a:r>
            <a:r>
              <a:rPr lang="ja-JP" altLang="en-US" sz="1000" dirty="0" smtClean="0">
                <a:latin typeface="HG丸ｺﾞｼｯｸM-PRO" pitchFamily="50" charset="-128"/>
                <a:ea typeface="HG丸ｺﾞｼｯｸM-PRO" pitchFamily="50" charset="-128"/>
              </a:rPr>
              <a:t>や目的物の品質などについての</a:t>
            </a:r>
            <a:r>
              <a:rPr lang="ja-JP" altLang="ja-JP" sz="1000" u="sng" dirty="0" smtClean="0">
                <a:latin typeface="HG丸ｺﾞｼｯｸM-PRO" pitchFamily="50" charset="-128"/>
                <a:ea typeface="HG丸ｺﾞｼｯｸM-PRO" pitchFamily="50" charset="-128"/>
              </a:rPr>
              <a:t>検証・説明責任</a:t>
            </a:r>
            <a:r>
              <a:rPr lang="ja-JP" altLang="en-US" sz="1000" u="sng" dirty="0" smtClean="0">
                <a:latin typeface="HG丸ｺﾞｼｯｸM-PRO" pitchFamily="50" charset="-128"/>
                <a:ea typeface="HG丸ｺﾞｼｯｸM-PRO" pitchFamily="50" charset="-128"/>
              </a:rPr>
              <a:t>の所在は、市に所在。</a:t>
            </a:r>
            <a:endParaRPr lang="en-US" altLang="ja-JP" sz="1000" u="sng" dirty="0" smtClean="0">
              <a:latin typeface="HG丸ｺﾞｼｯｸM-PRO" pitchFamily="50" charset="-128"/>
              <a:ea typeface="HG丸ｺﾞｼｯｸM-PRO" pitchFamily="50" charset="-128"/>
            </a:endParaRPr>
          </a:p>
          <a:p>
            <a:pPr marL="144000" indent="-144000" eaLnBrk="1" hangingPunct="1">
              <a:spcBef>
                <a:spcPct val="0"/>
              </a:spcBef>
              <a:buFontTx/>
              <a:buNone/>
              <a:defRPr/>
            </a:pPr>
            <a:r>
              <a:rPr lang="ja-JP" altLang="en-US" sz="1000" dirty="0" smtClean="0">
                <a:latin typeface="HG丸ｺﾞｼｯｸM-PRO" pitchFamily="50" charset="-128"/>
                <a:ea typeface="HG丸ｺﾞｼｯｸM-PRO" pitchFamily="50" charset="-128"/>
              </a:rPr>
              <a:t>・確定請負額（補助金含む）に基づき国庫補助金の交付を受ける。</a:t>
            </a:r>
            <a:endParaRPr lang="en-US" altLang="ja-JP" sz="1000" dirty="0" smtClean="0">
              <a:latin typeface="HG丸ｺﾞｼｯｸM-PRO" pitchFamily="50" charset="-128"/>
              <a:ea typeface="HG丸ｺﾞｼｯｸM-PRO" pitchFamily="50" charset="-128"/>
            </a:endParaRPr>
          </a:p>
        </p:txBody>
      </p:sp>
      <p:sp>
        <p:nvSpPr>
          <p:cNvPr id="43" name="円/楕円 195"/>
          <p:cNvSpPr>
            <a:spLocks noChangeArrowheads="1"/>
          </p:cNvSpPr>
          <p:nvPr/>
        </p:nvSpPr>
        <p:spPr bwMode="auto">
          <a:xfrm>
            <a:off x="619805" y="1899121"/>
            <a:ext cx="1848014" cy="422519"/>
          </a:xfrm>
          <a:prstGeom prst="ellipse">
            <a:avLst/>
          </a:prstGeom>
          <a:gradFill rotWithShape="1">
            <a:gsLst>
              <a:gs pos="0">
                <a:srgbClr val="03D4A8">
                  <a:alpha val="90000"/>
                </a:srgbClr>
              </a:gs>
              <a:gs pos="25000">
                <a:srgbClr val="21D6E0"/>
              </a:gs>
              <a:gs pos="75000">
                <a:srgbClr val="0087E6"/>
              </a:gs>
              <a:gs pos="100000">
                <a:srgbClr val="005CBF"/>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sp>
        <p:nvSpPr>
          <p:cNvPr id="44" name="テキスト ボックス 196"/>
          <p:cNvSpPr txBox="1">
            <a:spLocks noChangeArrowheads="1"/>
          </p:cNvSpPr>
          <p:nvPr/>
        </p:nvSpPr>
        <p:spPr bwMode="auto">
          <a:xfrm>
            <a:off x="1258703" y="1921565"/>
            <a:ext cx="504870" cy="400075"/>
          </a:xfrm>
          <a:prstGeom prst="rect">
            <a:avLst/>
          </a:prstGeom>
          <a:noFill/>
          <a:ln w="9525">
            <a:noFill/>
            <a:miter lim="800000"/>
            <a:headEnd/>
            <a:tailEnd/>
          </a:ln>
        </p:spPr>
        <p:txBody>
          <a:bodyPr>
            <a:spAutoFit/>
          </a:bodyPr>
          <a:lstStyle/>
          <a:p>
            <a:pPr algn="ctr"/>
            <a:r>
              <a:rPr lang="ja-JP" altLang="en-US" sz="2000" dirty="0">
                <a:solidFill>
                  <a:schemeClr val="tx1"/>
                </a:solidFill>
              </a:rPr>
              <a:t>国</a:t>
            </a:r>
          </a:p>
        </p:txBody>
      </p:sp>
      <p:sp>
        <p:nvSpPr>
          <p:cNvPr id="45" name="円/楕円 197"/>
          <p:cNvSpPr>
            <a:spLocks noChangeArrowheads="1"/>
          </p:cNvSpPr>
          <p:nvPr/>
        </p:nvSpPr>
        <p:spPr bwMode="auto">
          <a:xfrm>
            <a:off x="704530" y="2645024"/>
            <a:ext cx="1476161" cy="441757"/>
          </a:xfrm>
          <a:prstGeom prst="ellipse">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sp>
        <p:nvSpPr>
          <p:cNvPr id="46" name="テキスト ボックス 199"/>
          <p:cNvSpPr txBox="1">
            <a:spLocks noChangeArrowheads="1"/>
          </p:cNvSpPr>
          <p:nvPr/>
        </p:nvSpPr>
        <p:spPr bwMode="auto">
          <a:xfrm>
            <a:off x="1242865" y="2667409"/>
            <a:ext cx="504870" cy="400075"/>
          </a:xfrm>
          <a:prstGeom prst="rect">
            <a:avLst/>
          </a:prstGeom>
          <a:noFill/>
          <a:ln w="9525">
            <a:noFill/>
            <a:miter lim="800000"/>
            <a:headEnd/>
            <a:tailEnd/>
          </a:ln>
        </p:spPr>
        <p:txBody>
          <a:bodyPr>
            <a:spAutoFit/>
          </a:bodyPr>
          <a:lstStyle/>
          <a:p>
            <a:pPr algn="ctr"/>
            <a:r>
              <a:rPr lang="ja-JP" altLang="en-US" sz="2000" dirty="0">
                <a:solidFill>
                  <a:schemeClr val="tx1"/>
                </a:solidFill>
              </a:rPr>
              <a:t>市</a:t>
            </a:r>
          </a:p>
        </p:txBody>
      </p:sp>
      <p:cxnSp>
        <p:nvCxnSpPr>
          <p:cNvPr id="47" name="直線矢印コネクタ 201"/>
          <p:cNvCxnSpPr>
            <a:cxnSpLocks noChangeShapeType="1"/>
          </p:cNvCxnSpPr>
          <p:nvPr/>
        </p:nvCxnSpPr>
        <p:spPr bwMode="auto">
          <a:xfrm>
            <a:off x="1495707" y="2321398"/>
            <a:ext cx="0" cy="371475"/>
          </a:xfrm>
          <a:prstGeom prst="straightConnector1">
            <a:avLst/>
          </a:prstGeom>
          <a:noFill/>
          <a:ln w="63500" algn="ctr">
            <a:solidFill>
              <a:schemeClr val="accent6">
                <a:lumMod val="60000"/>
                <a:lumOff val="40000"/>
              </a:schemeClr>
            </a:solidFill>
            <a:round/>
            <a:headEnd/>
            <a:tailEnd type="arrow" w="sm" len="sm"/>
          </a:ln>
        </p:spPr>
      </p:cxnSp>
      <p:sp>
        <p:nvSpPr>
          <p:cNvPr id="51" name="円/楕円 230"/>
          <p:cNvSpPr>
            <a:spLocks noChangeArrowheads="1"/>
          </p:cNvSpPr>
          <p:nvPr/>
        </p:nvSpPr>
        <p:spPr bwMode="auto">
          <a:xfrm>
            <a:off x="330277" y="4381528"/>
            <a:ext cx="1131000" cy="538193"/>
          </a:xfrm>
          <a:prstGeom prst="ellipse">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cxnSp>
        <p:nvCxnSpPr>
          <p:cNvPr id="4128" name="直線矢印コネクタ 201"/>
          <p:cNvCxnSpPr>
            <a:cxnSpLocks noChangeShapeType="1"/>
          </p:cNvCxnSpPr>
          <p:nvPr/>
        </p:nvCxnSpPr>
        <p:spPr bwMode="auto">
          <a:xfrm>
            <a:off x="8513114" y="4013744"/>
            <a:ext cx="0" cy="360000"/>
          </a:xfrm>
          <a:prstGeom prst="straightConnector1">
            <a:avLst/>
          </a:prstGeom>
          <a:noFill/>
          <a:ln w="63500" algn="ctr">
            <a:solidFill>
              <a:srgbClr val="FF3399"/>
            </a:solidFill>
            <a:round/>
            <a:headEnd/>
            <a:tailEnd type="arrow" w="sm" len="sm"/>
          </a:ln>
        </p:spPr>
      </p:cxnSp>
      <p:cxnSp>
        <p:nvCxnSpPr>
          <p:cNvPr id="4129" name="直線矢印コネクタ 201"/>
          <p:cNvCxnSpPr>
            <a:cxnSpLocks noChangeShapeType="1"/>
          </p:cNvCxnSpPr>
          <p:nvPr/>
        </p:nvCxnSpPr>
        <p:spPr bwMode="auto">
          <a:xfrm flipH="1">
            <a:off x="7287952" y="4013744"/>
            <a:ext cx="2" cy="360000"/>
          </a:xfrm>
          <a:prstGeom prst="straightConnector1">
            <a:avLst/>
          </a:prstGeom>
          <a:noFill/>
          <a:ln w="63500" algn="ctr">
            <a:solidFill>
              <a:srgbClr val="FF6600"/>
            </a:solidFill>
            <a:round/>
            <a:headEnd/>
            <a:tailEnd type="arrow" w="sm" len="sm"/>
          </a:ln>
        </p:spPr>
      </p:cxnSp>
      <p:cxnSp>
        <p:nvCxnSpPr>
          <p:cNvPr id="53" name="直線矢印コネクタ 201"/>
          <p:cNvCxnSpPr>
            <a:cxnSpLocks noChangeShapeType="1"/>
          </p:cNvCxnSpPr>
          <p:nvPr/>
        </p:nvCxnSpPr>
        <p:spPr bwMode="auto">
          <a:xfrm>
            <a:off x="2216696" y="3129106"/>
            <a:ext cx="0" cy="1260000"/>
          </a:xfrm>
          <a:prstGeom prst="straightConnector1">
            <a:avLst/>
          </a:prstGeom>
          <a:noFill/>
          <a:ln w="63500" algn="ctr">
            <a:solidFill>
              <a:srgbClr val="FF3399"/>
            </a:solidFill>
            <a:round/>
            <a:headEnd/>
            <a:tailEnd type="arrow" w="sm" len="sm"/>
          </a:ln>
        </p:spPr>
      </p:cxnSp>
      <p:cxnSp>
        <p:nvCxnSpPr>
          <p:cNvPr id="54" name="直線矢印コネクタ 201"/>
          <p:cNvCxnSpPr>
            <a:cxnSpLocks noChangeShapeType="1"/>
          </p:cNvCxnSpPr>
          <p:nvPr/>
        </p:nvCxnSpPr>
        <p:spPr bwMode="auto">
          <a:xfrm flipH="1">
            <a:off x="704528" y="3129106"/>
            <a:ext cx="2" cy="1260000"/>
          </a:xfrm>
          <a:prstGeom prst="straightConnector1">
            <a:avLst/>
          </a:prstGeom>
          <a:noFill/>
          <a:ln w="63500" algn="ctr">
            <a:solidFill>
              <a:srgbClr val="FF6600"/>
            </a:solidFill>
            <a:round/>
            <a:headEnd/>
            <a:tailEnd type="arrow" w="sm" len="sm"/>
          </a:ln>
        </p:spPr>
      </p:cxnSp>
      <p:grpSp>
        <p:nvGrpSpPr>
          <p:cNvPr id="55" name="グループ化 233"/>
          <p:cNvGrpSpPr>
            <a:grpSpLocks/>
          </p:cNvGrpSpPr>
          <p:nvPr/>
        </p:nvGrpSpPr>
        <p:grpSpPr bwMode="auto">
          <a:xfrm>
            <a:off x="320754" y="4376690"/>
            <a:ext cx="2302676" cy="543026"/>
            <a:chOff x="323850" y="4374409"/>
            <a:chExt cx="2302473" cy="542992"/>
          </a:xfrm>
        </p:grpSpPr>
        <p:sp>
          <p:nvSpPr>
            <p:cNvPr id="56" name="円/楕円 230"/>
            <p:cNvSpPr>
              <a:spLocks noChangeArrowheads="1"/>
            </p:cNvSpPr>
            <p:nvPr/>
          </p:nvSpPr>
          <p:spPr bwMode="auto">
            <a:xfrm>
              <a:off x="1495423" y="4374409"/>
              <a:ext cx="1130900" cy="542992"/>
            </a:xfrm>
            <a:prstGeom prst="ellipse">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sp>
          <p:nvSpPr>
            <p:cNvPr id="58" name="テキスト ボックス 232"/>
            <p:cNvSpPr txBox="1">
              <a:spLocks noChangeArrowheads="1"/>
            </p:cNvSpPr>
            <p:nvPr/>
          </p:nvSpPr>
          <p:spPr bwMode="auto">
            <a:xfrm>
              <a:off x="323850" y="4445288"/>
              <a:ext cx="1162050" cy="400110"/>
            </a:xfrm>
            <a:prstGeom prst="rect">
              <a:avLst/>
            </a:prstGeom>
            <a:noFill/>
            <a:ln w="9525">
              <a:noFill/>
              <a:miter lim="800000"/>
              <a:headEnd/>
              <a:tailEnd/>
            </a:ln>
          </p:spPr>
          <p:txBody>
            <a:bodyPr>
              <a:spAutoFit/>
            </a:bodyPr>
            <a:lstStyle/>
            <a:p>
              <a:pPr algn="ctr"/>
              <a:r>
                <a:rPr lang="ja-JP" altLang="en-US" sz="2000" dirty="0">
                  <a:solidFill>
                    <a:schemeClr val="tx1"/>
                  </a:solidFill>
                </a:rPr>
                <a:t>請負者</a:t>
              </a:r>
            </a:p>
          </p:txBody>
        </p:sp>
      </p:grpSp>
      <p:sp>
        <p:nvSpPr>
          <p:cNvPr id="59" name="テキスト ボックス 232"/>
          <p:cNvSpPr txBox="1">
            <a:spLocks noChangeArrowheads="1"/>
          </p:cNvSpPr>
          <p:nvPr/>
        </p:nvSpPr>
        <p:spPr bwMode="auto">
          <a:xfrm>
            <a:off x="1493993" y="4447578"/>
            <a:ext cx="1162152" cy="400135"/>
          </a:xfrm>
          <a:prstGeom prst="rect">
            <a:avLst/>
          </a:prstGeom>
          <a:noFill/>
          <a:ln w="9525">
            <a:noFill/>
            <a:miter lim="800000"/>
            <a:headEnd/>
            <a:tailEnd/>
          </a:ln>
        </p:spPr>
        <p:txBody>
          <a:bodyPr>
            <a:spAutoFit/>
          </a:bodyPr>
          <a:lstStyle/>
          <a:p>
            <a:pPr algn="ctr"/>
            <a:r>
              <a:rPr lang="ja-JP" altLang="en-US" sz="2000" dirty="0">
                <a:solidFill>
                  <a:schemeClr val="tx1"/>
                </a:solidFill>
              </a:rPr>
              <a:t>請負者</a:t>
            </a:r>
          </a:p>
        </p:txBody>
      </p:sp>
      <p:sp>
        <p:nvSpPr>
          <p:cNvPr id="62" name="Rectangle 5"/>
          <p:cNvSpPr>
            <a:spLocks noChangeArrowheads="1"/>
          </p:cNvSpPr>
          <p:nvPr/>
        </p:nvSpPr>
        <p:spPr bwMode="auto">
          <a:xfrm>
            <a:off x="1712640" y="6453336"/>
            <a:ext cx="5616624" cy="360040"/>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rIns="36000" anchor="ctr"/>
          <a:lstStyle/>
          <a:p>
            <a:pPr marL="180000" indent="-144000" eaLnBrk="0" hangingPunct="0">
              <a:spcBef>
                <a:spcPts val="600"/>
              </a:spcBef>
            </a:pPr>
            <a:r>
              <a:rPr lang="en-US" altLang="ja-JP" dirty="0" smtClean="0">
                <a:latin typeface="HG丸ｺﾞｼｯｸM-PRO" pitchFamily="50" charset="-128"/>
                <a:ea typeface="HG丸ｺﾞｼｯｸM-PRO" pitchFamily="50" charset="-128"/>
              </a:rPr>
              <a:t>【</a:t>
            </a:r>
            <a:r>
              <a:rPr lang="ja-JP" altLang="en-US" sz="1600" dirty="0" smtClean="0">
                <a:latin typeface="HG丸ｺﾞｼｯｸM-PRO" pitchFamily="50" charset="-128"/>
                <a:ea typeface="HG丸ｺﾞｼｯｸM-PRO" pitchFamily="50" charset="-128"/>
              </a:rPr>
              <a:t>改善案</a:t>
            </a:r>
            <a:r>
              <a:rPr lang="en-US" altLang="ja-JP" sz="1600" dirty="0" smtClean="0">
                <a:latin typeface="HG丸ｺﾞｼｯｸM-PRO" pitchFamily="50" charset="-128"/>
                <a:ea typeface="HG丸ｺﾞｼｯｸM-PRO" pitchFamily="50" charset="-128"/>
              </a:rPr>
              <a:t>】</a:t>
            </a:r>
            <a:r>
              <a:rPr lang="ja-JP" altLang="en-US" sz="1600" dirty="0" smtClean="0">
                <a:latin typeface="HG丸ｺﾞｼｯｸM-PRO" pitchFamily="50" charset="-128"/>
                <a:ea typeface="HG丸ｺﾞｼｯｸM-PRO" pitchFamily="50" charset="-128"/>
              </a:rPr>
              <a:t>により</a:t>
            </a:r>
            <a:r>
              <a:rPr lang="ja-JP" altLang="ja-JP" sz="1600" dirty="0" smtClean="0">
                <a:latin typeface="HG丸ｺﾞｼｯｸM-PRO" pitchFamily="50" charset="-128"/>
                <a:ea typeface="HG丸ｺﾞｼｯｸM-PRO" pitchFamily="50" charset="-128"/>
              </a:rPr>
              <a:t>適切な</a:t>
            </a:r>
            <a:r>
              <a:rPr lang="ja-JP" altLang="en-US" sz="1600" dirty="0" smtClean="0">
                <a:latin typeface="HG丸ｺﾞｼｯｸM-PRO" pitchFamily="50" charset="-128"/>
                <a:ea typeface="HG丸ｺﾞｼｯｸM-PRO" pitchFamily="50" charset="-128"/>
              </a:rPr>
              <a:t>国庫補助金の</a:t>
            </a:r>
            <a:r>
              <a:rPr lang="ja-JP" altLang="ja-JP" sz="1600" dirty="0" smtClean="0">
                <a:latin typeface="HG丸ｺﾞｼｯｸM-PRO" pitchFamily="50" charset="-128"/>
                <a:ea typeface="HG丸ｺﾞｼｯｸM-PRO" pitchFamily="50" charset="-128"/>
              </a:rPr>
              <a:t>執行</a:t>
            </a:r>
            <a:r>
              <a:rPr lang="ja-JP" altLang="en-US" sz="1600" dirty="0" smtClean="0">
                <a:latin typeface="HG丸ｺﾞｼｯｸM-PRO" pitchFamily="50" charset="-128"/>
                <a:ea typeface="HG丸ｺﾞｼｯｸM-PRO" pitchFamily="50" charset="-128"/>
              </a:rPr>
              <a:t>が担保される。</a:t>
            </a:r>
            <a:endParaRPr lang="ja-JP" altLang="ja-JP" sz="1600" dirty="0">
              <a:latin typeface="HG丸ｺﾞｼｯｸM-PRO" pitchFamily="50" charset="-128"/>
              <a:ea typeface="HG丸ｺﾞｼｯｸM-PRO" pitchFamily="50" charset="-128"/>
            </a:endParaRPr>
          </a:p>
        </p:txBody>
      </p:sp>
      <p:sp>
        <p:nvSpPr>
          <p:cNvPr id="64" name="テキスト ボックス 221"/>
          <p:cNvSpPr txBox="1">
            <a:spLocks noChangeArrowheads="1"/>
          </p:cNvSpPr>
          <p:nvPr/>
        </p:nvSpPr>
        <p:spPr bwMode="auto">
          <a:xfrm>
            <a:off x="882805" y="1555341"/>
            <a:ext cx="1261884" cy="307777"/>
          </a:xfrm>
          <a:prstGeom prst="rect">
            <a:avLst/>
          </a:prstGeom>
          <a:noFill/>
          <a:ln w="9525">
            <a:noFill/>
            <a:miter lim="800000"/>
            <a:headEnd/>
            <a:tailEnd/>
          </a:ln>
        </p:spPr>
        <p:txBody>
          <a:bodyPr wrap="none">
            <a:spAutoFit/>
          </a:bodyPr>
          <a:lstStyle/>
          <a:p>
            <a:pPr algn="ctr"/>
            <a:r>
              <a:rPr lang="en-US" altLang="ja-JP" sz="1400" dirty="0" smtClean="0">
                <a:latin typeface="HGS創英角ｺﾞｼｯｸUB" pitchFamily="50" charset="-128"/>
                <a:ea typeface="HGS創英角ｺﾞｼｯｸUB" pitchFamily="50" charset="-128"/>
              </a:rPr>
              <a:t>【</a:t>
            </a:r>
            <a:r>
              <a:rPr lang="ja-JP" altLang="en-US" sz="1400" dirty="0" smtClean="0">
                <a:latin typeface="HGS創英角ｺﾞｼｯｸUB" pitchFamily="50" charset="-128"/>
                <a:ea typeface="HGS創英角ｺﾞｼｯｸUB" pitchFamily="50" charset="-128"/>
              </a:rPr>
              <a:t>現　　状</a:t>
            </a:r>
            <a:r>
              <a:rPr lang="en-US" altLang="ja-JP" sz="1400" dirty="0" smtClean="0">
                <a:latin typeface="HGS創英角ｺﾞｼｯｸUB" pitchFamily="50" charset="-128"/>
                <a:ea typeface="HGS創英角ｺﾞｼｯｸUB" pitchFamily="50" charset="-128"/>
              </a:rPr>
              <a:t>】</a:t>
            </a:r>
            <a:endParaRPr lang="ja-JP" altLang="en-US" sz="1400" dirty="0">
              <a:solidFill>
                <a:schemeClr val="tx1"/>
              </a:solidFill>
              <a:latin typeface="HGS創英角ｺﾞｼｯｸUB" pitchFamily="50" charset="-128"/>
              <a:ea typeface="HGS創英角ｺﾞｼｯｸUB" pitchFamily="50" charset="-128"/>
            </a:endParaRPr>
          </a:p>
        </p:txBody>
      </p:sp>
      <p:sp>
        <p:nvSpPr>
          <p:cNvPr id="65" name="テキスト ボックス 221"/>
          <p:cNvSpPr txBox="1">
            <a:spLocks noChangeArrowheads="1"/>
          </p:cNvSpPr>
          <p:nvPr/>
        </p:nvSpPr>
        <p:spPr bwMode="auto">
          <a:xfrm>
            <a:off x="3382007" y="1376772"/>
            <a:ext cx="2441695" cy="523220"/>
          </a:xfrm>
          <a:prstGeom prst="rect">
            <a:avLst/>
          </a:prstGeom>
          <a:noFill/>
          <a:ln w="9525">
            <a:noFill/>
            <a:miter lim="800000"/>
            <a:headEnd/>
            <a:tailEnd/>
          </a:ln>
        </p:spPr>
        <p:txBody>
          <a:bodyPr wrap="none">
            <a:spAutoFit/>
          </a:bodyPr>
          <a:lstStyle/>
          <a:p>
            <a:pPr algn="ctr"/>
            <a:r>
              <a:rPr lang="ja-JP" altLang="en-US" sz="1200" u="sng" dirty="0" smtClean="0">
                <a:latin typeface="HGS創英角ｺﾞｼｯｸUB" pitchFamily="50" charset="-128"/>
                <a:ea typeface="HGS創英角ｺﾞｼｯｸUB" pitchFamily="50" charset="-128"/>
              </a:rPr>
              <a:t>運営権事業時 </a:t>
            </a:r>
            <a:endParaRPr lang="en-US" altLang="ja-JP" sz="1200" u="sng" dirty="0" smtClean="0">
              <a:latin typeface="HGS創英角ｺﾞｼｯｸUB" pitchFamily="50" charset="-128"/>
              <a:ea typeface="HGS創英角ｺﾞｼｯｸUB" pitchFamily="50" charset="-128"/>
            </a:endParaRPr>
          </a:p>
          <a:p>
            <a:pPr algn="ctr"/>
            <a:r>
              <a:rPr lang="en-US" altLang="ja-JP" sz="1600" u="sng" dirty="0" smtClean="0">
                <a:latin typeface="HGS創英角ｺﾞｼｯｸUB" pitchFamily="50" charset="-128"/>
                <a:ea typeface="HGS創英角ｺﾞｼｯｸUB" pitchFamily="50" charset="-128"/>
              </a:rPr>
              <a:t>【</a:t>
            </a:r>
            <a:r>
              <a:rPr lang="ja-JP" altLang="en-US" sz="1600" u="sng" dirty="0" smtClean="0">
                <a:latin typeface="HGS創英角ｺﾞｼｯｸUB" pitchFamily="50" charset="-128"/>
                <a:ea typeface="HGS創英角ｺﾞｼｯｸUB" pitchFamily="50" charset="-128"/>
              </a:rPr>
              <a:t>課題が残るスキーム</a:t>
            </a:r>
            <a:r>
              <a:rPr lang="en-US" altLang="ja-JP" sz="1600" u="sng" dirty="0" smtClean="0">
                <a:latin typeface="HGS創英角ｺﾞｼｯｸUB" pitchFamily="50" charset="-128"/>
                <a:ea typeface="HGS創英角ｺﾞｼｯｸUB" pitchFamily="50" charset="-128"/>
              </a:rPr>
              <a:t>】</a:t>
            </a:r>
            <a:endParaRPr lang="ja-JP" altLang="en-US" sz="1600" u="sng" dirty="0">
              <a:solidFill>
                <a:schemeClr val="tx1"/>
              </a:solidFill>
              <a:latin typeface="HGS創英角ｺﾞｼｯｸUB" pitchFamily="50" charset="-128"/>
              <a:ea typeface="HGS創英角ｺﾞｼｯｸUB" pitchFamily="50" charset="-128"/>
            </a:endParaRPr>
          </a:p>
        </p:txBody>
      </p:sp>
      <p:sp>
        <p:nvSpPr>
          <p:cNvPr id="66" name="二等辺三角形 65"/>
          <p:cNvSpPr>
            <a:spLocks/>
          </p:cNvSpPr>
          <p:nvPr/>
        </p:nvSpPr>
        <p:spPr>
          <a:xfrm rot="16200000" flipH="1" flipV="1">
            <a:off x="2497496" y="1996073"/>
            <a:ext cx="1096247" cy="217687"/>
          </a:xfrm>
          <a:prstGeom prst="triangle">
            <a:avLst/>
          </a:prstGeom>
          <a:solidFill>
            <a:srgbClr val="70B7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7" name="テキスト ボックス 217"/>
          <p:cNvSpPr txBox="1">
            <a:spLocks noChangeArrowheads="1"/>
          </p:cNvSpPr>
          <p:nvPr/>
        </p:nvSpPr>
        <p:spPr bwMode="auto">
          <a:xfrm>
            <a:off x="6393160" y="4977172"/>
            <a:ext cx="3516393" cy="1338828"/>
          </a:xfrm>
          <a:prstGeom prst="rect">
            <a:avLst/>
          </a:prstGeom>
          <a:noFill/>
          <a:ln>
            <a:noFill/>
          </a:ln>
          <a:extLst/>
        </p:spPr>
        <p:txBody>
          <a:bodyPr wrap="square">
            <a:spAutoFit/>
          </a:bodyPr>
          <a:lstStyle>
            <a:lvl1pPr eaLnBrk="0" hangingPunct="0">
              <a:spcBef>
                <a:spcPct val="20000"/>
              </a:spcBef>
              <a:buChar char="•"/>
              <a:defRPr kumimoji="1" sz="3400">
                <a:solidFill>
                  <a:schemeClr val="tx1"/>
                </a:solidFill>
                <a:latin typeface="Arial" charset="0"/>
                <a:ea typeface="ＭＳ Ｐゴシック" charset="-128"/>
              </a:defRPr>
            </a:lvl1pPr>
            <a:lvl2pPr marL="742950" indent="-285750" eaLnBrk="0" hangingPunct="0">
              <a:spcBef>
                <a:spcPct val="20000"/>
              </a:spcBef>
              <a:buChar char="–"/>
              <a:defRPr kumimoji="1" sz="2900">
                <a:solidFill>
                  <a:schemeClr val="tx1"/>
                </a:solidFill>
                <a:latin typeface="Arial" charset="0"/>
                <a:ea typeface="ＭＳ Ｐゴシック" charset="-128"/>
              </a:defRPr>
            </a:lvl2pPr>
            <a:lvl3pPr marL="1143000" indent="-228600" eaLnBrk="0" hangingPunct="0">
              <a:spcBef>
                <a:spcPct val="20000"/>
              </a:spcBef>
              <a:buChar char="•"/>
              <a:defRPr kumimoji="1" sz="2600">
                <a:solidFill>
                  <a:schemeClr val="tx1"/>
                </a:solidFill>
                <a:latin typeface="Arial" charset="0"/>
                <a:ea typeface="ＭＳ Ｐゴシック" charset="-128"/>
              </a:defRPr>
            </a:lvl3pPr>
            <a:lvl4pPr marL="1600200" indent="-228600" eaLnBrk="0" hangingPunct="0">
              <a:spcBef>
                <a:spcPct val="20000"/>
              </a:spcBef>
              <a:buChar char="–"/>
              <a:defRPr kumimoji="1" sz="2100">
                <a:solidFill>
                  <a:schemeClr val="tx1"/>
                </a:solidFill>
                <a:latin typeface="Arial" charset="0"/>
                <a:ea typeface="ＭＳ Ｐゴシック" charset="-128"/>
              </a:defRPr>
            </a:lvl4pPr>
            <a:lvl5pPr marL="2057400" indent="-228600" eaLnBrk="0" hangingPunct="0">
              <a:spcBef>
                <a:spcPct val="20000"/>
              </a:spcBef>
              <a:buChar char="»"/>
              <a:defRPr kumimoji="1" sz="21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1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1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1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100">
                <a:solidFill>
                  <a:schemeClr val="tx1"/>
                </a:solidFill>
                <a:latin typeface="Arial" charset="0"/>
                <a:ea typeface="ＭＳ Ｐゴシック" charset="-128"/>
              </a:defRPr>
            </a:lvl9pPr>
          </a:lstStyle>
          <a:p>
            <a:pPr marL="144000" indent="-144000" eaLnBrk="1" hangingPunct="1">
              <a:spcBef>
                <a:spcPct val="0"/>
              </a:spcBef>
              <a:buNone/>
              <a:defRPr/>
            </a:pPr>
            <a:r>
              <a:rPr lang="ja-JP" altLang="en-US" sz="900" dirty="0" smtClean="0">
                <a:latin typeface="HG丸ｺﾞｼｯｸM-PRO" pitchFamily="50" charset="-128"/>
                <a:ea typeface="HG丸ｺﾞｼｯｸM-PRO" pitchFamily="50" charset="-128"/>
              </a:rPr>
              <a:t>・新たな</a:t>
            </a:r>
            <a:r>
              <a:rPr lang="ja-JP" altLang="en-US" sz="900" u="sng" dirty="0" smtClean="0">
                <a:latin typeface="HG丸ｺﾞｼｯｸM-PRO" pitchFamily="50" charset="-128"/>
                <a:ea typeface="HG丸ｺﾞｼｯｸM-PRO" pitchFamily="50" charset="-128"/>
              </a:rPr>
              <a:t>制度設計</a:t>
            </a:r>
            <a:r>
              <a:rPr lang="ja-JP" altLang="ja-JP" sz="900" u="sng" dirty="0" smtClean="0">
                <a:latin typeface="HG丸ｺﾞｼｯｸM-PRO" pitchFamily="50" charset="-128"/>
                <a:ea typeface="HG丸ｺﾞｼｯｸM-PRO" pitchFamily="50" charset="-128"/>
              </a:rPr>
              <a:t>（法令の改正、通知の発出など）</a:t>
            </a:r>
            <a:r>
              <a:rPr lang="ja-JP" altLang="en-US" sz="900" u="sng" dirty="0" smtClean="0">
                <a:latin typeface="HG丸ｺﾞｼｯｸM-PRO" pitchFamily="50" charset="-128"/>
                <a:ea typeface="HG丸ｺﾞｼｯｸM-PRO" pitchFamily="50" charset="-128"/>
              </a:rPr>
              <a:t>により、</a:t>
            </a:r>
            <a:r>
              <a:rPr lang="ja-JP" altLang="en-US" sz="900" dirty="0" smtClean="0">
                <a:latin typeface="HG丸ｺﾞｼｯｸM-PRO" pitchFamily="50" charset="-128"/>
                <a:ea typeface="HG丸ｺﾞｼｯｸM-PRO" pitchFamily="50" charset="-128"/>
              </a:rPr>
              <a:t>改築更新工事において、運営権者を管理者</a:t>
            </a:r>
            <a:r>
              <a:rPr lang="ja-JP" altLang="en-US" sz="900" dirty="0">
                <a:latin typeface="HG丸ｺﾞｼｯｸM-PRO" pitchFamily="50" charset="-128"/>
                <a:ea typeface="HG丸ｺﾞｼｯｸM-PRO" pitchFamily="50" charset="-128"/>
              </a:rPr>
              <a:t>（市）と</a:t>
            </a:r>
            <a:r>
              <a:rPr lang="ja-JP" altLang="en-US" sz="900" u="sng" dirty="0" smtClean="0">
                <a:latin typeface="HG丸ｺﾞｼｯｸM-PRO" pitchFamily="50" charset="-128"/>
                <a:ea typeface="HG丸ｺﾞｼｯｸM-PRO" pitchFamily="50" charset="-128"/>
              </a:rPr>
              <a:t>みなせることが可能になれば</a:t>
            </a:r>
            <a:r>
              <a:rPr lang="ja-JP" altLang="en-US" sz="900" dirty="0" smtClean="0">
                <a:latin typeface="HG丸ｺﾞｼｯｸM-PRO" pitchFamily="50" charset="-128"/>
                <a:ea typeface="HG丸ｺﾞｼｯｸM-PRO" pitchFamily="50" charset="-128"/>
              </a:rPr>
              <a:t>、</a:t>
            </a:r>
            <a:r>
              <a:rPr lang="ja-JP" altLang="ja-JP" sz="900" dirty="0" smtClean="0">
                <a:latin typeface="HG丸ｺﾞｼｯｸM-PRO" pitchFamily="50" charset="-128"/>
                <a:ea typeface="HG丸ｺﾞｼｯｸM-PRO" pitchFamily="50" charset="-128"/>
              </a:rPr>
              <a:t>確定請負額（補助額）</a:t>
            </a:r>
            <a:r>
              <a:rPr lang="ja-JP" altLang="en-US" sz="900" dirty="0" smtClean="0">
                <a:latin typeface="HG丸ｺﾞｼｯｸM-PRO" pitchFamily="50" charset="-128"/>
                <a:ea typeface="HG丸ｺﾞｼｯｸM-PRO" pitchFamily="50" charset="-128"/>
              </a:rPr>
              <a:t>や目的物の品質などについての</a:t>
            </a:r>
            <a:r>
              <a:rPr lang="ja-JP" altLang="ja-JP" sz="900" u="sng" dirty="0" smtClean="0">
                <a:latin typeface="HG丸ｺﾞｼｯｸM-PRO" pitchFamily="50" charset="-128"/>
                <a:ea typeface="HG丸ｺﾞｼｯｸM-PRO" pitchFamily="50" charset="-128"/>
              </a:rPr>
              <a:t>検証・説明責任</a:t>
            </a:r>
            <a:r>
              <a:rPr lang="ja-JP" altLang="en-US" sz="900" u="sng" dirty="0" smtClean="0">
                <a:latin typeface="HG丸ｺﾞｼｯｸM-PRO" pitchFamily="50" charset="-128"/>
                <a:ea typeface="HG丸ｺﾞｼｯｸM-PRO" pitchFamily="50" charset="-128"/>
              </a:rPr>
              <a:t>の所在が明確化され</a:t>
            </a:r>
            <a:r>
              <a:rPr lang="ja-JP" altLang="ja-JP" sz="900" dirty="0" smtClean="0">
                <a:latin typeface="HG丸ｺﾞｼｯｸM-PRO" pitchFamily="50" charset="-128"/>
                <a:ea typeface="HG丸ｺﾞｼｯｸM-PRO" pitchFamily="50" charset="-128"/>
              </a:rPr>
              <a:t>、</a:t>
            </a:r>
            <a:r>
              <a:rPr lang="ja-JP" altLang="en-US" sz="900" dirty="0" smtClean="0">
                <a:latin typeface="HG丸ｺﾞｼｯｸM-PRO" pitchFamily="50" charset="-128"/>
                <a:ea typeface="HG丸ｺﾞｼｯｸM-PRO" pitchFamily="50" charset="-128"/>
              </a:rPr>
              <a:t>事業主体である運営権者により適切な事業執行が担保される。</a:t>
            </a:r>
            <a:endParaRPr lang="en-US" altLang="ja-JP" sz="900" dirty="0" smtClean="0">
              <a:latin typeface="HG丸ｺﾞｼｯｸM-PRO" pitchFamily="50" charset="-128"/>
              <a:ea typeface="HG丸ｺﾞｼｯｸM-PRO" pitchFamily="50" charset="-128"/>
            </a:endParaRPr>
          </a:p>
          <a:p>
            <a:pPr marL="144000" indent="-144000" eaLnBrk="1" hangingPunct="1">
              <a:spcBef>
                <a:spcPct val="0"/>
              </a:spcBef>
              <a:buNone/>
              <a:defRPr/>
            </a:pPr>
            <a:r>
              <a:rPr lang="ja-JP" altLang="en-US" sz="900" dirty="0" smtClean="0">
                <a:latin typeface="HG丸ｺﾞｼｯｸM-PRO" pitchFamily="50" charset="-128"/>
                <a:ea typeface="HG丸ｺﾞｼｯｸM-PRO" pitchFamily="50" charset="-128"/>
              </a:rPr>
              <a:t>・また、運営権者を管理者（市）と</a:t>
            </a:r>
            <a:r>
              <a:rPr lang="ja-JP" altLang="en-US" sz="900" u="sng" dirty="0" smtClean="0">
                <a:latin typeface="HG丸ｺﾞｼｯｸM-PRO" pitchFamily="50" charset="-128"/>
                <a:ea typeface="HG丸ｺﾞｼｯｸM-PRO" pitchFamily="50" charset="-128"/>
              </a:rPr>
              <a:t>みなせる制度設計がなされなければ</a:t>
            </a:r>
            <a:r>
              <a:rPr lang="ja-JP" altLang="en-US" sz="900" dirty="0" smtClean="0">
                <a:latin typeface="HG丸ｺﾞｼｯｸM-PRO" pitchFamily="50" charset="-128"/>
                <a:ea typeface="HG丸ｺﾞｼｯｸM-PRO" pitchFamily="50" charset="-128"/>
              </a:rPr>
              <a:t>、個々の工事に関する</a:t>
            </a:r>
            <a:r>
              <a:rPr lang="ja-JP" altLang="ja-JP" sz="900" dirty="0" smtClean="0">
                <a:latin typeface="HG丸ｺﾞｼｯｸM-PRO" pitchFamily="50" charset="-128"/>
                <a:ea typeface="HG丸ｺﾞｼｯｸM-PRO" pitchFamily="50" charset="-128"/>
              </a:rPr>
              <a:t>確定請負額</a:t>
            </a:r>
            <a:r>
              <a:rPr lang="ja-JP" altLang="en-US" sz="900" dirty="0" smtClean="0">
                <a:latin typeface="HG丸ｺﾞｼｯｸM-PRO" pitchFamily="50" charset="-128"/>
                <a:ea typeface="HG丸ｺﾞｼｯｸM-PRO" pitchFamily="50" charset="-128"/>
              </a:rPr>
              <a:t>や目的物の品質などについての検証・説明責任を担保するための</a:t>
            </a:r>
            <a:r>
              <a:rPr lang="ja-JP" altLang="en-US" sz="900" u="sng" dirty="0" smtClean="0">
                <a:latin typeface="HG丸ｺﾞｼｯｸM-PRO" pitchFamily="50" charset="-128"/>
                <a:ea typeface="HG丸ｺﾞｼｯｸM-PRO" pitchFamily="50" charset="-128"/>
              </a:rPr>
              <a:t>体制を本市側にも残す必要</a:t>
            </a:r>
            <a:r>
              <a:rPr lang="ja-JP" altLang="en-US" sz="900" dirty="0" smtClean="0">
                <a:latin typeface="HG丸ｺﾞｼｯｸM-PRO" pitchFamily="50" charset="-128"/>
                <a:ea typeface="HG丸ｺﾞｼｯｸM-PRO" pitchFamily="50" charset="-128"/>
              </a:rPr>
              <a:t>が生じ、これに伴う</a:t>
            </a:r>
            <a:r>
              <a:rPr lang="ja-JP" altLang="en-US" sz="900" u="sng" dirty="0" smtClean="0">
                <a:latin typeface="HG丸ｺﾞｼｯｸM-PRO" pitchFamily="50" charset="-128"/>
                <a:ea typeface="HG丸ｺﾞｼｯｸM-PRO" pitchFamily="50" charset="-128"/>
              </a:rPr>
              <a:t>二重コストが発生</a:t>
            </a:r>
            <a:r>
              <a:rPr lang="ja-JP" altLang="en-US" sz="900" dirty="0" smtClean="0">
                <a:latin typeface="HG丸ｺﾞｼｯｸM-PRO" pitchFamily="50" charset="-128"/>
                <a:ea typeface="HG丸ｺﾞｼｯｸM-PRO" pitchFamily="50" charset="-128"/>
              </a:rPr>
              <a:t>する。</a:t>
            </a:r>
            <a:endParaRPr lang="en-US" altLang="ja-JP" sz="900" dirty="0" smtClean="0">
              <a:latin typeface="HG丸ｺﾞｼｯｸM-PRO" pitchFamily="50" charset="-128"/>
              <a:ea typeface="HG丸ｺﾞｼｯｸM-PRO" pitchFamily="50" charset="-128"/>
            </a:endParaRPr>
          </a:p>
        </p:txBody>
      </p:sp>
      <p:sp>
        <p:nvSpPr>
          <p:cNvPr id="75" name="円/楕円 195"/>
          <p:cNvSpPr>
            <a:spLocks noChangeArrowheads="1"/>
          </p:cNvSpPr>
          <p:nvPr/>
        </p:nvSpPr>
        <p:spPr bwMode="auto">
          <a:xfrm>
            <a:off x="3698260" y="1904597"/>
            <a:ext cx="1848014" cy="422519"/>
          </a:xfrm>
          <a:prstGeom prst="ellipse">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sp>
        <p:nvSpPr>
          <p:cNvPr id="76" name="テキスト ボックス 196"/>
          <p:cNvSpPr txBox="1">
            <a:spLocks noChangeArrowheads="1"/>
          </p:cNvSpPr>
          <p:nvPr/>
        </p:nvSpPr>
        <p:spPr bwMode="auto">
          <a:xfrm>
            <a:off x="4337159" y="1927041"/>
            <a:ext cx="504870" cy="400075"/>
          </a:xfrm>
          <a:prstGeom prst="rect">
            <a:avLst/>
          </a:prstGeom>
          <a:noFill/>
          <a:ln w="9525">
            <a:noFill/>
            <a:miter lim="800000"/>
            <a:headEnd/>
            <a:tailEnd/>
          </a:ln>
        </p:spPr>
        <p:txBody>
          <a:bodyPr>
            <a:spAutoFit/>
          </a:bodyPr>
          <a:lstStyle/>
          <a:p>
            <a:pPr algn="ctr"/>
            <a:r>
              <a:rPr lang="ja-JP" altLang="en-US" sz="2000" dirty="0">
                <a:solidFill>
                  <a:schemeClr val="tx1"/>
                </a:solidFill>
              </a:rPr>
              <a:t>国</a:t>
            </a:r>
          </a:p>
        </p:txBody>
      </p:sp>
      <p:sp>
        <p:nvSpPr>
          <p:cNvPr id="79" name="円/楕円 197"/>
          <p:cNvSpPr>
            <a:spLocks noChangeArrowheads="1"/>
          </p:cNvSpPr>
          <p:nvPr/>
        </p:nvSpPr>
        <p:spPr bwMode="auto">
          <a:xfrm>
            <a:off x="3961159" y="2650503"/>
            <a:ext cx="1209000" cy="441757"/>
          </a:xfrm>
          <a:prstGeom prst="ellipse">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sp>
        <p:nvSpPr>
          <p:cNvPr id="80" name="テキスト ボックス 199"/>
          <p:cNvSpPr txBox="1">
            <a:spLocks noChangeArrowheads="1"/>
          </p:cNvSpPr>
          <p:nvPr/>
        </p:nvSpPr>
        <p:spPr bwMode="auto">
          <a:xfrm>
            <a:off x="4321320" y="2672888"/>
            <a:ext cx="504870" cy="400075"/>
          </a:xfrm>
          <a:prstGeom prst="rect">
            <a:avLst/>
          </a:prstGeom>
          <a:noFill/>
          <a:ln w="9525">
            <a:noFill/>
            <a:miter lim="800000"/>
            <a:headEnd/>
            <a:tailEnd/>
          </a:ln>
        </p:spPr>
        <p:txBody>
          <a:bodyPr>
            <a:spAutoFit/>
          </a:bodyPr>
          <a:lstStyle/>
          <a:p>
            <a:pPr algn="ctr"/>
            <a:r>
              <a:rPr lang="ja-JP" altLang="en-US" sz="2000" dirty="0">
                <a:solidFill>
                  <a:schemeClr val="tx1"/>
                </a:solidFill>
              </a:rPr>
              <a:t>市</a:t>
            </a:r>
          </a:p>
        </p:txBody>
      </p:sp>
      <p:cxnSp>
        <p:nvCxnSpPr>
          <p:cNvPr id="82" name="直線矢印コネクタ 201"/>
          <p:cNvCxnSpPr>
            <a:cxnSpLocks noChangeShapeType="1"/>
          </p:cNvCxnSpPr>
          <p:nvPr/>
        </p:nvCxnSpPr>
        <p:spPr bwMode="auto">
          <a:xfrm>
            <a:off x="4574163" y="2326872"/>
            <a:ext cx="0" cy="360000"/>
          </a:xfrm>
          <a:prstGeom prst="straightConnector1">
            <a:avLst/>
          </a:prstGeom>
          <a:noFill/>
          <a:ln w="63500" algn="ctr">
            <a:solidFill>
              <a:schemeClr val="accent6">
                <a:lumMod val="60000"/>
                <a:lumOff val="40000"/>
              </a:schemeClr>
            </a:solidFill>
            <a:round/>
            <a:headEnd/>
            <a:tailEnd type="arrow" w="sm" len="sm"/>
          </a:ln>
        </p:spPr>
      </p:cxnSp>
      <p:sp>
        <p:nvSpPr>
          <p:cNvPr id="83" name="角丸四角形 205"/>
          <p:cNvSpPr>
            <a:spLocks noChangeArrowheads="1"/>
          </p:cNvSpPr>
          <p:nvPr/>
        </p:nvSpPr>
        <p:spPr bwMode="auto">
          <a:xfrm>
            <a:off x="3641144" y="3421565"/>
            <a:ext cx="1956026" cy="438178"/>
          </a:xfrm>
          <a:prstGeom prst="roundRect">
            <a:avLst>
              <a:gd name="adj" fmla="val 16667"/>
            </a:avLst>
          </a:prstGeom>
          <a:gradFill rotWithShape="1">
            <a:gsLst>
              <a:gs pos="63000">
                <a:srgbClr val="DDF93E"/>
              </a:gs>
              <a:gs pos="0">
                <a:srgbClr val="F2FF43"/>
              </a:gs>
              <a:gs pos="100000">
                <a:srgbClr val="01BF06"/>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sp>
        <p:nvSpPr>
          <p:cNvPr id="84" name="テキスト ボックス 206"/>
          <p:cNvSpPr txBox="1">
            <a:spLocks noChangeArrowheads="1"/>
          </p:cNvSpPr>
          <p:nvPr/>
        </p:nvSpPr>
        <p:spPr bwMode="auto">
          <a:xfrm>
            <a:off x="4009429" y="3421565"/>
            <a:ext cx="1210588" cy="400110"/>
          </a:xfrm>
          <a:prstGeom prst="rect">
            <a:avLst/>
          </a:prstGeom>
          <a:noFill/>
          <a:ln w="9525">
            <a:noFill/>
            <a:miter lim="800000"/>
            <a:headEnd/>
            <a:tailEnd/>
          </a:ln>
        </p:spPr>
        <p:txBody>
          <a:bodyPr wrap="none" anchor="ctr" anchorCtr="0">
            <a:spAutoFit/>
          </a:bodyPr>
          <a:lstStyle/>
          <a:p>
            <a:pPr algn="ctr"/>
            <a:r>
              <a:rPr lang="ja-JP" altLang="en-US" sz="2000" dirty="0">
                <a:solidFill>
                  <a:schemeClr val="tx1"/>
                </a:solidFill>
              </a:rPr>
              <a:t>運営権者</a:t>
            </a:r>
          </a:p>
        </p:txBody>
      </p:sp>
      <p:sp>
        <p:nvSpPr>
          <p:cNvPr id="86" name="円/楕円 230"/>
          <p:cNvSpPr>
            <a:spLocks noChangeArrowheads="1"/>
          </p:cNvSpPr>
          <p:nvPr/>
        </p:nvSpPr>
        <p:spPr bwMode="auto">
          <a:xfrm>
            <a:off x="3486741" y="4387007"/>
            <a:ext cx="1131000" cy="538193"/>
          </a:xfrm>
          <a:prstGeom prst="ellipse">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grpSp>
        <p:nvGrpSpPr>
          <p:cNvPr id="88" name="グループ化 233"/>
          <p:cNvGrpSpPr>
            <a:grpSpLocks/>
          </p:cNvGrpSpPr>
          <p:nvPr/>
        </p:nvGrpSpPr>
        <p:grpSpPr bwMode="auto">
          <a:xfrm>
            <a:off x="3477218" y="4382169"/>
            <a:ext cx="2302676" cy="543026"/>
            <a:chOff x="323850" y="4374409"/>
            <a:chExt cx="2302473" cy="542992"/>
          </a:xfrm>
        </p:grpSpPr>
        <p:sp>
          <p:nvSpPr>
            <p:cNvPr id="89" name="円/楕円 230"/>
            <p:cNvSpPr>
              <a:spLocks noChangeArrowheads="1"/>
            </p:cNvSpPr>
            <p:nvPr/>
          </p:nvSpPr>
          <p:spPr bwMode="auto">
            <a:xfrm>
              <a:off x="1495423" y="4374409"/>
              <a:ext cx="1130900" cy="542992"/>
            </a:xfrm>
            <a:prstGeom prst="ellipse">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lgn="ctr">
              <a:noFill/>
              <a:round/>
              <a:headEnd/>
              <a:tailEnd/>
            </a:ln>
          </p:spPr>
          <p:txBody>
            <a:bodyPr lIns="128016" tIns="64008" rIns="128016" bIns="64008" anchor="ctr"/>
            <a:lstStyle/>
            <a:p>
              <a:pPr algn="ctr" defTabSz="957263"/>
              <a:endParaRPr lang="ja-JP" altLang="en-US"/>
            </a:p>
          </p:txBody>
        </p:sp>
        <p:sp>
          <p:nvSpPr>
            <p:cNvPr id="90" name="テキスト ボックス 232"/>
            <p:cNvSpPr txBox="1">
              <a:spLocks noChangeArrowheads="1"/>
            </p:cNvSpPr>
            <p:nvPr/>
          </p:nvSpPr>
          <p:spPr bwMode="auto">
            <a:xfrm>
              <a:off x="323850" y="4445288"/>
              <a:ext cx="1162050" cy="400110"/>
            </a:xfrm>
            <a:prstGeom prst="rect">
              <a:avLst/>
            </a:prstGeom>
            <a:noFill/>
            <a:ln w="9525">
              <a:noFill/>
              <a:miter lim="800000"/>
              <a:headEnd/>
              <a:tailEnd/>
            </a:ln>
          </p:spPr>
          <p:txBody>
            <a:bodyPr>
              <a:spAutoFit/>
            </a:bodyPr>
            <a:lstStyle/>
            <a:p>
              <a:pPr algn="ctr"/>
              <a:r>
                <a:rPr lang="ja-JP" altLang="en-US" sz="2000" dirty="0">
                  <a:solidFill>
                    <a:schemeClr val="tx1"/>
                  </a:solidFill>
                </a:rPr>
                <a:t>請負者</a:t>
              </a:r>
            </a:p>
          </p:txBody>
        </p:sp>
      </p:grpSp>
      <p:sp>
        <p:nvSpPr>
          <p:cNvPr id="91" name="テキスト ボックス 232"/>
          <p:cNvSpPr txBox="1">
            <a:spLocks noChangeArrowheads="1"/>
          </p:cNvSpPr>
          <p:nvPr/>
        </p:nvSpPr>
        <p:spPr bwMode="auto">
          <a:xfrm>
            <a:off x="4640966" y="4453057"/>
            <a:ext cx="1162152" cy="400135"/>
          </a:xfrm>
          <a:prstGeom prst="rect">
            <a:avLst/>
          </a:prstGeom>
          <a:noFill/>
          <a:ln w="9525">
            <a:noFill/>
            <a:miter lim="800000"/>
            <a:headEnd/>
            <a:tailEnd/>
          </a:ln>
        </p:spPr>
        <p:txBody>
          <a:bodyPr>
            <a:spAutoFit/>
          </a:bodyPr>
          <a:lstStyle/>
          <a:p>
            <a:pPr algn="ctr"/>
            <a:r>
              <a:rPr lang="ja-JP" altLang="en-US" sz="2000" dirty="0">
                <a:solidFill>
                  <a:schemeClr val="tx1"/>
                </a:solidFill>
              </a:rPr>
              <a:t>請負者</a:t>
            </a:r>
          </a:p>
        </p:txBody>
      </p:sp>
      <p:cxnSp>
        <p:nvCxnSpPr>
          <p:cNvPr id="93" name="直線矢印コネクタ 201"/>
          <p:cNvCxnSpPr>
            <a:cxnSpLocks noChangeShapeType="1"/>
          </p:cNvCxnSpPr>
          <p:nvPr/>
        </p:nvCxnSpPr>
        <p:spPr bwMode="auto">
          <a:xfrm>
            <a:off x="5187026" y="3989091"/>
            <a:ext cx="0" cy="360000"/>
          </a:xfrm>
          <a:prstGeom prst="straightConnector1">
            <a:avLst/>
          </a:prstGeom>
          <a:noFill/>
          <a:ln w="63500" algn="ctr">
            <a:solidFill>
              <a:srgbClr val="FF3399"/>
            </a:solidFill>
            <a:round/>
            <a:headEnd/>
            <a:tailEnd type="arrow" w="sm" len="sm"/>
          </a:ln>
        </p:spPr>
      </p:cxnSp>
      <p:cxnSp>
        <p:nvCxnSpPr>
          <p:cNvPr id="94" name="直線矢印コネクタ 201"/>
          <p:cNvCxnSpPr>
            <a:cxnSpLocks noChangeShapeType="1"/>
          </p:cNvCxnSpPr>
          <p:nvPr/>
        </p:nvCxnSpPr>
        <p:spPr bwMode="auto">
          <a:xfrm flipH="1">
            <a:off x="4047971" y="4019223"/>
            <a:ext cx="2" cy="360000"/>
          </a:xfrm>
          <a:prstGeom prst="straightConnector1">
            <a:avLst/>
          </a:prstGeom>
          <a:noFill/>
          <a:ln w="63500" algn="ctr">
            <a:solidFill>
              <a:srgbClr val="FF6600"/>
            </a:solidFill>
            <a:round/>
            <a:headEnd/>
            <a:tailEnd type="arrow" w="sm" len="sm"/>
          </a:ln>
        </p:spPr>
      </p:cxnSp>
      <p:sp>
        <p:nvSpPr>
          <p:cNvPr id="98" name="テキスト ボックス 210"/>
          <p:cNvSpPr txBox="1">
            <a:spLocks noChangeArrowheads="1"/>
          </p:cNvSpPr>
          <p:nvPr/>
        </p:nvSpPr>
        <p:spPr bwMode="auto">
          <a:xfrm>
            <a:off x="3918787" y="3906636"/>
            <a:ext cx="1424256" cy="461665"/>
          </a:xfrm>
          <a:prstGeom prst="rect">
            <a:avLst/>
          </a:prstGeom>
          <a:noFill/>
          <a:ln w="9525">
            <a:noFill/>
            <a:miter lim="800000"/>
            <a:headEnd/>
            <a:tailEnd/>
          </a:ln>
        </p:spPr>
        <p:txBody>
          <a:bodyPr wrap="square">
            <a:spAutoFit/>
          </a:bodyPr>
          <a:lstStyle/>
          <a:p>
            <a:pPr algn="ctr"/>
            <a:r>
              <a:rPr lang="ja-JP" altLang="en-US" sz="1200" dirty="0" smtClean="0">
                <a:solidFill>
                  <a:schemeClr val="tx1"/>
                </a:solidFill>
                <a:latin typeface="HG丸ｺﾞｼｯｸM-PRO" pitchFamily="50" charset="-128"/>
                <a:ea typeface="HG丸ｺﾞｼｯｸM-PRO" pitchFamily="50" charset="-128"/>
              </a:rPr>
              <a:t>下請負</a:t>
            </a:r>
            <a:endParaRPr lang="en-US" altLang="ja-JP" sz="1200" dirty="0" smtClean="0">
              <a:solidFill>
                <a:schemeClr val="tx1"/>
              </a:solidFill>
              <a:latin typeface="HG丸ｺﾞｼｯｸM-PRO" pitchFamily="50" charset="-128"/>
              <a:ea typeface="HG丸ｺﾞｼｯｸM-PRO" pitchFamily="50" charset="-128"/>
            </a:endParaRPr>
          </a:p>
          <a:p>
            <a:pPr algn="ctr"/>
            <a:r>
              <a:rPr lang="ja-JP" altLang="en-US" sz="1200" dirty="0" smtClean="0">
                <a:solidFill>
                  <a:schemeClr val="tx1"/>
                </a:solidFill>
                <a:latin typeface="HG丸ｺﾞｼｯｸM-PRO" pitchFamily="50" charset="-128"/>
                <a:ea typeface="HG丸ｺﾞｼｯｸM-PRO" pitchFamily="50" charset="-128"/>
              </a:rPr>
              <a:t>契約</a:t>
            </a:r>
            <a:endParaRPr lang="ja-JP" altLang="en-US" sz="1200" dirty="0">
              <a:solidFill>
                <a:schemeClr val="tx1"/>
              </a:solidFill>
              <a:latin typeface="HG丸ｺﾞｼｯｸM-PRO" pitchFamily="50" charset="-128"/>
              <a:ea typeface="HG丸ｺﾞｼｯｸM-PRO" pitchFamily="50" charset="-128"/>
            </a:endParaRPr>
          </a:p>
        </p:txBody>
      </p:sp>
      <p:sp>
        <p:nvSpPr>
          <p:cNvPr id="100" name="テキスト ボックス 210"/>
          <p:cNvSpPr txBox="1">
            <a:spLocks noChangeArrowheads="1"/>
          </p:cNvSpPr>
          <p:nvPr/>
        </p:nvSpPr>
        <p:spPr bwMode="auto">
          <a:xfrm>
            <a:off x="4328933" y="2342204"/>
            <a:ext cx="1247885" cy="276999"/>
          </a:xfrm>
          <a:prstGeom prst="rect">
            <a:avLst/>
          </a:prstGeom>
          <a:noFill/>
          <a:ln w="9525">
            <a:noFill/>
            <a:miter lim="800000"/>
            <a:headEnd/>
            <a:tailEnd/>
          </a:ln>
        </p:spPr>
        <p:txBody>
          <a:bodyPr>
            <a:spAutoFit/>
          </a:bodyPr>
          <a:lstStyle/>
          <a:p>
            <a:pPr algn="ctr"/>
            <a:r>
              <a:rPr lang="ja-JP" altLang="en-US" sz="1200" dirty="0">
                <a:solidFill>
                  <a:schemeClr val="tx1"/>
                </a:solidFill>
                <a:latin typeface="HG丸ｺﾞｼｯｸM-PRO" pitchFamily="50" charset="-128"/>
                <a:ea typeface="HG丸ｺﾞｼｯｸM-PRO" pitchFamily="50" charset="-128"/>
              </a:rPr>
              <a:t>補助金</a:t>
            </a:r>
          </a:p>
        </p:txBody>
      </p:sp>
      <p:sp>
        <p:nvSpPr>
          <p:cNvPr id="101" name="テキスト ボックス 210"/>
          <p:cNvSpPr txBox="1">
            <a:spLocks noChangeArrowheads="1"/>
          </p:cNvSpPr>
          <p:nvPr/>
        </p:nvSpPr>
        <p:spPr bwMode="auto">
          <a:xfrm>
            <a:off x="1286846" y="2342204"/>
            <a:ext cx="1247885" cy="276999"/>
          </a:xfrm>
          <a:prstGeom prst="rect">
            <a:avLst/>
          </a:prstGeom>
          <a:noFill/>
          <a:ln w="9525">
            <a:noFill/>
            <a:miter lim="800000"/>
            <a:headEnd/>
            <a:tailEnd/>
          </a:ln>
        </p:spPr>
        <p:txBody>
          <a:bodyPr>
            <a:spAutoFit/>
          </a:bodyPr>
          <a:lstStyle/>
          <a:p>
            <a:pPr algn="ctr"/>
            <a:r>
              <a:rPr lang="ja-JP" altLang="en-US" sz="1200" dirty="0">
                <a:solidFill>
                  <a:schemeClr val="tx1"/>
                </a:solidFill>
                <a:latin typeface="HG丸ｺﾞｼｯｸM-PRO" pitchFamily="50" charset="-128"/>
                <a:ea typeface="HG丸ｺﾞｼｯｸM-PRO" pitchFamily="50" charset="-128"/>
              </a:rPr>
              <a:t>補助金</a:t>
            </a:r>
          </a:p>
        </p:txBody>
      </p:sp>
      <p:sp>
        <p:nvSpPr>
          <p:cNvPr id="102" name="角丸四角形 101"/>
          <p:cNvSpPr/>
          <p:nvPr/>
        </p:nvSpPr>
        <p:spPr>
          <a:xfrm>
            <a:off x="3368824" y="3341024"/>
            <a:ext cx="2496278" cy="1654443"/>
          </a:xfrm>
          <a:prstGeom prst="roundRect">
            <a:avLst>
              <a:gd name="adj" fmla="val 11214"/>
            </a:avLst>
          </a:prstGeom>
          <a:noFill/>
          <a:ln w="28575">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3" name="テキスト ボックス 221"/>
          <p:cNvSpPr txBox="1">
            <a:spLocks noChangeArrowheads="1"/>
          </p:cNvSpPr>
          <p:nvPr/>
        </p:nvSpPr>
        <p:spPr bwMode="auto">
          <a:xfrm>
            <a:off x="7551245" y="1376772"/>
            <a:ext cx="1210588" cy="523220"/>
          </a:xfrm>
          <a:prstGeom prst="rect">
            <a:avLst/>
          </a:prstGeom>
          <a:noFill/>
          <a:ln w="9525">
            <a:noFill/>
            <a:miter lim="800000"/>
            <a:headEnd/>
            <a:tailEnd/>
          </a:ln>
        </p:spPr>
        <p:txBody>
          <a:bodyPr wrap="none">
            <a:spAutoFit/>
          </a:bodyPr>
          <a:lstStyle/>
          <a:p>
            <a:pPr algn="ctr"/>
            <a:r>
              <a:rPr lang="ja-JP" altLang="en-US" sz="1200" u="sng" dirty="0" smtClean="0">
                <a:latin typeface="HGS創英角ｺﾞｼｯｸUB" pitchFamily="50" charset="-128"/>
                <a:ea typeface="HGS創英角ｺﾞｼｯｸUB" pitchFamily="50" charset="-128"/>
              </a:rPr>
              <a:t>運営権事業時 </a:t>
            </a:r>
            <a:endParaRPr lang="en-US" altLang="ja-JP" sz="1200" u="sng" dirty="0" smtClean="0">
              <a:latin typeface="HGS創英角ｺﾞｼｯｸUB" pitchFamily="50" charset="-128"/>
              <a:ea typeface="HGS創英角ｺﾞｼｯｸUB" pitchFamily="50" charset="-128"/>
            </a:endParaRPr>
          </a:p>
          <a:p>
            <a:pPr algn="ctr"/>
            <a:r>
              <a:rPr lang="en-US" altLang="ja-JP" sz="1600" u="sng" dirty="0" smtClean="0">
                <a:latin typeface="HGS創英角ｺﾞｼｯｸUB" pitchFamily="50" charset="-128"/>
                <a:ea typeface="HGS創英角ｺﾞｼｯｸUB" pitchFamily="50" charset="-128"/>
              </a:rPr>
              <a:t>【</a:t>
            </a:r>
            <a:r>
              <a:rPr lang="ja-JP" altLang="en-US" sz="1600" u="sng" dirty="0" smtClean="0">
                <a:latin typeface="HGS創英角ｺﾞｼｯｸUB" pitchFamily="50" charset="-128"/>
                <a:ea typeface="HGS創英角ｺﾞｼｯｸUB" pitchFamily="50" charset="-128"/>
              </a:rPr>
              <a:t>改善案</a:t>
            </a:r>
            <a:r>
              <a:rPr lang="en-US" altLang="ja-JP" sz="1600" u="sng" dirty="0" smtClean="0">
                <a:latin typeface="HGS創英角ｺﾞｼｯｸUB" pitchFamily="50" charset="-128"/>
                <a:ea typeface="HGS創英角ｺﾞｼｯｸUB" pitchFamily="50" charset="-128"/>
              </a:rPr>
              <a:t>】</a:t>
            </a:r>
            <a:endParaRPr lang="ja-JP" altLang="en-US" sz="1600" u="sng" dirty="0">
              <a:solidFill>
                <a:schemeClr val="tx1"/>
              </a:solidFill>
              <a:latin typeface="HGS創英角ｺﾞｼｯｸUB" pitchFamily="50" charset="-128"/>
              <a:ea typeface="HGS創英角ｺﾞｼｯｸUB" pitchFamily="50" charset="-128"/>
            </a:endParaRPr>
          </a:p>
        </p:txBody>
      </p:sp>
      <p:sp>
        <p:nvSpPr>
          <p:cNvPr id="106" name="テキスト ボックス 210"/>
          <p:cNvSpPr txBox="1">
            <a:spLocks noChangeArrowheads="1"/>
          </p:cNvSpPr>
          <p:nvPr/>
        </p:nvSpPr>
        <p:spPr bwMode="auto">
          <a:xfrm>
            <a:off x="5178388" y="2689756"/>
            <a:ext cx="1646820" cy="646331"/>
          </a:xfrm>
          <a:prstGeom prst="rect">
            <a:avLst/>
          </a:prstGeom>
          <a:noFill/>
          <a:ln w="9525">
            <a:noFill/>
            <a:miter lim="800000"/>
            <a:headEnd/>
            <a:tailEnd/>
          </a:ln>
        </p:spPr>
        <p:txBody>
          <a:bodyPr wrap="square">
            <a:spAutoFit/>
          </a:bodyPr>
          <a:lstStyle/>
          <a:p>
            <a:pPr algn="ctr"/>
            <a:r>
              <a:rPr lang="ja-JP" altLang="ja-JP" sz="1200" dirty="0">
                <a:latin typeface="HG丸ｺﾞｼｯｸM-PRO" panose="020F0600000000000000" pitchFamily="50" charset="-128"/>
                <a:ea typeface="HG丸ｺﾞｼｯｸM-PRO" panose="020F0600000000000000" pitchFamily="50" charset="-128"/>
              </a:rPr>
              <a:t>確定請負</a:t>
            </a:r>
            <a:r>
              <a:rPr lang="ja-JP" altLang="ja-JP" sz="1200" dirty="0" smtClean="0">
                <a:latin typeface="HG丸ｺﾞｼｯｸM-PRO" panose="020F0600000000000000" pitchFamily="50" charset="-128"/>
                <a:ea typeface="HG丸ｺﾞｼｯｸM-PRO" panose="020F0600000000000000" pitchFamily="50" charset="-128"/>
              </a:rPr>
              <a:t>額</a:t>
            </a:r>
            <a:r>
              <a:rPr lang="ja-JP" altLang="en-US" sz="1200" dirty="0" smtClean="0">
                <a:latin typeface="HG丸ｺﾞｼｯｸM-PRO" panose="020F0600000000000000" pitchFamily="50" charset="-128"/>
                <a:ea typeface="HG丸ｺﾞｼｯｸM-PRO" panose="020F0600000000000000" pitchFamily="50" charset="-128"/>
              </a:rPr>
              <a:t>や目的物の品質</a:t>
            </a:r>
            <a:r>
              <a:rPr lang="ja-JP" altLang="ja-JP" sz="1200" dirty="0" smtClean="0">
                <a:latin typeface="HG丸ｺﾞｼｯｸM-PRO" panose="020F0600000000000000" pitchFamily="50" charset="-128"/>
                <a:ea typeface="HG丸ｺﾞｼｯｸM-PRO" panose="020F0600000000000000" pitchFamily="50" charset="-128"/>
              </a:rPr>
              <a:t>の</a:t>
            </a:r>
            <a:r>
              <a:rPr lang="ja-JP" altLang="ja-JP" sz="1200" dirty="0">
                <a:latin typeface="HG丸ｺﾞｼｯｸM-PRO" panose="020F0600000000000000" pitchFamily="50" charset="-128"/>
                <a:ea typeface="HG丸ｺﾞｼｯｸM-PRO" panose="020F0600000000000000" pitchFamily="50" charset="-128"/>
              </a:rPr>
              <a:t>検証・説明責任</a:t>
            </a:r>
            <a:r>
              <a:rPr lang="ja-JP" altLang="ja-JP" sz="1200" dirty="0" smtClean="0">
                <a:latin typeface="HG丸ｺﾞｼｯｸM-PRO" panose="020F0600000000000000" pitchFamily="50" charset="-128"/>
                <a:ea typeface="HG丸ｺﾞｼｯｸM-PRO" panose="020F0600000000000000" pitchFamily="50" charset="-128"/>
              </a:rPr>
              <a:t>の</a:t>
            </a:r>
            <a:r>
              <a:rPr lang="ja-JP" altLang="en-US" sz="1200" dirty="0" smtClean="0">
                <a:latin typeface="HG丸ｺﾞｼｯｸM-PRO" panose="020F0600000000000000" pitchFamily="50" charset="-128"/>
                <a:ea typeface="HG丸ｺﾞｼｯｸM-PRO" panose="020F0600000000000000" pitchFamily="50" charset="-128"/>
              </a:rPr>
              <a:t>所在が不明確</a:t>
            </a:r>
            <a:endParaRPr lang="en-US" altLang="ja-JP" sz="1200" dirty="0" smtClean="0">
              <a:solidFill>
                <a:schemeClr val="tx1"/>
              </a:solidFill>
              <a:latin typeface="HG丸ｺﾞｼｯｸM-PRO" pitchFamily="50" charset="-128"/>
              <a:ea typeface="HG丸ｺﾞｼｯｸM-PRO" pitchFamily="50" charset="-128"/>
            </a:endParaRPr>
          </a:p>
        </p:txBody>
      </p:sp>
      <p:sp>
        <p:nvSpPr>
          <p:cNvPr id="116" name="曲折矢印 115"/>
          <p:cNvSpPr/>
          <p:nvPr/>
        </p:nvSpPr>
        <p:spPr>
          <a:xfrm rot="10800000">
            <a:off x="7401272" y="6381328"/>
            <a:ext cx="864096" cy="360038"/>
          </a:xfrm>
          <a:prstGeom prst="bentArrow">
            <a:avLst>
              <a:gd name="adj1" fmla="val 25000"/>
              <a:gd name="adj2" fmla="val 25403"/>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7" name="テキスト ボックス 210"/>
          <p:cNvSpPr txBox="1">
            <a:spLocks noChangeArrowheads="1"/>
          </p:cNvSpPr>
          <p:nvPr/>
        </p:nvSpPr>
        <p:spPr bwMode="auto">
          <a:xfrm>
            <a:off x="668524" y="3212976"/>
            <a:ext cx="1598627" cy="830997"/>
          </a:xfrm>
          <a:prstGeom prst="rect">
            <a:avLst/>
          </a:prstGeom>
          <a:noFill/>
          <a:ln w="9525">
            <a:noFill/>
            <a:miter lim="800000"/>
            <a:headEnd/>
            <a:tailEnd/>
          </a:ln>
        </p:spPr>
        <p:txBody>
          <a:bodyPr wrap="square">
            <a:spAutoFit/>
          </a:bodyPr>
          <a:lstStyle/>
          <a:p>
            <a:pPr algn="ctr"/>
            <a:r>
              <a:rPr lang="ja-JP" altLang="en-US" sz="1200" u="sng" dirty="0" smtClean="0">
                <a:solidFill>
                  <a:schemeClr val="tx1"/>
                </a:solidFill>
                <a:latin typeface="HG丸ｺﾞｼｯｸM-PRO" pitchFamily="50" charset="-128"/>
                <a:ea typeface="HG丸ｺﾞｼｯｸM-PRO" pitchFamily="50" charset="-128"/>
              </a:rPr>
              <a:t>請負契約</a:t>
            </a:r>
            <a:endParaRPr lang="en-US" altLang="ja-JP" sz="1200" u="sng" dirty="0" smtClean="0">
              <a:solidFill>
                <a:schemeClr val="tx1"/>
              </a:solidFill>
              <a:latin typeface="HG丸ｺﾞｼｯｸM-PRO" pitchFamily="50" charset="-128"/>
              <a:ea typeface="HG丸ｺﾞｼｯｸM-PRO" pitchFamily="50" charset="-128"/>
            </a:endParaRPr>
          </a:p>
          <a:p>
            <a:pPr algn="ctr"/>
            <a:r>
              <a:rPr lang="ja-JP" altLang="en-US" sz="1200" dirty="0">
                <a:latin typeface="HG丸ｺﾞｼｯｸM-PRO" pitchFamily="50" charset="-128"/>
                <a:ea typeface="HG丸ｺﾞｼｯｸM-PRO" pitchFamily="50" charset="-128"/>
              </a:rPr>
              <a:t>（仕様規定）</a:t>
            </a:r>
            <a:endParaRPr lang="en-US" altLang="ja-JP" sz="1200" dirty="0">
              <a:latin typeface="HG丸ｺﾞｼｯｸM-PRO" pitchFamily="50" charset="-128"/>
              <a:ea typeface="HG丸ｺﾞｼｯｸM-PRO" pitchFamily="50" charset="-128"/>
            </a:endParaRPr>
          </a:p>
          <a:p>
            <a:pPr algn="ctr"/>
            <a:r>
              <a:rPr lang="ja-JP" altLang="en-US" sz="1200" dirty="0" smtClean="0">
                <a:solidFill>
                  <a:schemeClr val="tx1"/>
                </a:solidFill>
                <a:latin typeface="HG丸ｺﾞｼｯｸM-PRO" pitchFamily="50" charset="-128"/>
                <a:ea typeface="HG丸ｺﾞｼｯｸM-PRO" pitchFamily="50" charset="-128"/>
              </a:rPr>
              <a:t>工事の内容、手法などを規定</a:t>
            </a:r>
            <a:endParaRPr lang="en-US" altLang="ja-JP" sz="1200" dirty="0">
              <a:latin typeface="HG丸ｺﾞｼｯｸM-PRO" pitchFamily="50" charset="-128"/>
              <a:ea typeface="HG丸ｺﾞｼｯｸM-PRO" pitchFamily="50" charset="-128"/>
            </a:endParaRPr>
          </a:p>
        </p:txBody>
      </p:sp>
      <p:sp>
        <p:nvSpPr>
          <p:cNvPr id="118" name="テキスト ボックス 210"/>
          <p:cNvSpPr txBox="1">
            <a:spLocks noChangeArrowheads="1"/>
          </p:cNvSpPr>
          <p:nvPr/>
        </p:nvSpPr>
        <p:spPr bwMode="auto">
          <a:xfrm>
            <a:off x="2612740" y="2564904"/>
            <a:ext cx="1598627" cy="830997"/>
          </a:xfrm>
          <a:prstGeom prst="rect">
            <a:avLst/>
          </a:prstGeom>
          <a:noFill/>
          <a:ln w="9525">
            <a:noFill/>
            <a:miter lim="800000"/>
            <a:headEnd/>
            <a:tailEnd/>
          </a:ln>
        </p:spPr>
        <p:txBody>
          <a:bodyPr wrap="square">
            <a:spAutoFit/>
          </a:bodyPr>
          <a:lstStyle/>
          <a:p>
            <a:pPr algn="ctr"/>
            <a:r>
              <a:rPr lang="ja-JP" altLang="en-US" sz="1200" u="sng" dirty="0" smtClean="0">
                <a:solidFill>
                  <a:schemeClr val="tx1"/>
                </a:solidFill>
                <a:latin typeface="HG丸ｺﾞｼｯｸM-PRO" pitchFamily="50" charset="-128"/>
                <a:ea typeface="HG丸ｺﾞｼｯｸM-PRO" pitchFamily="50" charset="-128"/>
              </a:rPr>
              <a:t>請負契約</a:t>
            </a:r>
            <a:endParaRPr lang="en-US" altLang="ja-JP" sz="1200" u="sng" dirty="0" smtClean="0">
              <a:solidFill>
                <a:schemeClr val="tx1"/>
              </a:solidFill>
              <a:latin typeface="HG丸ｺﾞｼｯｸM-PRO" pitchFamily="50" charset="-128"/>
              <a:ea typeface="HG丸ｺﾞｼｯｸM-PRO" pitchFamily="50" charset="-128"/>
            </a:endParaRPr>
          </a:p>
          <a:p>
            <a:pPr algn="ctr"/>
            <a:r>
              <a:rPr lang="ja-JP" altLang="en-US" sz="1200" dirty="0">
                <a:latin typeface="HG丸ｺﾞｼｯｸM-PRO" pitchFamily="50" charset="-128"/>
                <a:ea typeface="HG丸ｺﾞｼｯｸM-PRO" pitchFamily="50" charset="-128"/>
              </a:rPr>
              <a:t>（性能規定）</a:t>
            </a:r>
          </a:p>
          <a:p>
            <a:pPr algn="ctr"/>
            <a:r>
              <a:rPr lang="ja-JP" altLang="en-US" sz="1200" dirty="0" smtClean="0">
                <a:latin typeface="HG丸ｺﾞｼｯｸM-PRO" pitchFamily="50" charset="-128"/>
                <a:ea typeface="HG丸ｺﾞｼｯｸM-PRO" pitchFamily="50" charset="-128"/>
              </a:rPr>
              <a:t>目的物に求める要求水準を規定した契約</a:t>
            </a:r>
            <a:endParaRPr lang="en-US" altLang="ja-JP" sz="1200" dirty="0" smtClean="0">
              <a:solidFill>
                <a:schemeClr val="tx1"/>
              </a:solidFill>
              <a:latin typeface="HG丸ｺﾞｼｯｸM-PRO" pitchFamily="50" charset="-128"/>
              <a:ea typeface="HG丸ｺﾞｼｯｸM-PRO" pitchFamily="50" charset="-128"/>
            </a:endParaRPr>
          </a:p>
        </p:txBody>
      </p:sp>
      <p:sp>
        <p:nvSpPr>
          <p:cNvPr id="119" name="テキスト ボックス 210"/>
          <p:cNvSpPr txBox="1">
            <a:spLocks noChangeArrowheads="1"/>
          </p:cNvSpPr>
          <p:nvPr/>
        </p:nvSpPr>
        <p:spPr bwMode="auto">
          <a:xfrm>
            <a:off x="7113240" y="3939443"/>
            <a:ext cx="1598627" cy="461665"/>
          </a:xfrm>
          <a:prstGeom prst="rect">
            <a:avLst/>
          </a:prstGeom>
          <a:noFill/>
          <a:ln w="9525">
            <a:noFill/>
            <a:miter lim="800000"/>
            <a:headEnd/>
            <a:tailEnd/>
          </a:ln>
        </p:spPr>
        <p:txBody>
          <a:bodyPr wrap="square">
            <a:spAutoFit/>
          </a:bodyPr>
          <a:lstStyle/>
          <a:p>
            <a:pPr algn="ctr"/>
            <a:r>
              <a:rPr lang="ja-JP" altLang="en-US" sz="1200" dirty="0" smtClean="0">
                <a:solidFill>
                  <a:schemeClr val="tx1"/>
                </a:solidFill>
                <a:latin typeface="HG丸ｺﾞｼｯｸM-PRO" pitchFamily="50" charset="-128"/>
                <a:ea typeface="HG丸ｺﾞｼｯｸM-PRO" pitchFamily="50" charset="-128"/>
              </a:rPr>
              <a:t>請負契約</a:t>
            </a:r>
            <a:endParaRPr lang="en-US" altLang="ja-JP" sz="1200" dirty="0" smtClean="0">
              <a:solidFill>
                <a:schemeClr val="tx1"/>
              </a:solidFill>
              <a:latin typeface="HG丸ｺﾞｼｯｸM-PRO" pitchFamily="50" charset="-128"/>
              <a:ea typeface="HG丸ｺﾞｼｯｸM-PRO" pitchFamily="50" charset="-128"/>
            </a:endParaRPr>
          </a:p>
          <a:p>
            <a:pPr algn="ctr"/>
            <a:r>
              <a:rPr lang="ja-JP" altLang="en-US" sz="1200" dirty="0" smtClean="0">
                <a:latin typeface="HG丸ｺﾞｼｯｸM-PRO" pitchFamily="50" charset="-128"/>
                <a:ea typeface="HG丸ｺﾞｼｯｸM-PRO" pitchFamily="50" charset="-128"/>
              </a:rPr>
              <a:t>（仕様規定）</a:t>
            </a:r>
            <a:endParaRPr lang="ja-JP" altLang="en-US" sz="1200" dirty="0">
              <a:solidFill>
                <a:schemeClr val="tx1"/>
              </a:solidFill>
              <a:latin typeface="HG丸ｺﾞｼｯｸM-PRO" pitchFamily="50" charset="-128"/>
              <a:ea typeface="HG丸ｺﾞｼｯｸM-PRO" pitchFamily="50" charset="-128"/>
            </a:endParaRPr>
          </a:p>
        </p:txBody>
      </p:sp>
      <p:cxnSp>
        <p:nvCxnSpPr>
          <p:cNvPr id="81" name="直線矢印コネクタ 201"/>
          <p:cNvCxnSpPr>
            <a:cxnSpLocks noChangeShapeType="1"/>
          </p:cNvCxnSpPr>
          <p:nvPr/>
        </p:nvCxnSpPr>
        <p:spPr bwMode="auto">
          <a:xfrm flipH="1">
            <a:off x="4559643" y="3121687"/>
            <a:ext cx="6017" cy="313491"/>
          </a:xfrm>
          <a:prstGeom prst="straightConnector1">
            <a:avLst/>
          </a:prstGeom>
          <a:noFill/>
          <a:ln w="82550" cap="sq" algn="ctr">
            <a:solidFill>
              <a:srgbClr val="FF0000"/>
            </a:solidFill>
            <a:bevel/>
            <a:headEnd/>
            <a:tailEnd type="arrow" w="sm" len="sm"/>
          </a:ln>
          <a:scene3d>
            <a:camera prst="orthographicFront"/>
            <a:lightRig rig="threePt" dir="t"/>
          </a:scene3d>
          <a:sp3d>
            <a:bevelT/>
          </a:sp3d>
        </p:spPr>
      </p:cxnSp>
      <p:sp>
        <p:nvSpPr>
          <p:cNvPr id="92" name="爆発 1 91"/>
          <p:cNvSpPr/>
          <p:nvPr/>
        </p:nvSpPr>
        <p:spPr>
          <a:xfrm>
            <a:off x="6964942" y="3897052"/>
            <a:ext cx="624069" cy="576064"/>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217"/>
          <p:cNvSpPr txBox="1">
            <a:spLocks noChangeArrowheads="1"/>
          </p:cNvSpPr>
          <p:nvPr/>
        </p:nvSpPr>
        <p:spPr bwMode="auto">
          <a:xfrm>
            <a:off x="2972780" y="4977172"/>
            <a:ext cx="3420000" cy="1477328"/>
          </a:xfrm>
          <a:prstGeom prst="rect">
            <a:avLst/>
          </a:prstGeom>
          <a:noFill/>
          <a:ln>
            <a:noFill/>
          </a:ln>
          <a:extLst/>
        </p:spPr>
        <p:txBody>
          <a:bodyPr wrap="square">
            <a:spAutoFit/>
          </a:bodyPr>
          <a:lstStyle>
            <a:lvl1pPr eaLnBrk="0" hangingPunct="0">
              <a:spcBef>
                <a:spcPct val="20000"/>
              </a:spcBef>
              <a:buChar char="•"/>
              <a:defRPr kumimoji="1" sz="3400">
                <a:solidFill>
                  <a:schemeClr val="tx1"/>
                </a:solidFill>
                <a:latin typeface="Arial" charset="0"/>
                <a:ea typeface="ＭＳ Ｐゴシック" charset="-128"/>
              </a:defRPr>
            </a:lvl1pPr>
            <a:lvl2pPr marL="742950" indent="-285750" eaLnBrk="0" hangingPunct="0">
              <a:spcBef>
                <a:spcPct val="20000"/>
              </a:spcBef>
              <a:buChar char="–"/>
              <a:defRPr kumimoji="1" sz="2900">
                <a:solidFill>
                  <a:schemeClr val="tx1"/>
                </a:solidFill>
                <a:latin typeface="Arial" charset="0"/>
                <a:ea typeface="ＭＳ Ｐゴシック" charset="-128"/>
              </a:defRPr>
            </a:lvl2pPr>
            <a:lvl3pPr marL="1143000" indent="-228600" eaLnBrk="0" hangingPunct="0">
              <a:spcBef>
                <a:spcPct val="20000"/>
              </a:spcBef>
              <a:buChar char="•"/>
              <a:defRPr kumimoji="1" sz="2600">
                <a:solidFill>
                  <a:schemeClr val="tx1"/>
                </a:solidFill>
                <a:latin typeface="Arial" charset="0"/>
                <a:ea typeface="ＭＳ Ｐゴシック" charset="-128"/>
              </a:defRPr>
            </a:lvl3pPr>
            <a:lvl4pPr marL="1600200" indent="-228600" eaLnBrk="0" hangingPunct="0">
              <a:spcBef>
                <a:spcPct val="20000"/>
              </a:spcBef>
              <a:buChar char="–"/>
              <a:defRPr kumimoji="1" sz="2100">
                <a:solidFill>
                  <a:schemeClr val="tx1"/>
                </a:solidFill>
                <a:latin typeface="Arial" charset="0"/>
                <a:ea typeface="ＭＳ Ｐゴシック" charset="-128"/>
              </a:defRPr>
            </a:lvl4pPr>
            <a:lvl5pPr marL="2057400" indent="-228600" eaLnBrk="0" hangingPunct="0">
              <a:spcBef>
                <a:spcPct val="20000"/>
              </a:spcBef>
              <a:buChar char="»"/>
              <a:defRPr kumimoji="1" sz="21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1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1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1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100">
                <a:solidFill>
                  <a:schemeClr val="tx1"/>
                </a:solidFill>
                <a:latin typeface="Arial" charset="0"/>
                <a:ea typeface="ＭＳ Ｐゴシック" charset="-128"/>
              </a:defRPr>
            </a:lvl9pPr>
          </a:lstStyle>
          <a:p>
            <a:pPr marL="144000" indent="-144000" eaLnBrk="1" hangingPunct="1">
              <a:spcBef>
                <a:spcPct val="0"/>
              </a:spcBef>
              <a:buFontTx/>
              <a:buNone/>
              <a:defRPr/>
            </a:pPr>
            <a:r>
              <a:rPr lang="ja-JP" altLang="en-US" sz="900" dirty="0" smtClean="0">
                <a:latin typeface="HG丸ｺﾞｼｯｸM-PRO" pitchFamily="50" charset="-128"/>
                <a:ea typeface="HG丸ｺﾞｼｯｸM-PRO" pitchFamily="50" charset="-128"/>
              </a:rPr>
              <a:t>・</a:t>
            </a:r>
            <a:r>
              <a:rPr lang="ja-JP" altLang="ja-JP" sz="900" dirty="0" smtClean="0">
                <a:latin typeface="HG丸ｺﾞｼｯｸM-PRO" pitchFamily="50" charset="-128"/>
                <a:ea typeface="HG丸ｺﾞｼｯｸM-PRO" pitchFamily="50" charset="-128"/>
              </a:rPr>
              <a:t>市と運営権者</a:t>
            </a:r>
            <a:r>
              <a:rPr lang="ja-JP" altLang="en-US" sz="900" dirty="0" smtClean="0">
                <a:latin typeface="HG丸ｺﾞｼｯｸM-PRO" pitchFamily="50" charset="-128"/>
                <a:ea typeface="HG丸ｺﾞｼｯｸM-PRO" pitchFamily="50" charset="-128"/>
              </a:rPr>
              <a:t>は、目的物に求める要求水準のみを規定する</a:t>
            </a:r>
            <a:r>
              <a:rPr lang="ja-JP" altLang="en-US" sz="900" u="sng" dirty="0" smtClean="0">
                <a:latin typeface="HG丸ｺﾞｼｯｸM-PRO" pitchFamily="50" charset="-128"/>
                <a:ea typeface="HG丸ｺﾞｼｯｸM-PRO" pitchFamily="50" charset="-128"/>
              </a:rPr>
              <a:t>性能規定の契約</a:t>
            </a:r>
            <a:r>
              <a:rPr lang="ja-JP" altLang="en-US" sz="900" dirty="0" smtClean="0">
                <a:latin typeface="HG丸ｺﾞｼｯｸM-PRO" pitchFamily="50" charset="-128"/>
                <a:ea typeface="HG丸ｺﾞｼｯｸM-PRO" pitchFamily="50" charset="-128"/>
              </a:rPr>
              <a:t>を締結し、</a:t>
            </a:r>
            <a:r>
              <a:rPr lang="ja-JP" altLang="en-US" sz="900" u="sng" dirty="0" smtClean="0">
                <a:latin typeface="HG丸ｺﾞｼｯｸM-PRO" pitchFamily="50" charset="-128"/>
                <a:ea typeface="HG丸ｺﾞｼｯｸM-PRO" pitchFamily="50" charset="-128"/>
              </a:rPr>
              <a:t>運営権者が事業主体となって建設工事を執行</a:t>
            </a:r>
            <a:r>
              <a:rPr lang="ja-JP" altLang="en-US" sz="900" dirty="0" smtClean="0">
                <a:latin typeface="HG丸ｺﾞｼｯｸM-PRO" pitchFamily="50" charset="-128"/>
                <a:ea typeface="HG丸ｺﾞｼｯｸM-PRO" pitchFamily="50" charset="-128"/>
              </a:rPr>
              <a:t>。</a:t>
            </a:r>
            <a:endParaRPr lang="en-US" altLang="ja-JP" sz="900" dirty="0" smtClean="0">
              <a:latin typeface="HG丸ｺﾞｼｯｸM-PRO" pitchFamily="50" charset="-128"/>
              <a:ea typeface="HG丸ｺﾞｼｯｸM-PRO" pitchFamily="50" charset="-128"/>
            </a:endParaRPr>
          </a:p>
          <a:p>
            <a:pPr marL="144000" indent="-144000" eaLnBrk="1" hangingPunct="1">
              <a:spcBef>
                <a:spcPct val="0"/>
              </a:spcBef>
              <a:buNone/>
              <a:defRPr/>
            </a:pPr>
            <a:r>
              <a:rPr lang="ja-JP" altLang="en-US" sz="900" dirty="0" smtClean="0">
                <a:latin typeface="HG丸ｺﾞｼｯｸM-PRO" pitchFamily="50" charset="-128"/>
                <a:ea typeface="HG丸ｺﾞｼｯｸM-PRO" pitchFamily="50" charset="-128"/>
              </a:rPr>
              <a:t>・運営権者は、</a:t>
            </a:r>
            <a:r>
              <a:rPr lang="ja-JP" altLang="en-US" sz="900" u="sng" dirty="0" smtClean="0">
                <a:latin typeface="HG丸ｺﾞｼｯｸM-PRO" pitchFamily="50" charset="-128"/>
                <a:ea typeface="HG丸ｺﾞｼｯｸM-PRO" pitchFamily="50" charset="-128"/>
              </a:rPr>
              <a:t>自らの判断により工事内容、手法の変更が可能</a:t>
            </a:r>
            <a:r>
              <a:rPr lang="ja-JP" altLang="en-US" sz="900" dirty="0" smtClean="0">
                <a:latin typeface="HG丸ｺﾞｼｯｸM-PRO" pitchFamily="50" charset="-128"/>
                <a:ea typeface="HG丸ｺﾞｼｯｸM-PRO" pitchFamily="50" charset="-128"/>
              </a:rPr>
              <a:t>であり、また予期せぬ工事条件、状況の変化にも</a:t>
            </a:r>
            <a:r>
              <a:rPr lang="ja-JP" altLang="en-US" sz="900" u="sng" dirty="0" smtClean="0">
                <a:latin typeface="HG丸ｺﾞｼｯｸM-PRO" pitchFamily="50" charset="-128"/>
                <a:ea typeface="HG丸ｺﾞｼｯｸM-PRO" pitchFamily="50" charset="-128"/>
              </a:rPr>
              <a:t>自らの判断により対応</a:t>
            </a:r>
            <a:r>
              <a:rPr lang="ja-JP" altLang="en-US" sz="900" dirty="0" smtClean="0">
                <a:latin typeface="HG丸ｺﾞｼｯｸM-PRO" pitchFamily="50" charset="-128"/>
                <a:ea typeface="HG丸ｺﾞｼｯｸM-PRO" pitchFamily="50" charset="-128"/>
              </a:rPr>
              <a:t>しなければならない。</a:t>
            </a:r>
            <a:endParaRPr lang="en-US" altLang="ja-JP" sz="900" dirty="0" smtClean="0">
              <a:latin typeface="HG丸ｺﾞｼｯｸM-PRO" pitchFamily="50" charset="-128"/>
              <a:ea typeface="HG丸ｺﾞｼｯｸM-PRO" pitchFamily="50" charset="-128"/>
            </a:endParaRPr>
          </a:p>
          <a:p>
            <a:pPr marL="144000" indent="-144000" eaLnBrk="1" hangingPunct="1">
              <a:spcBef>
                <a:spcPct val="0"/>
              </a:spcBef>
              <a:buNone/>
              <a:defRPr/>
            </a:pPr>
            <a:r>
              <a:rPr lang="ja-JP" altLang="en-US" sz="900" dirty="0" smtClean="0">
                <a:latin typeface="HG丸ｺﾞｼｯｸM-PRO" pitchFamily="50" charset="-128"/>
                <a:ea typeface="HG丸ｺﾞｼｯｸM-PRO" pitchFamily="50" charset="-128"/>
              </a:rPr>
              <a:t>・このため、</a:t>
            </a:r>
            <a:r>
              <a:rPr lang="ja-JP" altLang="ja-JP" sz="900" dirty="0" smtClean="0">
                <a:latin typeface="HG丸ｺﾞｼｯｸM-PRO" pitchFamily="50" charset="-128"/>
                <a:ea typeface="HG丸ｺﾞｼｯｸM-PRO" pitchFamily="50" charset="-128"/>
              </a:rPr>
              <a:t>確定請負額（補助額）</a:t>
            </a:r>
            <a:r>
              <a:rPr lang="ja-JP" altLang="en-US" sz="900" dirty="0" smtClean="0">
                <a:latin typeface="HG丸ｺﾞｼｯｸM-PRO" pitchFamily="50" charset="-128"/>
                <a:ea typeface="HG丸ｺﾞｼｯｸM-PRO" pitchFamily="50" charset="-128"/>
              </a:rPr>
              <a:t>や目的物の品質などについての</a:t>
            </a:r>
            <a:r>
              <a:rPr lang="ja-JP" altLang="ja-JP" sz="900" u="sng" dirty="0" smtClean="0">
                <a:latin typeface="HG丸ｺﾞｼｯｸM-PRO" pitchFamily="50" charset="-128"/>
                <a:ea typeface="HG丸ｺﾞｼｯｸM-PRO" pitchFamily="50" charset="-128"/>
              </a:rPr>
              <a:t>検証・説明責任の</a:t>
            </a:r>
            <a:r>
              <a:rPr lang="ja-JP" altLang="en-US" sz="900" u="sng" dirty="0" smtClean="0">
                <a:latin typeface="HG丸ｺﾞｼｯｸM-PRO" pitchFamily="50" charset="-128"/>
                <a:ea typeface="HG丸ｺﾞｼｯｸM-PRO" pitchFamily="50" charset="-128"/>
              </a:rPr>
              <a:t>所在</a:t>
            </a:r>
            <a:r>
              <a:rPr lang="ja-JP" altLang="en-US" sz="900" dirty="0" smtClean="0">
                <a:latin typeface="HG丸ｺﾞｼｯｸM-PRO" pitchFamily="50" charset="-128"/>
                <a:ea typeface="HG丸ｺﾞｼｯｸM-PRO" pitchFamily="50" charset="-128"/>
              </a:rPr>
              <a:t>は、</a:t>
            </a:r>
            <a:r>
              <a:rPr lang="ja-JP" altLang="en-US" sz="900" u="sng" dirty="0" smtClean="0">
                <a:latin typeface="HG丸ｺﾞｼｯｸM-PRO" pitchFamily="50" charset="-128"/>
                <a:ea typeface="HG丸ｺﾞｼｯｸM-PRO" pitchFamily="50" charset="-128"/>
              </a:rPr>
              <a:t>事業主体となる運営権者に移行</a:t>
            </a:r>
            <a:r>
              <a:rPr lang="ja-JP" altLang="en-US" sz="900" dirty="0" smtClean="0">
                <a:latin typeface="HG丸ｺﾞｼｯｸM-PRO" pitchFamily="50" charset="-128"/>
                <a:ea typeface="HG丸ｺﾞｼｯｸM-PRO" pitchFamily="50" charset="-128"/>
              </a:rPr>
              <a:t>されるべきであるが、現在のところ、この件について</a:t>
            </a:r>
            <a:r>
              <a:rPr lang="ja-JP" altLang="en-US" sz="900" u="sng" dirty="0" smtClean="0">
                <a:latin typeface="HG丸ｺﾞｼｯｸM-PRO" pitchFamily="50" charset="-128"/>
                <a:ea typeface="HG丸ｺﾞｼｯｸM-PRO" pitchFamily="50" charset="-128"/>
              </a:rPr>
              <a:t>明確な規定はない</a:t>
            </a:r>
            <a:r>
              <a:rPr lang="ja-JP" altLang="en-US" sz="900" dirty="0" smtClean="0">
                <a:latin typeface="HG丸ｺﾞｼｯｸM-PRO" pitchFamily="50" charset="-128"/>
                <a:ea typeface="HG丸ｺﾞｼｯｸM-PRO" pitchFamily="50" charset="-128"/>
              </a:rPr>
              <a:t>。</a:t>
            </a:r>
            <a:endParaRPr lang="en-US" altLang="ja-JP" sz="900" u="sng" dirty="0" smtClean="0">
              <a:latin typeface="HG丸ｺﾞｼｯｸM-PRO" pitchFamily="50" charset="-128"/>
              <a:ea typeface="HG丸ｺﾞｼｯｸM-PRO" pitchFamily="50" charset="-128"/>
            </a:endParaRPr>
          </a:p>
        </p:txBody>
      </p:sp>
      <p:sp>
        <p:nvSpPr>
          <p:cNvPr id="74" name="Rectangle 5"/>
          <p:cNvSpPr>
            <a:spLocks noChangeArrowheads="1"/>
          </p:cNvSpPr>
          <p:nvPr/>
        </p:nvSpPr>
        <p:spPr bwMode="auto">
          <a:xfrm>
            <a:off x="432000" y="676919"/>
            <a:ext cx="8892000" cy="708561"/>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rIns="36000" anchor="ctr"/>
          <a:lstStyle/>
          <a:p>
            <a:pPr marL="180000" indent="-180000" eaLnBrk="0" hangingPunct="0">
              <a:lnSpc>
                <a:spcPts val="2400"/>
              </a:lnSpc>
            </a:pPr>
            <a:r>
              <a:rPr lang="ja-JP" altLang="en-US" sz="1600" dirty="0" smtClean="0">
                <a:solidFill>
                  <a:schemeClr val="accent1">
                    <a:lumMod val="50000"/>
                  </a:schemeClr>
                </a:solidFill>
                <a:latin typeface="HG丸ｺﾞｼｯｸM-PRO" pitchFamily="50" charset="-128"/>
                <a:ea typeface="HG丸ｺﾞｼｯｸM-PRO" pitchFamily="50" charset="-128"/>
              </a:rPr>
              <a:t>・課題①については、改築</a:t>
            </a:r>
            <a:r>
              <a:rPr lang="ja-JP" altLang="en-US" sz="1600" dirty="0">
                <a:solidFill>
                  <a:schemeClr val="accent1">
                    <a:lumMod val="50000"/>
                  </a:schemeClr>
                </a:solidFill>
                <a:latin typeface="HG丸ｺﾞｼｯｸM-PRO" pitchFamily="50" charset="-128"/>
                <a:ea typeface="HG丸ｺﾞｼｯｸM-PRO" pitchFamily="50" charset="-128"/>
              </a:rPr>
              <a:t>更新事業において</a:t>
            </a:r>
            <a:r>
              <a:rPr lang="ja-JP" altLang="ja-JP" sz="1600" dirty="0">
                <a:solidFill>
                  <a:schemeClr val="accent1">
                    <a:lumMod val="50000"/>
                  </a:schemeClr>
                </a:solidFill>
                <a:latin typeface="HG丸ｺﾞｼｯｸM-PRO" pitchFamily="50" charset="-128"/>
                <a:ea typeface="HG丸ｺﾞｼｯｸM-PRO" pitchFamily="50" charset="-128"/>
              </a:rPr>
              <a:t>運営権者</a:t>
            </a:r>
            <a:r>
              <a:rPr lang="ja-JP" altLang="en-US" sz="1600" dirty="0">
                <a:solidFill>
                  <a:schemeClr val="accent1">
                    <a:lumMod val="50000"/>
                  </a:schemeClr>
                </a:solidFill>
                <a:latin typeface="HG丸ｺﾞｼｯｸM-PRO" pitchFamily="50" charset="-128"/>
                <a:ea typeface="HG丸ｺﾞｼｯｸM-PRO" pitchFamily="50" charset="-128"/>
              </a:rPr>
              <a:t>を</a:t>
            </a:r>
            <a:r>
              <a:rPr lang="ja-JP" altLang="ja-JP" sz="1600" dirty="0">
                <a:solidFill>
                  <a:schemeClr val="accent1">
                    <a:lumMod val="50000"/>
                  </a:schemeClr>
                </a:solidFill>
                <a:latin typeface="HG丸ｺﾞｼｯｸM-PRO" pitchFamily="50" charset="-128"/>
                <a:ea typeface="HG丸ｺﾞｼｯｸM-PRO" pitchFamily="50" charset="-128"/>
              </a:rPr>
              <a:t>下水道管理者が実施する業務の一部</a:t>
            </a:r>
            <a:r>
              <a:rPr lang="ja-JP" altLang="en-US" sz="1600" dirty="0">
                <a:solidFill>
                  <a:schemeClr val="accent1">
                    <a:lumMod val="50000"/>
                  </a:schemeClr>
                </a:solidFill>
                <a:latin typeface="HG丸ｺﾞｼｯｸM-PRO" pitchFamily="50" charset="-128"/>
                <a:ea typeface="HG丸ｺﾞｼｯｸM-PRO" pitchFamily="50" charset="-128"/>
              </a:rPr>
              <a:t>に関して管理者とみなせるような</a:t>
            </a:r>
            <a:r>
              <a:rPr lang="ja-JP" altLang="ja-JP" sz="1600" dirty="0">
                <a:solidFill>
                  <a:schemeClr val="accent1">
                    <a:lumMod val="50000"/>
                  </a:schemeClr>
                </a:solidFill>
                <a:latin typeface="HG丸ｺﾞｼｯｸM-PRO" pitchFamily="50" charset="-128"/>
                <a:ea typeface="HG丸ｺﾞｼｯｸM-PRO" pitchFamily="50" charset="-128"/>
              </a:rPr>
              <a:t>運営権者の役割の</a:t>
            </a:r>
            <a:r>
              <a:rPr lang="ja-JP" altLang="ja-JP" sz="1600" dirty="0" smtClean="0">
                <a:solidFill>
                  <a:schemeClr val="accent1">
                    <a:lumMod val="50000"/>
                  </a:schemeClr>
                </a:solidFill>
                <a:latin typeface="HG丸ｺﾞｼｯｸM-PRO" pitchFamily="50" charset="-128"/>
                <a:ea typeface="HG丸ｺﾞｼｯｸM-PRO" pitchFamily="50" charset="-128"/>
              </a:rPr>
              <a:t>明確化</a:t>
            </a:r>
            <a:endParaRPr lang="ja-JP" altLang="ja-JP" sz="1600" dirty="0">
              <a:solidFill>
                <a:schemeClr val="accent1">
                  <a:lumMod val="50000"/>
                </a:schemeClr>
              </a:solidFill>
              <a:latin typeface="HG丸ｺﾞｼｯｸM-PRO" pitchFamily="50" charset="-128"/>
              <a:ea typeface="HG丸ｺﾞｼｯｸM-PRO" pitchFamily="50" charset="-128"/>
            </a:endParaRPr>
          </a:p>
        </p:txBody>
      </p:sp>
      <p:sp>
        <p:nvSpPr>
          <p:cNvPr id="107"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61</a:t>
            </a:fld>
            <a:endParaRPr lang="ja-JP" altLang="en-US" sz="2000" b="1" dirty="0">
              <a:solidFill>
                <a:schemeClr val="tx1"/>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７</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６</a:t>
            </a:r>
            <a:r>
              <a:rPr lang="ja-JP" altLang="en-US" dirty="0">
                <a:solidFill>
                  <a:srgbClr val="623104"/>
                </a:solidFill>
                <a:latin typeface="HGS創英角ｺﾞｼｯｸUB" pitchFamily="50" charset="-128"/>
                <a:ea typeface="HGS創英角ｺﾞｼｯｸUB" pitchFamily="50" charset="-128"/>
              </a:rPr>
              <a:t>．</a:t>
            </a:r>
            <a:r>
              <a:rPr lang="ja-JP" altLang="en-US" dirty="0"/>
              <a:t>課題①への対応の一例</a:t>
            </a:r>
            <a:r>
              <a:rPr lang="ja-JP" altLang="en-US" sz="2000" dirty="0"/>
              <a:t>（運営権者の役割の明確化</a:t>
            </a:r>
            <a:r>
              <a:rPr lang="ja-JP" altLang="en-US" sz="2000" dirty="0" smtClean="0"/>
              <a:t>）</a:t>
            </a:r>
            <a:endParaRPr kumimoji="1" lang="ja-JP" altLang="en-US" sz="2000" dirty="0"/>
          </a:p>
        </p:txBody>
      </p:sp>
      <p:sp>
        <p:nvSpPr>
          <p:cNvPr id="70" name="爆発 1 69"/>
          <p:cNvSpPr/>
          <p:nvPr/>
        </p:nvSpPr>
        <p:spPr>
          <a:xfrm>
            <a:off x="8225082" y="3897052"/>
            <a:ext cx="624069" cy="576064"/>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吹き出し 70"/>
          <p:cNvSpPr/>
          <p:nvPr/>
        </p:nvSpPr>
        <p:spPr>
          <a:xfrm>
            <a:off x="5205028" y="2692873"/>
            <a:ext cx="1584176" cy="608814"/>
          </a:xfrm>
          <a:prstGeom prst="wedgeRectCallout">
            <a:avLst>
              <a:gd name="adj1" fmla="val -87013"/>
              <a:gd name="adj2" fmla="val 2767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下矢印 71"/>
          <p:cNvSpPr/>
          <p:nvPr/>
        </p:nvSpPr>
        <p:spPr>
          <a:xfrm rot="16200000">
            <a:off x="6249144" y="1736812"/>
            <a:ext cx="612068" cy="61206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6213140" y="1880828"/>
            <a:ext cx="684076" cy="369332"/>
          </a:xfrm>
          <a:prstGeom prst="rect">
            <a:avLst/>
          </a:prstGeom>
          <a:noFill/>
        </p:spPr>
        <p:txBody>
          <a:bodyPr wrap="square" rtlCol="0">
            <a:spAutoFit/>
          </a:bodyPr>
          <a:lstStyle/>
          <a:p>
            <a:r>
              <a:rPr kumimoji="1" lang="ja-JP" altLang="en-US" dirty="0" smtClean="0"/>
              <a:t>改善</a:t>
            </a:r>
            <a:endParaRPr kumimoji="1" lang="ja-JP" altLang="en-US" dirty="0"/>
          </a:p>
        </p:txBody>
      </p:sp>
      <p:sp>
        <p:nvSpPr>
          <p:cNvPr id="95" name="四角形吹き出し 94"/>
          <p:cNvSpPr/>
          <p:nvPr/>
        </p:nvSpPr>
        <p:spPr>
          <a:xfrm>
            <a:off x="8445388" y="3573016"/>
            <a:ext cx="1460612" cy="468052"/>
          </a:xfrm>
          <a:prstGeom prst="wedgeRectCallout">
            <a:avLst>
              <a:gd name="adj1" fmla="val -62022"/>
              <a:gd name="adj2" fmla="val -1557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210"/>
          <p:cNvSpPr txBox="1">
            <a:spLocks noChangeArrowheads="1"/>
          </p:cNvSpPr>
          <p:nvPr/>
        </p:nvSpPr>
        <p:spPr bwMode="auto">
          <a:xfrm>
            <a:off x="8337376" y="3523074"/>
            <a:ext cx="1568624" cy="553998"/>
          </a:xfrm>
          <a:prstGeom prst="rect">
            <a:avLst/>
          </a:prstGeom>
          <a:noFill/>
          <a:ln w="9525">
            <a:noFill/>
            <a:miter lim="800000"/>
            <a:headEnd/>
            <a:tailEnd/>
          </a:ln>
        </p:spPr>
        <p:txBody>
          <a:bodyPr wrap="square">
            <a:spAutoFit/>
          </a:bodyPr>
          <a:lstStyle/>
          <a:p>
            <a:pPr algn="ctr"/>
            <a:r>
              <a:rPr lang="ja-JP" altLang="ja-JP" sz="1000" dirty="0" smtClean="0">
                <a:latin typeface="HG丸ｺﾞｼｯｸM-PRO" panose="020F0600000000000000" pitchFamily="50" charset="-128"/>
                <a:ea typeface="HG丸ｺﾞｼｯｸM-PRO" panose="020F0600000000000000" pitchFamily="50" charset="-128"/>
              </a:rPr>
              <a:t>確定請負額</a:t>
            </a:r>
            <a:r>
              <a:rPr lang="ja-JP" altLang="en-US" sz="1000" dirty="0" smtClean="0">
                <a:latin typeface="HG丸ｺﾞｼｯｸM-PRO" panose="020F0600000000000000" pitchFamily="50" charset="-128"/>
                <a:ea typeface="HG丸ｺﾞｼｯｸM-PRO" panose="020F0600000000000000" pitchFamily="50" charset="-128"/>
              </a:rPr>
              <a:t>や目的物の品質</a:t>
            </a:r>
            <a:r>
              <a:rPr lang="ja-JP" altLang="ja-JP" sz="1000" dirty="0" smtClean="0">
                <a:latin typeface="HG丸ｺﾞｼｯｸM-PRO" panose="020F0600000000000000" pitchFamily="50" charset="-128"/>
                <a:ea typeface="HG丸ｺﾞｼｯｸM-PRO" panose="020F0600000000000000" pitchFamily="50" charset="-128"/>
              </a:rPr>
              <a:t>の検証・説明責任の</a:t>
            </a:r>
            <a:r>
              <a:rPr lang="ja-JP" altLang="en-US" sz="1000" dirty="0" smtClean="0">
                <a:latin typeface="HG丸ｺﾞｼｯｸM-PRO" panose="020F0600000000000000" pitchFamily="50" charset="-128"/>
                <a:ea typeface="HG丸ｺﾞｼｯｸM-PRO" panose="020F0600000000000000" pitchFamily="50" charset="-128"/>
              </a:rPr>
              <a:t>所在を明確化</a:t>
            </a:r>
            <a:endParaRPr lang="en-US" altLang="ja-JP" sz="1000" dirty="0" smtClean="0">
              <a:solidFill>
                <a:schemeClr val="tx1"/>
              </a:solidFill>
              <a:latin typeface="HG丸ｺﾞｼｯｸM-PRO" pitchFamily="50" charset="-128"/>
              <a:ea typeface="HG丸ｺﾞｼｯｸM-PRO" pitchFamily="50" charset="-128"/>
            </a:endParaRPr>
          </a:p>
        </p:txBody>
      </p:sp>
      <p:cxnSp>
        <p:nvCxnSpPr>
          <p:cNvPr id="113" name="直線矢印コネクタ 201"/>
          <p:cNvCxnSpPr>
            <a:cxnSpLocks noChangeShapeType="1"/>
          </p:cNvCxnSpPr>
          <p:nvPr/>
        </p:nvCxnSpPr>
        <p:spPr bwMode="auto">
          <a:xfrm>
            <a:off x="7689304" y="3140968"/>
            <a:ext cx="0" cy="216024"/>
          </a:xfrm>
          <a:prstGeom prst="straightConnector1">
            <a:avLst/>
          </a:prstGeom>
          <a:noFill/>
          <a:ln w="82550" cap="sq" algn="ctr">
            <a:solidFill>
              <a:srgbClr val="FF0000"/>
            </a:solidFill>
            <a:bevel/>
            <a:headEnd type="none" w="sm" len="sm"/>
            <a:tailEnd type="none" w="sm" len="sm"/>
          </a:ln>
          <a:scene3d>
            <a:camera prst="orthographicFront"/>
            <a:lightRig rig="threePt" dir="t"/>
          </a:scene3d>
          <a:sp3d>
            <a:bevelT/>
          </a:sp3d>
        </p:spPr>
      </p:cxnSp>
      <p:cxnSp>
        <p:nvCxnSpPr>
          <p:cNvPr id="122" name="直線矢印コネクタ 201"/>
          <p:cNvCxnSpPr>
            <a:cxnSpLocks noChangeShapeType="1"/>
          </p:cNvCxnSpPr>
          <p:nvPr/>
        </p:nvCxnSpPr>
        <p:spPr bwMode="auto">
          <a:xfrm flipH="1">
            <a:off x="7581292" y="3140968"/>
            <a:ext cx="6774" cy="216024"/>
          </a:xfrm>
          <a:prstGeom prst="straightConnector1">
            <a:avLst/>
          </a:prstGeom>
          <a:noFill/>
          <a:ln w="82550" cap="sq" algn="ctr">
            <a:solidFill>
              <a:srgbClr val="FF0000"/>
            </a:solidFill>
            <a:bevel/>
            <a:headEnd type="none" w="sm" len="sm"/>
            <a:tailEnd type="none" w="sm" len="sm"/>
          </a:ln>
          <a:scene3d>
            <a:camera prst="orthographicFront"/>
            <a:lightRig rig="threePt" dir="t"/>
          </a:scene3d>
          <a:sp3d>
            <a:bevelT/>
          </a:sp3d>
        </p:spPr>
      </p:cxnSp>
      <p:sp>
        <p:nvSpPr>
          <p:cNvPr id="77" name="角丸四角形吹き出し 76"/>
          <p:cNvSpPr/>
          <p:nvPr/>
        </p:nvSpPr>
        <p:spPr>
          <a:xfrm>
            <a:off x="8265368" y="2708920"/>
            <a:ext cx="1548172" cy="720080"/>
          </a:xfrm>
          <a:prstGeom prst="wedgeRoundRectCallout">
            <a:avLst>
              <a:gd name="adj1" fmla="val -83611"/>
              <a:gd name="adj2" fmla="val 28086"/>
              <a:gd name="adj3" fmla="val 16667"/>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210"/>
          <p:cNvSpPr txBox="1">
            <a:spLocks noChangeArrowheads="1"/>
          </p:cNvSpPr>
          <p:nvPr/>
        </p:nvSpPr>
        <p:spPr bwMode="auto">
          <a:xfrm>
            <a:off x="8193360" y="2726340"/>
            <a:ext cx="1676636" cy="738664"/>
          </a:xfrm>
          <a:prstGeom prst="rect">
            <a:avLst/>
          </a:prstGeom>
          <a:noFill/>
          <a:ln w="9525">
            <a:noFill/>
            <a:miter lim="800000"/>
            <a:headEnd/>
            <a:tailEnd/>
          </a:ln>
        </p:spPr>
        <p:txBody>
          <a:bodyPr wrap="square">
            <a:spAutoFit/>
          </a:bodyPr>
          <a:lstStyle/>
          <a:p>
            <a:pPr algn="ctr"/>
            <a:r>
              <a:rPr lang="ja-JP" altLang="en-US" sz="1400" u="sng" dirty="0" smtClean="0">
                <a:latin typeface="HG丸ｺﾞｼｯｸM-PRO" pitchFamily="50" charset="-128"/>
                <a:ea typeface="HG丸ｺﾞｼｯｸM-PRO" pitchFamily="50" charset="-128"/>
              </a:rPr>
              <a:t>運営権者を管理者（市）とみなせるような制度の設計</a:t>
            </a:r>
            <a:endParaRPr lang="ja-JP" altLang="en-US" sz="1400" u="sng" dirty="0">
              <a:latin typeface="HG丸ｺﾞｼｯｸM-PRO" pitchFamily="50" charset="-128"/>
              <a:ea typeface="HG丸ｺﾞｼｯｸM-PRO" pitchFamily="50" charset="-128"/>
            </a:endParaRPr>
          </a:p>
        </p:txBody>
      </p:sp>
      <p:cxnSp>
        <p:nvCxnSpPr>
          <p:cNvPr id="78" name="直線矢印コネクタ 201"/>
          <p:cNvCxnSpPr>
            <a:cxnSpLocks noChangeShapeType="1"/>
            <a:stCxn id="45" idx="5"/>
          </p:cNvCxnSpPr>
          <p:nvPr/>
        </p:nvCxnSpPr>
        <p:spPr bwMode="auto">
          <a:xfrm>
            <a:off x="1964512" y="3022087"/>
            <a:ext cx="252184" cy="118881"/>
          </a:xfrm>
          <a:prstGeom prst="straightConnector1">
            <a:avLst/>
          </a:prstGeom>
          <a:noFill/>
          <a:ln w="63500" algn="ctr">
            <a:solidFill>
              <a:srgbClr val="FF3399"/>
            </a:solidFill>
            <a:round/>
            <a:headEnd/>
            <a:tailEnd type="none" w="sm" len="sm"/>
          </a:ln>
        </p:spPr>
      </p:cxnSp>
      <p:cxnSp>
        <p:nvCxnSpPr>
          <p:cNvPr id="97" name="直線矢印コネクタ 201"/>
          <p:cNvCxnSpPr>
            <a:cxnSpLocks noChangeShapeType="1"/>
            <a:stCxn id="45" idx="3"/>
          </p:cNvCxnSpPr>
          <p:nvPr/>
        </p:nvCxnSpPr>
        <p:spPr bwMode="auto">
          <a:xfrm flipH="1">
            <a:off x="704530" y="3022087"/>
            <a:ext cx="216179" cy="118881"/>
          </a:xfrm>
          <a:prstGeom prst="straightConnector1">
            <a:avLst/>
          </a:prstGeom>
          <a:noFill/>
          <a:ln w="63500" algn="ctr">
            <a:solidFill>
              <a:srgbClr val="FF6600"/>
            </a:solidFill>
            <a:round/>
            <a:headEnd/>
            <a:tailEnd type="none" w="sm" len="sm"/>
          </a:ln>
        </p:spPr>
      </p:cxnSp>
    </p:spTree>
    <p:extLst>
      <p:ext uri="{BB962C8B-B14F-4D97-AF65-F5344CB8AC3E}">
        <p14:creationId xmlns:p14="http://schemas.microsoft.com/office/powerpoint/2010/main" val="986385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コンテンツ プレースホルダー 2"/>
          <p:cNvSpPr txBox="1">
            <a:spLocks/>
          </p:cNvSpPr>
          <p:nvPr/>
        </p:nvSpPr>
        <p:spPr bwMode="auto">
          <a:xfrm>
            <a:off x="542322" y="1571133"/>
            <a:ext cx="8775700" cy="1338014"/>
          </a:xfrm>
          <a:prstGeom prst="rect">
            <a:avLst/>
          </a:prstGeom>
          <a:noFill/>
          <a:ln w="9525">
            <a:noFill/>
            <a:miter lim="800000"/>
            <a:headEnd/>
            <a:tailEnd/>
          </a:ln>
        </p:spPr>
        <p:txBody>
          <a:bodyPr/>
          <a:lstStyle/>
          <a:p>
            <a:pPr marL="216000" indent="-216000" eaLnBrk="0" hangingPunct="0">
              <a:lnSpc>
                <a:spcPts val="2200"/>
              </a:lnSpc>
              <a:spcBef>
                <a:spcPct val="20000"/>
              </a:spcBef>
              <a:buFontTx/>
              <a:buChar char="•"/>
            </a:pPr>
            <a:r>
              <a:rPr lang="ja-JP" altLang="ja-JP" sz="1600" dirty="0">
                <a:solidFill>
                  <a:schemeClr val="tx1"/>
                </a:solidFill>
                <a:latin typeface="HG丸ｺﾞｼｯｸM-PRO" pitchFamily="50" charset="-128"/>
                <a:ea typeface="HG丸ｺﾞｼｯｸM-PRO" pitchFamily="50" charset="-128"/>
              </a:rPr>
              <a:t>下水道事業の上下分離においては</a:t>
            </a:r>
            <a:r>
              <a:rPr lang="ja-JP" altLang="ja-JP" sz="1600" dirty="0" smtClean="0">
                <a:solidFill>
                  <a:schemeClr val="tx1"/>
                </a:solidFill>
                <a:latin typeface="HG丸ｺﾞｼｯｸM-PRO" pitchFamily="50" charset="-128"/>
                <a:ea typeface="HG丸ｺﾞｼｯｸM-PRO" pitchFamily="50" charset="-128"/>
              </a:rPr>
              <a:t>、</a:t>
            </a:r>
            <a:r>
              <a:rPr lang="ja-JP" altLang="en-US" sz="1600" dirty="0" smtClean="0">
                <a:solidFill>
                  <a:schemeClr val="tx1"/>
                </a:solidFill>
                <a:latin typeface="HG丸ｺﾞｼｯｸM-PRO" pitchFamily="50" charset="-128"/>
                <a:ea typeface="HG丸ｺﾞｼｯｸM-PRO" pitchFamily="50" charset="-128"/>
              </a:rPr>
              <a:t>新会社</a:t>
            </a:r>
            <a:r>
              <a:rPr lang="ja-JP" altLang="ja-JP" sz="1600" dirty="0" smtClean="0">
                <a:solidFill>
                  <a:schemeClr val="tx1"/>
                </a:solidFill>
                <a:latin typeface="HG丸ｺﾞｼｯｸM-PRO" pitchFamily="50" charset="-128"/>
                <a:ea typeface="HG丸ｺﾞｼｯｸM-PRO" pitchFamily="50" charset="-128"/>
              </a:rPr>
              <a:t>が</a:t>
            </a:r>
            <a:r>
              <a:rPr lang="ja-JP" altLang="ja-JP" sz="1600" dirty="0">
                <a:solidFill>
                  <a:schemeClr val="tx1"/>
                </a:solidFill>
                <a:latin typeface="HG丸ｺﾞｼｯｸM-PRO" pitchFamily="50" charset="-128"/>
                <a:ea typeface="HG丸ｺﾞｼｯｸM-PRO" pitchFamily="50" charset="-128"/>
              </a:rPr>
              <a:t>運営権実施契約等に基づき、下水道施設の維持管理</a:t>
            </a:r>
            <a:r>
              <a:rPr lang="ja-JP" altLang="ja-JP" sz="1600" dirty="0" smtClean="0">
                <a:solidFill>
                  <a:schemeClr val="tx1"/>
                </a:solidFill>
                <a:latin typeface="HG丸ｺﾞｼｯｸM-PRO" pitchFamily="50" charset="-128"/>
                <a:ea typeface="HG丸ｺﾞｼｯｸM-PRO" pitchFamily="50" charset="-128"/>
              </a:rPr>
              <a:t>と</a:t>
            </a:r>
            <a:r>
              <a:rPr lang="ja-JP" altLang="en-US" sz="1600" dirty="0" smtClean="0">
                <a:solidFill>
                  <a:schemeClr val="tx1"/>
                </a:solidFill>
                <a:latin typeface="HG丸ｺﾞｼｯｸM-PRO" pitchFamily="50" charset="-128"/>
                <a:ea typeface="HG丸ｺﾞｼｯｸM-PRO" pitchFamily="50" charset="-128"/>
              </a:rPr>
              <a:t>新増設・大規模改築更新を除く建設</a:t>
            </a:r>
            <a:r>
              <a:rPr lang="ja-JP" altLang="ja-JP" sz="1600" dirty="0" smtClean="0">
                <a:solidFill>
                  <a:schemeClr val="tx1"/>
                </a:solidFill>
                <a:latin typeface="HG丸ｺﾞｼｯｸM-PRO" pitchFamily="50" charset="-128"/>
                <a:ea typeface="HG丸ｺﾞｼｯｸM-PRO" pitchFamily="50" charset="-128"/>
              </a:rPr>
              <a:t>事業</a:t>
            </a:r>
            <a:r>
              <a:rPr lang="ja-JP" altLang="ja-JP" sz="1600" dirty="0">
                <a:solidFill>
                  <a:schemeClr val="tx1"/>
                </a:solidFill>
                <a:latin typeface="HG丸ｺﾞｼｯｸM-PRO" pitchFamily="50" charset="-128"/>
                <a:ea typeface="HG丸ｺﾞｼｯｸM-PRO" pitchFamily="50" charset="-128"/>
              </a:rPr>
              <a:t>を行うこととしている。</a:t>
            </a:r>
          </a:p>
          <a:p>
            <a:pPr marL="216000" indent="-216000" eaLnBrk="0" hangingPunct="0">
              <a:lnSpc>
                <a:spcPts val="2200"/>
              </a:lnSpc>
              <a:spcBef>
                <a:spcPts val="300"/>
              </a:spcBef>
              <a:buFontTx/>
              <a:buChar char="•"/>
            </a:pPr>
            <a:r>
              <a:rPr lang="ja-JP" altLang="ja-JP" sz="1600" dirty="0">
                <a:solidFill>
                  <a:schemeClr val="tx1"/>
                </a:solidFill>
                <a:latin typeface="HG丸ｺﾞｼｯｸM-PRO" pitchFamily="50" charset="-128"/>
                <a:ea typeface="HG丸ｺﾞｼｯｸM-PRO" pitchFamily="50" charset="-128"/>
              </a:rPr>
              <a:t>公共施設等</a:t>
            </a:r>
            <a:r>
              <a:rPr lang="ja-JP" altLang="ja-JP" sz="1600" dirty="0" smtClean="0">
                <a:solidFill>
                  <a:schemeClr val="tx1"/>
                </a:solidFill>
                <a:latin typeface="HG丸ｺﾞｼｯｸM-PRO" pitchFamily="50" charset="-128"/>
                <a:ea typeface="HG丸ｺﾞｼｯｸM-PRO" pitchFamily="50" charset="-128"/>
              </a:rPr>
              <a:t>運営</a:t>
            </a:r>
            <a:r>
              <a:rPr lang="ja-JP" altLang="en-US" sz="1600" dirty="0" smtClean="0">
                <a:solidFill>
                  <a:schemeClr val="tx1"/>
                </a:solidFill>
                <a:latin typeface="HG丸ｺﾞｼｯｸM-PRO" pitchFamily="50" charset="-128"/>
                <a:ea typeface="HG丸ｺﾞｼｯｸM-PRO" pitchFamily="50" charset="-128"/>
              </a:rPr>
              <a:t>権事業</a:t>
            </a:r>
            <a:r>
              <a:rPr lang="ja-JP" altLang="ja-JP" sz="1600" dirty="0" smtClean="0">
                <a:solidFill>
                  <a:schemeClr val="tx1"/>
                </a:solidFill>
                <a:latin typeface="HG丸ｺﾞｼｯｸM-PRO" pitchFamily="50" charset="-128"/>
                <a:ea typeface="HG丸ｺﾞｼｯｸM-PRO" pitchFamily="50" charset="-128"/>
              </a:rPr>
              <a:t>は</a:t>
            </a:r>
            <a:r>
              <a:rPr lang="ja-JP" altLang="ja-JP" sz="1600" dirty="0">
                <a:solidFill>
                  <a:schemeClr val="tx1"/>
                </a:solidFill>
                <a:latin typeface="HG丸ｺﾞｼｯｸM-PRO" pitchFamily="50" charset="-128"/>
                <a:ea typeface="HG丸ｺﾞｼｯｸM-PRO" pitchFamily="50" charset="-128"/>
              </a:rPr>
              <a:t>長期契約が前提となるため、運営権者が計画的に改築更新事業を実施するには、国庫補助金の長期間にわたる担保が必要である</a:t>
            </a:r>
            <a:r>
              <a:rPr lang="ja-JP" altLang="ja-JP" sz="1600" dirty="0" smtClean="0">
                <a:solidFill>
                  <a:schemeClr val="tx1"/>
                </a:solidFill>
                <a:latin typeface="HG丸ｺﾞｼｯｸM-PRO" pitchFamily="50" charset="-128"/>
                <a:ea typeface="HG丸ｺﾞｼｯｸM-PRO" pitchFamily="50" charset="-128"/>
              </a:rPr>
              <a:t>。</a:t>
            </a:r>
            <a:endParaRPr lang="en-US" altLang="ja-JP" sz="1600" dirty="0">
              <a:solidFill>
                <a:schemeClr val="tx1"/>
              </a:solidFill>
              <a:latin typeface="HG丸ｺﾞｼｯｸM-PRO" pitchFamily="50" charset="-128"/>
              <a:ea typeface="HG丸ｺﾞｼｯｸM-PRO" pitchFamily="50" charset="-128"/>
            </a:endParaRPr>
          </a:p>
        </p:txBody>
      </p:sp>
      <p:grpSp>
        <p:nvGrpSpPr>
          <p:cNvPr id="3" name="グループ化 2"/>
          <p:cNvGrpSpPr/>
          <p:nvPr/>
        </p:nvGrpSpPr>
        <p:grpSpPr>
          <a:xfrm>
            <a:off x="6851748" y="3114644"/>
            <a:ext cx="2336800" cy="1686012"/>
            <a:chOff x="6861212" y="3348000"/>
            <a:chExt cx="2336800" cy="1686012"/>
          </a:xfrm>
        </p:grpSpPr>
        <p:sp>
          <p:nvSpPr>
            <p:cNvPr id="44" name="正方形/長方形 43"/>
            <p:cNvSpPr/>
            <p:nvPr/>
          </p:nvSpPr>
          <p:spPr bwMode="auto">
            <a:xfrm>
              <a:off x="6861212" y="3708449"/>
              <a:ext cx="1592263" cy="728663"/>
            </a:xfrm>
            <a:prstGeom prst="rect">
              <a:avLst/>
            </a:prstGeom>
            <a:solidFill>
              <a:schemeClr val="accent5">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anchor="ctr"/>
            <a:lstStyle/>
            <a:p>
              <a:pPr algn="ctr">
                <a:spcBef>
                  <a:spcPts val="200"/>
                </a:spcBef>
                <a:defRPr/>
              </a:pPr>
              <a:endParaRPr lang="ja-JP" altLang="en-US" sz="1100" dirty="0">
                <a:solidFill>
                  <a:srgbClr val="003366"/>
                </a:solidFill>
                <a:latin typeface="HG丸ｺﾞｼｯｸM-PRO" pitchFamily="50" charset="-128"/>
                <a:ea typeface="HG丸ｺﾞｼｯｸM-PRO" pitchFamily="50" charset="-128"/>
              </a:endParaRPr>
            </a:p>
          </p:txBody>
        </p:sp>
        <p:sp>
          <p:nvSpPr>
            <p:cNvPr id="45" name="角丸四角形 44"/>
            <p:cNvSpPr/>
            <p:nvPr/>
          </p:nvSpPr>
          <p:spPr bwMode="auto">
            <a:xfrm>
              <a:off x="7166012" y="3349466"/>
              <a:ext cx="982662" cy="3385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a:defRPr/>
              </a:pPr>
              <a:r>
                <a:rPr lang="ja-JP" altLang="en-US" sz="1100" dirty="0">
                  <a:solidFill>
                    <a:schemeClr val="tx1"/>
                  </a:solidFill>
                  <a:latin typeface="HGS創英角ｺﾞｼｯｸUB" pitchFamily="50" charset="-128"/>
                  <a:ea typeface="HGS創英角ｺﾞｼｯｸUB" pitchFamily="50" charset="-128"/>
                </a:rPr>
                <a:t>国から補助金を</a:t>
              </a:r>
              <a:endParaRPr lang="en-US" altLang="ja-JP" sz="1100" dirty="0">
                <a:solidFill>
                  <a:schemeClr val="tx1"/>
                </a:solidFill>
                <a:latin typeface="HGS創英角ｺﾞｼｯｸUB" pitchFamily="50" charset="-128"/>
                <a:ea typeface="HGS創英角ｺﾞｼｯｸUB" pitchFamily="50" charset="-128"/>
              </a:endParaRPr>
            </a:p>
            <a:p>
              <a:pPr algn="ctr">
                <a:defRPr/>
              </a:pPr>
              <a:r>
                <a:rPr lang="ja-JP" altLang="en-US" sz="1100" dirty="0">
                  <a:solidFill>
                    <a:schemeClr val="tx1"/>
                  </a:solidFill>
                  <a:latin typeface="HGS創英角ｺﾞｼｯｸUB" pitchFamily="50" charset="-128"/>
                  <a:ea typeface="HGS創英角ｺﾞｼｯｸUB" pitchFamily="50" charset="-128"/>
                </a:rPr>
                <a:t>受けて行う事業</a:t>
              </a:r>
              <a:endParaRPr lang="en-US" altLang="ja-JP" sz="1100" dirty="0">
                <a:solidFill>
                  <a:schemeClr val="tx1"/>
                </a:solidFill>
                <a:latin typeface="HGS創英角ｺﾞｼｯｸUB" pitchFamily="50" charset="-128"/>
                <a:ea typeface="HGS創英角ｺﾞｼｯｸUB" pitchFamily="50" charset="-128"/>
              </a:endParaRPr>
            </a:p>
          </p:txBody>
        </p:sp>
        <p:sp>
          <p:nvSpPr>
            <p:cNvPr id="46" name="正方形/長方形 45"/>
            <p:cNvSpPr/>
            <p:nvPr/>
          </p:nvSpPr>
          <p:spPr bwMode="auto">
            <a:xfrm>
              <a:off x="6861212" y="4437112"/>
              <a:ext cx="1592263" cy="5969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anchor="ctr"/>
            <a:lstStyle/>
            <a:p>
              <a:pPr algn="ctr">
                <a:spcBef>
                  <a:spcPts val="200"/>
                </a:spcBef>
                <a:defRPr/>
              </a:pPr>
              <a:endParaRPr lang="ja-JP" altLang="en-US" sz="1100" dirty="0">
                <a:solidFill>
                  <a:srgbClr val="003366"/>
                </a:solidFill>
                <a:latin typeface="HG丸ｺﾞｼｯｸM-PRO" pitchFamily="50" charset="-128"/>
                <a:ea typeface="HG丸ｺﾞｼｯｸM-PRO" pitchFamily="50" charset="-128"/>
              </a:endParaRPr>
            </a:p>
          </p:txBody>
        </p:sp>
        <p:sp>
          <p:nvSpPr>
            <p:cNvPr id="47" name="正方形/長方形 46"/>
            <p:cNvSpPr/>
            <p:nvPr/>
          </p:nvSpPr>
          <p:spPr bwMode="auto">
            <a:xfrm>
              <a:off x="8588412" y="3708449"/>
              <a:ext cx="609600" cy="1325563"/>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anchor="ctr"/>
            <a:lstStyle/>
            <a:p>
              <a:pPr algn="ctr">
                <a:spcBef>
                  <a:spcPts val="200"/>
                </a:spcBef>
                <a:defRPr/>
              </a:pPr>
              <a:endParaRPr lang="ja-JP" altLang="en-US" sz="1100" dirty="0">
                <a:solidFill>
                  <a:srgbClr val="003366"/>
                </a:solidFill>
                <a:latin typeface="HG丸ｺﾞｼｯｸM-PRO" pitchFamily="50" charset="-128"/>
                <a:ea typeface="HG丸ｺﾞｼｯｸM-PRO" pitchFamily="50" charset="-128"/>
              </a:endParaRPr>
            </a:p>
          </p:txBody>
        </p:sp>
        <p:sp>
          <p:nvSpPr>
            <p:cNvPr id="48" name="角丸四角形 47"/>
            <p:cNvSpPr/>
            <p:nvPr/>
          </p:nvSpPr>
          <p:spPr bwMode="auto">
            <a:xfrm>
              <a:off x="8620584" y="3348000"/>
              <a:ext cx="564257" cy="3385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ctr">
                <a:defRPr/>
              </a:pPr>
              <a:r>
                <a:rPr lang="ja-JP" altLang="en-US" sz="1100" dirty="0" smtClean="0">
                  <a:solidFill>
                    <a:schemeClr val="tx1"/>
                  </a:solidFill>
                  <a:latin typeface="HGS創英角ｺﾞｼｯｸUB" pitchFamily="50" charset="-128"/>
                  <a:ea typeface="HGS創英角ｺﾞｼｯｸUB" pitchFamily="50" charset="-128"/>
                </a:rPr>
                <a:t>本市</a:t>
              </a:r>
              <a:endParaRPr lang="en-US" altLang="ja-JP" sz="1100" dirty="0">
                <a:solidFill>
                  <a:schemeClr val="tx1"/>
                </a:solidFill>
                <a:latin typeface="HGS創英角ｺﾞｼｯｸUB" pitchFamily="50" charset="-128"/>
                <a:ea typeface="HGS創英角ｺﾞｼｯｸUB" pitchFamily="50" charset="-128"/>
              </a:endParaRPr>
            </a:p>
            <a:p>
              <a:pPr algn="ctr">
                <a:defRPr/>
              </a:pPr>
              <a:r>
                <a:rPr lang="ja-JP" altLang="en-US" sz="1100" dirty="0">
                  <a:solidFill>
                    <a:schemeClr val="tx1"/>
                  </a:solidFill>
                  <a:latin typeface="HGS創英角ｺﾞｼｯｸUB" pitchFamily="50" charset="-128"/>
                  <a:ea typeface="HGS創英角ｺﾞｼｯｸUB" pitchFamily="50" charset="-128"/>
                </a:rPr>
                <a:t>単独事業</a:t>
              </a:r>
              <a:endParaRPr lang="en-US" altLang="ja-JP" sz="1100" dirty="0">
                <a:solidFill>
                  <a:schemeClr val="tx1"/>
                </a:solidFill>
                <a:latin typeface="HGS創英角ｺﾞｼｯｸUB" pitchFamily="50" charset="-128"/>
                <a:ea typeface="HGS創英角ｺﾞｼｯｸUB" pitchFamily="50" charset="-128"/>
              </a:endParaRPr>
            </a:p>
          </p:txBody>
        </p:sp>
        <p:sp>
          <p:nvSpPr>
            <p:cNvPr id="49" name="角丸四角形 48"/>
            <p:cNvSpPr/>
            <p:nvPr/>
          </p:nvSpPr>
          <p:spPr bwMode="auto">
            <a:xfrm>
              <a:off x="7185358" y="3909682"/>
              <a:ext cx="1007999" cy="3385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a:defRPr/>
              </a:pPr>
              <a:r>
                <a:rPr lang="ja-JP" altLang="en-US" sz="1100" b="1" dirty="0">
                  <a:solidFill>
                    <a:schemeClr val="tx1"/>
                  </a:solidFill>
                  <a:latin typeface="HG丸ｺﾞｼｯｸM-PRO" pitchFamily="50" charset="-128"/>
                  <a:ea typeface="HG丸ｺﾞｼｯｸM-PRO" pitchFamily="50" charset="-128"/>
                </a:rPr>
                <a:t>国からの補助金</a:t>
              </a:r>
              <a:endParaRPr lang="en-US" altLang="ja-JP" sz="1100" b="1" dirty="0">
                <a:solidFill>
                  <a:schemeClr val="tx1"/>
                </a:solidFill>
                <a:latin typeface="HG丸ｺﾞｼｯｸM-PRO" pitchFamily="50" charset="-128"/>
                <a:ea typeface="HG丸ｺﾞｼｯｸM-PRO" pitchFamily="50" charset="-128"/>
              </a:endParaRPr>
            </a:p>
            <a:p>
              <a:pPr algn="ctr">
                <a:defRPr/>
              </a:pPr>
              <a:r>
                <a:rPr lang="en-US" altLang="ja-JP" sz="1100" b="1" dirty="0">
                  <a:solidFill>
                    <a:schemeClr val="tx1"/>
                  </a:solidFill>
                  <a:latin typeface="HG丸ｺﾞｼｯｸM-PRO" pitchFamily="50" charset="-128"/>
                  <a:ea typeface="HG丸ｺﾞｼｯｸM-PRO" pitchFamily="50" charset="-128"/>
                </a:rPr>
                <a:t>50</a:t>
              </a:r>
              <a:r>
                <a:rPr lang="ja-JP" altLang="en-US" sz="1100" b="1" dirty="0">
                  <a:solidFill>
                    <a:schemeClr val="tx1"/>
                  </a:solidFill>
                  <a:latin typeface="HG丸ｺﾞｼｯｸM-PRO" pitchFamily="50" charset="-128"/>
                  <a:ea typeface="HG丸ｺﾞｼｯｸM-PRO" pitchFamily="50" charset="-128"/>
                </a:rPr>
                <a:t>～</a:t>
              </a:r>
              <a:r>
                <a:rPr lang="en-US" altLang="ja-JP" sz="1100" b="1" dirty="0">
                  <a:solidFill>
                    <a:schemeClr val="tx1"/>
                  </a:solidFill>
                  <a:latin typeface="HG丸ｺﾞｼｯｸM-PRO" pitchFamily="50" charset="-128"/>
                  <a:ea typeface="HG丸ｺﾞｼｯｸM-PRO" pitchFamily="50" charset="-128"/>
                </a:rPr>
                <a:t>55%</a:t>
              </a:r>
            </a:p>
          </p:txBody>
        </p:sp>
        <p:sp>
          <p:nvSpPr>
            <p:cNvPr id="50" name="角丸四角形 49"/>
            <p:cNvSpPr/>
            <p:nvPr/>
          </p:nvSpPr>
          <p:spPr bwMode="auto">
            <a:xfrm>
              <a:off x="7343999" y="4572000"/>
              <a:ext cx="705321" cy="3385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ctr">
                <a:defRPr/>
              </a:pPr>
              <a:r>
                <a:rPr lang="ja-JP" altLang="en-US" sz="1100" dirty="0">
                  <a:solidFill>
                    <a:schemeClr val="tx1"/>
                  </a:solidFill>
                  <a:latin typeface="HG丸ｺﾞｼｯｸM-PRO" pitchFamily="50" charset="-128"/>
                  <a:ea typeface="HG丸ｺﾞｼｯｸM-PRO" pitchFamily="50" charset="-128"/>
                </a:rPr>
                <a:t>地　方　債</a:t>
              </a:r>
              <a:endParaRPr lang="en-US" altLang="ja-JP" sz="1100" dirty="0">
                <a:solidFill>
                  <a:schemeClr val="tx1"/>
                </a:solidFill>
                <a:latin typeface="HG丸ｺﾞｼｯｸM-PRO" pitchFamily="50" charset="-128"/>
                <a:ea typeface="HG丸ｺﾞｼｯｸM-PRO" pitchFamily="50" charset="-128"/>
              </a:endParaRPr>
            </a:p>
            <a:p>
              <a:pPr algn="ctr">
                <a:defRPr/>
              </a:pPr>
              <a:r>
                <a:rPr lang="en-US" altLang="ja-JP" sz="1100" dirty="0">
                  <a:solidFill>
                    <a:schemeClr val="tx1"/>
                  </a:solidFill>
                  <a:latin typeface="HG丸ｺﾞｼｯｸM-PRO" pitchFamily="50" charset="-128"/>
                  <a:ea typeface="HG丸ｺﾞｼｯｸM-PRO" pitchFamily="50" charset="-128"/>
                </a:rPr>
                <a:t>45</a:t>
              </a:r>
              <a:r>
                <a:rPr lang="ja-JP" altLang="en-US" sz="1100" dirty="0">
                  <a:solidFill>
                    <a:schemeClr val="tx1"/>
                  </a:solidFill>
                  <a:latin typeface="HG丸ｺﾞｼｯｸM-PRO" pitchFamily="50" charset="-128"/>
                  <a:ea typeface="HG丸ｺﾞｼｯｸM-PRO" pitchFamily="50" charset="-128"/>
                </a:rPr>
                <a:t>～</a:t>
              </a:r>
              <a:r>
                <a:rPr lang="en-US" altLang="ja-JP" sz="1100" dirty="0">
                  <a:solidFill>
                    <a:schemeClr val="tx1"/>
                  </a:solidFill>
                  <a:latin typeface="HG丸ｺﾞｼｯｸM-PRO" pitchFamily="50" charset="-128"/>
                  <a:ea typeface="HG丸ｺﾞｼｯｸM-PRO" pitchFamily="50" charset="-128"/>
                </a:rPr>
                <a:t>50%</a:t>
              </a:r>
            </a:p>
          </p:txBody>
        </p:sp>
        <p:sp>
          <p:nvSpPr>
            <p:cNvPr id="51" name="角丸四角形 50"/>
            <p:cNvSpPr/>
            <p:nvPr/>
          </p:nvSpPr>
          <p:spPr bwMode="auto">
            <a:xfrm>
              <a:off x="8675997" y="4212000"/>
              <a:ext cx="447237" cy="3385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lgn="ctr">
                <a:defRPr/>
              </a:pPr>
              <a:r>
                <a:rPr lang="ja-JP" altLang="en-US" sz="1100" dirty="0" smtClean="0">
                  <a:solidFill>
                    <a:schemeClr val="tx1"/>
                  </a:solidFill>
                  <a:latin typeface="HG丸ｺﾞｼｯｸM-PRO" pitchFamily="50" charset="-128"/>
                  <a:ea typeface="HG丸ｺﾞｼｯｸM-PRO" pitchFamily="50" charset="-128"/>
                </a:rPr>
                <a:t>地方債</a:t>
              </a:r>
              <a:endParaRPr lang="en-US" altLang="ja-JP" sz="1100" dirty="0">
                <a:solidFill>
                  <a:schemeClr val="tx1"/>
                </a:solidFill>
                <a:latin typeface="HG丸ｺﾞｼｯｸM-PRO" pitchFamily="50" charset="-128"/>
                <a:ea typeface="HG丸ｺﾞｼｯｸM-PRO" pitchFamily="50" charset="-128"/>
              </a:endParaRPr>
            </a:p>
            <a:p>
              <a:pPr algn="ctr">
                <a:defRPr/>
              </a:pPr>
              <a:r>
                <a:rPr lang="en-US" altLang="ja-JP" sz="1100" dirty="0">
                  <a:solidFill>
                    <a:schemeClr val="tx1"/>
                  </a:solidFill>
                  <a:latin typeface="HG丸ｺﾞｼｯｸM-PRO" pitchFamily="50" charset="-128"/>
                  <a:ea typeface="HG丸ｺﾞｼｯｸM-PRO" pitchFamily="50" charset="-128"/>
                </a:rPr>
                <a:t>100%</a:t>
              </a:r>
            </a:p>
          </p:txBody>
        </p:sp>
      </p:grpSp>
      <p:sp>
        <p:nvSpPr>
          <p:cNvPr id="53" name="角丸四角形 52"/>
          <p:cNvSpPr/>
          <p:nvPr/>
        </p:nvSpPr>
        <p:spPr bwMode="auto">
          <a:xfrm>
            <a:off x="927378" y="2924944"/>
            <a:ext cx="5616624" cy="2016224"/>
          </a:xfrm>
          <a:prstGeom prst="roundRect">
            <a:avLst>
              <a:gd name="adj" fmla="val 11523"/>
            </a:avLst>
          </a:prstGeom>
          <a:solidFill>
            <a:schemeClr val="tx2">
              <a:lumMod val="20000"/>
              <a:lumOff val="8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nchor="ctr"/>
          <a:lstStyle/>
          <a:p>
            <a:pPr marL="180000" indent="-180000">
              <a:lnSpc>
                <a:spcPts val="2200"/>
              </a:lnSpc>
              <a:spcBef>
                <a:spcPts val="0"/>
              </a:spcBef>
              <a:buFont typeface="Wingdings" pitchFamily="2" charset="2"/>
              <a:buChar char="Ø"/>
              <a:defRPr/>
            </a:pPr>
            <a:r>
              <a:rPr lang="ja-JP" altLang="en-US" sz="1600" dirty="0">
                <a:solidFill>
                  <a:schemeClr val="tx1"/>
                </a:solidFill>
                <a:latin typeface="HG丸ｺﾞｼｯｸM-PRO" pitchFamily="50" charset="-128"/>
                <a:ea typeface="HG丸ｺﾞｼｯｸM-PRO" pitchFamily="50" charset="-128"/>
              </a:rPr>
              <a:t>本市では、現在、建設費約</a:t>
            </a:r>
            <a:r>
              <a:rPr lang="en-US" altLang="ja-JP" sz="1600" dirty="0">
                <a:solidFill>
                  <a:schemeClr val="tx1"/>
                </a:solidFill>
                <a:latin typeface="HG丸ｺﾞｼｯｸM-PRO" pitchFamily="50" charset="-128"/>
                <a:ea typeface="HG丸ｺﾞｼｯｸM-PRO" pitchFamily="50" charset="-128"/>
              </a:rPr>
              <a:t>400</a:t>
            </a:r>
            <a:r>
              <a:rPr lang="ja-JP" altLang="en-US" sz="1600" dirty="0">
                <a:solidFill>
                  <a:schemeClr val="tx1"/>
                </a:solidFill>
                <a:latin typeface="HG丸ｺﾞｼｯｸM-PRO" pitchFamily="50" charset="-128"/>
                <a:ea typeface="HG丸ｺﾞｼｯｸM-PRO" pitchFamily="50" charset="-128"/>
              </a:rPr>
              <a:t>億円の約</a:t>
            </a:r>
            <a:r>
              <a:rPr lang="en-US" altLang="ja-JP" sz="1600" dirty="0">
                <a:solidFill>
                  <a:schemeClr val="tx1"/>
                </a:solidFill>
                <a:latin typeface="HG丸ｺﾞｼｯｸM-PRO" pitchFamily="50" charset="-128"/>
                <a:ea typeface="HG丸ｺﾞｼｯｸM-PRO" pitchFamily="50" charset="-128"/>
              </a:rPr>
              <a:t>7</a:t>
            </a:r>
            <a:r>
              <a:rPr lang="ja-JP" altLang="en-US" sz="1600" dirty="0">
                <a:solidFill>
                  <a:schemeClr val="tx1"/>
                </a:solidFill>
                <a:latin typeface="HG丸ｺﾞｼｯｸM-PRO" pitchFamily="50" charset="-128"/>
                <a:ea typeface="HG丸ｺﾞｼｯｸM-PRO" pitchFamily="50" charset="-128"/>
              </a:rPr>
              <a:t>割が、国からの補助を受ける対象事業である。</a:t>
            </a:r>
            <a:endParaRPr lang="en-US" altLang="ja-JP" sz="1600" dirty="0">
              <a:solidFill>
                <a:schemeClr val="tx1"/>
              </a:solidFill>
              <a:latin typeface="HG丸ｺﾞｼｯｸM-PRO" pitchFamily="50" charset="-128"/>
              <a:ea typeface="HG丸ｺﾞｼｯｸM-PRO" pitchFamily="50" charset="-128"/>
            </a:endParaRPr>
          </a:p>
          <a:p>
            <a:pPr marL="180000" indent="-180000">
              <a:lnSpc>
                <a:spcPts val="2200"/>
              </a:lnSpc>
              <a:spcBef>
                <a:spcPts val="600"/>
              </a:spcBef>
              <a:buFont typeface="Wingdings" pitchFamily="2" charset="2"/>
              <a:buChar char="Ø"/>
              <a:defRPr/>
            </a:pPr>
            <a:r>
              <a:rPr lang="ja-JP" altLang="en-US" sz="1600" dirty="0">
                <a:solidFill>
                  <a:schemeClr val="tx1"/>
                </a:solidFill>
                <a:latin typeface="HG丸ｺﾞｼｯｸM-PRO" pitchFamily="50" charset="-128"/>
                <a:ea typeface="HG丸ｺﾞｼｯｸM-PRO" pitchFamily="50" charset="-128"/>
              </a:rPr>
              <a:t>新増設・大規模改築更新を除く建設事業について民間事業者が実施することとしている。</a:t>
            </a:r>
            <a:endParaRPr lang="en-US" altLang="ja-JP" sz="1600" dirty="0">
              <a:solidFill>
                <a:schemeClr val="tx1"/>
              </a:solidFill>
              <a:latin typeface="HG丸ｺﾞｼｯｸM-PRO" pitchFamily="50" charset="-128"/>
              <a:ea typeface="HG丸ｺﾞｼｯｸM-PRO" pitchFamily="50" charset="-128"/>
            </a:endParaRPr>
          </a:p>
          <a:p>
            <a:pPr marL="180000" indent="-180000">
              <a:lnSpc>
                <a:spcPts val="2200"/>
              </a:lnSpc>
              <a:spcBef>
                <a:spcPts val="600"/>
              </a:spcBef>
              <a:buFont typeface="Wingdings" pitchFamily="2" charset="2"/>
              <a:buChar char="Ø"/>
              <a:defRPr/>
            </a:pPr>
            <a:r>
              <a:rPr lang="ja-JP" altLang="en-US" sz="1600" dirty="0">
                <a:solidFill>
                  <a:schemeClr val="tx1"/>
                </a:solidFill>
                <a:latin typeface="HG丸ｺﾞｼｯｸM-PRO" pitchFamily="50" charset="-128"/>
                <a:ea typeface="HG丸ｺﾞｼｯｸM-PRO" pitchFamily="50" charset="-128"/>
              </a:rPr>
              <a:t>なお、改築事業は今後、増加する見込みである</a:t>
            </a:r>
            <a:r>
              <a:rPr lang="ja-JP" altLang="en-US" sz="1400" dirty="0">
                <a:solidFill>
                  <a:schemeClr val="tx1"/>
                </a:solidFill>
                <a:latin typeface="HG丸ｺﾞｼｯｸM-PRO" pitchFamily="50" charset="-128"/>
                <a:ea typeface="HG丸ｺﾞｼｯｸM-PRO" pitchFamily="50" charset="-128"/>
              </a:rPr>
              <a:t>。</a:t>
            </a:r>
            <a:endParaRPr lang="en-US" altLang="ja-JP" sz="1400" dirty="0">
              <a:solidFill>
                <a:schemeClr val="tx1"/>
              </a:solidFill>
              <a:latin typeface="HG丸ｺﾞｼｯｸM-PRO" pitchFamily="50" charset="-128"/>
              <a:ea typeface="HG丸ｺﾞｼｯｸM-PRO" pitchFamily="50" charset="-128"/>
            </a:endParaRPr>
          </a:p>
        </p:txBody>
      </p:sp>
      <p:sp>
        <p:nvSpPr>
          <p:cNvPr id="59" name="Rectangle 5"/>
          <p:cNvSpPr>
            <a:spLocks noChangeArrowheads="1"/>
          </p:cNvSpPr>
          <p:nvPr/>
        </p:nvSpPr>
        <p:spPr bwMode="auto">
          <a:xfrm>
            <a:off x="848543" y="5373216"/>
            <a:ext cx="8186393" cy="648072"/>
          </a:xfrm>
          <a:prstGeom prst="rect">
            <a:avLst/>
          </a:prstGeom>
          <a:solidFill>
            <a:schemeClr val="tx2">
              <a:lumMod val="20000"/>
              <a:lumOff val="80000"/>
            </a:schemeClr>
          </a:solidFill>
          <a:ln w="12700">
            <a:noFill/>
            <a:miter lim="800000"/>
            <a:headEnd/>
            <a:tailEnd/>
          </a:ln>
          <a:effectLst>
            <a:outerShdw blurRad="63500" dist="25400" sx="101000" sy="101000" algn="ctr" rotWithShape="0">
              <a:srgbClr val="00B1F0">
                <a:alpha val="75000"/>
              </a:srgbClr>
            </a:outerShdw>
          </a:effectLst>
          <a:extLst/>
        </p:spPr>
        <p:txBody>
          <a:bodyPr rIns="36000" anchor="ctr"/>
          <a:lstStyle/>
          <a:p>
            <a:pPr marL="216000" indent="-216000" eaLnBrk="0" hangingPunct="0">
              <a:lnSpc>
                <a:spcPts val="2400"/>
              </a:lnSpc>
              <a:spcBef>
                <a:spcPts val="300"/>
              </a:spcBef>
              <a:buFontTx/>
              <a:buChar char="•"/>
            </a:pPr>
            <a:r>
              <a:rPr lang="ja-JP" altLang="ja-JP" sz="1600" dirty="0" smtClean="0">
                <a:latin typeface="HG丸ｺﾞｼｯｸM-PRO" pitchFamily="50" charset="-128"/>
                <a:ea typeface="HG丸ｺﾞｼｯｸM-PRO" pitchFamily="50" charset="-128"/>
              </a:rPr>
              <a:t>国庫債務負担の特別枠</a:t>
            </a:r>
            <a:r>
              <a:rPr lang="ja-JP" altLang="en-US" sz="1600" dirty="0" smtClean="0">
                <a:latin typeface="HG丸ｺﾞｼｯｸM-PRO" pitchFamily="50" charset="-128"/>
                <a:ea typeface="HG丸ｺﾞｼｯｸM-PRO" pitchFamily="50" charset="-128"/>
              </a:rPr>
              <a:t>を特区により</a:t>
            </a:r>
            <a:r>
              <a:rPr lang="ja-JP" altLang="ja-JP" sz="1600" dirty="0" smtClean="0">
                <a:latin typeface="HG丸ｺﾞｼｯｸM-PRO" pitchFamily="50" charset="-128"/>
                <a:ea typeface="HG丸ｺﾞｼｯｸM-PRO" pitchFamily="50" charset="-128"/>
              </a:rPr>
              <a:t>設定</a:t>
            </a:r>
            <a:r>
              <a:rPr lang="ja-JP" altLang="en-US" sz="1600" dirty="0" smtClean="0">
                <a:latin typeface="HG丸ｺﾞｼｯｸM-PRO" pitchFamily="50" charset="-128"/>
                <a:ea typeface="HG丸ｺﾞｼｯｸM-PRO" pitchFamily="50" charset="-128"/>
              </a:rPr>
              <a:t>することで</a:t>
            </a:r>
            <a:r>
              <a:rPr lang="ja-JP" altLang="ja-JP" sz="1600" dirty="0" smtClean="0">
                <a:latin typeface="HG丸ｺﾞｼｯｸM-PRO" pitchFamily="50" charset="-128"/>
                <a:ea typeface="HG丸ｺﾞｼｯｸM-PRO" pitchFamily="50" charset="-128"/>
              </a:rPr>
              <a:t>、長期の契約期間にわたる優先的な国庫補助金の充当が期待される。</a:t>
            </a:r>
            <a:endParaRPr lang="en-US" altLang="ja-JP" sz="1600" dirty="0">
              <a:latin typeface="HG丸ｺﾞｼｯｸM-PRO" pitchFamily="50" charset="-128"/>
              <a:ea typeface="HG丸ｺﾞｼｯｸM-PRO" pitchFamily="50" charset="-128"/>
            </a:endParaRPr>
          </a:p>
        </p:txBody>
      </p:sp>
      <p:sp>
        <p:nvSpPr>
          <p:cNvPr id="60" name="下矢印 1"/>
          <p:cNvSpPr>
            <a:spLocks noChangeArrowheads="1"/>
          </p:cNvSpPr>
          <p:nvPr/>
        </p:nvSpPr>
        <p:spPr bwMode="auto">
          <a:xfrm>
            <a:off x="4408115" y="5013176"/>
            <a:ext cx="1044116" cy="298326"/>
          </a:xfrm>
          <a:prstGeom prst="downArrow">
            <a:avLst>
              <a:gd name="adj1" fmla="val 50000"/>
              <a:gd name="adj2" fmla="val 50000"/>
            </a:avLst>
          </a:prstGeom>
          <a:gradFill rotWithShape="1">
            <a:gsLst>
              <a:gs pos="0">
                <a:srgbClr val="00FFFF"/>
              </a:gs>
              <a:gs pos="50000">
                <a:srgbClr val="007676"/>
              </a:gs>
              <a:gs pos="100000">
                <a:srgbClr val="00FFFF"/>
              </a:gs>
            </a:gsLst>
            <a:lin ang="5400000" scaled="1"/>
          </a:gradFill>
          <a:ln w="9525" algn="ctr">
            <a:noFill/>
            <a:round/>
            <a:headEnd/>
            <a:tailEnd/>
          </a:ln>
        </p:spPr>
        <p:txBody>
          <a:bodyPr lIns="128016" tIns="64008" rIns="128016" bIns="64008" anchor="ctr"/>
          <a:lstStyle/>
          <a:p>
            <a:pPr algn="ctr" defTabSz="957263"/>
            <a:endParaRPr lang="ja-JP" altLang="en-US"/>
          </a:p>
        </p:txBody>
      </p:sp>
      <p:sp>
        <p:nvSpPr>
          <p:cNvPr id="21" name="Rectangle 5"/>
          <p:cNvSpPr>
            <a:spLocks noChangeArrowheads="1"/>
          </p:cNvSpPr>
          <p:nvPr/>
        </p:nvSpPr>
        <p:spPr bwMode="auto">
          <a:xfrm>
            <a:off x="488504" y="661377"/>
            <a:ext cx="8892000" cy="750218"/>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tIns="36000" rIns="36000" bIns="36000" anchor="ctr"/>
          <a:lstStyle/>
          <a:p>
            <a:pPr marL="216000" indent="-216000" eaLnBrk="0" hangingPunct="0">
              <a:lnSpc>
                <a:spcPts val="2400"/>
              </a:lnSpc>
            </a:pPr>
            <a:r>
              <a:rPr lang="ja-JP" altLang="en-US" sz="1600" dirty="0" smtClean="0">
                <a:solidFill>
                  <a:schemeClr val="accent1">
                    <a:lumMod val="50000"/>
                  </a:schemeClr>
                </a:solidFill>
                <a:latin typeface="HG丸ｺﾞｼｯｸM-PRO" pitchFamily="50" charset="-128"/>
                <a:ea typeface="HG丸ｺﾞｼｯｸM-PRO" pitchFamily="50" charset="-128"/>
              </a:rPr>
              <a:t>・課題②については、</a:t>
            </a:r>
            <a:r>
              <a:rPr lang="ja-JP" altLang="ja-JP" sz="1600" dirty="0" smtClean="0">
                <a:solidFill>
                  <a:schemeClr val="accent1">
                    <a:lumMod val="50000"/>
                  </a:schemeClr>
                </a:solidFill>
                <a:latin typeface="HG丸ｺﾞｼｯｸM-PRO" pitchFamily="50" charset="-128"/>
                <a:ea typeface="HG丸ｺﾞｼｯｸM-PRO" pitchFamily="50" charset="-128"/>
              </a:rPr>
              <a:t>長期</a:t>
            </a:r>
            <a:r>
              <a:rPr lang="ja-JP" altLang="ja-JP" sz="1600" dirty="0">
                <a:solidFill>
                  <a:schemeClr val="accent1">
                    <a:lumMod val="50000"/>
                  </a:schemeClr>
                </a:solidFill>
                <a:latin typeface="HG丸ｺﾞｼｯｸM-PRO" pitchFamily="50" charset="-128"/>
                <a:ea typeface="HG丸ｺﾞｼｯｸM-PRO" pitchFamily="50" charset="-128"/>
              </a:rPr>
              <a:t>の契約期間にわたって、計画的に改築更新事業を実施するため</a:t>
            </a:r>
            <a:r>
              <a:rPr lang="ja-JP" altLang="en-US" sz="1600" dirty="0">
                <a:solidFill>
                  <a:schemeClr val="accent1">
                    <a:lumMod val="50000"/>
                  </a:schemeClr>
                </a:solidFill>
                <a:latin typeface="HG丸ｺﾞｼｯｸM-PRO" pitchFamily="50" charset="-128"/>
                <a:ea typeface="HG丸ｺﾞｼｯｸM-PRO" pitchFamily="50" charset="-128"/>
              </a:rPr>
              <a:t>の</a:t>
            </a:r>
            <a:r>
              <a:rPr lang="ja-JP" altLang="ja-JP" sz="1600" dirty="0">
                <a:solidFill>
                  <a:schemeClr val="accent1">
                    <a:lumMod val="50000"/>
                  </a:schemeClr>
                </a:solidFill>
                <a:latin typeface="HG丸ｺﾞｼｯｸM-PRO" pitchFamily="50" charset="-128"/>
                <a:ea typeface="HG丸ｺﾞｼｯｸM-PRO" pitchFamily="50" charset="-128"/>
              </a:rPr>
              <a:t>国からの補助金の担保（国庫債務負担の特別枠設定</a:t>
            </a:r>
            <a:r>
              <a:rPr lang="ja-JP" altLang="ja-JP" sz="1600" dirty="0" smtClean="0">
                <a:solidFill>
                  <a:schemeClr val="accent1">
                    <a:lumMod val="50000"/>
                  </a:schemeClr>
                </a:solidFill>
                <a:latin typeface="HG丸ｺﾞｼｯｸM-PRO" pitchFamily="50" charset="-128"/>
                <a:ea typeface="HG丸ｺﾞｼｯｸM-PRO" pitchFamily="50" charset="-128"/>
              </a:rPr>
              <a:t>）</a:t>
            </a:r>
            <a:r>
              <a:rPr lang="ja-JP" altLang="en-US" sz="1600" dirty="0" smtClean="0">
                <a:solidFill>
                  <a:schemeClr val="accent1">
                    <a:lumMod val="50000"/>
                  </a:schemeClr>
                </a:solidFill>
                <a:latin typeface="HG丸ｺﾞｼｯｸM-PRO" pitchFamily="50" charset="-128"/>
                <a:ea typeface="HG丸ｺﾞｼｯｸM-PRO" pitchFamily="50" charset="-128"/>
              </a:rPr>
              <a:t>が必要。</a:t>
            </a:r>
            <a:endParaRPr lang="ja-JP" altLang="ja-JP" sz="1600" dirty="0">
              <a:solidFill>
                <a:schemeClr val="accent1">
                  <a:lumMod val="50000"/>
                </a:schemeClr>
              </a:solidFill>
              <a:latin typeface="HG丸ｺﾞｼｯｸM-PRO" pitchFamily="50" charset="-128"/>
              <a:ea typeface="HG丸ｺﾞｼｯｸM-PRO" pitchFamily="50" charset="-128"/>
            </a:endParaRPr>
          </a:p>
        </p:txBody>
      </p:sp>
      <p:sp>
        <p:nvSpPr>
          <p:cNvPr id="22" name="Rectangle 5"/>
          <p:cNvSpPr>
            <a:spLocks noChangeArrowheads="1"/>
          </p:cNvSpPr>
          <p:nvPr/>
        </p:nvSpPr>
        <p:spPr bwMode="auto">
          <a:xfrm>
            <a:off x="812540" y="5985284"/>
            <a:ext cx="9001000" cy="553678"/>
          </a:xfrm>
          <a:prstGeom prst="rect">
            <a:avLst/>
          </a:prstGeom>
          <a:noFill/>
          <a:ln w="12700">
            <a:noFill/>
            <a:miter lim="800000"/>
            <a:headEnd/>
            <a:tailEnd/>
          </a:ln>
          <a:effectLst>
            <a:outerShdw blurRad="63500" dist="25400" sx="101000" sy="101000" algn="ctr" rotWithShape="0">
              <a:srgbClr val="00B1F0">
                <a:alpha val="75000"/>
              </a:srgbClr>
            </a:outerShdw>
          </a:effectLst>
          <a:extLst/>
        </p:spPr>
        <p:txBody>
          <a:bodyPr rIns="36000" anchor="ctr"/>
          <a:lstStyle/>
          <a:p>
            <a:pPr marL="216000" indent="-216000" eaLnBrk="0" hangingPunct="0">
              <a:lnSpc>
                <a:spcPts val="2800"/>
              </a:lnSpc>
            </a:pPr>
            <a:r>
              <a:rPr lang="en-US" altLang="ja-JP" sz="1600" dirty="0" smtClean="0">
                <a:latin typeface="HG丸ｺﾞｼｯｸM-PRO" pitchFamily="50" charset="-128"/>
                <a:ea typeface="HG丸ｺﾞｼｯｸM-PRO" pitchFamily="50" charset="-128"/>
              </a:rPr>
              <a:t>※</a:t>
            </a:r>
            <a:r>
              <a:rPr lang="ja-JP" altLang="en-US" sz="1600" dirty="0" smtClean="0">
                <a:latin typeface="HG丸ｺﾞｼｯｸM-PRO" pitchFamily="50" charset="-128"/>
                <a:ea typeface="HG丸ｺﾞｼｯｸM-PRO" pitchFamily="50" charset="-128"/>
              </a:rPr>
              <a:t>　課題③についても</a:t>
            </a:r>
            <a:r>
              <a:rPr lang="ja-JP" altLang="ja-JP" sz="1600" dirty="0" smtClean="0">
                <a:latin typeface="HG丸ｺﾞｼｯｸM-PRO" pitchFamily="50" charset="-128"/>
                <a:ea typeface="HG丸ｺﾞｼｯｸM-PRO" pitchFamily="50" charset="-128"/>
              </a:rPr>
              <a:t>長期</a:t>
            </a:r>
            <a:r>
              <a:rPr lang="ja-JP" altLang="ja-JP" sz="1600" dirty="0">
                <a:latin typeface="HG丸ｺﾞｼｯｸM-PRO" pitchFamily="50" charset="-128"/>
                <a:ea typeface="HG丸ｺﾞｼｯｸM-PRO" pitchFamily="50" charset="-128"/>
              </a:rPr>
              <a:t>の契約期間に</a:t>
            </a:r>
            <a:r>
              <a:rPr lang="ja-JP" altLang="ja-JP" sz="1600" dirty="0" smtClean="0">
                <a:latin typeface="HG丸ｺﾞｼｯｸM-PRO" pitchFamily="50" charset="-128"/>
                <a:ea typeface="HG丸ｺﾞｼｯｸM-PRO" pitchFamily="50" charset="-128"/>
              </a:rPr>
              <a:t>わた</a:t>
            </a:r>
            <a:r>
              <a:rPr lang="ja-JP" altLang="en-US" sz="1600" dirty="0" smtClean="0">
                <a:latin typeface="HG丸ｺﾞｼｯｸM-PRO" pitchFamily="50" charset="-128"/>
                <a:ea typeface="HG丸ｺﾞｼｯｸM-PRO" pitchFamily="50" charset="-128"/>
              </a:rPr>
              <a:t>る税の負担について、市内部での調整が必要。</a:t>
            </a:r>
            <a:endParaRPr lang="ja-JP" altLang="ja-JP" sz="1600" dirty="0">
              <a:latin typeface="HG丸ｺﾞｼｯｸM-PRO" pitchFamily="50" charset="-128"/>
              <a:ea typeface="HG丸ｺﾞｼｯｸM-PRO" pitchFamily="50" charset="-128"/>
            </a:endParaRPr>
          </a:p>
        </p:txBody>
      </p:sp>
      <p:sp>
        <p:nvSpPr>
          <p:cNvPr id="28"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62</a:t>
            </a:fld>
            <a:endParaRPr lang="ja-JP" altLang="en-US" sz="2000" b="1" dirty="0">
              <a:solidFill>
                <a:schemeClr val="tx1"/>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７</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７</a:t>
            </a:r>
            <a:r>
              <a:rPr lang="ja-JP" altLang="en-US" dirty="0">
                <a:solidFill>
                  <a:srgbClr val="623104"/>
                </a:solidFill>
                <a:latin typeface="HGS創英角ｺﾞｼｯｸUB" pitchFamily="50" charset="-128"/>
                <a:ea typeface="HGS創英角ｺﾞｼｯｸUB" pitchFamily="50" charset="-128"/>
              </a:rPr>
              <a:t>．</a:t>
            </a:r>
            <a:r>
              <a:rPr lang="ja-JP" altLang="en-US" dirty="0"/>
              <a:t>課題②への対応の一例</a:t>
            </a:r>
            <a:r>
              <a:rPr lang="ja-JP" altLang="en-US" sz="2000" dirty="0"/>
              <a:t>（債務負担の特別枠設定</a:t>
            </a:r>
            <a:r>
              <a:rPr lang="ja-JP" altLang="en-US" sz="2000" dirty="0" smtClean="0"/>
              <a:t>）</a:t>
            </a:r>
            <a:endParaRPr kumimoji="1" lang="ja-JP" altLang="en-US" sz="2000" dirty="0"/>
          </a:p>
        </p:txBody>
      </p:sp>
    </p:spTree>
    <p:extLst>
      <p:ext uri="{BB962C8B-B14F-4D97-AF65-F5344CB8AC3E}">
        <p14:creationId xmlns:p14="http://schemas.microsoft.com/office/powerpoint/2010/main" val="10962679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76774" y="1737348"/>
            <a:ext cx="4104000" cy="4824000"/>
          </a:xfrm>
          <a:prstGeom prst="roundRect">
            <a:avLst>
              <a:gd name="adj" fmla="val 6723"/>
            </a:avLst>
          </a:prstGeom>
          <a:solidFill>
            <a:schemeClr val="bg1"/>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lstStyle/>
          <a:p>
            <a:pPr marL="144000" indent="-144000">
              <a:lnSpc>
                <a:spcPts val="2000"/>
              </a:lnSpc>
              <a:spcBef>
                <a:spcPts val="600"/>
              </a:spcBef>
              <a:buFont typeface="Arial" panose="020B0604020202020204" pitchFamily="34" charset="0"/>
              <a:buChar char="•"/>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民間の経営手法の導入によるコスト</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縮減</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や収益性の向上</a:t>
            </a:r>
            <a:endParaRPr lang="en-US" altLang="ja-JP" sz="16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363538" indent="-363538">
              <a:lnSpc>
                <a:spcPts val="2000"/>
              </a:lnSpc>
              <a:spcBef>
                <a:spcPts val="600"/>
              </a:spcBef>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　</a:t>
            </a:r>
            <a:r>
              <a:rPr lang="ja-JP" altLang="en-US"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rPr>
              <a:t>○効率的な事業執行体制の構築による職員数削減（人件費削減）</a:t>
            </a:r>
            <a:endParaRPr lang="en-US" altLang="ja-JP"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endParaRPr>
          </a:p>
          <a:p>
            <a:pPr marL="396000" indent="-396000">
              <a:lnSpc>
                <a:spcPts val="1900"/>
              </a:lnSpc>
            </a:pPr>
            <a:r>
              <a:rPr lang="ja-JP" altLang="en-US"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rPr>
              <a:t>　○建設事業費縮減　　</a:t>
            </a:r>
            <a:endParaRPr lang="en-US" altLang="ja-JP"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endParaRPr>
          </a:p>
          <a:p>
            <a:pPr marL="144000" indent="-144000">
              <a:lnSpc>
                <a:spcPts val="2000"/>
              </a:lnSpc>
              <a:spcBef>
                <a:spcPts val="1800"/>
              </a:spcBef>
              <a:buFont typeface="Arial" panose="020B0604020202020204" pitchFamily="34" charset="0"/>
              <a:buChar char="•"/>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市の技術・ノウハウを活かした</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　</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　　国内外事業展開</a:t>
            </a:r>
            <a:endParaRPr lang="en-US" altLang="ja-JP" sz="16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449263" indent="-274638">
              <a:lnSpc>
                <a:spcPts val="2000"/>
              </a:lnSpc>
              <a:spcBef>
                <a:spcPts val="1800"/>
              </a:spcBef>
            </a:pPr>
            <a:r>
              <a:rPr lang="ja-JP" altLang="en-US"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rPr>
              <a:t>○他都市等への幅広い事業展開や、民間企業との研究開発を通じた技術力の継承と発展</a:t>
            </a:r>
          </a:p>
          <a:p>
            <a:pPr marL="396000" indent="-396000">
              <a:lnSpc>
                <a:spcPts val="2000"/>
              </a:lnSpc>
              <a:spcBef>
                <a:spcPts val="300"/>
              </a:spcBef>
            </a:pPr>
            <a:r>
              <a:rPr lang="ja-JP" altLang="en-US"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rPr>
              <a:t>　○下水道トータルシステムの運営能力を活用した</a:t>
            </a:r>
            <a:r>
              <a:rPr lang="ja-JP" altLang="en-US" sz="1600" dirty="0">
                <a:solidFill>
                  <a:schemeClr val="accent1">
                    <a:lumMod val="50000"/>
                  </a:schemeClr>
                </a:solidFill>
                <a:latin typeface="HGS創英角ｺﾞｼｯｸUB" pitchFamily="50" charset="-128"/>
                <a:ea typeface="HGS創英角ｺﾞｼｯｸUB" pitchFamily="50" charset="-128"/>
                <a:cs typeface="Meiryo UI" pitchFamily="50" charset="-128"/>
              </a:rPr>
              <a:t>国内外</a:t>
            </a:r>
            <a:r>
              <a:rPr lang="ja-JP" altLang="en-US"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rPr>
              <a:t>事業収益拡大　</a:t>
            </a:r>
          </a:p>
        </p:txBody>
      </p:sp>
      <p:sp>
        <p:nvSpPr>
          <p:cNvPr id="26" name="角丸四角形 25"/>
          <p:cNvSpPr/>
          <p:nvPr/>
        </p:nvSpPr>
        <p:spPr>
          <a:xfrm>
            <a:off x="5385048" y="1737348"/>
            <a:ext cx="4392000" cy="4824000"/>
          </a:xfrm>
          <a:prstGeom prst="roundRect">
            <a:avLst>
              <a:gd name="adj" fmla="val 6723"/>
            </a:avLst>
          </a:prstGeom>
          <a:solidFill>
            <a:schemeClr val="bg1"/>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36000" tIns="0" rIns="72000" bIns="0" rtlCol="0" anchor="ctr"/>
          <a:lstStyle/>
          <a:p>
            <a:pPr marL="216000" indent="-216000">
              <a:lnSpc>
                <a:spcPts val="2000"/>
              </a:lnSpc>
              <a:spcBef>
                <a:spcPts val="1200"/>
              </a:spcBef>
            </a:pPr>
            <a:r>
              <a:rPr lang="ja-JP" altLang="en-US"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rPr>
              <a:t>・</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安全・安心かつ快適な市民サービスの安定提供</a:t>
            </a:r>
            <a:endParaRPr lang="en-US" altLang="ja-JP" sz="12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396000" indent="-396000">
              <a:lnSpc>
                <a:spcPts val="2000"/>
              </a:lnSpc>
              <a:spcBef>
                <a:spcPts val="300"/>
              </a:spcBef>
            </a:pPr>
            <a:r>
              <a:rPr lang="ja-JP" altLang="en-US"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rPr>
              <a:t>　○予算制約下においても市民の安全・安心に直結する施設改築更新を着実に実施</a:t>
            </a:r>
            <a:endParaRPr lang="en-US" altLang="ja-JP" sz="1600" u="sng" dirty="0" smtClean="0">
              <a:solidFill>
                <a:schemeClr val="accent1">
                  <a:lumMod val="50000"/>
                </a:schemeClr>
              </a:solidFill>
              <a:latin typeface="HGS創英角ｺﾞｼｯｸUB" pitchFamily="50" charset="-128"/>
              <a:ea typeface="HGS創英角ｺﾞｼｯｸUB" pitchFamily="50" charset="-128"/>
              <a:cs typeface="Meiryo UI" pitchFamily="50" charset="-128"/>
            </a:endParaRPr>
          </a:p>
          <a:p>
            <a:pPr marL="396000" indent="-396000">
              <a:lnSpc>
                <a:spcPts val="2000"/>
              </a:lnSpc>
            </a:pPr>
            <a:r>
              <a:rPr lang="ja-JP" altLang="en-US"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rPr>
              <a:t>　○高水準の技術・ノウハウを駆使した低廉で確実なサービスの持続的提供</a:t>
            </a:r>
            <a:endParaRPr lang="en-US" altLang="ja-JP" sz="16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144000" indent="-144000">
              <a:lnSpc>
                <a:spcPts val="2000"/>
              </a:lnSpc>
              <a:spcBef>
                <a:spcPts val="1800"/>
              </a:spcBef>
              <a:buFont typeface="Arial" panose="020B0604020202020204" pitchFamily="34" charset="0"/>
              <a:buChar char="•"/>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市民負担の軽減</a:t>
            </a:r>
            <a:endParaRPr lang="en-US" altLang="ja-JP" sz="12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144000" indent="-144000">
              <a:lnSpc>
                <a:spcPts val="2000"/>
              </a:lnSpc>
              <a:spcBef>
                <a:spcPts val="300"/>
              </a:spcBef>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　</a:t>
            </a:r>
            <a:r>
              <a:rPr lang="ja-JP" altLang="en-US"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rPr>
              <a:t>○使用料負担の増加を抑制</a:t>
            </a:r>
            <a:endParaRPr lang="en-US" altLang="ja-JP"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endParaRPr>
          </a:p>
          <a:p>
            <a:pPr marL="396000" indent="-396000">
              <a:lnSpc>
                <a:spcPts val="2000"/>
              </a:lnSpc>
            </a:pPr>
            <a:r>
              <a:rPr lang="ja-JP" altLang="en-US"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rPr>
              <a:t>　○一般会計繰入金（雨水処理等に係る公費負担）の増加を抑制</a:t>
            </a:r>
            <a:endParaRPr lang="en-US" altLang="ja-JP"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endParaRPr>
          </a:p>
          <a:p>
            <a:pPr marL="540000" indent="-540000">
              <a:lnSpc>
                <a:spcPts val="2000"/>
              </a:lnSpc>
            </a:pPr>
            <a:endParaRPr lang="en-US" altLang="ja-JP"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endParaRPr>
          </a:p>
          <a:p>
            <a:pPr marL="540000" indent="-540000">
              <a:lnSpc>
                <a:spcPts val="2000"/>
              </a:lnSpc>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・都市の持続的発展への寄与</a:t>
            </a:r>
            <a:endParaRPr lang="en-US" altLang="ja-JP" sz="12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396000" indent="-396000">
              <a:lnSpc>
                <a:spcPts val="2000"/>
              </a:lnSpc>
              <a:spcBef>
                <a:spcPts val="300"/>
              </a:spcBef>
            </a:pPr>
            <a:r>
              <a:rPr lang="ja-JP" altLang="en-US" sz="1600" dirty="0" smtClean="0">
                <a:solidFill>
                  <a:schemeClr val="accent1">
                    <a:lumMod val="50000"/>
                  </a:schemeClr>
                </a:solidFill>
                <a:latin typeface="HGS創英角ｺﾞｼｯｸUB" pitchFamily="50" charset="-128"/>
                <a:ea typeface="HGS創英角ｺﾞｼｯｸUB" pitchFamily="50" charset="-128"/>
                <a:cs typeface="Meiryo UI" pitchFamily="50" charset="-128"/>
              </a:rPr>
              <a:t>　○国内外への多角的事業展開を通じてノウハウを新たに蓄積し、地域競争力の強化につなげ、経済成長・雇用創出に貢献　　</a:t>
            </a:r>
            <a:endParaRPr lang="en-US" altLang="ja-JP" sz="14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20" name="右矢印 19"/>
          <p:cNvSpPr/>
          <p:nvPr/>
        </p:nvSpPr>
        <p:spPr>
          <a:xfrm>
            <a:off x="4340934" y="3500980"/>
            <a:ext cx="972106" cy="1548172"/>
          </a:xfrm>
          <a:prstGeom prst="rightArrow">
            <a:avLst/>
          </a:prstGeom>
          <a:solidFill>
            <a:srgbClr val="FFFFFF"/>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1" name="テキスト ボックス 10"/>
          <p:cNvSpPr txBox="1"/>
          <p:nvPr/>
        </p:nvSpPr>
        <p:spPr>
          <a:xfrm>
            <a:off x="5457056" y="1327213"/>
            <a:ext cx="2376264" cy="369332"/>
          </a:xfrm>
          <a:prstGeom prst="rect">
            <a:avLst/>
          </a:prstGeom>
          <a:noFill/>
        </p:spPr>
        <p:txBody>
          <a:bodyPr wrap="square" rtlCol="0">
            <a:spAutoFit/>
          </a:bodyPr>
          <a:lstStyle/>
          <a:p>
            <a:r>
              <a:rPr kumimoji="1" lang="ja-JP" altLang="en-US" dirty="0" smtClean="0">
                <a:latin typeface="HGS創英角ｺﾞｼｯｸUB" pitchFamily="50" charset="-128"/>
                <a:ea typeface="HGS創英角ｺﾞｼｯｸUB" pitchFamily="50" charset="-128"/>
              </a:rPr>
              <a:t>市民のメリット</a:t>
            </a:r>
            <a:endParaRPr kumimoji="1" lang="ja-JP" altLang="en-US" dirty="0">
              <a:latin typeface="HGS創英角ｺﾞｼｯｸUB" pitchFamily="50" charset="-128"/>
              <a:ea typeface="HGS創英角ｺﾞｼｯｸUB" pitchFamily="50" charset="-128"/>
            </a:endParaRPr>
          </a:p>
        </p:txBody>
      </p:sp>
      <p:sp>
        <p:nvSpPr>
          <p:cNvPr id="13" name="テキスト ボックス 12"/>
          <p:cNvSpPr txBox="1"/>
          <p:nvPr/>
        </p:nvSpPr>
        <p:spPr>
          <a:xfrm>
            <a:off x="164468" y="1327213"/>
            <a:ext cx="2376264" cy="369332"/>
          </a:xfrm>
          <a:prstGeom prst="rect">
            <a:avLst/>
          </a:prstGeom>
          <a:noFill/>
        </p:spPr>
        <p:txBody>
          <a:bodyPr wrap="square" rtlCol="0">
            <a:spAutoFit/>
          </a:bodyPr>
          <a:lstStyle/>
          <a:p>
            <a:r>
              <a:rPr kumimoji="1" lang="ja-JP" altLang="en-US" dirty="0" smtClean="0">
                <a:latin typeface="HGS創英角ｺﾞｼｯｸUB" pitchFamily="50" charset="-128"/>
                <a:ea typeface="HGS創英角ｺﾞｼｯｸUB" pitchFamily="50" charset="-128"/>
              </a:rPr>
              <a:t>効果</a:t>
            </a:r>
            <a:endParaRPr kumimoji="1" lang="ja-JP" altLang="en-US" dirty="0">
              <a:latin typeface="HGS創英角ｺﾞｼｯｸUB" pitchFamily="50" charset="-128"/>
              <a:ea typeface="HGS創英角ｺﾞｼｯｸUB" pitchFamily="50" charset="-128"/>
            </a:endParaRPr>
          </a:p>
        </p:txBody>
      </p:sp>
      <p:sp>
        <p:nvSpPr>
          <p:cNvPr id="22"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63</a:t>
            </a:fld>
            <a:endParaRPr lang="ja-JP" altLang="en-US" sz="2000" b="1" dirty="0">
              <a:solidFill>
                <a:schemeClr val="tx1"/>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７</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８</a:t>
            </a:r>
            <a:r>
              <a:rPr lang="ja-JP" altLang="en-US" dirty="0">
                <a:solidFill>
                  <a:srgbClr val="623104"/>
                </a:solidFill>
                <a:latin typeface="HGS創英角ｺﾞｼｯｸUB" pitchFamily="50" charset="-128"/>
                <a:ea typeface="HGS創英角ｺﾞｼｯｸUB" pitchFamily="50" charset="-128"/>
              </a:rPr>
              <a:t>．</a:t>
            </a:r>
            <a:r>
              <a:rPr lang="ja-JP" altLang="en-US" dirty="0"/>
              <a:t>運営権制度導入により期待される</a:t>
            </a:r>
            <a:r>
              <a:rPr lang="ja-JP" altLang="en-US" dirty="0" smtClean="0"/>
              <a:t>効果</a:t>
            </a:r>
            <a:endParaRPr kumimoji="1" lang="ja-JP" altLang="en-US" dirty="0"/>
          </a:p>
        </p:txBody>
      </p:sp>
      <p:sp>
        <p:nvSpPr>
          <p:cNvPr id="23" name="角丸四角形 22"/>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・運営権制度の導入による効果はどのようなものがあるのか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Tree>
    <p:extLst>
      <p:ext uri="{BB962C8B-B14F-4D97-AF65-F5344CB8AC3E}">
        <p14:creationId xmlns:p14="http://schemas.microsoft.com/office/powerpoint/2010/main" val="12242952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84748" y="2780932"/>
            <a:ext cx="5109091" cy="584775"/>
          </a:xfrm>
          <a:prstGeom prst="rect">
            <a:avLst/>
          </a:prstGeom>
          <a:noFill/>
        </p:spPr>
        <p:txBody>
          <a:bodyPr wrap="non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第３部　実施スケジュール</a:t>
            </a:r>
            <a:endParaRPr kumimoji="1" lang="ja-JP" altLang="en-US" sz="3200" dirty="0">
              <a:latin typeface="HG丸ｺﾞｼｯｸM-PRO" panose="020F0600000000000000" pitchFamily="50" charset="-128"/>
              <a:ea typeface="HG丸ｺﾞｼｯｸM-PRO" panose="020F0600000000000000" pitchFamily="50" charset="-128"/>
            </a:endParaRPr>
          </a:p>
        </p:txBody>
      </p:sp>
      <p:grpSp>
        <p:nvGrpSpPr>
          <p:cNvPr id="14" name="グループ化 66"/>
          <p:cNvGrpSpPr/>
          <p:nvPr/>
        </p:nvGrpSpPr>
        <p:grpSpPr>
          <a:xfrm>
            <a:off x="172801" y="3284984"/>
            <a:ext cx="9649072" cy="224736"/>
            <a:chOff x="200472" y="828000"/>
            <a:chExt cx="9649072" cy="224736"/>
          </a:xfrm>
        </p:grpSpPr>
        <p:sp>
          <p:nvSpPr>
            <p:cNvPr id="15" name="平行四辺形 14"/>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平行四辺形 15"/>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平行四辺形 16"/>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64</a:t>
            </a:fld>
            <a:endParaRPr lang="ja-JP" alt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402884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1532620" y="1988840"/>
            <a:ext cx="6969380" cy="3816424"/>
          </a:xfrm>
          <a:prstGeom prst="rect">
            <a:avLst/>
          </a:prstGeom>
          <a:gradFill flip="none" rotWithShape="1">
            <a:gsLst>
              <a:gs pos="0">
                <a:srgbClr val="009AF0"/>
              </a:gs>
              <a:gs pos="10000">
                <a:srgbClr val="B1F6FF"/>
              </a:gs>
              <a:gs pos="30000">
                <a:srgbClr val="EBFDFF"/>
              </a:gs>
            </a:gsLst>
            <a:lin ang="10800000" scaled="0"/>
            <a:tileRect/>
          </a:gradFill>
          <a:ln w="12700">
            <a:noFill/>
            <a:miter lim="800000"/>
            <a:headEnd/>
            <a:tailEnd/>
          </a:ln>
          <a:effectLst>
            <a:outerShdw blurRad="25400" dist="165100" dir="2700000" sx="101000" sy="101000" algn="ctr" rotWithShape="0">
              <a:srgbClr val="005290">
                <a:alpha val="74902"/>
              </a:srgbClr>
            </a:outerShdw>
          </a:effectLst>
          <a:extLst/>
        </p:spPr>
        <p:txBody>
          <a:bodyPr wrap="none" lIns="252000" rIns="36000" anchor="ctr"/>
          <a:lstStyle/>
          <a:p>
            <a:pPr>
              <a:lnSpc>
                <a:spcPts val="2200"/>
              </a:lnSpc>
              <a:spcBef>
                <a:spcPts val="600"/>
              </a:spcBef>
            </a:pPr>
            <a:r>
              <a:rPr lang="ja-JP" altLang="en-US" sz="1600" dirty="0" smtClean="0">
                <a:solidFill>
                  <a:srgbClr val="003366"/>
                </a:solidFill>
                <a:latin typeface="HG丸ｺﾞｼｯｸM-PRO" pitchFamily="50" charset="-128"/>
                <a:ea typeface="HG丸ｺﾞｼｯｸM-PRO" pitchFamily="50" charset="-128"/>
              </a:rPr>
              <a:t>１．</a:t>
            </a:r>
            <a:r>
              <a:rPr lang="ja-JP" altLang="en-US" sz="1600" dirty="0">
                <a:latin typeface="HG丸ｺﾞｼｯｸM-PRO" pitchFamily="50" charset="-128"/>
                <a:ea typeface="HG丸ｺﾞｼｯｸM-PRO" pitchFamily="50" charset="-128"/>
              </a:rPr>
              <a:t>経営形態</a:t>
            </a:r>
            <a:r>
              <a:rPr lang="ja-JP" altLang="en-US" sz="1600" dirty="0" smtClean="0">
                <a:latin typeface="HG丸ｺﾞｼｯｸM-PRO" pitchFamily="50" charset="-128"/>
                <a:ea typeface="HG丸ｺﾞｼｯｸM-PRO" pitchFamily="50" charset="-128"/>
              </a:rPr>
              <a:t>見直しの進め方</a:t>
            </a:r>
            <a:endParaRPr lang="en-US" altLang="ja-JP" sz="1600" dirty="0" smtClean="0">
              <a:latin typeface="HG丸ｺﾞｼｯｸM-PRO" pitchFamily="50" charset="-128"/>
              <a:ea typeface="HG丸ｺﾞｼｯｸM-PRO" pitchFamily="50" charset="-128"/>
            </a:endParaRPr>
          </a:p>
          <a:p>
            <a:pPr>
              <a:lnSpc>
                <a:spcPts val="2200"/>
              </a:lnSpc>
              <a:spcBef>
                <a:spcPts val="600"/>
              </a:spcBef>
            </a:pPr>
            <a:r>
              <a:rPr lang="ja-JP" altLang="en-US" sz="1600" dirty="0" smtClean="0">
                <a:solidFill>
                  <a:srgbClr val="003366"/>
                </a:solidFill>
                <a:latin typeface="HG丸ｺﾞｼｯｸM-PRO" pitchFamily="50" charset="-128"/>
                <a:ea typeface="HG丸ｺﾞｼｯｸM-PRO" pitchFamily="50" charset="-128"/>
              </a:rPr>
              <a:t>２．</a:t>
            </a:r>
            <a:r>
              <a:rPr lang="ja-JP" altLang="en-US" sz="1600" dirty="0">
                <a:latin typeface="HG丸ｺﾞｼｯｸM-PRO" pitchFamily="50" charset="-128"/>
                <a:ea typeface="HG丸ｺﾞｼｯｸM-PRO" pitchFamily="50" charset="-128"/>
              </a:rPr>
              <a:t>経営形態見直し</a:t>
            </a:r>
            <a:r>
              <a:rPr lang="ja-JP" altLang="en-US" sz="1600" dirty="0" smtClean="0">
                <a:latin typeface="HG丸ｺﾞｼｯｸM-PRO" pitchFamily="50" charset="-128"/>
                <a:ea typeface="HG丸ｺﾞｼｯｸM-PRO" pitchFamily="50" charset="-128"/>
              </a:rPr>
              <a:t>ロードマップ</a:t>
            </a:r>
            <a:endParaRPr lang="ja-JP" altLang="en-US" sz="1600" dirty="0">
              <a:latin typeface="HG丸ｺﾞｼｯｸM-PRO" pitchFamily="50" charset="-128"/>
              <a:ea typeface="HG丸ｺﾞｼｯｸM-PRO" pitchFamily="50" charset="-128"/>
            </a:endParaRPr>
          </a:p>
          <a:p>
            <a:pPr>
              <a:lnSpc>
                <a:spcPts val="2200"/>
              </a:lnSpc>
              <a:spcBef>
                <a:spcPts val="600"/>
              </a:spcBef>
            </a:pPr>
            <a:r>
              <a:rPr lang="ja-JP" altLang="en-US" sz="1600" dirty="0" smtClean="0">
                <a:solidFill>
                  <a:srgbClr val="003366"/>
                </a:solidFill>
                <a:latin typeface="HG丸ｺﾞｼｯｸM-PRO" pitchFamily="50" charset="-128"/>
                <a:ea typeface="HG丸ｺﾞｼｯｸM-PRO" pitchFamily="50" charset="-128"/>
              </a:rPr>
              <a:t>３．</a:t>
            </a:r>
            <a:r>
              <a:rPr lang="ja-JP" altLang="en-US" sz="1600" dirty="0" smtClean="0">
                <a:latin typeface="HG丸ｺﾞｼｯｸM-PRO" pitchFamily="50" charset="-128"/>
                <a:ea typeface="HG丸ｺﾞｼｯｸM-PRO" pitchFamily="50" charset="-128"/>
              </a:rPr>
              <a:t>各フェーズにおける効果</a:t>
            </a:r>
            <a:endParaRPr lang="en-US" altLang="ja-JP" sz="2000" dirty="0">
              <a:latin typeface="HG丸ｺﾞｼｯｸM-PRO" pitchFamily="50" charset="-128"/>
              <a:ea typeface="HG丸ｺﾞｼｯｸM-PRO" pitchFamily="50" charset="-128"/>
            </a:endParaRPr>
          </a:p>
          <a:p>
            <a:pPr>
              <a:lnSpc>
                <a:spcPts val="2200"/>
              </a:lnSpc>
              <a:spcBef>
                <a:spcPts val="600"/>
              </a:spcBef>
            </a:pPr>
            <a:r>
              <a:rPr lang="ja-JP" altLang="en-US" sz="1600" dirty="0" smtClean="0">
                <a:solidFill>
                  <a:srgbClr val="003366"/>
                </a:solidFill>
                <a:latin typeface="HG丸ｺﾞｼｯｸM-PRO" pitchFamily="50" charset="-128"/>
                <a:ea typeface="HG丸ｺﾞｼｯｸM-PRO" pitchFamily="50" charset="-128"/>
              </a:rPr>
              <a:t>４．</a:t>
            </a:r>
            <a:r>
              <a:rPr lang="ja-JP" altLang="en-US" sz="1600" dirty="0" smtClean="0">
                <a:latin typeface="HG丸ｺﾞｼｯｸM-PRO" pitchFamily="50" charset="-128"/>
                <a:ea typeface="HG丸ｺﾞｼｯｸM-PRO" pitchFamily="50" charset="-128"/>
              </a:rPr>
              <a:t>実施工程（案）</a:t>
            </a:r>
            <a:endParaRPr lang="en-US" altLang="ja-JP" sz="1600" dirty="0" smtClean="0">
              <a:latin typeface="HG丸ｺﾞｼｯｸM-PRO" pitchFamily="50" charset="-128"/>
              <a:ea typeface="HG丸ｺﾞｼｯｸM-PRO" pitchFamily="50" charset="-128"/>
            </a:endParaRPr>
          </a:p>
          <a:p>
            <a:pPr>
              <a:lnSpc>
                <a:spcPts val="2200"/>
              </a:lnSpc>
              <a:spcBef>
                <a:spcPts val="600"/>
              </a:spcBef>
            </a:pPr>
            <a:r>
              <a:rPr lang="ja-JP" altLang="en-US" sz="1600" dirty="0" smtClean="0">
                <a:solidFill>
                  <a:srgbClr val="003366"/>
                </a:solidFill>
                <a:latin typeface="HG丸ｺﾞｼｯｸM-PRO" pitchFamily="50" charset="-128"/>
                <a:ea typeface="HG丸ｺﾞｼｯｸM-PRO" pitchFamily="50" charset="-128"/>
              </a:rPr>
              <a:t>５．</a:t>
            </a:r>
            <a:r>
              <a:rPr lang="ja-JP" altLang="en-US" sz="1600" dirty="0" smtClean="0">
                <a:latin typeface="HG丸ｺﾞｼｯｸM-PRO" pitchFamily="50" charset="-128"/>
                <a:ea typeface="HG丸ｺﾞｼｯｸM-PRO" pitchFamily="50" charset="-128"/>
              </a:rPr>
              <a:t>フェーズ１の役割とこれまでの総括</a:t>
            </a:r>
            <a:endParaRPr lang="en-US" altLang="ja-JP" sz="1600" dirty="0" smtClean="0">
              <a:latin typeface="HG丸ｺﾞｼｯｸM-PRO" pitchFamily="50" charset="-128"/>
              <a:ea typeface="HG丸ｺﾞｼｯｸM-PRO" pitchFamily="50" charset="-128"/>
            </a:endParaRPr>
          </a:p>
          <a:p>
            <a:pPr>
              <a:lnSpc>
                <a:spcPts val="2200"/>
              </a:lnSpc>
              <a:spcBef>
                <a:spcPts val="600"/>
              </a:spcBef>
            </a:pPr>
            <a:r>
              <a:rPr lang="ja-JP" altLang="en-US" sz="1600" dirty="0" smtClean="0">
                <a:latin typeface="HG丸ｺﾞｼｯｸM-PRO" pitchFamily="50" charset="-128"/>
                <a:ea typeface="HG丸ｺﾞｼｯｸM-PRO" pitchFamily="50" charset="-128"/>
              </a:rPr>
              <a:t>６．新会社へ</a:t>
            </a:r>
            <a:r>
              <a:rPr lang="ja-JP" altLang="en-US" sz="1600" dirty="0">
                <a:latin typeface="HG丸ｺﾞｼｯｸM-PRO" pitchFamily="50" charset="-128"/>
                <a:ea typeface="HG丸ｺﾞｼｯｸM-PRO" pitchFamily="50" charset="-128"/>
              </a:rPr>
              <a:t>の業務移行の基本的な考え方</a:t>
            </a:r>
          </a:p>
          <a:p>
            <a:pPr>
              <a:lnSpc>
                <a:spcPts val="2200"/>
              </a:lnSpc>
              <a:spcBef>
                <a:spcPts val="600"/>
              </a:spcBef>
            </a:pPr>
            <a:r>
              <a:rPr lang="ja-JP" altLang="en-US" sz="1600" dirty="0">
                <a:solidFill>
                  <a:srgbClr val="003366"/>
                </a:solidFill>
                <a:latin typeface="HG丸ｺﾞｼｯｸM-PRO" pitchFamily="50" charset="-128"/>
                <a:ea typeface="HG丸ｺﾞｼｯｸM-PRO" pitchFamily="50" charset="-128"/>
              </a:rPr>
              <a:t>７</a:t>
            </a:r>
            <a:r>
              <a:rPr lang="ja-JP" altLang="en-US" sz="1600" dirty="0" smtClean="0">
                <a:solidFill>
                  <a:srgbClr val="003366"/>
                </a:solidFill>
                <a:latin typeface="HG丸ｺﾞｼｯｸM-PRO" pitchFamily="50" charset="-128"/>
                <a:ea typeface="HG丸ｺﾞｼｯｸM-PRO" pitchFamily="50" charset="-128"/>
              </a:rPr>
              <a:t>．</a:t>
            </a:r>
            <a:r>
              <a:rPr lang="ja-JP" altLang="en-US" sz="1600" dirty="0" smtClean="0">
                <a:latin typeface="HG丸ｺﾞｼｯｸM-PRO" pitchFamily="50" charset="-128"/>
                <a:ea typeface="HG丸ｺﾞｼｯｸM-PRO" pitchFamily="50" charset="-128"/>
              </a:rPr>
              <a:t>職員</a:t>
            </a:r>
            <a:r>
              <a:rPr lang="ja-JP" altLang="en-US" sz="1600" dirty="0">
                <a:latin typeface="HG丸ｺﾞｼｯｸM-PRO" pitchFamily="50" charset="-128"/>
                <a:ea typeface="HG丸ｺﾞｼｯｸM-PRO" pitchFamily="50" charset="-128"/>
              </a:rPr>
              <a:t>の確保に</a:t>
            </a:r>
            <a:r>
              <a:rPr lang="ja-JP" altLang="en-US" sz="1600" dirty="0" smtClean="0">
                <a:latin typeface="HG丸ｺﾞｼｯｸM-PRO" pitchFamily="50" charset="-128"/>
                <a:ea typeface="HG丸ｺﾞｼｯｸM-PRO" pitchFamily="50" charset="-128"/>
              </a:rPr>
              <a:t>ついて</a:t>
            </a:r>
            <a:endParaRPr lang="ja-JP" altLang="en-US" sz="1600" dirty="0">
              <a:latin typeface="HG丸ｺﾞｼｯｸM-PRO" pitchFamily="50" charset="-128"/>
              <a:ea typeface="HG丸ｺﾞｼｯｸM-PRO" pitchFamily="50" charset="-128"/>
            </a:endParaRPr>
          </a:p>
          <a:p>
            <a:pPr>
              <a:lnSpc>
                <a:spcPts val="2200"/>
              </a:lnSpc>
              <a:spcBef>
                <a:spcPts val="600"/>
              </a:spcBef>
            </a:pPr>
            <a:r>
              <a:rPr lang="ja-JP" altLang="en-US" sz="1600" dirty="0">
                <a:solidFill>
                  <a:srgbClr val="003366"/>
                </a:solidFill>
                <a:latin typeface="HG丸ｺﾞｼｯｸM-PRO" pitchFamily="50" charset="-128"/>
                <a:ea typeface="HG丸ｺﾞｼｯｸM-PRO" pitchFamily="50" charset="-128"/>
              </a:rPr>
              <a:t>８</a:t>
            </a:r>
            <a:r>
              <a:rPr lang="ja-JP" altLang="en-US" sz="1600" dirty="0" smtClean="0">
                <a:solidFill>
                  <a:srgbClr val="003366"/>
                </a:solidFill>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人事・給与制度の基本的な</a:t>
            </a:r>
            <a:r>
              <a:rPr lang="ja-JP" altLang="en-US" sz="1600" dirty="0" smtClean="0">
                <a:latin typeface="HG丸ｺﾞｼｯｸM-PRO" pitchFamily="50" charset="-128"/>
                <a:ea typeface="HG丸ｺﾞｼｯｸM-PRO" pitchFamily="50" charset="-128"/>
              </a:rPr>
              <a:t>考え方</a:t>
            </a:r>
            <a:endParaRPr lang="en-US" altLang="ja-JP" sz="1600" dirty="0" smtClean="0">
              <a:latin typeface="HG丸ｺﾞｼｯｸM-PRO" pitchFamily="50" charset="-128"/>
              <a:ea typeface="HG丸ｺﾞｼｯｸM-PRO" pitchFamily="50" charset="-128"/>
            </a:endParaRPr>
          </a:p>
          <a:p>
            <a:pPr>
              <a:lnSpc>
                <a:spcPts val="2200"/>
              </a:lnSpc>
              <a:spcBef>
                <a:spcPts val="600"/>
              </a:spcBef>
            </a:pPr>
            <a:r>
              <a:rPr lang="ja-JP" altLang="en-US" sz="1600" dirty="0">
                <a:latin typeface="HG丸ｺﾞｼｯｸM-PRO" pitchFamily="50" charset="-128"/>
                <a:ea typeface="HG丸ｺﾞｼｯｸM-PRO" pitchFamily="50" charset="-128"/>
              </a:rPr>
              <a:t>９</a:t>
            </a:r>
            <a:r>
              <a:rPr lang="ja-JP" altLang="en-US" sz="1600" dirty="0" smtClean="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民間</a:t>
            </a:r>
            <a:r>
              <a:rPr lang="ja-JP" altLang="en-US" sz="1600" dirty="0" smtClean="0">
                <a:latin typeface="HG丸ｺﾞｼｯｸM-PRO" pitchFamily="50" charset="-128"/>
                <a:ea typeface="HG丸ｺﾞｼｯｸM-PRO" pitchFamily="50" charset="-128"/>
              </a:rPr>
              <a:t>資本参画について</a:t>
            </a:r>
            <a:endParaRPr lang="en-US" altLang="ja-JP" sz="1600" dirty="0" smtClean="0">
              <a:latin typeface="HG丸ｺﾞｼｯｸM-PRO" pitchFamily="50" charset="-128"/>
              <a:ea typeface="HG丸ｺﾞｼｯｸM-PRO" pitchFamily="50" charset="-128"/>
            </a:endParaRPr>
          </a:p>
          <a:p>
            <a:pPr>
              <a:lnSpc>
                <a:spcPts val="2200"/>
              </a:lnSpc>
              <a:spcBef>
                <a:spcPts val="600"/>
              </a:spcBef>
            </a:pPr>
            <a:r>
              <a:rPr lang="ja-JP" altLang="en-US" sz="1600" dirty="0">
                <a:latin typeface="HG丸ｺﾞｼｯｸM-PRO" pitchFamily="50" charset="-128"/>
                <a:ea typeface="HG丸ｺﾞｼｯｸM-PRO" pitchFamily="50" charset="-128"/>
              </a:rPr>
              <a:t>１０</a:t>
            </a:r>
            <a:r>
              <a:rPr lang="ja-JP" altLang="en-US" sz="1600" dirty="0" smtClean="0">
                <a:latin typeface="HG丸ｺﾞｼｯｸM-PRO" pitchFamily="50" charset="-128"/>
                <a:ea typeface="HG丸ｺﾞｼｯｸM-PRO" pitchFamily="50" charset="-128"/>
              </a:rPr>
              <a:t>．新会社設立当初における資本金額の考え方</a:t>
            </a:r>
            <a:endParaRPr lang="en-US" altLang="ja-JP" sz="1600" dirty="0" smtClean="0">
              <a:latin typeface="HG丸ｺﾞｼｯｸM-PRO" pitchFamily="50" charset="-128"/>
              <a:ea typeface="HG丸ｺﾞｼｯｸM-PRO" pitchFamily="50" charset="-128"/>
            </a:endParaRPr>
          </a:p>
        </p:txBody>
      </p:sp>
      <p:sp>
        <p:nvSpPr>
          <p:cNvPr id="12" name="正方形/長方形 11"/>
          <p:cNvSpPr/>
          <p:nvPr/>
        </p:nvSpPr>
        <p:spPr>
          <a:xfrm>
            <a:off x="625567" y="1055074"/>
            <a:ext cx="867696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2800" dirty="0">
                <a:solidFill>
                  <a:schemeClr val="tx1"/>
                </a:solidFill>
                <a:latin typeface="HG丸ｺﾞｼｯｸM-PRO" panose="020F0600000000000000" pitchFamily="50" charset="-128"/>
                <a:ea typeface="HG丸ｺﾞｼｯｸM-PRO" panose="020F0600000000000000" pitchFamily="50" charset="-128"/>
              </a:rPr>
              <a:t>８</a:t>
            </a:r>
            <a:r>
              <a:rPr lang="ja-JP" altLang="en-US" sz="2400" dirty="0" smtClean="0">
                <a:solidFill>
                  <a:schemeClr val="tx1"/>
                </a:solidFill>
                <a:latin typeface="HG丸ｺﾞｼｯｸM-PRO" pitchFamily="50" charset="-128"/>
                <a:ea typeface="HG丸ｺﾞｼｯｸM-PRO" pitchFamily="50" charset="-128"/>
              </a:rPr>
              <a:t>　実施スケジュール</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7" name="グループ化 66"/>
          <p:cNvGrpSpPr/>
          <p:nvPr/>
        </p:nvGrpSpPr>
        <p:grpSpPr>
          <a:xfrm>
            <a:off x="270643" y="1499827"/>
            <a:ext cx="9649072" cy="224736"/>
            <a:chOff x="200472" y="828000"/>
            <a:chExt cx="9649072" cy="224736"/>
          </a:xfrm>
        </p:grpSpPr>
        <p:sp>
          <p:nvSpPr>
            <p:cNvPr id="18" name="平行四辺形 17"/>
            <p:cNvSpPr/>
            <p:nvPr/>
          </p:nvSpPr>
          <p:spPr>
            <a:xfrm>
              <a:off x="200472" y="980728"/>
              <a:ext cx="9180000"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平行四辺形 18"/>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平行四辺形 19"/>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65</a:t>
            </a:fld>
            <a:endParaRPr lang="ja-JP" alt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78464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66</a:t>
            </a:fld>
            <a:endParaRPr lang="ja-JP" altLang="en-US" sz="2000" b="1" dirty="0">
              <a:solidFill>
                <a:schemeClr val="tx1"/>
              </a:solidFill>
              <a:latin typeface="Times New Roman" pitchFamily="18" charset="0"/>
              <a:cs typeface="Times New Roman" pitchFamily="18" charset="0"/>
            </a:endParaRPr>
          </a:p>
        </p:txBody>
      </p:sp>
      <p:sp>
        <p:nvSpPr>
          <p:cNvPr id="12" name="タイトル 1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８</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１</a:t>
            </a:r>
            <a:r>
              <a:rPr lang="ja-JP" altLang="en-US" dirty="0">
                <a:solidFill>
                  <a:srgbClr val="623104"/>
                </a:solidFill>
                <a:latin typeface="HGS創英角ｺﾞｼｯｸUB" pitchFamily="50" charset="-128"/>
                <a:ea typeface="HGS創英角ｺﾞｼｯｸUB" pitchFamily="50" charset="-128"/>
              </a:rPr>
              <a:t>．</a:t>
            </a:r>
            <a:r>
              <a:rPr lang="ja-JP" altLang="en-US" dirty="0"/>
              <a:t>経営形態見直しの</a:t>
            </a:r>
            <a:r>
              <a:rPr lang="ja-JP" altLang="en-US" dirty="0" smtClean="0"/>
              <a:t>進め方</a:t>
            </a:r>
            <a:endParaRPr kumimoji="1" lang="ja-JP" altLang="en-US" dirty="0"/>
          </a:p>
        </p:txBody>
      </p:sp>
      <p:sp>
        <p:nvSpPr>
          <p:cNvPr id="45" name="角丸四角形 44"/>
          <p:cNvSpPr/>
          <p:nvPr/>
        </p:nvSpPr>
        <p:spPr>
          <a:xfrm>
            <a:off x="468000" y="608400"/>
            <a:ext cx="9000000" cy="2448903"/>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spAutoFit/>
          </a:bodyPr>
          <a:lstStyle/>
          <a:p>
            <a:pPr marL="144000" indent="-144000">
              <a:lnSpc>
                <a:spcPts val="2200"/>
              </a:lnSpc>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・経営形態の見直しとして、混合型運営権制度の導入を目指す。</a:t>
            </a:r>
            <a:endParaRPr lang="en-US" altLang="ja-JP" sz="16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216000" indent="-216000">
              <a:lnSpc>
                <a:spcPts val="2200"/>
              </a:lnSpc>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・混合型運営権制度は、維持管理にとどまらず、建設事業（改築更新）も含む、新たなモデルの確立を図る取組みであることから、段階的に着実な検討を進めていく（次ページロードマップ参照）。</a:t>
            </a:r>
            <a:endParaRPr lang="en-US" altLang="ja-JP" sz="16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216000" indent="-216000">
              <a:lnSpc>
                <a:spcPts val="2200"/>
              </a:lnSpc>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・混合型運営権制度の導入にあたっては課題があり（</a:t>
            </a:r>
            <a:r>
              <a:rPr lang="en-US" altLang="ja-JP" sz="1600" dirty="0" smtClean="0">
                <a:solidFill>
                  <a:schemeClr val="accent1">
                    <a:lumMod val="50000"/>
                  </a:schemeClr>
                </a:solidFill>
                <a:latin typeface="HG丸ｺﾞｼｯｸM-PRO" pitchFamily="50" charset="-128"/>
                <a:ea typeface="HG丸ｺﾞｼｯｸM-PRO" pitchFamily="50" charset="-128"/>
                <a:cs typeface="Meiryo UI" pitchFamily="50" charset="-128"/>
              </a:rPr>
              <a:t>P.60</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参照）、課題が解決ができるまでの期間は、フェーズ２にとどまることとなる（フェーズ２においても、事業運営に民間原理を取り入れながら、国内外事業展開による収益拡大や、維持管理費のコスト縮減の効果は</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見込めるため、早期</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に新会社へ</a:t>
            </a:r>
            <a:r>
              <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rPr>
              <a:t>の移行を進める）</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30" name="Rectangle 5"/>
          <p:cNvSpPr>
            <a:spLocks noChangeArrowheads="1"/>
          </p:cNvSpPr>
          <p:nvPr/>
        </p:nvSpPr>
        <p:spPr bwMode="auto">
          <a:xfrm>
            <a:off x="608998" y="3538945"/>
            <a:ext cx="8820000" cy="553998"/>
          </a:xfrm>
          <a:prstGeom prst="rect">
            <a:avLst/>
          </a:prstGeom>
          <a:noFill/>
          <a:ln w="12700">
            <a:noFill/>
            <a:miter lim="800000"/>
            <a:headEnd/>
            <a:tailEnd/>
          </a:ln>
          <a:effectLst>
            <a:outerShdw blurRad="63500" dist="25400" sx="101000" sy="101000" algn="ctr" rotWithShape="0">
              <a:srgbClr val="00B1F0">
                <a:alpha val="75000"/>
              </a:srgbClr>
            </a:outerShdw>
          </a:effectLst>
          <a:extLst/>
        </p:spPr>
        <p:txBody>
          <a:bodyPr wrap="square" rIns="36000" anchor="ctr">
            <a:spAutoFit/>
          </a:bodyPr>
          <a:lstStyle/>
          <a:p>
            <a:pPr marL="144000" indent="-144000">
              <a:lnSpc>
                <a:spcPts val="1800"/>
              </a:lnSpc>
              <a:buFont typeface="Arial" panose="020B0604020202020204" pitchFamily="34" charset="0"/>
              <a:buChar char="•"/>
            </a:pP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（一財）都市技術センターを暫定的に活用し、下水道施設の運転維持管理業務について包括委託を実施</a:t>
            </a:r>
            <a:r>
              <a:rPr lang="ja-JP" altLang="en-US" sz="1200" dirty="0">
                <a:solidFill>
                  <a:schemeClr val="accent1">
                    <a:lumMod val="50000"/>
                  </a:schemeClr>
                </a:solidFill>
                <a:latin typeface="HG丸ｺﾞｼｯｸM-PRO" pitchFamily="50" charset="-128"/>
                <a:ea typeface="HG丸ｺﾞｼｯｸM-PRO" pitchFamily="50" charset="-128"/>
                <a:cs typeface="Meiryo UI" pitchFamily="50" charset="-128"/>
              </a:rPr>
              <a:t>する</a:t>
            </a: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a:t>
            </a:r>
            <a:endParaRPr lang="en-US" altLang="ja-JP" sz="12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144000" indent="-144000">
              <a:lnSpc>
                <a:spcPts val="1800"/>
              </a:lnSpc>
              <a:buFont typeface="Arial" panose="020B0604020202020204" pitchFamily="34" charset="0"/>
              <a:buChar char="•"/>
            </a:pP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フェーズ２に向けて、新会社を設立。</a:t>
            </a:r>
            <a:endParaRPr lang="en-US" altLang="ja-JP" sz="12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31" name="Rectangle 5"/>
          <p:cNvSpPr>
            <a:spLocks noChangeArrowheads="1"/>
          </p:cNvSpPr>
          <p:nvPr/>
        </p:nvSpPr>
        <p:spPr bwMode="auto">
          <a:xfrm>
            <a:off x="624478" y="4486761"/>
            <a:ext cx="8820000" cy="1246495"/>
          </a:xfrm>
          <a:prstGeom prst="rect">
            <a:avLst/>
          </a:prstGeom>
          <a:noFill/>
          <a:ln w="12700">
            <a:noFill/>
            <a:miter lim="800000"/>
            <a:headEnd/>
            <a:tailEnd/>
          </a:ln>
          <a:effectLst>
            <a:outerShdw blurRad="63500" dist="25400" sx="101000" sy="101000" algn="ctr" rotWithShape="0">
              <a:srgbClr val="00B1F0">
                <a:alpha val="75000"/>
              </a:srgbClr>
            </a:outerShdw>
          </a:effectLst>
          <a:extLst/>
        </p:spPr>
        <p:txBody>
          <a:bodyPr wrap="square" rIns="36000" anchor="ctr">
            <a:spAutoFit/>
          </a:bodyPr>
          <a:lstStyle/>
          <a:p>
            <a:pPr marL="144000" indent="-144000">
              <a:lnSpc>
                <a:spcPts val="1800"/>
              </a:lnSpc>
              <a:buFont typeface="Arial" panose="020B0604020202020204" pitchFamily="34" charset="0"/>
              <a:buChar char="•"/>
            </a:pP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新会社において、運転維持管理の包括委託に加えて小規模単純更新を実施</a:t>
            </a:r>
            <a:r>
              <a:rPr lang="ja-JP" altLang="en-US" sz="1200" dirty="0">
                <a:solidFill>
                  <a:schemeClr val="accent1">
                    <a:lumMod val="50000"/>
                  </a:schemeClr>
                </a:solidFill>
                <a:latin typeface="HG丸ｺﾞｼｯｸM-PRO" pitchFamily="50" charset="-128"/>
                <a:ea typeface="HG丸ｺﾞｼｯｸM-PRO" pitchFamily="50" charset="-128"/>
                <a:cs typeface="Meiryo UI" pitchFamily="50" charset="-128"/>
              </a:rPr>
              <a:t>する</a:t>
            </a: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a:t>
            </a:r>
            <a:endParaRPr lang="en-US" altLang="ja-JP" sz="12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144000" indent="-144000">
              <a:lnSpc>
                <a:spcPts val="1800"/>
              </a:lnSpc>
              <a:buFont typeface="Arial" panose="020B0604020202020204" pitchFamily="34" charset="0"/>
              <a:buChar char="•"/>
            </a:pP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混合型運営権制度の導入にあたっての課題である補助</a:t>
            </a:r>
            <a:r>
              <a:rPr lang="ja-JP" altLang="en-US" sz="1200" dirty="0">
                <a:solidFill>
                  <a:schemeClr val="accent1">
                    <a:lumMod val="50000"/>
                  </a:schemeClr>
                </a:solidFill>
                <a:latin typeface="HG丸ｺﾞｼｯｸM-PRO" pitchFamily="50" charset="-128"/>
                <a:ea typeface="HG丸ｺﾞｼｯｸM-PRO" pitchFamily="50" charset="-128"/>
                <a:cs typeface="Meiryo UI" pitchFamily="50" charset="-128"/>
              </a:rPr>
              <a:t>金や一般</a:t>
            </a: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会計繰入金等財源スキームの検討を行い、スキームの確定など、課題整理ができ次第、速やかに移行手続きを行う。</a:t>
            </a:r>
            <a:endParaRPr lang="en-US" altLang="ja-JP" sz="12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450000" indent="-450000">
              <a:lnSpc>
                <a:spcPts val="1800"/>
              </a:lnSpc>
            </a:pP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　　　課題への対応策の検討や関係機関との協議・調整に</a:t>
            </a:r>
            <a:r>
              <a:rPr lang="en-US" altLang="ja-JP" sz="1200" dirty="0" smtClean="0">
                <a:solidFill>
                  <a:schemeClr val="accent1">
                    <a:lumMod val="50000"/>
                  </a:schemeClr>
                </a:solidFill>
                <a:latin typeface="HG丸ｺﾞｼｯｸM-PRO" pitchFamily="50" charset="-128"/>
                <a:ea typeface="HG丸ｺﾞｼｯｸM-PRO" pitchFamily="50" charset="-128"/>
                <a:cs typeface="Meiryo UI" pitchFamily="50" charset="-128"/>
              </a:rPr>
              <a:t>1</a:t>
            </a: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年強の期間を要し、ＰＦＩ法に基づく手続き期間に</a:t>
            </a:r>
            <a:r>
              <a:rPr lang="en-US" altLang="ja-JP" sz="1200" dirty="0" smtClean="0">
                <a:solidFill>
                  <a:schemeClr val="accent1">
                    <a:lumMod val="50000"/>
                  </a:schemeClr>
                </a:solidFill>
                <a:latin typeface="HG丸ｺﾞｼｯｸM-PRO" pitchFamily="50" charset="-128"/>
                <a:ea typeface="HG丸ｺﾞｼｯｸM-PRO" pitchFamily="50" charset="-128"/>
                <a:cs typeface="Meiryo UI" pitchFamily="50" charset="-128"/>
              </a:rPr>
              <a:t>1</a:t>
            </a: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年半程度の期間を要するため、運営権制度の導入までには最短でも</a:t>
            </a:r>
            <a:r>
              <a:rPr lang="en-US" altLang="ja-JP" sz="1200" dirty="0" smtClean="0">
                <a:solidFill>
                  <a:schemeClr val="accent1">
                    <a:lumMod val="50000"/>
                  </a:schemeClr>
                </a:solidFill>
                <a:latin typeface="HG丸ｺﾞｼｯｸM-PRO" pitchFamily="50" charset="-128"/>
                <a:ea typeface="HG丸ｺﾞｼｯｸM-PRO" pitchFamily="50" charset="-128"/>
                <a:cs typeface="Meiryo UI" pitchFamily="50" charset="-128"/>
              </a:rPr>
              <a:t>3</a:t>
            </a: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年程度が必要である。</a:t>
            </a:r>
            <a:endParaRPr lang="en-US" altLang="ja-JP" sz="12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32" name="Rectangle 5"/>
          <p:cNvSpPr>
            <a:spLocks noChangeArrowheads="1"/>
          </p:cNvSpPr>
          <p:nvPr/>
        </p:nvSpPr>
        <p:spPr bwMode="auto">
          <a:xfrm>
            <a:off x="608998" y="6122762"/>
            <a:ext cx="8820000" cy="474590"/>
          </a:xfrm>
          <a:prstGeom prst="rect">
            <a:avLst/>
          </a:prstGeom>
          <a:noFill/>
          <a:ln w="12700">
            <a:noFill/>
            <a:miter lim="800000"/>
            <a:headEnd/>
            <a:tailEnd/>
          </a:ln>
          <a:effectLst>
            <a:outerShdw blurRad="63500" dist="25400" sx="101000" sy="101000" algn="ctr" rotWithShape="0">
              <a:srgbClr val="00B1F0">
                <a:alpha val="75000"/>
              </a:srgbClr>
            </a:outerShdw>
          </a:effectLst>
          <a:extLst/>
        </p:spPr>
        <p:txBody>
          <a:bodyPr wrap="square" tIns="108000" rIns="36000" bIns="108000" anchor="ctr">
            <a:spAutoFit/>
          </a:bodyPr>
          <a:lstStyle/>
          <a:p>
            <a:pPr marL="144000" indent="-144000">
              <a:lnSpc>
                <a:spcPts val="2000"/>
              </a:lnSpc>
              <a:buFont typeface="Arial" panose="020B0604020202020204" pitchFamily="34" charset="0"/>
              <a:buChar char="•"/>
            </a:pP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混合型運営権制度を導入し、運転維持管理及び施設の運営のため必要な一定範囲の改築</a:t>
            </a:r>
            <a:r>
              <a:rPr lang="ja-JP" altLang="en-US" sz="1200" dirty="0">
                <a:solidFill>
                  <a:schemeClr val="accent1">
                    <a:lumMod val="50000"/>
                  </a:schemeClr>
                </a:solidFill>
                <a:latin typeface="HG丸ｺﾞｼｯｸM-PRO" pitchFamily="50" charset="-128"/>
                <a:ea typeface="HG丸ｺﾞｼｯｸM-PRO" pitchFamily="50" charset="-128"/>
                <a:cs typeface="Meiryo UI" pitchFamily="50" charset="-128"/>
              </a:rPr>
              <a:t>更新</a:t>
            </a: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を実施</a:t>
            </a:r>
            <a:r>
              <a:rPr lang="ja-JP" altLang="en-US" sz="1200" dirty="0">
                <a:solidFill>
                  <a:schemeClr val="accent1">
                    <a:lumMod val="50000"/>
                  </a:schemeClr>
                </a:solidFill>
                <a:latin typeface="HG丸ｺﾞｼｯｸM-PRO" pitchFamily="50" charset="-128"/>
                <a:ea typeface="HG丸ｺﾞｼｯｸM-PRO" pitchFamily="50" charset="-128"/>
                <a:cs typeface="Meiryo UI" pitchFamily="50" charset="-128"/>
              </a:rPr>
              <a:t>する</a:t>
            </a:r>
            <a:r>
              <a:rPr lang="ja-JP" altLang="en-US" sz="1200" dirty="0" smtClean="0">
                <a:solidFill>
                  <a:schemeClr val="accent1">
                    <a:lumMod val="50000"/>
                  </a:schemeClr>
                </a:solidFill>
                <a:latin typeface="HG丸ｺﾞｼｯｸM-PRO" pitchFamily="50" charset="-128"/>
                <a:ea typeface="HG丸ｺﾞｼｯｸM-PRO" pitchFamily="50" charset="-128"/>
                <a:cs typeface="Meiryo UI" pitchFamily="50" charset="-128"/>
              </a:rPr>
              <a:t>。</a:t>
            </a:r>
            <a:endParaRPr lang="ja-JP" altLang="en-US" sz="12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grpSp>
        <p:nvGrpSpPr>
          <p:cNvPr id="33" name="グループ化 11"/>
          <p:cNvGrpSpPr/>
          <p:nvPr/>
        </p:nvGrpSpPr>
        <p:grpSpPr>
          <a:xfrm>
            <a:off x="234638" y="3233800"/>
            <a:ext cx="1581472" cy="303212"/>
            <a:chOff x="596516" y="1376772"/>
            <a:chExt cx="1581472" cy="303212"/>
          </a:xfrm>
        </p:grpSpPr>
        <p:sp>
          <p:nvSpPr>
            <p:cNvPr id="34" name="角丸四角形 33"/>
            <p:cNvSpPr/>
            <p:nvPr/>
          </p:nvSpPr>
          <p:spPr>
            <a:xfrm>
              <a:off x="1008000" y="1376772"/>
              <a:ext cx="1169988" cy="303212"/>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fontAlgn="auto">
                <a:spcBef>
                  <a:spcPts val="0"/>
                </a:spcBef>
                <a:spcAft>
                  <a:spcPts val="0"/>
                </a:spcAft>
                <a:defRPr/>
              </a:pPr>
              <a:r>
                <a:rPr lang="ja-JP" altLang="en-US" sz="1400" dirty="0" smtClean="0">
                  <a:solidFill>
                    <a:srgbClr val="254061"/>
                  </a:solidFill>
                  <a:latin typeface="HGP創英角ｺﾞｼｯｸUB" pitchFamily="50" charset="-128"/>
                  <a:ea typeface="HGP創英角ｺﾞｼｯｸUB" pitchFamily="50" charset="-128"/>
                  <a:cs typeface="Meiryo UI" pitchFamily="50" charset="-128"/>
                </a:rPr>
                <a:t>フェーズ１（</a:t>
              </a:r>
              <a:r>
                <a:rPr lang="en-US" altLang="ja-JP" sz="1400" dirty="0" smtClean="0">
                  <a:solidFill>
                    <a:srgbClr val="254061"/>
                  </a:solidFill>
                  <a:latin typeface="HGP創英角ｺﾞｼｯｸUB" pitchFamily="50" charset="-128"/>
                  <a:ea typeface="HGP創英角ｺﾞｼｯｸUB" pitchFamily="50" charset="-128"/>
                  <a:cs typeface="Meiryo UI" pitchFamily="50" charset="-128"/>
                </a:rPr>
                <a:t>H25</a:t>
              </a:r>
              <a:r>
                <a:rPr lang="ja-JP" altLang="en-US" sz="1400" dirty="0" smtClean="0">
                  <a:solidFill>
                    <a:srgbClr val="254061"/>
                  </a:solidFill>
                  <a:latin typeface="HGP創英角ｺﾞｼｯｸUB" pitchFamily="50" charset="-128"/>
                  <a:ea typeface="HGP創英角ｺﾞｼｯｸUB" pitchFamily="50" charset="-128"/>
                  <a:cs typeface="Meiryo UI" pitchFamily="50" charset="-128"/>
                </a:rPr>
                <a:t>～</a:t>
              </a:r>
              <a:r>
                <a:rPr lang="en-US" altLang="ja-JP" sz="1400" dirty="0" smtClean="0">
                  <a:solidFill>
                    <a:srgbClr val="254061"/>
                  </a:solidFill>
                  <a:latin typeface="HGP創英角ｺﾞｼｯｸUB" pitchFamily="50" charset="-128"/>
                  <a:ea typeface="HGP創英角ｺﾞｼｯｸUB" pitchFamily="50" charset="-128"/>
                  <a:cs typeface="Meiryo UI" pitchFamily="50" charset="-128"/>
                </a:rPr>
                <a:t>28</a:t>
              </a:r>
              <a:r>
                <a:rPr lang="ja-JP" altLang="en-US" sz="1400" dirty="0" smtClean="0">
                  <a:solidFill>
                    <a:srgbClr val="254061"/>
                  </a:solidFill>
                  <a:latin typeface="HGP創英角ｺﾞｼｯｸUB" pitchFamily="50" charset="-128"/>
                  <a:ea typeface="HGP創英角ｺﾞｼｯｸUB" pitchFamily="50" charset="-128"/>
                  <a:cs typeface="Meiryo UI" pitchFamily="50" charset="-128"/>
                </a:rPr>
                <a:t>年度）</a:t>
              </a:r>
              <a:endParaRPr lang="ja-JP" altLang="en-US" sz="1400" dirty="0">
                <a:solidFill>
                  <a:srgbClr val="254061"/>
                </a:solidFill>
                <a:latin typeface="HGP創英角ｺﾞｼｯｸUB" pitchFamily="50" charset="-128"/>
                <a:ea typeface="HGP創英角ｺﾞｼｯｸUB" pitchFamily="50" charset="-128"/>
                <a:cs typeface="Meiryo UI" pitchFamily="50" charset="-128"/>
              </a:endParaRPr>
            </a:p>
          </p:txBody>
        </p:sp>
        <p:grpSp>
          <p:nvGrpSpPr>
            <p:cNvPr id="35" name="グループ化 19"/>
            <p:cNvGrpSpPr>
              <a:grpSpLocks noChangeAspect="1"/>
            </p:cNvGrpSpPr>
            <p:nvPr/>
          </p:nvGrpSpPr>
          <p:grpSpPr bwMode="auto">
            <a:xfrm>
              <a:off x="596516" y="1399085"/>
              <a:ext cx="350838" cy="233362"/>
              <a:chOff x="-936000" y="3717064"/>
              <a:chExt cx="540000" cy="359976"/>
            </a:xfrm>
          </p:grpSpPr>
          <p:sp>
            <p:nvSpPr>
              <p:cNvPr id="36" name="平行四辺形 35"/>
              <p:cNvSpPr/>
              <p:nvPr/>
            </p:nvSpPr>
            <p:spPr>
              <a:xfrm>
                <a:off x="-936000" y="3932560"/>
                <a:ext cx="540000" cy="144480"/>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000"/>
              </a:p>
            </p:txBody>
          </p:sp>
          <p:sp>
            <p:nvSpPr>
              <p:cNvPr id="37" name="平行四辺形 36"/>
              <p:cNvSpPr/>
              <p:nvPr/>
            </p:nvSpPr>
            <p:spPr>
              <a:xfrm>
                <a:off x="-936000" y="3815017"/>
                <a:ext cx="540000" cy="144480"/>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000"/>
              </a:p>
            </p:txBody>
          </p:sp>
          <p:sp>
            <p:nvSpPr>
              <p:cNvPr id="39" name="平行四辺形 38"/>
              <p:cNvSpPr/>
              <p:nvPr/>
            </p:nvSpPr>
            <p:spPr>
              <a:xfrm>
                <a:off x="-936000" y="3717064"/>
                <a:ext cx="540000" cy="144480"/>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000"/>
              </a:p>
            </p:txBody>
          </p:sp>
        </p:grpSp>
      </p:grpSp>
      <p:grpSp>
        <p:nvGrpSpPr>
          <p:cNvPr id="40" name="グループ化 17"/>
          <p:cNvGrpSpPr/>
          <p:nvPr/>
        </p:nvGrpSpPr>
        <p:grpSpPr>
          <a:xfrm>
            <a:off x="221629" y="4169904"/>
            <a:ext cx="1581472" cy="303212"/>
            <a:chOff x="596516" y="1376772"/>
            <a:chExt cx="1581472" cy="303212"/>
          </a:xfrm>
        </p:grpSpPr>
        <p:sp>
          <p:nvSpPr>
            <p:cNvPr id="41" name="角丸四角形 40"/>
            <p:cNvSpPr/>
            <p:nvPr/>
          </p:nvSpPr>
          <p:spPr>
            <a:xfrm>
              <a:off x="1008000" y="1376772"/>
              <a:ext cx="1169988" cy="303212"/>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fontAlgn="auto">
                <a:spcBef>
                  <a:spcPts val="0"/>
                </a:spcBef>
                <a:spcAft>
                  <a:spcPts val="0"/>
                </a:spcAft>
                <a:defRPr/>
              </a:pPr>
              <a:r>
                <a:rPr lang="ja-JP" altLang="en-US" sz="1400" dirty="0" smtClean="0">
                  <a:solidFill>
                    <a:srgbClr val="254061"/>
                  </a:solidFill>
                  <a:latin typeface="HGP創英角ｺﾞｼｯｸUB" pitchFamily="50" charset="-128"/>
                  <a:ea typeface="HGP創英角ｺﾞｼｯｸUB" pitchFamily="50" charset="-128"/>
                  <a:cs typeface="Meiryo UI" pitchFamily="50" charset="-128"/>
                </a:rPr>
                <a:t>フェーズ２（</a:t>
              </a:r>
              <a:r>
                <a:rPr lang="en-US" altLang="ja-JP" sz="1400" dirty="0" smtClean="0">
                  <a:solidFill>
                    <a:srgbClr val="254061"/>
                  </a:solidFill>
                  <a:latin typeface="HGP創英角ｺﾞｼｯｸUB" pitchFamily="50" charset="-128"/>
                  <a:ea typeface="HGP創英角ｺﾞｼｯｸUB" pitchFamily="50" charset="-128"/>
                  <a:cs typeface="Meiryo UI" pitchFamily="50" charset="-128"/>
                </a:rPr>
                <a:t>H29</a:t>
              </a:r>
              <a:r>
                <a:rPr lang="ja-JP" altLang="en-US" sz="1400" dirty="0" smtClean="0">
                  <a:solidFill>
                    <a:srgbClr val="254061"/>
                  </a:solidFill>
                  <a:latin typeface="HGP創英角ｺﾞｼｯｸUB" pitchFamily="50" charset="-128"/>
                  <a:ea typeface="HGP創英角ｺﾞｼｯｸUB" pitchFamily="50" charset="-128"/>
                  <a:cs typeface="Meiryo UI" pitchFamily="50" charset="-128"/>
                </a:rPr>
                <a:t>年度～　新会社　育成期）</a:t>
              </a:r>
              <a:endParaRPr lang="ja-JP" altLang="en-US" sz="1400" dirty="0">
                <a:solidFill>
                  <a:srgbClr val="254061"/>
                </a:solidFill>
                <a:latin typeface="HGP創英角ｺﾞｼｯｸUB" pitchFamily="50" charset="-128"/>
                <a:ea typeface="HGP創英角ｺﾞｼｯｸUB" pitchFamily="50" charset="-128"/>
                <a:cs typeface="Meiryo UI" pitchFamily="50" charset="-128"/>
              </a:endParaRPr>
            </a:p>
          </p:txBody>
        </p:sp>
        <p:grpSp>
          <p:nvGrpSpPr>
            <p:cNvPr id="43" name="グループ化 19"/>
            <p:cNvGrpSpPr>
              <a:grpSpLocks noChangeAspect="1"/>
            </p:cNvGrpSpPr>
            <p:nvPr/>
          </p:nvGrpSpPr>
          <p:grpSpPr bwMode="auto">
            <a:xfrm>
              <a:off x="596516" y="1399086"/>
              <a:ext cx="350838" cy="233360"/>
              <a:chOff x="-936000" y="3717067"/>
              <a:chExt cx="540000" cy="359973"/>
            </a:xfrm>
          </p:grpSpPr>
          <p:sp>
            <p:nvSpPr>
              <p:cNvPr id="44" name="平行四辺形 43"/>
              <p:cNvSpPr/>
              <p:nvPr/>
            </p:nvSpPr>
            <p:spPr>
              <a:xfrm>
                <a:off x="-936000" y="3932560"/>
                <a:ext cx="540000" cy="144480"/>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000"/>
              </a:p>
            </p:txBody>
          </p:sp>
          <p:sp>
            <p:nvSpPr>
              <p:cNvPr id="46" name="平行四辺形 45"/>
              <p:cNvSpPr/>
              <p:nvPr/>
            </p:nvSpPr>
            <p:spPr>
              <a:xfrm>
                <a:off x="-936000" y="3815017"/>
                <a:ext cx="540000" cy="144480"/>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000"/>
              </a:p>
            </p:txBody>
          </p:sp>
          <p:sp>
            <p:nvSpPr>
              <p:cNvPr id="47" name="平行四辺形 46"/>
              <p:cNvSpPr/>
              <p:nvPr/>
            </p:nvSpPr>
            <p:spPr>
              <a:xfrm>
                <a:off x="-936000" y="3717067"/>
                <a:ext cx="540000" cy="144480"/>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000"/>
              </a:p>
            </p:txBody>
          </p:sp>
        </p:grpSp>
      </p:grpSp>
      <p:grpSp>
        <p:nvGrpSpPr>
          <p:cNvPr id="48" name="グループ化 23"/>
          <p:cNvGrpSpPr/>
          <p:nvPr/>
        </p:nvGrpSpPr>
        <p:grpSpPr>
          <a:xfrm>
            <a:off x="240735" y="5898096"/>
            <a:ext cx="1581472" cy="303212"/>
            <a:chOff x="596516" y="1376772"/>
            <a:chExt cx="1581472" cy="303212"/>
          </a:xfrm>
        </p:grpSpPr>
        <p:sp>
          <p:nvSpPr>
            <p:cNvPr id="49" name="角丸四角形 48"/>
            <p:cNvSpPr/>
            <p:nvPr/>
          </p:nvSpPr>
          <p:spPr>
            <a:xfrm>
              <a:off x="1008000" y="1376772"/>
              <a:ext cx="1169988" cy="303212"/>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fontAlgn="auto">
                <a:spcBef>
                  <a:spcPts val="0"/>
                </a:spcBef>
                <a:spcAft>
                  <a:spcPts val="0"/>
                </a:spcAft>
                <a:defRPr/>
              </a:pPr>
              <a:r>
                <a:rPr lang="ja-JP" altLang="en-US" sz="1400" dirty="0" smtClean="0">
                  <a:solidFill>
                    <a:srgbClr val="254061"/>
                  </a:solidFill>
                  <a:latin typeface="HGP創英角ｺﾞｼｯｸUB" pitchFamily="50" charset="-128"/>
                  <a:ea typeface="HGP創英角ｺﾞｼｯｸUB" pitchFamily="50" charset="-128"/>
                  <a:cs typeface="Meiryo UI" pitchFamily="50" charset="-128"/>
                </a:rPr>
                <a:t>フェーズ３（早ければ</a:t>
              </a:r>
              <a:r>
                <a:rPr lang="en-US" altLang="ja-JP" sz="1400" dirty="0" smtClean="0">
                  <a:solidFill>
                    <a:srgbClr val="254061"/>
                  </a:solidFill>
                  <a:latin typeface="HGP創英角ｺﾞｼｯｸUB" pitchFamily="50" charset="-128"/>
                  <a:ea typeface="HGP創英角ｺﾞｼｯｸUB" pitchFamily="50" charset="-128"/>
                  <a:cs typeface="Meiryo UI" pitchFamily="50" charset="-128"/>
                </a:rPr>
                <a:t>H31</a:t>
              </a:r>
              <a:r>
                <a:rPr lang="ja-JP" altLang="en-US" sz="1400" dirty="0" smtClean="0">
                  <a:solidFill>
                    <a:srgbClr val="254061"/>
                  </a:solidFill>
                  <a:latin typeface="HGP創英角ｺﾞｼｯｸUB" pitchFamily="50" charset="-128"/>
                  <a:ea typeface="HGP創英角ｺﾞｼｯｸUB" pitchFamily="50" charset="-128"/>
                  <a:cs typeface="Meiryo UI" pitchFamily="50" charset="-128"/>
                </a:rPr>
                <a:t>年度～  新会社　事業拡大期）</a:t>
              </a:r>
              <a:endParaRPr lang="ja-JP" altLang="en-US" sz="1400" dirty="0">
                <a:solidFill>
                  <a:srgbClr val="254061"/>
                </a:solidFill>
                <a:latin typeface="HGP創英角ｺﾞｼｯｸUB" pitchFamily="50" charset="-128"/>
                <a:ea typeface="HGP創英角ｺﾞｼｯｸUB" pitchFamily="50" charset="-128"/>
                <a:cs typeface="Meiryo UI" pitchFamily="50" charset="-128"/>
              </a:endParaRPr>
            </a:p>
          </p:txBody>
        </p:sp>
        <p:grpSp>
          <p:nvGrpSpPr>
            <p:cNvPr id="50" name="グループ化 25"/>
            <p:cNvGrpSpPr>
              <a:grpSpLocks noChangeAspect="1"/>
            </p:cNvGrpSpPr>
            <p:nvPr/>
          </p:nvGrpSpPr>
          <p:grpSpPr bwMode="auto">
            <a:xfrm>
              <a:off x="596516" y="1399085"/>
              <a:ext cx="350838" cy="233362"/>
              <a:chOff x="-936000" y="3717064"/>
              <a:chExt cx="540000" cy="359976"/>
            </a:xfrm>
          </p:grpSpPr>
          <p:sp>
            <p:nvSpPr>
              <p:cNvPr id="51" name="平行四辺形 50"/>
              <p:cNvSpPr/>
              <p:nvPr/>
            </p:nvSpPr>
            <p:spPr>
              <a:xfrm>
                <a:off x="-936000" y="3932560"/>
                <a:ext cx="540000" cy="144480"/>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000"/>
              </a:p>
            </p:txBody>
          </p:sp>
          <p:sp>
            <p:nvSpPr>
              <p:cNvPr id="52" name="平行四辺形 51"/>
              <p:cNvSpPr/>
              <p:nvPr/>
            </p:nvSpPr>
            <p:spPr>
              <a:xfrm>
                <a:off x="-936000" y="3815017"/>
                <a:ext cx="540000" cy="144480"/>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000"/>
              </a:p>
            </p:txBody>
          </p:sp>
          <p:sp>
            <p:nvSpPr>
              <p:cNvPr id="53" name="平行四辺形 52"/>
              <p:cNvSpPr/>
              <p:nvPr/>
            </p:nvSpPr>
            <p:spPr>
              <a:xfrm>
                <a:off x="-936000" y="3717064"/>
                <a:ext cx="540000" cy="144480"/>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000"/>
              </a:p>
            </p:txBody>
          </p:sp>
        </p:grpSp>
      </p:grpSp>
      <p:sp>
        <p:nvSpPr>
          <p:cNvPr id="54" name="大かっこ 53"/>
          <p:cNvSpPr/>
          <p:nvPr/>
        </p:nvSpPr>
        <p:spPr>
          <a:xfrm>
            <a:off x="992560" y="5265248"/>
            <a:ext cx="8460000" cy="396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7228184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正方形/長方形 84"/>
          <p:cNvSpPr/>
          <p:nvPr/>
        </p:nvSpPr>
        <p:spPr>
          <a:xfrm>
            <a:off x="5853100" y="6705364"/>
            <a:ext cx="3492388"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67</a:t>
            </a:fld>
            <a:endParaRPr lang="ja-JP" altLang="en-US" sz="2000" b="1" dirty="0">
              <a:solidFill>
                <a:schemeClr val="tx1"/>
              </a:solidFill>
              <a:latin typeface="Times New Roman" pitchFamily="18" charset="0"/>
              <a:cs typeface="Times New Roman" pitchFamily="18" charset="0"/>
            </a:endParaRPr>
          </a:p>
        </p:txBody>
      </p:sp>
      <p:sp>
        <p:nvSpPr>
          <p:cNvPr id="9" name="タイトル 8"/>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８</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２</a:t>
            </a:r>
            <a:r>
              <a:rPr lang="ja-JP" altLang="en-US" dirty="0">
                <a:solidFill>
                  <a:srgbClr val="623104"/>
                </a:solidFill>
                <a:latin typeface="HGS創英角ｺﾞｼｯｸUB" pitchFamily="50" charset="-128"/>
                <a:ea typeface="HGS創英角ｺﾞｼｯｸUB" pitchFamily="50" charset="-128"/>
              </a:rPr>
              <a:t>．</a:t>
            </a:r>
            <a:r>
              <a:rPr lang="ja-JP" altLang="en-US" dirty="0"/>
              <a:t>経営形態見直し</a:t>
            </a:r>
            <a:r>
              <a:rPr lang="ja-JP" altLang="en-US" dirty="0" smtClean="0"/>
              <a:t>ロードマップ</a:t>
            </a:r>
            <a:endParaRPr kumimoji="1" lang="ja-JP" altLang="en-US" dirty="0"/>
          </a:p>
        </p:txBody>
      </p:sp>
      <p:grpSp>
        <p:nvGrpSpPr>
          <p:cNvPr id="8" name="グループ化 19"/>
          <p:cNvGrpSpPr>
            <a:grpSpLocks noChangeAspect="1"/>
          </p:cNvGrpSpPr>
          <p:nvPr/>
        </p:nvGrpSpPr>
        <p:grpSpPr bwMode="auto">
          <a:xfrm>
            <a:off x="344490" y="4617132"/>
            <a:ext cx="216490" cy="144000"/>
            <a:chOff x="-936000" y="3717064"/>
            <a:chExt cx="540000" cy="359976"/>
          </a:xfrm>
        </p:grpSpPr>
        <p:sp>
          <p:nvSpPr>
            <p:cNvPr id="123" name="平行四辺形 122"/>
            <p:cNvSpPr/>
            <p:nvPr/>
          </p:nvSpPr>
          <p:spPr>
            <a:xfrm>
              <a:off x="-936000" y="3932560"/>
              <a:ext cx="540000" cy="144480"/>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4" name="平行四辺形 123"/>
            <p:cNvSpPr/>
            <p:nvPr/>
          </p:nvSpPr>
          <p:spPr>
            <a:xfrm>
              <a:off x="-936000" y="3815017"/>
              <a:ext cx="540000" cy="144480"/>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5" name="平行四辺形 124"/>
            <p:cNvSpPr/>
            <p:nvPr/>
          </p:nvSpPr>
          <p:spPr>
            <a:xfrm>
              <a:off x="-936000" y="3717064"/>
              <a:ext cx="540000" cy="144480"/>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26" name="角丸四角形 125"/>
          <p:cNvSpPr/>
          <p:nvPr/>
        </p:nvSpPr>
        <p:spPr>
          <a:xfrm>
            <a:off x="596516" y="4509120"/>
            <a:ext cx="1169988" cy="303212"/>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defRPr/>
            </a:pPr>
            <a:r>
              <a:rPr lang="ja-JP" altLang="en-US" sz="1400" dirty="0" smtClean="0">
                <a:solidFill>
                  <a:schemeClr val="tx1"/>
                </a:solidFill>
                <a:latin typeface="HGS創英角ｺﾞｼｯｸUB" pitchFamily="50" charset="-128"/>
                <a:ea typeface="HGS創英角ｺﾞｼｯｸUB" pitchFamily="50" charset="-128"/>
                <a:cs typeface="Meiryo UI" pitchFamily="50" charset="-128"/>
              </a:rPr>
              <a:t>ロードマップ（</a:t>
            </a:r>
            <a:r>
              <a:rPr lang="en-US" altLang="ja-JP" sz="1400" dirty="0">
                <a:solidFill>
                  <a:schemeClr val="tx1"/>
                </a:solidFill>
                <a:latin typeface="HG丸ｺﾞｼｯｸM-PRO" pitchFamily="50" charset="-128"/>
                <a:ea typeface="HG丸ｺﾞｼｯｸM-PRO" pitchFamily="50" charset="-128"/>
              </a:rPr>
              <a:t> </a:t>
            </a:r>
            <a:r>
              <a:rPr lang="en-US" altLang="ja-JP" sz="1400" dirty="0">
                <a:solidFill>
                  <a:schemeClr val="tx1"/>
                </a:solidFill>
                <a:latin typeface="HGS創英角ｺﾞｼｯｸUB" pitchFamily="50" charset="-128"/>
                <a:ea typeface="HGS創英角ｺﾞｼｯｸUB" pitchFamily="50" charset="-128"/>
                <a:cs typeface="Meiryo UI" pitchFamily="50" charset="-128"/>
              </a:rPr>
              <a:t>※1 </a:t>
            </a:r>
            <a:r>
              <a:rPr lang="ja-JP" altLang="en-US" sz="1400" dirty="0" smtClean="0">
                <a:solidFill>
                  <a:schemeClr val="tx1"/>
                </a:solidFill>
                <a:latin typeface="HGS創英角ｺﾞｼｯｸUB" pitchFamily="50" charset="-128"/>
                <a:ea typeface="HGS創英角ｺﾞｼｯｸUB" pitchFamily="50" charset="-128"/>
                <a:cs typeface="Meiryo UI" pitchFamily="50" charset="-128"/>
              </a:rPr>
              <a:t>課題が解決できるまでの期間はフェーズ２にとどまる）</a:t>
            </a:r>
            <a:endParaRPr lang="ja-JP" altLang="en-US" sz="1400" dirty="0">
              <a:solidFill>
                <a:schemeClr val="tx1"/>
              </a:solidFill>
              <a:latin typeface="HGS創英角ｺﾞｼｯｸUB" pitchFamily="50" charset="-128"/>
              <a:ea typeface="HGS創英角ｺﾞｼｯｸUB" pitchFamily="50" charset="-128"/>
              <a:cs typeface="Meiryo UI" pitchFamily="50" charset="-128"/>
            </a:endParaRPr>
          </a:p>
        </p:txBody>
      </p:sp>
      <p:grpSp>
        <p:nvGrpSpPr>
          <p:cNvPr id="82" name="グループ化 81"/>
          <p:cNvGrpSpPr>
            <a:grpSpLocks noChangeAspect="1"/>
          </p:cNvGrpSpPr>
          <p:nvPr/>
        </p:nvGrpSpPr>
        <p:grpSpPr>
          <a:xfrm>
            <a:off x="2001436" y="4905168"/>
            <a:ext cx="6876000" cy="1880491"/>
            <a:chOff x="1815083" y="5028384"/>
            <a:chExt cx="7185065" cy="1965012"/>
          </a:xfrm>
        </p:grpSpPr>
        <p:sp>
          <p:nvSpPr>
            <p:cNvPr id="84" name="正方形/長方形 83"/>
            <p:cNvSpPr/>
            <p:nvPr/>
          </p:nvSpPr>
          <p:spPr>
            <a:xfrm>
              <a:off x="3440832" y="6669360"/>
              <a:ext cx="230425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角丸四角形 87"/>
            <p:cNvSpPr/>
            <p:nvPr/>
          </p:nvSpPr>
          <p:spPr>
            <a:xfrm>
              <a:off x="7869324" y="5352496"/>
              <a:ext cx="1044000" cy="93600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HGS創英角ｺﾞｼｯｸUB" pitchFamily="50" charset="-128"/>
                <a:ea typeface="HGS創英角ｺﾞｼｯｸUB" pitchFamily="50" charset="-128"/>
              </a:endParaRPr>
            </a:p>
          </p:txBody>
        </p:sp>
        <p:sp>
          <p:nvSpPr>
            <p:cNvPr id="89" name="角丸四角形 88"/>
            <p:cNvSpPr/>
            <p:nvPr/>
          </p:nvSpPr>
          <p:spPr>
            <a:xfrm>
              <a:off x="7740008" y="5409220"/>
              <a:ext cx="1260140" cy="89341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0" rIns="0" bIns="0" rtlCol="0" anchor="t" anchorCtr="0"/>
            <a:lstStyle/>
            <a:p>
              <a:pPr algn="ctr">
                <a:lnSpc>
                  <a:spcPts val="1100"/>
                </a:lnSpc>
                <a:spcBef>
                  <a:spcPts val="300"/>
                </a:spcBef>
              </a:pPr>
              <a:r>
                <a:rPr lang="ja-JP" altLang="en-US" sz="1200" dirty="0" smtClean="0">
                  <a:solidFill>
                    <a:schemeClr val="tx1"/>
                  </a:solidFill>
                  <a:latin typeface="HGS創英角ｺﾞｼｯｸUB" pitchFamily="50" charset="-128"/>
                  <a:ea typeface="HGS創英角ｺﾞｼｯｸUB" pitchFamily="50" charset="-128"/>
                </a:rPr>
                <a:t>混合型</a:t>
              </a:r>
              <a:endParaRPr lang="en-US" altLang="ja-JP" sz="1200" dirty="0" smtClean="0">
                <a:solidFill>
                  <a:schemeClr val="tx1"/>
                </a:solidFill>
                <a:latin typeface="HGS創英角ｺﾞｼｯｸUB" pitchFamily="50" charset="-128"/>
                <a:ea typeface="HGS創英角ｺﾞｼｯｸUB" pitchFamily="50" charset="-128"/>
              </a:endParaRPr>
            </a:p>
            <a:p>
              <a:pPr algn="ctr">
                <a:lnSpc>
                  <a:spcPts val="1100"/>
                </a:lnSpc>
                <a:spcBef>
                  <a:spcPts val="300"/>
                </a:spcBef>
              </a:pPr>
              <a:r>
                <a:rPr lang="ja-JP" altLang="en-US" sz="1200" dirty="0" smtClean="0">
                  <a:solidFill>
                    <a:schemeClr val="tx1"/>
                  </a:solidFill>
                  <a:latin typeface="HGS創英角ｺﾞｼｯｸUB" pitchFamily="50" charset="-128"/>
                  <a:ea typeface="HGS創英角ｺﾞｼｯｸUB" pitchFamily="50" charset="-128"/>
                </a:rPr>
                <a:t>公共施設等</a:t>
              </a:r>
              <a:endParaRPr lang="en-US" altLang="zh-TW" sz="1200" dirty="0" smtClean="0">
                <a:solidFill>
                  <a:schemeClr val="tx1"/>
                </a:solidFill>
                <a:latin typeface="HGS創英角ｺﾞｼｯｸUB" pitchFamily="50" charset="-128"/>
                <a:ea typeface="HGS創英角ｺﾞｼｯｸUB" pitchFamily="50" charset="-128"/>
              </a:endParaRPr>
            </a:p>
            <a:p>
              <a:pPr algn="ctr">
                <a:lnSpc>
                  <a:spcPts val="1100"/>
                </a:lnSpc>
                <a:spcBef>
                  <a:spcPts val="300"/>
                </a:spcBef>
              </a:pPr>
              <a:r>
                <a:rPr lang="zh-TW" altLang="en-US" sz="1200" dirty="0" smtClean="0">
                  <a:solidFill>
                    <a:schemeClr val="tx1"/>
                  </a:solidFill>
                  <a:latin typeface="HGS創英角ｺﾞｼｯｸUB" pitchFamily="50" charset="-128"/>
                  <a:ea typeface="HGS創英角ｺﾞｼｯｸUB" pitchFamily="50" charset="-128"/>
                </a:rPr>
                <a:t>運営</a:t>
              </a:r>
              <a:r>
                <a:rPr lang="ja-JP" altLang="en-US" sz="1200" dirty="0" smtClean="0">
                  <a:solidFill>
                    <a:schemeClr val="tx1"/>
                  </a:solidFill>
                  <a:latin typeface="HGS創英角ｺﾞｼｯｸUB" pitchFamily="50" charset="-128"/>
                  <a:ea typeface="HGS創英角ｺﾞｼｯｸUB" pitchFamily="50" charset="-128"/>
                </a:rPr>
                <a:t>権制度</a:t>
              </a:r>
              <a:endParaRPr lang="en-US" altLang="ja-JP" sz="1200" baseline="30000" dirty="0" smtClean="0">
                <a:solidFill>
                  <a:schemeClr val="tx1"/>
                </a:solidFill>
                <a:latin typeface="HGS創英角ｺﾞｼｯｸUB" pitchFamily="50" charset="-128"/>
                <a:ea typeface="HGS創英角ｺﾞｼｯｸUB" pitchFamily="50" charset="-128"/>
              </a:endParaRPr>
            </a:p>
            <a:p>
              <a:r>
                <a:rPr kumimoji="1" lang="ja-JP" altLang="en-US" sz="1200" dirty="0" smtClean="0">
                  <a:solidFill>
                    <a:schemeClr val="tx1"/>
                  </a:solidFill>
                  <a:latin typeface="HGS創英角ｺﾞｼｯｸUB" pitchFamily="50" charset="-128"/>
                  <a:ea typeface="HGS創英角ｺﾞｼｯｸUB" pitchFamily="50" charset="-128"/>
                </a:rPr>
                <a:t>　　　             　　　  </a:t>
              </a:r>
              <a:endParaRPr kumimoji="1" lang="ja-JP" altLang="en-US" sz="1100" dirty="0">
                <a:solidFill>
                  <a:schemeClr val="tx1"/>
                </a:solidFill>
                <a:latin typeface="HGSｺﾞｼｯｸM" panose="020B0600000000000000" pitchFamily="50" charset="-128"/>
                <a:ea typeface="HGSｺﾞｼｯｸM" panose="020B0600000000000000" pitchFamily="50" charset="-128"/>
              </a:endParaRPr>
            </a:p>
          </p:txBody>
        </p:sp>
        <p:sp>
          <p:nvSpPr>
            <p:cNvPr id="90" name="角丸四角形 89"/>
            <p:cNvSpPr/>
            <p:nvPr/>
          </p:nvSpPr>
          <p:spPr>
            <a:xfrm>
              <a:off x="1820652" y="5496496"/>
              <a:ext cx="1620000" cy="79200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dirty="0" smtClean="0">
                  <a:solidFill>
                    <a:schemeClr val="tx1"/>
                  </a:solidFill>
                  <a:latin typeface="HGS創英角ｺﾞｼｯｸUB" pitchFamily="50" charset="-128"/>
                  <a:ea typeface="HGS創英角ｺﾞｼｯｸUB" pitchFamily="50" charset="-128"/>
                </a:rPr>
                <a:t>包括委託</a:t>
              </a:r>
              <a:endParaRPr kumimoji="1" lang="ja-JP" altLang="en-US" sz="900" dirty="0">
                <a:solidFill>
                  <a:schemeClr val="tx1"/>
                </a:solidFill>
                <a:latin typeface="HGS創英角ｺﾞｼｯｸUB" pitchFamily="50" charset="-128"/>
                <a:ea typeface="HGS創英角ｺﾞｼｯｸUB" pitchFamily="50" charset="-128"/>
              </a:endParaRPr>
            </a:p>
          </p:txBody>
        </p:sp>
        <p:sp>
          <p:nvSpPr>
            <p:cNvPr id="91" name="角丸四角形 90"/>
            <p:cNvSpPr/>
            <p:nvPr/>
          </p:nvSpPr>
          <p:spPr>
            <a:xfrm>
              <a:off x="3425462" y="5424400"/>
              <a:ext cx="4464000" cy="86400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HGS創英角ｺﾞｼｯｸUB" pitchFamily="50" charset="-128"/>
                <a:ea typeface="HGS創英角ｺﾞｼｯｸUB" pitchFamily="50" charset="-128"/>
              </a:endParaRPr>
            </a:p>
          </p:txBody>
        </p:sp>
        <p:sp>
          <p:nvSpPr>
            <p:cNvPr id="92" name="角丸四角形 91"/>
            <p:cNvSpPr/>
            <p:nvPr/>
          </p:nvSpPr>
          <p:spPr>
            <a:xfrm>
              <a:off x="4628964" y="5604508"/>
              <a:ext cx="2015741" cy="3960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r>
                <a:rPr lang="ja-JP" altLang="en-US" sz="1100" dirty="0" smtClean="0">
                  <a:solidFill>
                    <a:schemeClr val="tx1"/>
                  </a:solidFill>
                  <a:latin typeface="HGS創英角ｺﾞｼｯｸUB" pitchFamily="50" charset="-128"/>
                  <a:ea typeface="HGS創英角ｺﾞｼｯｸUB" pitchFamily="50" charset="-128"/>
                </a:rPr>
                <a:t>包括委託</a:t>
              </a:r>
              <a:r>
                <a:rPr kumimoji="1" lang="ja-JP" altLang="en-US" sz="900" dirty="0" smtClean="0">
                  <a:solidFill>
                    <a:schemeClr val="tx1"/>
                  </a:solidFill>
                  <a:latin typeface="HGS創英角ｺﾞｼｯｸUB" pitchFamily="50" charset="-128"/>
                  <a:ea typeface="HGS創英角ｺﾞｼｯｸUB" pitchFamily="50" charset="-128"/>
                </a:rPr>
                <a:t>＋小規模単純更新</a:t>
              </a:r>
              <a:endParaRPr kumimoji="1" lang="ja-JP" altLang="en-US" sz="1100" dirty="0">
                <a:solidFill>
                  <a:schemeClr val="tx1"/>
                </a:solidFill>
                <a:latin typeface="HGS創英角ｺﾞｼｯｸUB" pitchFamily="50" charset="-128"/>
                <a:ea typeface="HGS創英角ｺﾞｼｯｸUB" pitchFamily="50" charset="-128"/>
              </a:endParaRPr>
            </a:p>
          </p:txBody>
        </p:sp>
        <p:sp>
          <p:nvSpPr>
            <p:cNvPr id="93" name="角丸四角形 92"/>
            <p:cNvSpPr/>
            <p:nvPr/>
          </p:nvSpPr>
          <p:spPr>
            <a:xfrm>
              <a:off x="5061013" y="5856536"/>
              <a:ext cx="1188131" cy="30595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marL="108000" indent="-108000" algn="ctr"/>
              <a:r>
                <a:rPr lang="ja-JP" altLang="en-US" sz="1000" u="sng" dirty="0" smtClean="0">
                  <a:solidFill>
                    <a:schemeClr val="tx1"/>
                  </a:solidFill>
                  <a:latin typeface="HG丸ｺﾞｼｯｸM-PRO" pitchFamily="50" charset="-128"/>
                  <a:ea typeface="HG丸ｺﾞｼｯｸM-PRO" pitchFamily="50" charset="-128"/>
                </a:rPr>
                <a:t>混合型運営権制度スキームが</a:t>
              </a:r>
              <a:endParaRPr lang="en-US" altLang="ja-JP" sz="1000" u="sng" dirty="0" smtClean="0">
                <a:solidFill>
                  <a:schemeClr val="tx1"/>
                </a:solidFill>
                <a:latin typeface="HG丸ｺﾞｼｯｸM-PRO" pitchFamily="50" charset="-128"/>
                <a:ea typeface="HG丸ｺﾞｼｯｸM-PRO" pitchFamily="50" charset="-128"/>
              </a:endParaRPr>
            </a:p>
            <a:p>
              <a:pPr marL="108000" indent="-108000" algn="ctr"/>
              <a:r>
                <a:rPr lang="ja-JP" altLang="en-US" sz="1000" u="sng" dirty="0" smtClean="0">
                  <a:solidFill>
                    <a:schemeClr val="tx1"/>
                  </a:solidFill>
                  <a:latin typeface="HG丸ｺﾞｼｯｸM-PRO" pitchFamily="50" charset="-128"/>
                  <a:ea typeface="HG丸ｺﾞｼｯｸM-PRO" pitchFamily="50" charset="-128"/>
                </a:rPr>
                <a:t>確定次第、速やかに移行</a:t>
              </a:r>
              <a:endParaRPr lang="zh-TW" altLang="en-US" sz="1000" u="sng" dirty="0" smtClean="0">
                <a:solidFill>
                  <a:schemeClr val="tx1"/>
                </a:solidFill>
                <a:latin typeface="HG丸ｺﾞｼｯｸM-PRO" pitchFamily="50" charset="-128"/>
                <a:ea typeface="HG丸ｺﾞｼｯｸM-PRO" pitchFamily="50" charset="-128"/>
              </a:endParaRPr>
            </a:p>
          </p:txBody>
        </p:sp>
        <p:sp>
          <p:nvSpPr>
            <p:cNvPr id="102" name="角丸四角形 101"/>
            <p:cNvSpPr/>
            <p:nvPr/>
          </p:nvSpPr>
          <p:spPr>
            <a:xfrm>
              <a:off x="3073277" y="5625694"/>
              <a:ext cx="349374" cy="626625"/>
            </a:xfrm>
            <a:prstGeom prst="roundRect">
              <a:avLst>
                <a:gd name="adj" fmla="val 85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36000" tIns="36000" rIns="36000" bIns="36000" rtlCol="0" anchor="ctr" anchorCtr="1">
              <a:spAutoFit/>
            </a:bodyPr>
            <a:lstStyle/>
            <a:p>
              <a:pPr marL="108000" indent="-108000" algn="ctr"/>
              <a:r>
                <a:rPr lang="ja-JP" altLang="en-US" sz="800" dirty="0" smtClean="0">
                  <a:solidFill>
                    <a:schemeClr val="tx1"/>
                  </a:solidFill>
                  <a:latin typeface="HG丸ｺﾞｼｯｸM-PRO" pitchFamily="50" charset="-128"/>
                  <a:ea typeface="HG丸ｺﾞｼｯｸM-PRO" pitchFamily="50" charset="-128"/>
                </a:rPr>
                <a:t>Ｈ２８</a:t>
              </a:r>
              <a:r>
                <a:rPr lang="en-US" altLang="ja-JP" sz="800" dirty="0" smtClean="0">
                  <a:solidFill>
                    <a:schemeClr val="tx1"/>
                  </a:solidFill>
                  <a:latin typeface="HG丸ｺﾞｼｯｸM-PRO" pitchFamily="50" charset="-128"/>
                  <a:ea typeface="HG丸ｺﾞｼｯｸM-PRO" pitchFamily="50" charset="-128"/>
                </a:rPr>
                <a:t>7</a:t>
              </a:r>
              <a:r>
                <a:rPr lang="ja-JP" altLang="en-US" sz="800" dirty="0" smtClean="0">
                  <a:solidFill>
                    <a:schemeClr val="tx1"/>
                  </a:solidFill>
                  <a:latin typeface="HG丸ｺﾞｼｯｸM-PRO" pitchFamily="50" charset="-128"/>
                  <a:ea typeface="HG丸ｺﾞｼｯｸM-PRO" pitchFamily="50" charset="-128"/>
                </a:rPr>
                <a:t>月</a:t>
              </a:r>
              <a:endParaRPr lang="en-US" altLang="ja-JP" sz="800" dirty="0" smtClean="0">
                <a:solidFill>
                  <a:schemeClr val="tx1"/>
                </a:solidFill>
                <a:latin typeface="HG丸ｺﾞｼｯｸM-PRO" pitchFamily="50" charset="-128"/>
                <a:ea typeface="HG丸ｺﾞｼｯｸM-PRO" pitchFamily="50" charset="-128"/>
              </a:endParaRPr>
            </a:p>
            <a:p>
              <a:pPr marL="108000" indent="-108000" algn="ctr"/>
              <a:r>
                <a:rPr lang="ja-JP" altLang="en-US" sz="800" dirty="0" smtClean="0">
                  <a:solidFill>
                    <a:schemeClr val="tx1"/>
                  </a:solidFill>
                  <a:latin typeface="HG丸ｺﾞｼｯｸM-PRO" pitchFamily="50" charset="-128"/>
                  <a:ea typeface="HG丸ｺﾞｼｯｸM-PRO" pitchFamily="50" charset="-128"/>
                </a:rPr>
                <a:t>新会社設立</a:t>
              </a:r>
              <a:endParaRPr lang="zh-TW" altLang="en-US" sz="800" dirty="0" smtClean="0">
                <a:solidFill>
                  <a:schemeClr val="tx1"/>
                </a:solidFill>
                <a:latin typeface="HG丸ｺﾞｼｯｸM-PRO" pitchFamily="50" charset="-128"/>
                <a:ea typeface="HG丸ｺﾞｼｯｸM-PRO" pitchFamily="50" charset="-128"/>
              </a:endParaRPr>
            </a:p>
          </p:txBody>
        </p:sp>
        <p:sp>
          <p:nvSpPr>
            <p:cNvPr id="104" name="角丸四角形 103"/>
            <p:cNvSpPr/>
            <p:nvPr/>
          </p:nvSpPr>
          <p:spPr>
            <a:xfrm>
              <a:off x="3469323" y="5627096"/>
              <a:ext cx="349374" cy="623825"/>
            </a:xfrm>
            <a:prstGeom prst="roundRect">
              <a:avLst>
                <a:gd name="adj" fmla="val 85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36000" tIns="36000" rIns="36000" bIns="36000" rtlCol="0" anchor="ctr" anchorCtr="1">
              <a:spAutoFit/>
            </a:bodyPr>
            <a:lstStyle/>
            <a:p>
              <a:pPr marL="108000" indent="-108000" algn="ctr"/>
              <a:r>
                <a:rPr lang="ja-JP" altLang="en-US" sz="800" dirty="0" smtClean="0">
                  <a:solidFill>
                    <a:schemeClr val="tx1"/>
                  </a:solidFill>
                  <a:latin typeface="HG丸ｺﾞｼｯｸM-PRO" pitchFamily="50" charset="-128"/>
                  <a:ea typeface="HG丸ｺﾞｼｯｸM-PRO" pitchFamily="50" charset="-128"/>
                </a:rPr>
                <a:t>Ｈ２８下期</a:t>
              </a:r>
              <a:endParaRPr lang="en-US" altLang="ja-JP" sz="800" dirty="0" smtClean="0">
                <a:solidFill>
                  <a:schemeClr val="tx1"/>
                </a:solidFill>
                <a:latin typeface="HG丸ｺﾞｼｯｸM-PRO" pitchFamily="50" charset="-128"/>
                <a:ea typeface="HG丸ｺﾞｼｯｸM-PRO" pitchFamily="50" charset="-128"/>
              </a:endParaRPr>
            </a:p>
            <a:p>
              <a:pPr marL="108000" indent="-108000" algn="ctr"/>
              <a:r>
                <a:rPr lang="ja-JP" altLang="en-US" sz="800" dirty="0">
                  <a:solidFill>
                    <a:schemeClr val="tx1"/>
                  </a:solidFill>
                  <a:latin typeface="HG丸ｺﾞｼｯｸM-PRO" pitchFamily="50" charset="-128"/>
                  <a:ea typeface="HG丸ｺﾞｼｯｸM-PRO" pitchFamily="50" charset="-128"/>
                </a:rPr>
                <a:t>職員</a:t>
              </a:r>
              <a:r>
                <a:rPr lang="ja-JP" altLang="en-US" sz="800" smtClean="0">
                  <a:solidFill>
                    <a:schemeClr val="tx1"/>
                  </a:solidFill>
                  <a:latin typeface="HG丸ｺﾞｼｯｸM-PRO" pitchFamily="50" charset="-128"/>
                  <a:ea typeface="HG丸ｺﾞｼｯｸM-PRO" pitchFamily="50" charset="-128"/>
                </a:rPr>
                <a:t>転籍</a:t>
              </a:r>
              <a:endParaRPr lang="zh-TW" altLang="en-US" sz="800" dirty="0" smtClean="0">
                <a:solidFill>
                  <a:schemeClr val="tx1"/>
                </a:solidFill>
                <a:latin typeface="HG丸ｺﾞｼｯｸM-PRO" pitchFamily="50" charset="-128"/>
                <a:ea typeface="HG丸ｺﾞｼｯｸM-PRO" pitchFamily="50" charset="-128"/>
              </a:endParaRPr>
            </a:p>
          </p:txBody>
        </p:sp>
        <p:sp>
          <p:nvSpPr>
            <p:cNvPr id="105" name="角丸四角形 104"/>
            <p:cNvSpPr/>
            <p:nvPr/>
          </p:nvSpPr>
          <p:spPr>
            <a:xfrm>
              <a:off x="1828627" y="5028384"/>
              <a:ext cx="1584000" cy="25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latin typeface="HGS創英角ｺﾞｼｯｸUB" pitchFamily="50" charset="-128"/>
                  <a:ea typeface="HGS創英角ｺﾞｼｯｸUB" pitchFamily="50" charset="-128"/>
                </a:rPr>
                <a:t>フェーズ１</a:t>
              </a:r>
              <a:endParaRPr kumimoji="1" lang="ja-JP" altLang="en-US" sz="1200" dirty="0">
                <a:latin typeface="HGS創英角ｺﾞｼｯｸUB" pitchFamily="50" charset="-128"/>
                <a:ea typeface="HGS創英角ｺﾞｼｯｸUB" pitchFamily="50" charset="-128"/>
              </a:endParaRPr>
            </a:p>
          </p:txBody>
        </p:sp>
        <p:sp>
          <p:nvSpPr>
            <p:cNvPr id="106" name="角丸四角形 105"/>
            <p:cNvSpPr/>
            <p:nvPr/>
          </p:nvSpPr>
          <p:spPr>
            <a:xfrm>
              <a:off x="3440832" y="5028384"/>
              <a:ext cx="4428000" cy="25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latin typeface="HGS創英角ｺﾞｼｯｸUB" pitchFamily="50" charset="-128"/>
                  <a:ea typeface="HGS創英角ｺﾞｼｯｸUB" pitchFamily="50" charset="-128"/>
                </a:rPr>
                <a:t>フェーズ２</a:t>
              </a:r>
              <a:endParaRPr kumimoji="1" lang="ja-JP" altLang="en-US" sz="1200" dirty="0">
                <a:latin typeface="HGS創英角ｺﾞｼｯｸUB" pitchFamily="50" charset="-128"/>
                <a:ea typeface="HGS創英角ｺﾞｼｯｸUB" pitchFamily="50" charset="-128"/>
              </a:endParaRPr>
            </a:p>
          </p:txBody>
        </p:sp>
        <p:sp>
          <p:nvSpPr>
            <p:cNvPr id="107" name="角丸四角形 106"/>
            <p:cNvSpPr/>
            <p:nvPr/>
          </p:nvSpPr>
          <p:spPr>
            <a:xfrm>
              <a:off x="7905432" y="5028384"/>
              <a:ext cx="1008000" cy="25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latin typeface="HGS創英角ｺﾞｼｯｸUB" pitchFamily="50" charset="-128"/>
                  <a:ea typeface="HGS創英角ｺﾞｼｯｸUB" pitchFamily="50" charset="-128"/>
                </a:rPr>
                <a:t>フェーズ３</a:t>
              </a:r>
              <a:endParaRPr kumimoji="1" lang="ja-JP" altLang="en-US" sz="1200" dirty="0">
                <a:latin typeface="HGS創英角ｺﾞｼｯｸUB" pitchFamily="50" charset="-128"/>
                <a:ea typeface="HGS創英角ｺﾞｼｯｸUB" pitchFamily="50" charset="-128"/>
              </a:endParaRPr>
            </a:p>
          </p:txBody>
        </p:sp>
        <p:sp>
          <p:nvSpPr>
            <p:cNvPr id="130" name="フリーフォーム 129"/>
            <p:cNvSpPr/>
            <p:nvPr/>
          </p:nvSpPr>
          <p:spPr>
            <a:xfrm>
              <a:off x="1815083" y="5340610"/>
              <a:ext cx="7086600" cy="962025"/>
            </a:xfrm>
            <a:custGeom>
              <a:avLst/>
              <a:gdLst>
                <a:gd name="connsiteX0" fmla="*/ 0 w 7086600"/>
                <a:gd name="connsiteY0" fmla="*/ 952500 h 962025"/>
                <a:gd name="connsiteX1" fmla="*/ 9525 w 7086600"/>
                <a:gd name="connsiteY1" fmla="*/ 142875 h 962025"/>
                <a:gd name="connsiteX2" fmla="*/ 1609725 w 7086600"/>
                <a:gd name="connsiteY2" fmla="*/ 142875 h 962025"/>
                <a:gd name="connsiteX3" fmla="*/ 1619250 w 7086600"/>
                <a:gd name="connsiteY3" fmla="*/ 76200 h 962025"/>
                <a:gd name="connsiteX4" fmla="*/ 6067425 w 7086600"/>
                <a:gd name="connsiteY4" fmla="*/ 85725 h 962025"/>
                <a:gd name="connsiteX5" fmla="*/ 6067425 w 7086600"/>
                <a:gd name="connsiteY5" fmla="*/ 0 h 962025"/>
                <a:gd name="connsiteX6" fmla="*/ 7077075 w 7086600"/>
                <a:gd name="connsiteY6" fmla="*/ 0 h 962025"/>
                <a:gd name="connsiteX7" fmla="*/ 7086600 w 7086600"/>
                <a:gd name="connsiteY7" fmla="*/ 962025 h 962025"/>
                <a:gd name="connsiteX8" fmla="*/ 0 w 7086600"/>
                <a:gd name="connsiteY8" fmla="*/ 95250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6600" h="962025">
                  <a:moveTo>
                    <a:pt x="0" y="952500"/>
                  </a:moveTo>
                  <a:lnTo>
                    <a:pt x="9525" y="142875"/>
                  </a:lnTo>
                  <a:lnTo>
                    <a:pt x="1609725" y="142875"/>
                  </a:lnTo>
                  <a:lnTo>
                    <a:pt x="1619250" y="76200"/>
                  </a:lnTo>
                  <a:lnTo>
                    <a:pt x="6067425" y="85725"/>
                  </a:lnTo>
                  <a:lnTo>
                    <a:pt x="6067425" y="0"/>
                  </a:lnTo>
                  <a:lnTo>
                    <a:pt x="7077075" y="0"/>
                  </a:lnTo>
                  <a:lnTo>
                    <a:pt x="7086600" y="962025"/>
                  </a:lnTo>
                  <a:lnTo>
                    <a:pt x="0" y="952500"/>
                  </a:lnTo>
                  <a:close/>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ホームベース 73"/>
            <p:cNvSpPr/>
            <p:nvPr/>
          </p:nvSpPr>
          <p:spPr>
            <a:xfrm>
              <a:off x="3476836" y="6345324"/>
              <a:ext cx="3096000" cy="36000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1"/>
                  </a:solidFill>
                  <a:latin typeface="HG丸ｺﾞｼｯｸM-PRO" pitchFamily="50" charset="-128"/>
                  <a:ea typeface="HG丸ｺﾞｼｯｸM-PRO" pitchFamily="50" charset="-128"/>
                </a:rPr>
                <a:t>課題の解決</a:t>
              </a:r>
              <a:endParaRPr kumimoji="1" lang="ja-JP" altLang="en-US" sz="1050" dirty="0">
                <a:solidFill>
                  <a:schemeClr val="bg1"/>
                </a:solidFill>
                <a:latin typeface="HG丸ｺﾞｼｯｸM-PRO" pitchFamily="50" charset="-128"/>
                <a:ea typeface="HG丸ｺﾞｼｯｸM-PRO" pitchFamily="50" charset="-128"/>
              </a:endParaRPr>
            </a:p>
          </p:txBody>
        </p:sp>
        <p:sp>
          <p:nvSpPr>
            <p:cNvPr id="76" name="ホームベース 75"/>
            <p:cNvSpPr/>
            <p:nvPr/>
          </p:nvSpPr>
          <p:spPr>
            <a:xfrm>
              <a:off x="6609184" y="6345324"/>
              <a:ext cx="1260000" cy="3600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HG丸ｺﾞｼｯｸM-PRO" pitchFamily="50" charset="-128"/>
                  <a:ea typeface="HG丸ｺﾞｼｯｸM-PRO" pitchFamily="50" charset="-128"/>
                </a:rPr>
                <a:t>PFI</a:t>
              </a:r>
              <a:r>
                <a:rPr kumimoji="1" lang="ja-JP" altLang="en-US" sz="1050" dirty="0" smtClean="0">
                  <a:solidFill>
                    <a:schemeClr val="tx1"/>
                  </a:solidFill>
                  <a:latin typeface="HG丸ｺﾞｼｯｸM-PRO" pitchFamily="50" charset="-128"/>
                  <a:ea typeface="HG丸ｺﾞｼｯｸM-PRO" pitchFamily="50" charset="-128"/>
                </a:rPr>
                <a:t>法に基づく手続き</a:t>
              </a:r>
              <a:endParaRPr kumimoji="1" lang="ja-JP" altLang="en-US" sz="1050" dirty="0">
                <a:solidFill>
                  <a:schemeClr val="tx1"/>
                </a:solidFill>
                <a:latin typeface="HG丸ｺﾞｼｯｸM-PRO" pitchFamily="50" charset="-128"/>
                <a:ea typeface="HG丸ｺﾞｼｯｸM-PRO" pitchFamily="50" charset="-128"/>
              </a:endParaRPr>
            </a:p>
          </p:txBody>
        </p:sp>
      </p:grpSp>
      <p:sp>
        <p:nvSpPr>
          <p:cNvPr id="94" name="正方形/長方形 93"/>
          <p:cNvSpPr/>
          <p:nvPr/>
        </p:nvSpPr>
        <p:spPr>
          <a:xfrm>
            <a:off x="144016" y="656692"/>
            <a:ext cx="9468000" cy="3708000"/>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144016" y="4545124"/>
            <a:ext cx="9468000" cy="2088000"/>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p:cNvGrpSpPr/>
          <p:nvPr/>
        </p:nvGrpSpPr>
        <p:grpSpPr>
          <a:xfrm>
            <a:off x="92461" y="747671"/>
            <a:ext cx="9360342" cy="3581429"/>
            <a:chOff x="85348" y="3404273"/>
            <a:chExt cx="8640315" cy="3581429"/>
          </a:xfrm>
        </p:grpSpPr>
        <p:sp>
          <p:nvSpPr>
            <p:cNvPr id="83" name="角丸四角形 82"/>
            <p:cNvSpPr/>
            <p:nvPr/>
          </p:nvSpPr>
          <p:spPr>
            <a:xfrm>
              <a:off x="5057907" y="3405918"/>
              <a:ext cx="2752321" cy="408064"/>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r>
                <a:rPr lang="ja-JP" altLang="en-US" sz="1200" dirty="0" smtClean="0">
                  <a:latin typeface="HGS創英角ｺﾞｼｯｸUB" pitchFamily="50" charset="-128"/>
                  <a:ea typeface="HGS創英角ｺﾞｼｯｸUB" pitchFamily="50" charset="-128"/>
                </a:rPr>
                <a:t>フェーズ３</a:t>
              </a:r>
              <a:endParaRPr lang="en-US" altLang="ja-JP" sz="1200" dirty="0" smtClean="0">
                <a:latin typeface="HGS創英角ｺﾞｼｯｸUB" pitchFamily="50" charset="-128"/>
                <a:ea typeface="HGS創英角ｺﾞｼｯｸUB" pitchFamily="50" charset="-128"/>
              </a:endParaRPr>
            </a:p>
            <a:p>
              <a:pPr algn="ctr"/>
              <a:r>
                <a:rPr kumimoji="1" lang="ja-JP" altLang="en-US" sz="1050" dirty="0" smtClean="0">
                  <a:latin typeface="HGS創英角ｺﾞｼｯｸUB" pitchFamily="50" charset="-128"/>
                  <a:ea typeface="HGS創英角ｺﾞｼｯｸUB" pitchFamily="50" charset="-128"/>
                </a:rPr>
                <a:t>（</a:t>
              </a:r>
              <a:r>
                <a:rPr lang="ja-JP" altLang="en-US" sz="1050" dirty="0" smtClean="0">
                  <a:latin typeface="HGS創英角ｺﾞｼｯｸUB" pitchFamily="50" charset="-128"/>
                  <a:ea typeface="HGS創英角ｺﾞｼｯｸUB" pitchFamily="50" charset="-128"/>
                </a:rPr>
                <a:t>早ければ</a:t>
              </a:r>
              <a:r>
                <a:rPr lang="en-US" altLang="ja-JP" sz="700" dirty="0" smtClean="0">
                  <a:latin typeface="HGS創英角ｺﾞｼｯｸUB" pitchFamily="50" charset="-128"/>
                  <a:ea typeface="HGS創英角ｺﾞｼｯｸUB" pitchFamily="50" charset="-128"/>
                </a:rPr>
                <a:t>※</a:t>
              </a:r>
              <a:r>
                <a:rPr lang="ja-JP" altLang="en-US" sz="700" dirty="0" smtClean="0">
                  <a:latin typeface="HGS創英角ｺﾞｼｯｸUB" pitchFamily="50" charset="-128"/>
                  <a:ea typeface="HGS創英角ｺﾞｼｯｸUB" pitchFamily="50" charset="-128"/>
                </a:rPr>
                <a:t>１</a:t>
              </a:r>
              <a:r>
                <a:rPr kumimoji="1" lang="en-US" altLang="ja-JP" sz="1050" dirty="0" smtClean="0">
                  <a:latin typeface="HGS創英角ｺﾞｼｯｸUB" pitchFamily="50" charset="-128"/>
                  <a:ea typeface="HGS創英角ｺﾞｼｯｸUB" pitchFamily="50" charset="-128"/>
                </a:rPr>
                <a:t>H31</a:t>
              </a:r>
              <a:r>
                <a:rPr kumimoji="1" lang="ja-JP" altLang="en-US" sz="1050" dirty="0" smtClean="0">
                  <a:latin typeface="HGS創英角ｺﾞｼｯｸUB" pitchFamily="50" charset="-128"/>
                  <a:ea typeface="HGS創英角ｺﾞｼｯｸUB" pitchFamily="50" charset="-128"/>
                </a:rPr>
                <a:t>年度～  新会社 事業拡大期）</a:t>
              </a:r>
              <a:endParaRPr kumimoji="1" lang="ja-JP" altLang="en-US" sz="1050" dirty="0">
                <a:latin typeface="HGS創英角ｺﾞｼｯｸUB" pitchFamily="50" charset="-128"/>
                <a:ea typeface="HGS創英角ｺﾞｼｯｸUB" pitchFamily="50" charset="-128"/>
              </a:endParaRPr>
            </a:p>
          </p:txBody>
        </p:sp>
        <p:sp>
          <p:nvSpPr>
            <p:cNvPr id="96" name="角丸四角形 95"/>
            <p:cNvSpPr/>
            <p:nvPr/>
          </p:nvSpPr>
          <p:spPr>
            <a:xfrm>
              <a:off x="5120467" y="4769719"/>
              <a:ext cx="2689768" cy="878174"/>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HGS創英角ｺﾞｼｯｸUB" pitchFamily="50" charset="-128"/>
                <a:ea typeface="HGS創英角ｺﾞｼｯｸUB" pitchFamily="50" charset="-128"/>
              </a:endParaRPr>
            </a:p>
          </p:txBody>
        </p:sp>
        <p:sp>
          <p:nvSpPr>
            <p:cNvPr id="97" name="角丸四角形 96"/>
            <p:cNvSpPr/>
            <p:nvPr/>
          </p:nvSpPr>
          <p:spPr>
            <a:xfrm>
              <a:off x="5151747" y="4868511"/>
              <a:ext cx="2596376" cy="5185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0" rIns="0" bIns="0" rtlCol="0" anchor="t" anchorCtr="0"/>
            <a:lstStyle/>
            <a:p>
              <a:pPr algn="ctr">
                <a:lnSpc>
                  <a:spcPts val="800"/>
                </a:lnSpc>
                <a:spcBef>
                  <a:spcPts val="300"/>
                </a:spcBef>
              </a:pPr>
              <a:endParaRPr lang="en-US" altLang="ja-JP" sz="1200" dirty="0" smtClean="0">
                <a:solidFill>
                  <a:schemeClr val="tx1"/>
                </a:solidFill>
                <a:latin typeface="HGS創英角ｺﾞｼｯｸUB" pitchFamily="50" charset="-128"/>
                <a:ea typeface="HGS創英角ｺﾞｼｯｸUB" pitchFamily="50" charset="-128"/>
              </a:endParaRPr>
            </a:p>
            <a:p>
              <a:pPr algn="ctr">
                <a:lnSpc>
                  <a:spcPts val="800"/>
                </a:lnSpc>
                <a:spcBef>
                  <a:spcPts val="300"/>
                </a:spcBef>
              </a:pPr>
              <a:r>
                <a:rPr lang="zh-TW" altLang="en-US" sz="1200" dirty="0" smtClean="0">
                  <a:solidFill>
                    <a:schemeClr val="tx1"/>
                  </a:solidFill>
                  <a:latin typeface="HGS創英角ｺﾞｼｯｸUB" pitchFamily="50" charset="-128"/>
                  <a:ea typeface="HGS創英角ｺﾞｼｯｸUB" pitchFamily="50" charset="-128"/>
                </a:rPr>
                <a:t>混合型</a:t>
              </a:r>
              <a:r>
                <a:rPr lang="ja-JP" altLang="en-US" sz="1200" dirty="0" smtClean="0">
                  <a:solidFill>
                    <a:schemeClr val="tx1"/>
                  </a:solidFill>
                  <a:latin typeface="HGS創英角ｺﾞｼｯｸUB" pitchFamily="50" charset="-128"/>
                  <a:ea typeface="HGS創英角ｺﾞｼｯｸUB" pitchFamily="50" charset="-128"/>
                </a:rPr>
                <a:t>公共施設等</a:t>
              </a:r>
              <a:r>
                <a:rPr lang="zh-TW" altLang="en-US" sz="1200" dirty="0" smtClean="0">
                  <a:solidFill>
                    <a:schemeClr val="tx1"/>
                  </a:solidFill>
                  <a:latin typeface="HGS創英角ｺﾞｼｯｸUB" pitchFamily="50" charset="-128"/>
                  <a:ea typeface="HGS創英角ｺﾞｼｯｸUB" pitchFamily="50" charset="-128"/>
                </a:rPr>
                <a:t>運営</a:t>
              </a:r>
              <a:r>
                <a:rPr lang="ja-JP" altLang="en-US" sz="1200" dirty="0" smtClean="0">
                  <a:solidFill>
                    <a:schemeClr val="tx1"/>
                  </a:solidFill>
                  <a:latin typeface="HGS創英角ｺﾞｼｯｸUB" pitchFamily="50" charset="-128"/>
                  <a:ea typeface="HGS創英角ｺﾞｼｯｸUB" pitchFamily="50" charset="-128"/>
                </a:rPr>
                <a:t>権制度</a:t>
              </a:r>
              <a:endParaRPr lang="en-US" altLang="ja-JP" sz="1200" baseline="30000" dirty="0" smtClean="0">
                <a:solidFill>
                  <a:schemeClr val="tx1"/>
                </a:solidFill>
                <a:latin typeface="HGS創英角ｺﾞｼｯｸUB" pitchFamily="50" charset="-128"/>
                <a:ea typeface="HGS創英角ｺﾞｼｯｸUB" pitchFamily="50" charset="-128"/>
              </a:endParaRPr>
            </a:p>
            <a:p>
              <a:r>
                <a:rPr kumimoji="1" lang="ja-JP" altLang="en-US" sz="1200" dirty="0" smtClean="0">
                  <a:solidFill>
                    <a:schemeClr val="tx1"/>
                  </a:solidFill>
                  <a:latin typeface="HGS創英角ｺﾞｼｯｸUB" pitchFamily="50" charset="-128"/>
                  <a:ea typeface="HGS創英角ｺﾞｼｯｸUB" pitchFamily="50" charset="-128"/>
                </a:rPr>
                <a:t>　　　             　　　  </a:t>
              </a:r>
              <a:endParaRPr kumimoji="1" lang="ja-JP" altLang="en-US" sz="1100" dirty="0">
                <a:solidFill>
                  <a:schemeClr val="tx1"/>
                </a:solidFill>
                <a:latin typeface="HGSｺﾞｼｯｸM" panose="020B0600000000000000" pitchFamily="50" charset="-128"/>
                <a:ea typeface="HGSｺﾞｼｯｸM" panose="020B0600000000000000" pitchFamily="50" charset="-128"/>
              </a:endParaRPr>
            </a:p>
          </p:txBody>
        </p:sp>
        <p:sp>
          <p:nvSpPr>
            <p:cNvPr id="98" name="角丸四角形 97"/>
            <p:cNvSpPr/>
            <p:nvPr/>
          </p:nvSpPr>
          <p:spPr>
            <a:xfrm>
              <a:off x="1745037" y="4967304"/>
              <a:ext cx="1373363" cy="680588"/>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dirty="0" smtClean="0">
                  <a:solidFill>
                    <a:schemeClr val="tx1"/>
                  </a:solidFill>
                  <a:latin typeface="HGS創英角ｺﾞｼｯｸUB" pitchFamily="50" charset="-128"/>
                  <a:ea typeface="HGS創英角ｺﾞｼｯｸUB" pitchFamily="50" charset="-128"/>
                </a:rPr>
                <a:t>  </a:t>
              </a:r>
              <a:endParaRPr kumimoji="1" lang="ja-JP" altLang="en-US" sz="900" dirty="0">
                <a:solidFill>
                  <a:schemeClr val="tx1"/>
                </a:solidFill>
                <a:latin typeface="HGS創英角ｺﾞｼｯｸUB" pitchFamily="50" charset="-128"/>
                <a:ea typeface="HGS創英角ｺﾞｼｯｸUB" pitchFamily="50" charset="-128"/>
              </a:endParaRPr>
            </a:p>
          </p:txBody>
        </p:sp>
        <p:sp>
          <p:nvSpPr>
            <p:cNvPr id="99" name="角丸四角形 98"/>
            <p:cNvSpPr/>
            <p:nvPr/>
          </p:nvSpPr>
          <p:spPr>
            <a:xfrm>
              <a:off x="2747804" y="3874356"/>
              <a:ext cx="2345728" cy="111369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300"/>
                </a:spcBef>
              </a:pPr>
              <a:endParaRPr lang="en-US" altLang="ja-JP" sz="1200" dirty="0" smtClean="0">
                <a:solidFill>
                  <a:schemeClr val="tx1"/>
                </a:solidFill>
                <a:latin typeface="HGS創英角ｺﾞｼｯｸUB" pitchFamily="50" charset="-128"/>
                <a:ea typeface="HGS創英角ｺﾞｼｯｸUB" pitchFamily="50" charset="-128"/>
              </a:endParaRPr>
            </a:p>
          </p:txBody>
        </p:sp>
        <p:sp>
          <p:nvSpPr>
            <p:cNvPr id="100" name="角丸四角形 99"/>
            <p:cNvSpPr/>
            <p:nvPr/>
          </p:nvSpPr>
          <p:spPr>
            <a:xfrm>
              <a:off x="3105204" y="4901443"/>
              <a:ext cx="2064241" cy="709997"/>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HGS創英角ｺﾞｼｯｸUB" pitchFamily="50" charset="-128"/>
                <a:ea typeface="HGS創英角ｺﾞｼｯｸUB" pitchFamily="50" charset="-128"/>
              </a:endParaRPr>
            </a:p>
          </p:txBody>
        </p:sp>
        <p:sp>
          <p:nvSpPr>
            <p:cNvPr id="101" name="角丸四角形 100"/>
            <p:cNvSpPr/>
            <p:nvPr/>
          </p:nvSpPr>
          <p:spPr>
            <a:xfrm>
              <a:off x="3334702" y="4985707"/>
              <a:ext cx="1751252" cy="340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r>
                <a:rPr lang="ja-JP" altLang="en-US" sz="1200" dirty="0" smtClean="0">
                  <a:solidFill>
                    <a:schemeClr val="tx1"/>
                  </a:solidFill>
                  <a:latin typeface="HGS創英角ｺﾞｼｯｸUB" pitchFamily="50" charset="-128"/>
                  <a:ea typeface="HGS創英角ｺﾞｼｯｸUB" pitchFamily="50" charset="-128"/>
                </a:rPr>
                <a:t>包括委託</a:t>
              </a:r>
              <a:r>
                <a:rPr kumimoji="1" lang="ja-JP" altLang="en-US" sz="1050" dirty="0" smtClean="0">
                  <a:solidFill>
                    <a:schemeClr val="tx1"/>
                  </a:solidFill>
                  <a:latin typeface="HGS創英角ｺﾞｼｯｸUB" pitchFamily="50" charset="-128"/>
                  <a:ea typeface="HGS創英角ｺﾞｼｯｸUB" pitchFamily="50" charset="-128"/>
                </a:rPr>
                <a:t>＋</a:t>
              </a:r>
              <a:r>
                <a:rPr kumimoji="1" lang="ja-JP" altLang="en-US" sz="900" dirty="0" smtClean="0">
                  <a:solidFill>
                    <a:schemeClr val="tx1"/>
                  </a:solidFill>
                  <a:latin typeface="HGS創英角ｺﾞｼｯｸUB" pitchFamily="50" charset="-128"/>
                  <a:ea typeface="HGS創英角ｺﾞｼｯｸUB" pitchFamily="50" charset="-128"/>
                </a:rPr>
                <a:t>小規模単純更新</a:t>
              </a:r>
              <a:endParaRPr kumimoji="1" lang="ja-JP" altLang="en-US" sz="1100" dirty="0">
                <a:solidFill>
                  <a:schemeClr val="tx1"/>
                </a:solidFill>
                <a:latin typeface="HGS創英角ｺﾞｼｯｸUB" pitchFamily="50" charset="-128"/>
                <a:ea typeface="HGS創英角ｺﾞｼｯｸUB" pitchFamily="50" charset="-128"/>
              </a:endParaRPr>
            </a:p>
          </p:txBody>
        </p:sp>
        <p:sp>
          <p:nvSpPr>
            <p:cNvPr id="103" name="角丸四角形 102"/>
            <p:cNvSpPr/>
            <p:nvPr/>
          </p:nvSpPr>
          <p:spPr>
            <a:xfrm>
              <a:off x="3717781" y="5296612"/>
              <a:ext cx="1032235" cy="2629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marL="108000" indent="-108000" algn="ctr"/>
              <a:r>
                <a:rPr lang="ja-JP" altLang="en-US" sz="800" u="sng" dirty="0" smtClean="0">
                  <a:solidFill>
                    <a:schemeClr val="tx1"/>
                  </a:solidFill>
                  <a:latin typeface="HG丸ｺﾞｼｯｸM-PRO" pitchFamily="50" charset="-128"/>
                  <a:ea typeface="HG丸ｺﾞｼｯｸM-PRO" pitchFamily="50" charset="-128"/>
                </a:rPr>
                <a:t>混合型運営権制度スキームが</a:t>
              </a:r>
              <a:endParaRPr lang="en-US" altLang="ja-JP" sz="800" u="sng" dirty="0" smtClean="0">
                <a:solidFill>
                  <a:schemeClr val="tx1"/>
                </a:solidFill>
                <a:latin typeface="HG丸ｺﾞｼｯｸM-PRO" pitchFamily="50" charset="-128"/>
                <a:ea typeface="HG丸ｺﾞｼｯｸM-PRO" pitchFamily="50" charset="-128"/>
              </a:endParaRPr>
            </a:p>
            <a:p>
              <a:pPr marL="108000" indent="-108000" algn="ctr"/>
              <a:r>
                <a:rPr lang="ja-JP" altLang="en-US" sz="800" u="sng" dirty="0" smtClean="0">
                  <a:solidFill>
                    <a:schemeClr val="tx1"/>
                  </a:solidFill>
                  <a:latin typeface="HG丸ｺﾞｼｯｸM-PRO" pitchFamily="50" charset="-128"/>
                  <a:ea typeface="HG丸ｺﾞｼｯｸM-PRO" pitchFamily="50" charset="-128"/>
                </a:rPr>
                <a:t>確定次第、速やかに移行</a:t>
              </a:r>
              <a:endParaRPr lang="zh-TW" altLang="en-US" sz="800" u="sng" dirty="0" smtClean="0">
                <a:solidFill>
                  <a:schemeClr val="tx1"/>
                </a:solidFill>
                <a:latin typeface="HG丸ｺﾞｼｯｸM-PRO" pitchFamily="50" charset="-128"/>
                <a:ea typeface="HG丸ｺﾞｼｯｸM-PRO" pitchFamily="50" charset="-128"/>
              </a:endParaRPr>
            </a:p>
          </p:txBody>
        </p:sp>
        <p:sp>
          <p:nvSpPr>
            <p:cNvPr id="108" name="角丸四角形 107"/>
            <p:cNvSpPr/>
            <p:nvPr/>
          </p:nvSpPr>
          <p:spPr>
            <a:xfrm>
              <a:off x="1720378" y="3874372"/>
              <a:ext cx="1344885" cy="111369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300"/>
                </a:spcBef>
              </a:pPr>
              <a:endParaRPr lang="en-US" altLang="ja-JP" sz="1200" dirty="0" smtClean="0">
                <a:solidFill>
                  <a:schemeClr val="tx1"/>
                </a:solidFill>
                <a:latin typeface="HGS創英角ｺﾞｼｯｸUB" pitchFamily="50" charset="-128"/>
                <a:ea typeface="HGS創英角ｺﾞｼｯｸUB" pitchFamily="50" charset="-128"/>
              </a:endParaRPr>
            </a:p>
          </p:txBody>
        </p:sp>
        <p:sp>
          <p:nvSpPr>
            <p:cNvPr id="109" name="上矢印 108"/>
            <p:cNvSpPr/>
            <p:nvPr/>
          </p:nvSpPr>
          <p:spPr>
            <a:xfrm>
              <a:off x="8248451" y="3847656"/>
              <a:ext cx="477212" cy="1763784"/>
            </a:xfrm>
            <a:prstGeom prst="upArrow">
              <a:avLst>
                <a:gd name="adj1" fmla="val 60855"/>
                <a:gd name="adj2" fmla="val 66282"/>
              </a:avLst>
            </a:prstGeom>
            <a:solidFill>
              <a:srgbClr val="FFFF99"/>
            </a:solidFill>
            <a:ln>
              <a:solidFill>
                <a:srgbClr val="FF3300"/>
              </a:solidFill>
            </a:ln>
            <a:effectLst>
              <a:outerShdw blurRad="50800" dist="38100" dir="2700000" algn="tl" rotWithShape="0">
                <a:prstClr val="black">
                  <a:alpha val="40000"/>
                </a:prstClr>
              </a:outerShdw>
            </a:effectLst>
            <a:scene3d>
              <a:camera prst="orthographicFront"/>
              <a:lightRig rig="threePt" dir="t"/>
            </a:scene3d>
            <a:sp3d>
              <a:bevelT w="44450" h="44450"/>
            </a:sp3d>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1"/>
            <a:lstStyle/>
            <a:p>
              <a:pPr algn="ctr"/>
              <a:r>
                <a:rPr lang="ja-JP" altLang="en-US" sz="1400" dirty="0" smtClean="0">
                  <a:solidFill>
                    <a:srgbClr val="0066FF"/>
                  </a:solidFill>
                  <a:latin typeface="HGS創英角ｺﾞｼｯｸUB" pitchFamily="50" charset="-128"/>
                  <a:ea typeface="HGS創英角ｺﾞｼｯｸUB" pitchFamily="50" charset="-128"/>
                </a:rPr>
                <a:t>業務レベルの推移</a:t>
              </a:r>
            </a:p>
          </p:txBody>
        </p:sp>
        <p:sp>
          <p:nvSpPr>
            <p:cNvPr id="110" name="角丸四角形 109"/>
            <p:cNvSpPr/>
            <p:nvPr/>
          </p:nvSpPr>
          <p:spPr>
            <a:xfrm>
              <a:off x="1738852" y="3404273"/>
              <a:ext cx="1376160" cy="408064"/>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latin typeface="HGS創英角ｺﾞｼｯｸUB" pitchFamily="50" charset="-128"/>
                  <a:ea typeface="HGS創英角ｺﾞｼｯｸUB" pitchFamily="50" charset="-128"/>
                </a:rPr>
                <a:t>フェーズ１</a:t>
              </a:r>
              <a:endParaRPr lang="en-US" altLang="ja-JP" sz="1200" dirty="0" smtClean="0">
                <a:latin typeface="HGS創英角ｺﾞｼｯｸUB" pitchFamily="50" charset="-128"/>
                <a:ea typeface="HGS創英角ｺﾞｼｯｸUB" pitchFamily="50" charset="-128"/>
              </a:endParaRPr>
            </a:p>
            <a:p>
              <a:pPr algn="ctr"/>
              <a:r>
                <a:rPr kumimoji="1" lang="ja-JP" altLang="en-US" sz="1200" dirty="0" smtClean="0">
                  <a:latin typeface="HGS創英角ｺﾞｼｯｸUB" pitchFamily="50" charset="-128"/>
                  <a:ea typeface="HGS創英角ｺﾞｼｯｸUB" pitchFamily="50" charset="-128"/>
                </a:rPr>
                <a:t>（</a:t>
              </a:r>
              <a:r>
                <a:rPr kumimoji="1" lang="en-US" altLang="ja-JP" sz="1200" dirty="0" smtClean="0">
                  <a:latin typeface="HGS創英角ｺﾞｼｯｸUB" pitchFamily="50" charset="-128"/>
                  <a:ea typeface="HGS創英角ｺﾞｼｯｸUB" pitchFamily="50" charset="-128"/>
                </a:rPr>
                <a:t>H25</a:t>
              </a:r>
              <a:r>
                <a:rPr kumimoji="1" lang="ja-JP" altLang="en-US" sz="1200" dirty="0" smtClean="0">
                  <a:latin typeface="HGS創英角ｺﾞｼｯｸUB" pitchFamily="50" charset="-128"/>
                  <a:ea typeface="HGS創英角ｺﾞｼｯｸUB" pitchFamily="50" charset="-128"/>
                </a:rPr>
                <a:t>～</a:t>
              </a:r>
              <a:r>
                <a:rPr kumimoji="1" lang="en-US" altLang="ja-JP" sz="1200" dirty="0" smtClean="0">
                  <a:latin typeface="HGS創英角ｺﾞｼｯｸUB" pitchFamily="50" charset="-128"/>
                  <a:ea typeface="HGS創英角ｺﾞｼｯｸUB" pitchFamily="50" charset="-128"/>
                </a:rPr>
                <a:t>28</a:t>
              </a:r>
              <a:r>
                <a:rPr lang="ja-JP" altLang="en-US" sz="1200" dirty="0" smtClean="0">
                  <a:latin typeface="HGS創英角ｺﾞｼｯｸUB" pitchFamily="50" charset="-128"/>
                  <a:ea typeface="HGS創英角ｺﾞｼｯｸUB" pitchFamily="50" charset="-128"/>
                </a:rPr>
                <a:t>年度</a:t>
              </a:r>
              <a:r>
                <a:rPr kumimoji="1" lang="ja-JP" altLang="en-US" sz="1200" dirty="0" smtClean="0">
                  <a:latin typeface="HGS創英角ｺﾞｼｯｸUB" pitchFamily="50" charset="-128"/>
                  <a:ea typeface="HGS創英角ｺﾞｼｯｸUB" pitchFamily="50" charset="-128"/>
                </a:rPr>
                <a:t>）</a:t>
              </a:r>
              <a:endParaRPr kumimoji="1" lang="ja-JP" altLang="en-US" sz="1200" dirty="0">
                <a:latin typeface="HGS創英角ｺﾞｼｯｸUB" pitchFamily="50" charset="-128"/>
                <a:ea typeface="HGS創英角ｺﾞｼｯｸUB" pitchFamily="50" charset="-128"/>
              </a:endParaRPr>
            </a:p>
          </p:txBody>
        </p:sp>
        <p:sp>
          <p:nvSpPr>
            <p:cNvPr id="111" name="角丸四角形 110"/>
            <p:cNvSpPr/>
            <p:nvPr/>
          </p:nvSpPr>
          <p:spPr>
            <a:xfrm>
              <a:off x="3152702" y="3404273"/>
              <a:ext cx="1876583" cy="408064"/>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200" dirty="0" smtClean="0">
                  <a:latin typeface="HGS創英角ｺﾞｼｯｸUB" pitchFamily="50" charset="-128"/>
                  <a:ea typeface="HGS創英角ｺﾞｼｯｸUB" pitchFamily="50" charset="-128"/>
                </a:rPr>
                <a:t>フェーズ２</a:t>
              </a:r>
              <a:endParaRPr lang="en-US" altLang="ja-JP" sz="1200" dirty="0" smtClean="0">
                <a:latin typeface="HGS創英角ｺﾞｼｯｸUB" pitchFamily="50" charset="-128"/>
                <a:ea typeface="HGS創英角ｺﾞｼｯｸUB" pitchFamily="50" charset="-128"/>
              </a:endParaRPr>
            </a:p>
            <a:p>
              <a:pPr algn="ctr"/>
              <a:r>
                <a:rPr kumimoji="1" lang="ja-JP" altLang="en-US" sz="1200" dirty="0" smtClean="0">
                  <a:latin typeface="HGS創英角ｺﾞｼｯｸUB" pitchFamily="50" charset="-128"/>
                  <a:ea typeface="HGS創英角ｺﾞｼｯｸUB" pitchFamily="50" charset="-128"/>
                </a:rPr>
                <a:t>（</a:t>
              </a:r>
              <a:r>
                <a:rPr kumimoji="1" lang="en-US" altLang="ja-JP" sz="1200" dirty="0" smtClean="0">
                  <a:latin typeface="HGS創英角ｺﾞｼｯｸUB" pitchFamily="50" charset="-128"/>
                  <a:ea typeface="HGS創英角ｺﾞｼｯｸUB" pitchFamily="50" charset="-128"/>
                </a:rPr>
                <a:t>H29</a:t>
              </a:r>
              <a:r>
                <a:rPr kumimoji="1" lang="ja-JP" altLang="en-US" sz="1200" dirty="0" smtClean="0">
                  <a:latin typeface="HGS創英角ｺﾞｼｯｸUB" pitchFamily="50" charset="-128"/>
                  <a:ea typeface="HGS創英角ｺﾞｼｯｸUB" pitchFamily="50" charset="-128"/>
                </a:rPr>
                <a:t>年度～ 新会社 育成期）</a:t>
              </a:r>
              <a:endParaRPr kumimoji="1" lang="ja-JP" altLang="en-US" sz="1200" dirty="0">
                <a:latin typeface="HGS創英角ｺﾞｼｯｸUB" pitchFamily="50" charset="-128"/>
                <a:ea typeface="HGS創英角ｺﾞｼｯｸUB" pitchFamily="50" charset="-128"/>
              </a:endParaRPr>
            </a:p>
          </p:txBody>
        </p:sp>
        <p:sp>
          <p:nvSpPr>
            <p:cNvPr id="112" name="角丸四角形 111"/>
            <p:cNvSpPr/>
            <p:nvPr/>
          </p:nvSpPr>
          <p:spPr>
            <a:xfrm>
              <a:off x="636234" y="4283076"/>
              <a:ext cx="1000844" cy="682583"/>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smtClean="0">
                  <a:solidFill>
                    <a:schemeClr val="tx1"/>
                  </a:solidFill>
                  <a:latin typeface="HGS創英角ｺﾞｼｯｸUB" pitchFamily="50" charset="-128"/>
                  <a:ea typeface="HGS創英角ｺﾞｼｯｸUB" pitchFamily="50" charset="-128"/>
                </a:rPr>
                <a:t>業務領域　</a:t>
              </a:r>
              <a:r>
                <a:rPr lang="en-US" altLang="ja-JP" sz="1000" dirty="0" smtClean="0">
                  <a:solidFill>
                    <a:schemeClr val="tx1"/>
                  </a:solidFill>
                  <a:latin typeface="HGS創英角ｺﾞｼｯｸUB" pitchFamily="50" charset="-128"/>
                  <a:ea typeface="HGS創英角ｺﾞｼｯｸUB" pitchFamily="50" charset="-128"/>
                </a:rPr>
                <a:t>B</a:t>
              </a:r>
            </a:p>
            <a:p>
              <a:pPr algn="ctr"/>
              <a:r>
                <a:rPr lang="ja-JP" altLang="en-US" sz="1000" dirty="0" smtClean="0">
                  <a:solidFill>
                    <a:schemeClr val="tx1"/>
                  </a:solidFill>
                  <a:latin typeface="HGS創英角ｺﾞｼｯｸUB" pitchFamily="50" charset="-128"/>
                  <a:ea typeface="HGS創英角ｺﾞｼｯｸUB" pitchFamily="50" charset="-128"/>
                </a:rPr>
                <a:t>（建設）</a:t>
              </a:r>
              <a:endParaRPr lang="ja-JP" altLang="en-US" sz="700" dirty="0" smtClean="0">
                <a:solidFill>
                  <a:schemeClr val="tx1"/>
                </a:solidFill>
                <a:latin typeface="HG丸ｺﾞｼｯｸM-PRO" pitchFamily="50" charset="-128"/>
                <a:ea typeface="HG丸ｺﾞｼｯｸM-PRO" pitchFamily="50" charset="-128"/>
              </a:endParaRPr>
            </a:p>
          </p:txBody>
        </p:sp>
        <p:sp>
          <p:nvSpPr>
            <p:cNvPr id="113" name="角丸四角形 112"/>
            <p:cNvSpPr/>
            <p:nvPr/>
          </p:nvSpPr>
          <p:spPr>
            <a:xfrm>
              <a:off x="636234" y="3846011"/>
              <a:ext cx="1000844" cy="402166"/>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smtClean="0">
                  <a:solidFill>
                    <a:schemeClr val="tx1"/>
                  </a:solidFill>
                  <a:latin typeface="HGS創英角ｺﾞｼｯｸUB" pitchFamily="50" charset="-128"/>
                  <a:ea typeface="HGS創英角ｺﾞｼｯｸUB" pitchFamily="50" charset="-128"/>
                </a:rPr>
                <a:t>業務領域　</a:t>
              </a:r>
              <a:r>
                <a:rPr lang="en-US" altLang="ja-JP" sz="1000" dirty="0" smtClean="0">
                  <a:solidFill>
                    <a:schemeClr val="tx1"/>
                  </a:solidFill>
                  <a:latin typeface="HGS創英角ｺﾞｼｯｸUB" pitchFamily="50" charset="-128"/>
                  <a:ea typeface="HGS創英角ｺﾞｼｯｸUB" pitchFamily="50" charset="-128"/>
                </a:rPr>
                <a:t>A</a:t>
              </a:r>
            </a:p>
            <a:p>
              <a:pPr algn="ctr"/>
              <a:r>
                <a:rPr lang="en-US" altLang="ja-JP" sz="1000" dirty="0">
                  <a:solidFill>
                    <a:schemeClr val="tx1"/>
                  </a:solidFill>
                  <a:latin typeface="HGS創英角ｺﾞｼｯｸUB" pitchFamily="50" charset="-128"/>
                  <a:ea typeface="HGS創英角ｺﾞｼｯｸUB" pitchFamily="50" charset="-128"/>
                </a:rPr>
                <a:t>(</a:t>
              </a:r>
              <a:r>
                <a:rPr lang="ja-JP" altLang="en-US" sz="1000" dirty="0" smtClean="0">
                  <a:solidFill>
                    <a:schemeClr val="tx1"/>
                  </a:solidFill>
                  <a:latin typeface="HGS創英角ｺﾞｼｯｸUB" pitchFamily="50" charset="-128"/>
                  <a:ea typeface="HGS創英角ｺﾞｼｯｸUB" pitchFamily="50" charset="-128"/>
                </a:rPr>
                <a:t>行政固有事務</a:t>
              </a:r>
              <a:r>
                <a:rPr lang="en-US" altLang="ja-JP" sz="1000" dirty="0" smtClean="0">
                  <a:solidFill>
                    <a:schemeClr val="tx1"/>
                  </a:solidFill>
                  <a:latin typeface="HGS創英角ｺﾞｼｯｸUB" pitchFamily="50" charset="-128"/>
                  <a:ea typeface="HGS創英角ｺﾞｼｯｸUB" pitchFamily="50" charset="-128"/>
                </a:rPr>
                <a:t>)</a:t>
              </a:r>
              <a:endParaRPr lang="ja-JP" altLang="en-US" sz="700" dirty="0" smtClean="0">
                <a:solidFill>
                  <a:schemeClr val="tx1"/>
                </a:solidFill>
                <a:latin typeface="HG丸ｺﾞｼｯｸM-PRO" pitchFamily="50" charset="-128"/>
                <a:ea typeface="HG丸ｺﾞｼｯｸM-PRO" pitchFamily="50" charset="-128"/>
              </a:endParaRPr>
            </a:p>
          </p:txBody>
        </p:sp>
        <p:sp>
          <p:nvSpPr>
            <p:cNvPr id="114" name="角丸四角形 113"/>
            <p:cNvSpPr/>
            <p:nvPr/>
          </p:nvSpPr>
          <p:spPr>
            <a:xfrm>
              <a:off x="303370" y="3868453"/>
              <a:ext cx="239558" cy="176493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100" dirty="0" smtClean="0">
                  <a:solidFill>
                    <a:schemeClr val="bg1"/>
                  </a:solidFill>
                  <a:latin typeface="HGS創英角ｺﾞｼｯｸUB" pitchFamily="50" charset="-128"/>
                  <a:ea typeface="HGS創英角ｺﾞｼｯｸUB" pitchFamily="50" charset="-128"/>
                </a:rPr>
                <a:t>業務領域</a:t>
              </a:r>
            </a:p>
          </p:txBody>
        </p:sp>
        <p:sp>
          <p:nvSpPr>
            <p:cNvPr id="115" name="角丸四角形 114"/>
            <p:cNvSpPr/>
            <p:nvPr/>
          </p:nvSpPr>
          <p:spPr>
            <a:xfrm>
              <a:off x="1724025" y="3847656"/>
              <a:ext cx="6183246" cy="433102"/>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216000" rIns="36000" bIns="36000" rtlCol="0" anchor="ctr" anchorCtr="1"/>
            <a:lstStyle/>
            <a:p>
              <a:pPr algn="ctr">
                <a:spcBef>
                  <a:spcPts val="300"/>
                </a:spcBef>
              </a:pPr>
              <a:r>
                <a:rPr lang="ja-JP" altLang="en-US" sz="1050" dirty="0" smtClean="0">
                  <a:solidFill>
                    <a:schemeClr val="tx1"/>
                  </a:solidFill>
                  <a:latin typeface="HGS創英角ｺﾞｼｯｸUB" pitchFamily="50" charset="-128"/>
                  <a:ea typeface="HGS創英角ｺﾞｼｯｸUB" pitchFamily="50" charset="-128"/>
                </a:rPr>
                <a:t>下水道管理者としての下水道事業の総括的な推進に係る組織系事務</a:t>
              </a:r>
            </a:p>
            <a:p>
              <a:pPr algn="ctr">
                <a:spcBef>
                  <a:spcPts val="300"/>
                </a:spcBef>
              </a:pPr>
              <a:r>
                <a:rPr lang="ja-JP" altLang="en-US" sz="1050" dirty="0" smtClean="0">
                  <a:solidFill>
                    <a:schemeClr val="tx1"/>
                  </a:solidFill>
                  <a:latin typeface="HGS創英角ｺﾞｼｯｸUB" pitchFamily="50" charset="-128"/>
                  <a:ea typeface="HGS創英角ｺﾞｼｯｸUB" pitchFamily="50" charset="-128"/>
                </a:rPr>
                <a:t>下水道法に規定される公権力行使等を伴う事務</a:t>
              </a:r>
              <a:endParaRPr lang="en-US" altLang="ja-JP" sz="1050" dirty="0" smtClean="0">
                <a:solidFill>
                  <a:schemeClr val="tx1"/>
                </a:solidFill>
                <a:latin typeface="HGS創英角ｺﾞｼｯｸUB" pitchFamily="50" charset="-128"/>
                <a:ea typeface="HGS創英角ｺﾞｼｯｸUB" pitchFamily="50" charset="-128"/>
              </a:endParaRPr>
            </a:p>
            <a:p>
              <a:pPr algn="ctr">
                <a:spcBef>
                  <a:spcPts val="300"/>
                </a:spcBef>
              </a:pPr>
              <a:endParaRPr lang="ja-JP" altLang="en-US" sz="1200" dirty="0" smtClean="0">
                <a:solidFill>
                  <a:schemeClr val="tx1"/>
                </a:solidFill>
                <a:latin typeface="HGS創英角ｺﾞｼｯｸUB" pitchFamily="50" charset="-128"/>
                <a:ea typeface="HGS創英角ｺﾞｼｯｸUB" pitchFamily="50" charset="-128"/>
              </a:endParaRPr>
            </a:p>
          </p:txBody>
        </p:sp>
        <p:sp>
          <p:nvSpPr>
            <p:cNvPr id="116" name="角丸四角形 115"/>
            <p:cNvSpPr/>
            <p:nvPr/>
          </p:nvSpPr>
          <p:spPr>
            <a:xfrm>
              <a:off x="1716982" y="4275756"/>
              <a:ext cx="6102546" cy="464037"/>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50" dirty="0" smtClean="0">
                  <a:solidFill>
                    <a:schemeClr val="tx1"/>
                  </a:solidFill>
                  <a:latin typeface="HGS創英角ｺﾞｼｯｸUB" pitchFamily="50" charset="-128"/>
                  <a:ea typeface="HGS創英角ｺﾞｼｯｸUB" pitchFamily="50" charset="-128"/>
                </a:rPr>
                <a:t>新増設（浸水対策・合流改善など）や</a:t>
              </a:r>
              <a:endParaRPr lang="en-US" altLang="ja-JP" sz="1050" dirty="0" smtClean="0">
                <a:solidFill>
                  <a:schemeClr val="tx1"/>
                </a:solidFill>
                <a:latin typeface="HGS創英角ｺﾞｼｯｸUB" pitchFamily="50" charset="-128"/>
                <a:ea typeface="HGS創英角ｺﾞｼｯｸUB" pitchFamily="50" charset="-128"/>
              </a:endParaRPr>
            </a:p>
            <a:p>
              <a:pPr algn="ctr"/>
              <a:r>
                <a:rPr lang="ja-JP" altLang="en-US" sz="1050" dirty="0" smtClean="0">
                  <a:solidFill>
                    <a:schemeClr val="tx1"/>
                  </a:solidFill>
                  <a:latin typeface="HGS創英角ｺﾞｼｯｸUB" pitchFamily="50" charset="-128"/>
                  <a:ea typeface="HGS創英角ｺﾞｼｯｸUB" pitchFamily="50" charset="-128"/>
                </a:rPr>
                <a:t>大規模改築更新など政策的判断を要する重要な事業</a:t>
              </a:r>
              <a:endParaRPr lang="ja-JP" altLang="en-US" sz="1050" dirty="0">
                <a:solidFill>
                  <a:schemeClr val="tx1"/>
                </a:solidFill>
                <a:latin typeface="HGS創英角ｺﾞｼｯｸUB" pitchFamily="50" charset="-128"/>
                <a:ea typeface="HGS創英角ｺﾞｼｯｸUB" pitchFamily="50" charset="-128"/>
              </a:endParaRPr>
            </a:p>
          </p:txBody>
        </p:sp>
        <p:sp>
          <p:nvSpPr>
            <p:cNvPr id="118" name="角丸四角形 117"/>
            <p:cNvSpPr/>
            <p:nvPr/>
          </p:nvSpPr>
          <p:spPr>
            <a:xfrm>
              <a:off x="7841814" y="3405918"/>
              <a:ext cx="406593" cy="40681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100" dirty="0" smtClean="0">
                  <a:latin typeface="HGS創英角ｺﾞｼｯｸUB" pitchFamily="50" charset="-128"/>
                  <a:ea typeface="HGS創英角ｺﾞｼｯｸUB" pitchFamily="50" charset="-128"/>
                </a:rPr>
                <a:t>官民</a:t>
              </a:r>
              <a:endParaRPr kumimoji="1" lang="en-US" altLang="ja-JP" sz="1100" dirty="0" smtClean="0">
                <a:latin typeface="HGS創英角ｺﾞｼｯｸUB" pitchFamily="50" charset="-128"/>
                <a:ea typeface="HGS創英角ｺﾞｼｯｸUB" pitchFamily="50" charset="-128"/>
              </a:endParaRPr>
            </a:p>
            <a:p>
              <a:pPr algn="ctr"/>
              <a:r>
                <a:rPr lang="ja-JP" altLang="en-US" sz="1100" dirty="0" smtClean="0">
                  <a:latin typeface="HGS創英角ｺﾞｼｯｸUB" pitchFamily="50" charset="-128"/>
                  <a:ea typeface="HGS創英角ｺﾞｼｯｸUB" pitchFamily="50" charset="-128"/>
                </a:rPr>
                <a:t>分担</a:t>
              </a:r>
              <a:endParaRPr kumimoji="1" lang="ja-JP" altLang="en-US" sz="1100" dirty="0">
                <a:latin typeface="HGS創英角ｺﾞｼｯｸUB" pitchFamily="50" charset="-128"/>
                <a:ea typeface="HGS創英角ｺﾞｼｯｸUB" pitchFamily="50" charset="-128"/>
              </a:endParaRPr>
            </a:p>
          </p:txBody>
        </p:sp>
        <p:sp>
          <p:nvSpPr>
            <p:cNvPr id="122" name="角丸四角形 121"/>
            <p:cNvSpPr/>
            <p:nvPr/>
          </p:nvSpPr>
          <p:spPr>
            <a:xfrm>
              <a:off x="7904374" y="3847656"/>
              <a:ext cx="281487" cy="897139"/>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36000" tIns="36000" rIns="36000" bIns="36000" rtlCol="0" anchor="ctr" anchorCtr="1"/>
            <a:lstStyle/>
            <a:p>
              <a:pPr algn="ctr">
                <a:spcBef>
                  <a:spcPts val="300"/>
                </a:spcBef>
              </a:pPr>
              <a:r>
                <a:rPr lang="ja-JP" altLang="en-US" sz="1200" dirty="0" smtClean="0">
                  <a:solidFill>
                    <a:schemeClr val="tx1"/>
                  </a:solidFill>
                  <a:latin typeface="HGS創英角ｺﾞｼｯｸUB" pitchFamily="50" charset="-128"/>
                  <a:ea typeface="HGS創英角ｺﾞｼｯｸUB" pitchFamily="50" charset="-128"/>
                </a:rPr>
                <a:t>行　政</a:t>
              </a:r>
              <a:endParaRPr lang="en-US" altLang="ja-JP" sz="1200" dirty="0" smtClean="0">
                <a:solidFill>
                  <a:schemeClr val="tx1"/>
                </a:solidFill>
                <a:latin typeface="HGS創英角ｺﾞｼｯｸUB" pitchFamily="50" charset="-128"/>
                <a:ea typeface="HGS創英角ｺﾞｼｯｸUB" pitchFamily="50" charset="-128"/>
              </a:endParaRPr>
            </a:p>
          </p:txBody>
        </p:sp>
        <p:sp>
          <p:nvSpPr>
            <p:cNvPr id="127" name="角丸四角形 126"/>
            <p:cNvSpPr/>
            <p:nvPr/>
          </p:nvSpPr>
          <p:spPr>
            <a:xfrm>
              <a:off x="7904374" y="4769719"/>
              <a:ext cx="281487" cy="863673"/>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36000" tIns="36000" rIns="36000" bIns="36000" rtlCol="0" anchor="ctr"/>
            <a:lstStyle/>
            <a:p>
              <a:r>
                <a:rPr kumimoji="1" lang="ja-JP" altLang="en-US" sz="1200" dirty="0" smtClean="0">
                  <a:solidFill>
                    <a:schemeClr val="tx1"/>
                  </a:solidFill>
                  <a:latin typeface="HGS創英角ｺﾞｼｯｸUB" pitchFamily="50" charset="-128"/>
                  <a:ea typeface="HGS創英角ｺﾞｼｯｸUB" pitchFamily="50" charset="-128"/>
                </a:rPr>
                <a:t>　民　間</a:t>
              </a:r>
              <a:endParaRPr kumimoji="1" lang="en-US" altLang="ja-JP" sz="1200" dirty="0" smtClean="0">
                <a:solidFill>
                  <a:schemeClr val="tx1"/>
                </a:solidFill>
                <a:latin typeface="HGS創英角ｺﾞｼｯｸUB" pitchFamily="50" charset="-128"/>
                <a:ea typeface="HGS創英角ｺﾞｼｯｸUB" pitchFamily="50" charset="-128"/>
              </a:endParaRPr>
            </a:p>
          </p:txBody>
        </p:sp>
        <p:sp>
          <p:nvSpPr>
            <p:cNvPr id="128" name="角丸四角形 127"/>
            <p:cNvSpPr/>
            <p:nvPr/>
          </p:nvSpPr>
          <p:spPr>
            <a:xfrm>
              <a:off x="613992" y="5000235"/>
              <a:ext cx="1017263" cy="626832"/>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smtClean="0">
                  <a:solidFill>
                    <a:schemeClr val="tx1"/>
                  </a:solidFill>
                  <a:latin typeface="HGS創英角ｺﾞｼｯｸUB" pitchFamily="50" charset="-128"/>
                  <a:ea typeface="HGS創英角ｺﾞｼｯｸUB" pitchFamily="50" charset="-128"/>
                </a:rPr>
                <a:t>業務領域　</a:t>
              </a:r>
              <a:r>
                <a:rPr lang="en-US" altLang="ja-JP" sz="1000" dirty="0" smtClean="0">
                  <a:solidFill>
                    <a:schemeClr val="tx1"/>
                  </a:solidFill>
                  <a:latin typeface="HGS創英角ｺﾞｼｯｸUB" pitchFamily="50" charset="-128"/>
                  <a:ea typeface="HGS創英角ｺﾞｼｯｸUB" pitchFamily="50" charset="-128"/>
                </a:rPr>
                <a:t>C</a:t>
              </a:r>
            </a:p>
            <a:p>
              <a:pPr algn="ctr"/>
              <a:r>
                <a:rPr lang="ja-JP" altLang="en-US" sz="1000" dirty="0" smtClean="0">
                  <a:solidFill>
                    <a:schemeClr val="tx1"/>
                  </a:solidFill>
                  <a:latin typeface="HGS創英角ｺﾞｼｯｸUB" pitchFamily="50" charset="-128"/>
                  <a:ea typeface="HGS創英角ｺﾞｼｯｸUB" pitchFamily="50" charset="-128"/>
                </a:rPr>
                <a:t>（維持管理）</a:t>
              </a:r>
              <a:endParaRPr lang="ja-JP" altLang="en-US" sz="700" dirty="0" smtClean="0">
                <a:solidFill>
                  <a:schemeClr val="tx1"/>
                </a:solidFill>
                <a:latin typeface="HG丸ｺﾞｼｯｸM-PRO" pitchFamily="50" charset="-128"/>
                <a:ea typeface="HG丸ｺﾞｼｯｸM-PRO" pitchFamily="50" charset="-128"/>
              </a:endParaRPr>
            </a:p>
          </p:txBody>
        </p:sp>
        <p:sp>
          <p:nvSpPr>
            <p:cNvPr id="131" name="角丸四角形 130"/>
            <p:cNvSpPr/>
            <p:nvPr/>
          </p:nvSpPr>
          <p:spPr>
            <a:xfrm>
              <a:off x="3163043" y="6139833"/>
              <a:ext cx="4660564" cy="309358"/>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dirty="0" smtClean="0">
                  <a:solidFill>
                    <a:schemeClr val="tx1"/>
                  </a:solidFill>
                  <a:latin typeface="HGS創英角ｺﾞｼｯｸUB" pitchFamily="50" charset="-128"/>
                  <a:ea typeface="HGS創英角ｺﾞｼｯｸUB" pitchFamily="50" charset="-128"/>
                </a:rPr>
                <a:t>新会社</a:t>
              </a:r>
              <a:endParaRPr kumimoji="1" lang="ja-JP" altLang="en-US" sz="1050" dirty="0">
                <a:solidFill>
                  <a:schemeClr val="tx1"/>
                </a:solidFill>
                <a:latin typeface="HGS創英角ｺﾞｼｯｸUB" pitchFamily="50" charset="-128"/>
                <a:ea typeface="HGS創英角ｺﾞｼｯｸUB" pitchFamily="50" charset="-128"/>
              </a:endParaRPr>
            </a:p>
          </p:txBody>
        </p:sp>
        <p:sp>
          <p:nvSpPr>
            <p:cNvPr id="132" name="角丸四角形 131"/>
            <p:cNvSpPr/>
            <p:nvPr/>
          </p:nvSpPr>
          <p:spPr>
            <a:xfrm>
              <a:off x="304357" y="6139833"/>
              <a:ext cx="1313607" cy="309358"/>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dirty="0" smtClean="0">
                  <a:solidFill>
                    <a:schemeClr val="tx1"/>
                  </a:solidFill>
                  <a:latin typeface="HGS創英角ｺﾞｼｯｸUB" pitchFamily="50" charset="-128"/>
                  <a:ea typeface="HGS創英角ｺﾞｼｯｸUB" pitchFamily="50" charset="-128"/>
                </a:rPr>
                <a:t>上部組織形態</a:t>
              </a:r>
              <a:endParaRPr kumimoji="1" lang="en-US" altLang="ja-JP" sz="1050" dirty="0" smtClean="0">
                <a:solidFill>
                  <a:schemeClr val="tx1"/>
                </a:solidFill>
                <a:latin typeface="HGS創英角ｺﾞｼｯｸUB" pitchFamily="50" charset="-128"/>
                <a:ea typeface="HGS創英角ｺﾞｼｯｸUB" pitchFamily="50" charset="-128"/>
              </a:endParaRPr>
            </a:p>
            <a:p>
              <a:pPr algn="ctr"/>
              <a:r>
                <a:rPr lang="ja-JP" altLang="en-US" sz="1050" dirty="0" smtClean="0">
                  <a:solidFill>
                    <a:schemeClr val="tx1"/>
                  </a:solidFill>
                  <a:latin typeface="HGS創英角ｺﾞｼｯｸUB" pitchFamily="50" charset="-128"/>
                  <a:ea typeface="HGS創英角ｺﾞｼｯｸUB" pitchFamily="50" charset="-128"/>
                </a:rPr>
                <a:t>（契約相手方）</a:t>
              </a:r>
              <a:endParaRPr kumimoji="1" lang="ja-JP" altLang="en-US" sz="1050" dirty="0">
                <a:solidFill>
                  <a:schemeClr val="tx1"/>
                </a:solidFill>
                <a:latin typeface="HGS創英角ｺﾞｼｯｸUB" pitchFamily="50" charset="-128"/>
                <a:ea typeface="HGS創英角ｺﾞｼｯｸUB" pitchFamily="50" charset="-128"/>
              </a:endParaRPr>
            </a:p>
          </p:txBody>
        </p:sp>
        <p:sp>
          <p:nvSpPr>
            <p:cNvPr id="133" name="角丸四角形 132"/>
            <p:cNvSpPr/>
            <p:nvPr/>
          </p:nvSpPr>
          <p:spPr>
            <a:xfrm>
              <a:off x="1724304" y="6139833"/>
              <a:ext cx="1407536" cy="309358"/>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dirty="0" smtClean="0">
                  <a:solidFill>
                    <a:schemeClr val="tx1"/>
                  </a:solidFill>
                  <a:latin typeface="HGS創英角ｺﾞｼｯｸUB" pitchFamily="50" charset="-128"/>
                  <a:ea typeface="HGS創英角ｺﾞｼｯｸUB" pitchFamily="50" charset="-128"/>
                </a:rPr>
                <a:t>（一財）</a:t>
              </a:r>
              <a:endParaRPr kumimoji="1" lang="en-US" altLang="ja-JP" sz="1050" dirty="0" smtClean="0">
                <a:solidFill>
                  <a:schemeClr val="tx1"/>
                </a:solidFill>
                <a:latin typeface="HGS創英角ｺﾞｼｯｸUB" pitchFamily="50" charset="-128"/>
                <a:ea typeface="HGS創英角ｺﾞｼｯｸUB" pitchFamily="50" charset="-128"/>
              </a:endParaRPr>
            </a:p>
            <a:p>
              <a:pPr algn="ctr"/>
              <a:r>
                <a:rPr kumimoji="1" lang="ja-JP" altLang="en-US" sz="1050" dirty="0" smtClean="0">
                  <a:solidFill>
                    <a:schemeClr val="tx1"/>
                  </a:solidFill>
                  <a:latin typeface="HGS創英角ｺﾞｼｯｸUB" pitchFamily="50" charset="-128"/>
                  <a:ea typeface="HGS創英角ｺﾞｼｯｸUB" pitchFamily="50" charset="-128"/>
                </a:rPr>
                <a:t>都市技術センター</a:t>
              </a:r>
              <a:endParaRPr kumimoji="1" lang="en-US" altLang="ja-JP" sz="1050" dirty="0" smtClean="0">
                <a:solidFill>
                  <a:schemeClr val="tx1"/>
                </a:solidFill>
                <a:latin typeface="HGS創英角ｺﾞｼｯｸUB" pitchFamily="50" charset="-128"/>
                <a:ea typeface="HGS創英角ｺﾞｼｯｸUB" pitchFamily="50" charset="-128"/>
              </a:endParaRPr>
            </a:p>
          </p:txBody>
        </p:sp>
        <p:sp>
          <p:nvSpPr>
            <p:cNvPr id="134" name="角丸四角形 133"/>
            <p:cNvSpPr/>
            <p:nvPr/>
          </p:nvSpPr>
          <p:spPr>
            <a:xfrm>
              <a:off x="5183027" y="5266917"/>
              <a:ext cx="2564663" cy="247483"/>
            </a:xfrm>
            <a:prstGeom prst="roundRect">
              <a:avLst>
                <a:gd name="adj" fmla="val 27277"/>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smtClean="0">
                  <a:solidFill>
                    <a:schemeClr val="tx1"/>
                  </a:solidFill>
                  <a:latin typeface="HG丸ｺﾞｼｯｸM-PRO" pitchFamily="50" charset="-128"/>
                  <a:ea typeface="HG丸ｺﾞｼｯｸM-PRO" pitchFamily="50" charset="-128"/>
                </a:rPr>
                <a:t>契約期間　</a:t>
              </a:r>
              <a:r>
                <a:rPr lang="en-US" altLang="ja-JP" sz="1000" dirty="0">
                  <a:solidFill>
                    <a:schemeClr val="tx1"/>
                  </a:solidFill>
                  <a:latin typeface="HG丸ｺﾞｼｯｸM-PRO" pitchFamily="50" charset="-128"/>
                  <a:ea typeface="HG丸ｺﾞｼｯｸM-PRO" pitchFamily="50" charset="-128"/>
                </a:rPr>
                <a:t>2</a:t>
              </a:r>
              <a:r>
                <a:rPr lang="en-US" altLang="ja-JP" sz="1000" dirty="0" smtClean="0">
                  <a:solidFill>
                    <a:schemeClr val="tx1"/>
                  </a:solidFill>
                  <a:latin typeface="HG丸ｺﾞｼｯｸM-PRO" pitchFamily="50" charset="-128"/>
                  <a:ea typeface="HG丸ｺﾞｼｯｸM-PRO" pitchFamily="50" charset="-128"/>
                </a:rPr>
                <a:t>0</a:t>
              </a:r>
              <a:r>
                <a:rPr lang="ja-JP" altLang="en-US" sz="1000" dirty="0" smtClean="0">
                  <a:solidFill>
                    <a:schemeClr val="tx1"/>
                  </a:solidFill>
                  <a:latin typeface="HG丸ｺﾞｼｯｸM-PRO" pitchFamily="50" charset="-128"/>
                  <a:ea typeface="HG丸ｺﾞｼｯｸM-PRO" pitchFamily="50" charset="-128"/>
                </a:rPr>
                <a:t>～</a:t>
              </a:r>
              <a:r>
                <a:rPr lang="en-US" altLang="ja-JP" sz="1000" dirty="0" smtClean="0">
                  <a:solidFill>
                    <a:schemeClr val="tx1"/>
                  </a:solidFill>
                  <a:latin typeface="HG丸ｺﾞｼｯｸM-PRO" pitchFamily="50" charset="-128"/>
                  <a:ea typeface="HG丸ｺﾞｼｯｸM-PRO" pitchFamily="50" charset="-128"/>
                </a:rPr>
                <a:t>30</a:t>
              </a:r>
              <a:r>
                <a:rPr lang="ja-JP" altLang="en-US" sz="1000" dirty="0" smtClean="0">
                  <a:solidFill>
                    <a:schemeClr val="tx1"/>
                  </a:solidFill>
                  <a:latin typeface="HG丸ｺﾞｼｯｸM-PRO" pitchFamily="50" charset="-128"/>
                  <a:ea typeface="HG丸ｺﾞｼｯｸM-PRO" pitchFamily="50" charset="-128"/>
                </a:rPr>
                <a:t>年程度</a:t>
              </a:r>
            </a:p>
          </p:txBody>
        </p:sp>
        <p:sp>
          <p:nvSpPr>
            <p:cNvPr id="135" name="フリーフォーム 134"/>
            <p:cNvSpPr/>
            <p:nvPr/>
          </p:nvSpPr>
          <p:spPr>
            <a:xfrm>
              <a:off x="1724304" y="4769719"/>
              <a:ext cx="6080649" cy="857347"/>
            </a:xfrm>
            <a:custGeom>
              <a:avLst/>
              <a:gdLst>
                <a:gd name="connsiteX0" fmla="*/ 0 w 7010400"/>
                <a:gd name="connsiteY0" fmla="*/ 1028700 h 1028700"/>
                <a:gd name="connsiteX1" fmla="*/ 0 w 7010400"/>
                <a:gd name="connsiteY1" fmla="*/ 238125 h 1028700"/>
                <a:gd name="connsiteX2" fmla="*/ 1600200 w 7010400"/>
                <a:gd name="connsiteY2" fmla="*/ 238125 h 1028700"/>
                <a:gd name="connsiteX3" fmla="*/ 1600200 w 7010400"/>
                <a:gd name="connsiteY3" fmla="*/ 133350 h 1028700"/>
                <a:gd name="connsiteX4" fmla="*/ 3914775 w 7010400"/>
                <a:gd name="connsiteY4" fmla="*/ 133350 h 1028700"/>
                <a:gd name="connsiteX5" fmla="*/ 3914775 w 7010400"/>
                <a:gd name="connsiteY5" fmla="*/ 0 h 1028700"/>
                <a:gd name="connsiteX6" fmla="*/ 7010400 w 7010400"/>
                <a:gd name="connsiteY6" fmla="*/ 0 h 1028700"/>
                <a:gd name="connsiteX7" fmla="*/ 7010400 w 7010400"/>
                <a:gd name="connsiteY7" fmla="*/ 1028700 h 1028700"/>
                <a:gd name="connsiteX8" fmla="*/ 0 w 7010400"/>
                <a:gd name="connsiteY8" fmla="*/ 102870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0400" h="1028700">
                  <a:moveTo>
                    <a:pt x="0" y="1028700"/>
                  </a:moveTo>
                  <a:lnTo>
                    <a:pt x="0" y="238125"/>
                  </a:lnTo>
                  <a:lnTo>
                    <a:pt x="1600200" y="238125"/>
                  </a:lnTo>
                  <a:lnTo>
                    <a:pt x="1600200" y="133350"/>
                  </a:lnTo>
                  <a:lnTo>
                    <a:pt x="3914775" y="133350"/>
                  </a:lnTo>
                  <a:lnTo>
                    <a:pt x="3914775" y="0"/>
                  </a:lnTo>
                  <a:lnTo>
                    <a:pt x="7010400" y="0"/>
                  </a:lnTo>
                  <a:lnTo>
                    <a:pt x="7010400" y="1028700"/>
                  </a:lnTo>
                  <a:lnTo>
                    <a:pt x="0" y="1028700"/>
                  </a:lnTo>
                  <a:close/>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ホームベース 135"/>
            <p:cNvSpPr/>
            <p:nvPr/>
          </p:nvSpPr>
          <p:spPr>
            <a:xfrm>
              <a:off x="2731126" y="6458451"/>
              <a:ext cx="1098558" cy="36000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HG丸ｺﾞｼｯｸM-PRO" pitchFamily="50" charset="-128"/>
                  <a:ea typeface="HG丸ｺﾞｼｯｸM-PRO" pitchFamily="50" charset="-128"/>
                </a:rPr>
                <a:t>課題の解決</a:t>
              </a:r>
              <a:r>
                <a:rPr kumimoji="1" lang="en-US" altLang="ja-JP" sz="1050" b="1" baseline="30000" dirty="0" smtClean="0">
                  <a:solidFill>
                    <a:schemeClr val="bg1"/>
                  </a:solidFill>
                  <a:latin typeface="HG丸ｺﾞｼｯｸM-PRO" pitchFamily="50" charset="-128"/>
                  <a:ea typeface="HG丸ｺﾞｼｯｸM-PRO" pitchFamily="50" charset="-128"/>
                </a:rPr>
                <a:t>※2</a:t>
              </a:r>
              <a:endParaRPr kumimoji="1" lang="ja-JP" altLang="en-US" sz="1050" b="1" baseline="30000" dirty="0">
                <a:solidFill>
                  <a:schemeClr val="bg1"/>
                </a:solidFill>
                <a:latin typeface="HG丸ｺﾞｼｯｸM-PRO" pitchFamily="50" charset="-128"/>
                <a:ea typeface="HG丸ｺﾞｼｯｸM-PRO" pitchFamily="50" charset="-128"/>
              </a:endParaRPr>
            </a:p>
          </p:txBody>
        </p:sp>
        <p:sp>
          <p:nvSpPr>
            <p:cNvPr id="137" name="ホームベース 136"/>
            <p:cNvSpPr/>
            <p:nvPr/>
          </p:nvSpPr>
          <p:spPr>
            <a:xfrm>
              <a:off x="3874733" y="6458452"/>
              <a:ext cx="1131848" cy="3600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HG丸ｺﾞｼｯｸM-PRO" pitchFamily="50" charset="-128"/>
                  <a:ea typeface="HG丸ｺﾞｼｯｸM-PRO" pitchFamily="50" charset="-128"/>
                </a:rPr>
                <a:t>PFI</a:t>
              </a:r>
              <a:r>
                <a:rPr kumimoji="1" lang="ja-JP" altLang="en-US" sz="1050" dirty="0" smtClean="0">
                  <a:solidFill>
                    <a:schemeClr val="tx1"/>
                  </a:solidFill>
                  <a:latin typeface="HG丸ｺﾞｼｯｸM-PRO" pitchFamily="50" charset="-128"/>
                  <a:ea typeface="HG丸ｺﾞｼｯｸM-PRO" pitchFamily="50" charset="-128"/>
                </a:rPr>
                <a:t>法に基づく手続き</a:t>
              </a:r>
              <a:endParaRPr kumimoji="1" lang="ja-JP" altLang="en-US" sz="1050" dirty="0">
                <a:solidFill>
                  <a:schemeClr val="tx1"/>
                </a:solidFill>
                <a:latin typeface="HG丸ｺﾞｼｯｸM-PRO" pitchFamily="50" charset="-128"/>
                <a:ea typeface="HG丸ｺﾞｼｯｸM-PRO" pitchFamily="50" charset="-128"/>
              </a:endParaRPr>
            </a:p>
          </p:txBody>
        </p:sp>
        <p:sp>
          <p:nvSpPr>
            <p:cNvPr id="138" name="角丸四角形 137"/>
            <p:cNvSpPr/>
            <p:nvPr/>
          </p:nvSpPr>
          <p:spPr>
            <a:xfrm>
              <a:off x="1722928" y="5658851"/>
              <a:ext cx="1408912" cy="44805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en-US" altLang="ja-JP" sz="900" dirty="0" smtClean="0">
                <a:solidFill>
                  <a:schemeClr val="tx1"/>
                </a:solidFill>
                <a:latin typeface="+mj-ea"/>
                <a:ea typeface="+mj-ea"/>
              </a:endParaRPr>
            </a:p>
            <a:p>
              <a:pPr algn="ctr"/>
              <a:endParaRPr lang="en-US" altLang="ja-JP" sz="900" dirty="0">
                <a:solidFill>
                  <a:schemeClr val="tx1"/>
                </a:solidFill>
                <a:latin typeface="+mj-ea"/>
                <a:ea typeface="+mj-ea"/>
              </a:endParaRPr>
            </a:p>
            <a:p>
              <a:pPr algn="ctr"/>
              <a:r>
                <a:rPr kumimoji="1" lang="ja-JP" altLang="en-US" sz="800" dirty="0" smtClean="0">
                  <a:solidFill>
                    <a:schemeClr val="tx1"/>
                  </a:solidFill>
                  <a:latin typeface="HG丸ｺﾞｼｯｸM-PRO" pitchFamily="50" charset="-128"/>
                  <a:ea typeface="HG丸ｺﾞｼｯｸM-PRO" pitchFamily="50" charset="-128"/>
                </a:rPr>
                <a:t>・維持管理費のコスト縮減</a:t>
              </a:r>
              <a:endParaRPr kumimoji="1" lang="en-US" altLang="ja-JP" sz="800" dirty="0" smtClean="0">
                <a:solidFill>
                  <a:schemeClr val="tx1"/>
                </a:solidFill>
                <a:latin typeface="HG丸ｺﾞｼｯｸM-PRO" pitchFamily="50" charset="-128"/>
                <a:ea typeface="HG丸ｺﾞｼｯｸM-PRO" pitchFamily="50" charset="-128"/>
              </a:endParaRPr>
            </a:p>
          </p:txBody>
        </p:sp>
        <p:sp>
          <p:nvSpPr>
            <p:cNvPr id="139" name="角丸四角形 138"/>
            <p:cNvSpPr/>
            <p:nvPr/>
          </p:nvSpPr>
          <p:spPr>
            <a:xfrm>
              <a:off x="3162325" y="5661248"/>
              <a:ext cx="1890756" cy="44805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en-US" altLang="ja-JP" sz="900" dirty="0" smtClean="0">
                <a:solidFill>
                  <a:schemeClr val="tx1"/>
                </a:solidFill>
                <a:latin typeface="+mn-ea"/>
              </a:endParaRPr>
            </a:p>
            <a:p>
              <a:r>
                <a:rPr kumimoji="1" lang="ja-JP" altLang="en-US" sz="800" dirty="0" smtClean="0">
                  <a:solidFill>
                    <a:schemeClr val="tx1"/>
                  </a:solidFill>
                  <a:latin typeface="HG丸ｺﾞｼｯｸM-PRO" pitchFamily="50" charset="-128"/>
                  <a:ea typeface="HG丸ｺﾞｼｯｸM-PRO" pitchFamily="50" charset="-128"/>
                </a:rPr>
                <a:t>・国内外事業展開による収益化</a:t>
              </a:r>
              <a:endParaRPr kumimoji="1" lang="en-US" altLang="ja-JP" sz="800" dirty="0" smtClean="0">
                <a:solidFill>
                  <a:schemeClr val="tx1"/>
                </a:solidFill>
                <a:latin typeface="HG丸ｺﾞｼｯｸM-PRO" pitchFamily="50" charset="-128"/>
                <a:ea typeface="HG丸ｺﾞｼｯｸM-PRO" pitchFamily="50" charset="-128"/>
              </a:endParaRPr>
            </a:p>
            <a:p>
              <a:r>
                <a:rPr lang="ja-JP" altLang="en-US" sz="800" dirty="0" smtClean="0">
                  <a:solidFill>
                    <a:schemeClr val="tx1"/>
                  </a:solidFill>
                  <a:latin typeface="HG丸ｺﾞｼｯｸM-PRO" pitchFamily="50" charset="-128"/>
                  <a:ea typeface="HG丸ｺﾞｼｯｸM-PRO" pitchFamily="50" charset="-128"/>
                </a:rPr>
                <a:t>・維持管理費のコスト縮減（拡大）</a:t>
              </a:r>
              <a:endParaRPr kumimoji="1" lang="en-US" altLang="ja-JP" sz="800" dirty="0" smtClean="0">
                <a:solidFill>
                  <a:schemeClr val="tx1"/>
                </a:solidFill>
                <a:latin typeface="HG丸ｺﾞｼｯｸM-PRO" pitchFamily="50" charset="-128"/>
                <a:ea typeface="HG丸ｺﾞｼｯｸM-PRO" pitchFamily="50" charset="-128"/>
              </a:endParaRPr>
            </a:p>
          </p:txBody>
        </p:sp>
        <p:sp>
          <p:nvSpPr>
            <p:cNvPr id="140" name="角丸四角形 139"/>
            <p:cNvSpPr/>
            <p:nvPr/>
          </p:nvSpPr>
          <p:spPr>
            <a:xfrm>
              <a:off x="5085139" y="5658851"/>
              <a:ext cx="2719815" cy="44805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800" dirty="0" smtClean="0">
                  <a:solidFill>
                    <a:schemeClr val="tx1"/>
                  </a:solidFill>
                  <a:latin typeface="HG丸ｺﾞｼｯｸM-PRO" pitchFamily="50" charset="-128"/>
                  <a:ea typeface="HG丸ｺﾞｼｯｸM-PRO" pitchFamily="50" charset="-128"/>
                </a:rPr>
                <a:t>・建設コストの縮減</a:t>
              </a:r>
              <a:endParaRPr kumimoji="1" lang="en-US" altLang="ja-JP" sz="800" dirty="0" smtClean="0">
                <a:solidFill>
                  <a:schemeClr val="tx1"/>
                </a:solidFill>
                <a:latin typeface="HG丸ｺﾞｼｯｸM-PRO" pitchFamily="50" charset="-128"/>
                <a:ea typeface="HG丸ｺﾞｼｯｸM-PRO" pitchFamily="50" charset="-128"/>
              </a:endParaRPr>
            </a:p>
            <a:p>
              <a:r>
                <a:rPr lang="ja-JP" altLang="en-US" sz="800" dirty="0" smtClean="0">
                  <a:solidFill>
                    <a:schemeClr val="tx1"/>
                  </a:solidFill>
                  <a:latin typeface="HG丸ｺﾞｼｯｸM-PRO" pitchFamily="50" charset="-128"/>
                  <a:ea typeface="HG丸ｺﾞｼｯｸM-PRO" pitchFamily="50" charset="-128"/>
                </a:rPr>
                <a:t>・国内外事業展開による収益化</a:t>
              </a:r>
              <a:r>
                <a:rPr lang="en-US" altLang="ja-JP" sz="800" dirty="0">
                  <a:solidFill>
                    <a:schemeClr val="tx1"/>
                  </a:solidFill>
                  <a:latin typeface="HG丸ｺﾞｼｯｸM-PRO" pitchFamily="50" charset="-128"/>
                  <a:ea typeface="HG丸ｺﾞｼｯｸM-PRO" pitchFamily="50" charset="-128"/>
                </a:rPr>
                <a:t>(</a:t>
              </a:r>
              <a:r>
                <a:rPr lang="ja-JP" altLang="en-US" sz="800" dirty="0">
                  <a:solidFill>
                    <a:schemeClr val="tx1"/>
                  </a:solidFill>
                  <a:latin typeface="HG丸ｺﾞｼｯｸM-PRO" pitchFamily="50" charset="-128"/>
                  <a:ea typeface="HG丸ｺﾞｼｯｸM-PRO" pitchFamily="50" charset="-128"/>
                </a:rPr>
                <a:t>拡大） </a:t>
              </a:r>
              <a:endParaRPr lang="en-US" altLang="ja-JP" sz="800" dirty="0" smtClean="0">
                <a:solidFill>
                  <a:schemeClr val="tx1"/>
                </a:solidFill>
                <a:latin typeface="HG丸ｺﾞｼｯｸM-PRO" pitchFamily="50" charset="-128"/>
                <a:ea typeface="HG丸ｺﾞｼｯｸM-PRO" pitchFamily="50" charset="-128"/>
              </a:endParaRPr>
            </a:p>
            <a:p>
              <a:r>
                <a:rPr kumimoji="1" lang="ja-JP" altLang="en-US" sz="800" dirty="0" smtClean="0">
                  <a:solidFill>
                    <a:schemeClr val="tx1"/>
                  </a:solidFill>
                  <a:latin typeface="HG丸ｺﾞｼｯｸM-PRO" pitchFamily="50" charset="-128"/>
                  <a:ea typeface="HG丸ｺﾞｼｯｸM-PRO" pitchFamily="50" charset="-128"/>
                </a:rPr>
                <a:t>・維持管理費のコスト縮減</a:t>
              </a:r>
              <a:r>
                <a:rPr kumimoji="1" lang="en-US" altLang="ja-JP" sz="800" dirty="0" smtClean="0">
                  <a:solidFill>
                    <a:schemeClr val="tx1"/>
                  </a:solidFill>
                  <a:latin typeface="HG丸ｺﾞｼｯｸM-PRO" pitchFamily="50" charset="-128"/>
                  <a:ea typeface="HG丸ｺﾞｼｯｸM-PRO" pitchFamily="50" charset="-128"/>
                </a:rPr>
                <a:t>(</a:t>
              </a:r>
              <a:r>
                <a:rPr kumimoji="1" lang="ja-JP" altLang="en-US" sz="800" dirty="0" smtClean="0">
                  <a:solidFill>
                    <a:schemeClr val="tx1"/>
                  </a:solidFill>
                  <a:latin typeface="HG丸ｺﾞｼｯｸM-PRO" pitchFamily="50" charset="-128"/>
                  <a:ea typeface="HG丸ｺﾞｼｯｸM-PRO" pitchFamily="50" charset="-128"/>
                </a:rPr>
                <a:t>拡大）</a:t>
              </a:r>
              <a:endParaRPr kumimoji="1" lang="en-US" altLang="ja-JP" sz="800" dirty="0" smtClean="0">
                <a:solidFill>
                  <a:schemeClr val="tx1"/>
                </a:solidFill>
                <a:latin typeface="HG丸ｺﾞｼｯｸM-PRO" pitchFamily="50" charset="-128"/>
                <a:ea typeface="HG丸ｺﾞｼｯｸM-PRO" pitchFamily="50" charset="-128"/>
              </a:endParaRPr>
            </a:p>
          </p:txBody>
        </p:sp>
        <p:sp>
          <p:nvSpPr>
            <p:cNvPr id="141" name="角丸四角形 140"/>
            <p:cNvSpPr/>
            <p:nvPr/>
          </p:nvSpPr>
          <p:spPr>
            <a:xfrm>
              <a:off x="304357" y="5658851"/>
              <a:ext cx="1313607" cy="44805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dirty="0" smtClean="0">
                  <a:solidFill>
                    <a:schemeClr val="tx1"/>
                  </a:solidFill>
                  <a:latin typeface="HGS創英角ｺﾞｼｯｸUB" pitchFamily="50" charset="-128"/>
                  <a:ea typeface="HGS創英角ｺﾞｼｯｸUB" pitchFamily="50" charset="-128"/>
                </a:rPr>
                <a:t>効果</a:t>
              </a:r>
              <a:endParaRPr kumimoji="1" lang="ja-JP" altLang="en-US" sz="1050" dirty="0">
                <a:solidFill>
                  <a:schemeClr val="tx1"/>
                </a:solidFill>
                <a:latin typeface="HGS創英角ｺﾞｼｯｸUB" pitchFamily="50" charset="-128"/>
                <a:ea typeface="HGS創英角ｺﾞｼｯｸUB" pitchFamily="50" charset="-128"/>
              </a:endParaRPr>
            </a:p>
          </p:txBody>
        </p:sp>
        <p:sp>
          <p:nvSpPr>
            <p:cNvPr id="142" name="右矢印 141"/>
            <p:cNvSpPr/>
            <p:nvPr/>
          </p:nvSpPr>
          <p:spPr>
            <a:xfrm>
              <a:off x="5004048" y="5301208"/>
              <a:ext cx="252000" cy="2160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3" name="グループ化 122"/>
            <p:cNvGrpSpPr>
              <a:grpSpLocks noChangeAspect="1"/>
            </p:cNvGrpSpPr>
            <p:nvPr/>
          </p:nvGrpSpPr>
          <p:grpSpPr>
            <a:xfrm>
              <a:off x="179512" y="3501024"/>
              <a:ext cx="192000" cy="144000"/>
              <a:chOff x="-936000" y="3717064"/>
              <a:chExt cx="540000" cy="359976"/>
            </a:xfrm>
          </p:grpSpPr>
          <p:sp>
            <p:nvSpPr>
              <p:cNvPr id="160" name="平行四辺形 159"/>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61" name="平行四辺形 160"/>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62" name="平行四辺形 161"/>
              <p:cNvSpPr/>
              <p:nvPr/>
            </p:nvSpPr>
            <p:spPr>
              <a:xfrm>
                <a:off x="-936000" y="3717064"/>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grpSp>
        <p:sp>
          <p:nvSpPr>
            <p:cNvPr id="144" name="テキスト ボックス 143"/>
            <p:cNvSpPr txBox="1"/>
            <p:nvPr/>
          </p:nvSpPr>
          <p:spPr>
            <a:xfrm>
              <a:off x="366421" y="3405918"/>
              <a:ext cx="1395902" cy="307744"/>
            </a:xfrm>
            <a:prstGeom prst="rect">
              <a:avLst/>
            </a:prstGeom>
            <a:noFill/>
          </p:spPr>
          <p:txBody>
            <a:bodyPr vert="horz" wrap="square" lIns="91407" tIns="45704" rIns="91407" bIns="45704" rtlCol="0" anchor="ctr">
              <a:spAutoFit/>
            </a:bodyPr>
            <a:lstStyle/>
            <a:p>
              <a:r>
                <a:rPr lang="ja-JP" altLang="en-US" sz="1400" dirty="0" smtClean="0">
                  <a:solidFill>
                    <a:schemeClr val="accent1">
                      <a:lumMod val="50000"/>
                    </a:schemeClr>
                  </a:solidFill>
                  <a:latin typeface="HGS創英角ｺﾞｼｯｸUB" pitchFamily="50" charset="-128"/>
                  <a:ea typeface="HGS創英角ｺﾞｼｯｸUB" pitchFamily="50" charset="-128"/>
                </a:rPr>
                <a:t>ロードマップ</a:t>
              </a:r>
              <a:endParaRPr lang="ja-JP" altLang="en-US" sz="1400" dirty="0">
                <a:solidFill>
                  <a:schemeClr val="accent1">
                    <a:lumMod val="50000"/>
                  </a:schemeClr>
                </a:solidFill>
                <a:latin typeface="HGS創英角ｺﾞｼｯｸUB" pitchFamily="50" charset="-128"/>
                <a:ea typeface="HGS創英角ｺﾞｼｯｸUB" pitchFamily="50" charset="-128"/>
              </a:endParaRPr>
            </a:p>
          </p:txBody>
        </p:sp>
        <p:sp>
          <p:nvSpPr>
            <p:cNvPr id="145" name="角丸四角形 144"/>
            <p:cNvSpPr/>
            <p:nvPr/>
          </p:nvSpPr>
          <p:spPr>
            <a:xfrm>
              <a:off x="2091347" y="5013176"/>
              <a:ext cx="684000" cy="108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smtClean="0">
                  <a:solidFill>
                    <a:schemeClr val="tx1"/>
                  </a:solidFill>
                  <a:latin typeface="HGS創英角ｺﾞｼｯｸUB" pitchFamily="50" charset="-128"/>
                  <a:ea typeface="HGS創英角ｺﾞｼｯｸUB" pitchFamily="50" charset="-128"/>
                </a:rPr>
                <a:t>包括委託</a:t>
              </a:r>
              <a:endParaRPr kumimoji="1" lang="en-US" altLang="ja-JP" sz="1200" dirty="0" smtClean="0">
                <a:solidFill>
                  <a:schemeClr val="tx1"/>
                </a:solidFill>
                <a:latin typeface="HGS創英角ｺﾞｼｯｸUB" pitchFamily="50" charset="-128"/>
                <a:ea typeface="HGS創英角ｺﾞｼｯｸUB" pitchFamily="50" charset="-128"/>
              </a:endParaRPr>
            </a:p>
          </p:txBody>
        </p:sp>
        <p:sp>
          <p:nvSpPr>
            <p:cNvPr id="146" name="角丸四角形 145"/>
            <p:cNvSpPr/>
            <p:nvPr/>
          </p:nvSpPr>
          <p:spPr>
            <a:xfrm>
              <a:off x="1767449" y="5437338"/>
              <a:ext cx="342000" cy="144000"/>
            </a:xfrm>
            <a:prstGeom prst="roundRect">
              <a:avLst>
                <a:gd name="adj" fmla="val 8551"/>
              </a:avLst>
            </a:prstGeom>
            <a:solidFill>
              <a:schemeClr val="bg1"/>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1">
              <a:noAutofit/>
            </a:bodyPr>
            <a:lstStyle/>
            <a:p>
              <a:pPr marL="108000" indent="-108000" algn="ctr"/>
              <a:r>
                <a:rPr lang="ja-JP" altLang="en-US" sz="500" dirty="0" smtClean="0">
                  <a:solidFill>
                    <a:schemeClr val="tx1"/>
                  </a:solidFill>
                  <a:latin typeface="HG丸ｺﾞｼｯｸM-PRO" pitchFamily="50" charset="-128"/>
                  <a:ea typeface="HG丸ｺﾞｼｯｸM-PRO" pitchFamily="50" charset="-128"/>
                </a:rPr>
                <a:t>西部方面</a:t>
              </a:r>
              <a:endParaRPr lang="zh-TW" altLang="en-US" sz="500" dirty="0" smtClean="0">
                <a:solidFill>
                  <a:schemeClr val="tx1"/>
                </a:solidFill>
                <a:latin typeface="HG丸ｺﾞｼｯｸM-PRO" pitchFamily="50" charset="-128"/>
                <a:ea typeface="HG丸ｺﾞｼｯｸM-PRO" pitchFamily="50" charset="-128"/>
              </a:endParaRPr>
            </a:p>
          </p:txBody>
        </p:sp>
        <p:sp>
          <p:nvSpPr>
            <p:cNvPr id="147" name="四角形吹き出し 146"/>
            <p:cNvSpPr/>
            <p:nvPr/>
          </p:nvSpPr>
          <p:spPr>
            <a:xfrm>
              <a:off x="2483968" y="4752000"/>
              <a:ext cx="576064" cy="180000"/>
            </a:xfrm>
            <a:prstGeom prst="wedgeRectCallout">
              <a:avLst>
                <a:gd name="adj1" fmla="val 32905"/>
                <a:gd name="adj2" fmla="val 180234"/>
              </a:avLst>
            </a:pr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smtClean="0">
                  <a:solidFill>
                    <a:schemeClr val="tx1"/>
                  </a:solidFill>
                  <a:latin typeface="HG丸ｺﾞｼｯｸM-PRO" pitchFamily="50" charset="-128"/>
                  <a:ea typeface="HG丸ｺﾞｼｯｸM-PRO" pitchFamily="50" charset="-128"/>
                </a:rPr>
                <a:t>H28</a:t>
              </a:r>
              <a:r>
                <a:rPr kumimoji="1" lang="ja-JP" altLang="en-US" sz="500" dirty="0" smtClean="0">
                  <a:solidFill>
                    <a:schemeClr val="tx1"/>
                  </a:solidFill>
                  <a:latin typeface="HG丸ｺﾞｼｯｸM-PRO" pitchFamily="50" charset="-128"/>
                  <a:ea typeface="HG丸ｺﾞｼｯｸM-PRO" pitchFamily="50" charset="-128"/>
                </a:rPr>
                <a:t>年</a:t>
              </a:r>
              <a:r>
                <a:rPr kumimoji="1" lang="en-US" altLang="ja-JP" sz="500" dirty="0" smtClean="0">
                  <a:solidFill>
                    <a:schemeClr val="tx1"/>
                  </a:solidFill>
                  <a:latin typeface="HG丸ｺﾞｼｯｸM-PRO" pitchFamily="50" charset="-128"/>
                  <a:ea typeface="HG丸ｺﾞｼｯｸM-PRO" pitchFamily="50" charset="-128"/>
                </a:rPr>
                <a:t>7</a:t>
              </a:r>
              <a:r>
                <a:rPr kumimoji="1" lang="ja-JP" altLang="en-US" sz="500" dirty="0" smtClean="0">
                  <a:solidFill>
                    <a:schemeClr val="tx1"/>
                  </a:solidFill>
                  <a:latin typeface="HG丸ｺﾞｼｯｸM-PRO" pitchFamily="50" charset="-128"/>
                  <a:ea typeface="HG丸ｺﾞｼｯｸM-PRO" pitchFamily="50" charset="-128"/>
                </a:rPr>
                <a:t>月</a:t>
              </a:r>
              <a:endParaRPr kumimoji="1" lang="en-US" altLang="ja-JP" sz="500" dirty="0" smtClean="0">
                <a:solidFill>
                  <a:schemeClr val="tx1"/>
                </a:solidFill>
                <a:latin typeface="HG丸ｺﾞｼｯｸM-PRO" pitchFamily="50" charset="-128"/>
                <a:ea typeface="HG丸ｺﾞｼｯｸM-PRO" pitchFamily="50" charset="-128"/>
              </a:endParaRPr>
            </a:p>
            <a:p>
              <a:pPr algn="ctr"/>
              <a:r>
                <a:rPr lang="ja-JP" altLang="en-US" sz="500" dirty="0" smtClean="0">
                  <a:solidFill>
                    <a:schemeClr val="tx1"/>
                  </a:solidFill>
                  <a:latin typeface="HG丸ｺﾞｼｯｸM-PRO" pitchFamily="50" charset="-128"/>
                  <a:ea typeface="HG丸ｺﾞｼｯｸM-PRO" pitchFamily="50" charset="-128"/>
                </a:rPr>
                <a:t>新会社設立</a:t>
              </a:r>
              <a:endParaRPr kumimoji="1" lang="ja-JP" altLang="en-US" sz="500" dirty="0">
                <a:solidFill>
                  <a:schemeClr val="tx1"/>
                </a:solidFill>
                <a:latin typeface="HG丸ｺﾞｼｯｸM-PRO" pitchFamily="50" charset="-128"/>
                <a:ea typeface="HG丸ｺﾞｼｯｸM-PRO" pitchFamily="50" charset="-128"/>
              </a:endParaRPr>
            </a:p>
          </p:txBody>
        </p:sp>
        <p:sp>
          <p:nvSpPr>
            <p:cNvPr id="148" name="角丸四角形 147"/>
            <p:cNvSpPr/>
            <p:nvPr/>
          </p:nvSpPr>
          <p:spPr>
            <a:xfrm>
              <a:off x="1762324" y="5143516"/>
              <a:ext cx="324000" cy="144000"/>
            </a:xfrm>
            <a:prstGeom prst="roundRect">
              <a:avLst>
                <a:gd name="adj" fmla="val 855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1">
              <a:noAutofit/>
            </a:bodyPr>
            <a:lstStyle/>
            <a:p>
              <a:pPr marL="108000" indent="-108000" algn="ctr"/>
              <a:r>
                <a:rPr lang="en-US" altLang="ja-JP" sz="600" dirty="0" smtClean="0">
                  <a:solidFill>
                    <a:schemeClr val="tx1"/>
                  </a:solidFill>
                  <a:latin typeface="HG丸ｺﾞｼｯｸM-PRO" pitchFamily="50" charset="-128"/>
                  <a:ea typeface="HG丸ｺﾞｼｯｸM-PRO" pitchFamily="50" charset="-128"/>
                </a:rPr>
                <a:t>H25</a:t>
              </a:r>
              <a:endParaRPr lang="zh-TW" altLang="en-US" sz="600" dirty="0" smtClean="0">
                <a:solidFill>
                  <a:schemeClr val="tx1"/>
                </a:solidFill>
                <a:latin typeface="HG丸ｺﾞｼｯｸM-PRO" pitchFamily="50" charset="-128"/>
                <a:ea typeface="HG丸ｺﾞｼｯｸM-PRO" pitchFamily="50" charset="-128"/>
              </a:endParaRPr>
            </a:p>
          </p:txBody>
        </p:sp>
        <p:sp>
          <p:nvSpPr>
            <p:cNvPr id="149" name="角丸四角形 148"/>
            <p:cNvSpPr/>
            <p:nvPr/>
          </p:nvSpPr>
          <p:spPr>
            <a:xfrm>
              <a:off x="2123728" y="5143516"/>
              <a:ext cx="324000" cy="144000"/>
            </a:xfrm>
            <a:prstGeom prst="roundRect">
              <a:avLst>
                <a:gd name="adj" fmla="val 855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1">
              <a:noAutofit/>
            </a:bodyPr>
            <a:lstStyle/>
            <a:p>
              <a:pPr marL="108000" indent="-108000" algn="ctr"/>
              <a:r>
                <a:rPr lang="en-US" altLang="ja-JP" sz="600" dirty="0" smtClean="0">
                  <a:solidFill>
                    <a:schemeClr val="tx1"/>
                  </a:solidFill>
                  <a:latin typeface="HG丸ｺﾞｼｯｸM-PRO" pitchFamily="50" charset="-128"/>
                  <a:ea typeface="HG丸ｺﾞｼｯｸM-PRO" pitchFamily="50" charset="-128"/>
                </a:rPr>
                <a:t>H26</a:t>
              </a:r>
              <a:endParaRPr lang="zh-TW" altLang="en-US" sz="600" dirty="0" smtClean="0">
                <a:solidFill>
                  <a:schemeClr val="tx1"/>
                </a:solidFill>
                <a:latin typeface="HG丸ｺﾞｼｯｸM-PRO" pitchFamily="50" charset="-128"/>
                <a:ea typeface="HG丸ｺﾞｼｯｸM-PRO" pitchFamily="50" charset="-128"/>
              </a:endParaRPr>
            </a:p>
          </p:txBody>
        </p:sp>
        <p:sp>
          <p:nvSpPr>
            <p:cNvPr id="150" name="角丸四角形 149"/>
            <p:cNvSpPr/>
            <p:nvPr/>
          </p:nvSpPr>
          <p:spPr>
            <a:xfrm>
              <a:off x="2462982" y="5143516"/>
              <a:ext cx="324000" cy="144000"/>
            </a:xfrm>
            <a:prstGeom prst="roundRect">
              <a:avLst>
                <a:gd name="adj" fmla="val 855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1">
              <a:noAutofit/>
            </a:bodyPr>
            <a:lstStyle/>
            <a:p>
              <a:pPr marL="108000" indent="-108000" algn="ctr"/>
              <a:r>
                <a:rPr lang="en-US" altLang="ja-JP" sz="600" dirty="0" smtClean="0">
                  <a:solidFill>
                    <a:schemeClr val="tx1"/>
                  </a:solidFill>
                  <a:latin typeface="HG丸ｺﾞｼｯｸM-PRO" pitchFamily="50" charset="-128"/>
                  <a:ea typeface="HG丸ｺﾞｼｯｸM-PRO" pitchFamily="50" charset="-128"/>
                </a:rPr>
                <a:t>H27</a:t>
              </a:r>
              <a:endParaRPr lang="zh-TW" altLang="en-US" sz="600" dirty="0" smtClean="0">
                <a:solidFill>
                  <a:schemeClr val="tx1"/>
                </a:solidFill>
                <a:latin typeface="HG丸ｺﾞｼｯｸM-PRO" pitchFamily="50" charset="-128"/>
                <a:ea typeface="HG丸ｺﾞｼｯｸM-PRO" pitchFamily="50" charset="-128"/>
              </a:endParaRPr>
            </a:p>
          </p:txBody>
        </p:sp>
        <p:sp>
          <p:nvSpPr>
            <p:cNvPr id="151" name="角丸四角形 150"/>
            <p:cNvSpPr/>
            <p:nvPr/>
          </p:nvSpPr>
          <p:spPr>
            <a:xfrm>
              <a:off x="2793854" y="5143516"/>
              <a:ext cx="324000" cy="144000"/>
            </a:xfrm>
            <a:prstGeom prst="roundRect">
              <a:avLst>
                <a:gd name="adj" fmla="val 855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1">
              <a:noAutofit/>
            </a:bodyPr>
            <a:lstStyle/>
            <a:p>
              <a:pPr marL="108000" indent="-108000" algn="ctr"/>
              <a:r>
                <a:rPr lang="en-US" altLang="ja-JP" sz="600" dirty="0" smtClean="0">
                  <a:solidFill>
                    <a:schemeClr val="tx1"/>
                  </a:solidFill>
                  <a:latin typeface="HG丸ｺﾞｼｯｸM-PRO" pitchFamily="50" charset="-128"/>
                  <a:ea typeface="HG丸ｺﾞｼｯｸM-PRO" pitchFamily="50" charset="-128"/>
                </a:rPr>
                <a:t>H28</a:t>
              </a:r>
              <a:endParaRPr lang="zh-TW" altLang="en-US" sz="600" dirty="0" smtClean="0">
                <a:solidFill>
                  <a:schemeClr val="tx1"/>
                </a:solidFill>
                <a:latin typeface="HG丸ｺﾞｼｯｸM-PRO" pitchFamily="50" charset="-128"/>
                <a:ea typeface="HG丸ｺﾞｼｯｸM-PRO" pitchFamily="50" charset="-128"/>
              </a:endParaRPr>
            </a:p>
          </p:txBody>
        </p:sp>
        <p:sp>
          <p:nvSpPr>
            <p:cNvPr id="152" name="角丸四角形 151"/>
            <p:cNvSpPr/>
            <p:nvPr/>
          </p:nvSpPr>
          <p:spPr>
            <a:xfrm>
              <a:off x="2123968" y="5292000"/>
              <a:ext cx="324000" cy="288000"/>
            </a:xfrm>
            <a:prstGeom prst="roundRect">
              <a:avLst>
                <a:gd name="adj" fmla="val 8551"/>
              </a:avLst>
            </a:prstGeom>
            <a:solidFill>
              <a:schemeClr val="bg1"/>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1">
              <a:noAutofit/>
            </a:bodyPr>
            <a:lstStyle/>
            <a:p>
              <a:pPr marL="108000" indent="-108000" algn="ctr"/>
              <a:r>
                <a:rPr lang="ja-JP" altLang="en-US" sz="500" dirty="0" smtClean="0">
                  <a:solidFill>
                    <a:schemeClr val="tx1"/>
                  </a:solidFill>
                  <a:latin typeface="HG丸ｺﾞｼｯｸM-PRO" pitchFamily="50" charset="-128"/>
                  <a:ea typeface="HG丸ｺﾞｼｯｸM-PRO" pitchFamily="50" charset="-128"/>
                </a:rPr>
                <a:t>市内全域</a:t>
              </a:r>
              <a:endParaRPr lang="zh-TW" altLang="en-US" sz="500" dirty="0" smtClean="0">
                <a:solidFill>
                  <a:schemeClr val="tx1"/>
                </a:solidFill>
                <a:latin typeface="HG丸ｺﾞｼｯｸM-PRO" pitchFamily="50" charset="-128"/>
                <a:ea typeface="HG丸ｺﾞｼｯｸM-PRO" pitchFamily="50" charset="-128"/>
              </a:endParaRPr>
            </a:p>
          </p:txBody>
        </p:sp>
        <p:sp>
          <p:nvSpPr>
            <p:cNvPr id="153" name="角丸四角形 152"/>
            <p:cNvSpPr/>
            <p:nvPr/>
          </p:nvSpPr>
          <p:spPr>
            <a:xfrm>
              <a:off x="2459360" y="5292000"/>
              <a:ext cx="324000" cy="288000"/>
            </a:xfrm>
            <a:prstGeom prst="roundRect">
              <a:avLst>
                <a:gd name="adj" fmla="val 8551"/>
              </a:avLst>
            </a:prstGeom>
            <a:solidFill>
              <a:schemeClr val="bg1"/>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1">
              <a:noAutofit/>
            </a:bodyPr>
            <a:lstStyle/>
            <a:p>
              <a:pPr marL="108000" indent="-108000" algn="ctr"/>
              <a:r>
                <a:rPr lang="ja-JP" altLang="en-US" sz="500" dirty="0" smtClean="0">
                  <a:solidFill>
                    <a:schemeClr val="tx1"/>
                  </a:solidFill>
                  <a:latin typeface="HG丸ｺﾞｼｯｸM-PRO" pitchFamily="50" charset="-128"/>
                  <a:ea typeface="HG丸ｺﾞｼｯｸM-PRO" pitchFamily="50" charset="-128"/>
                </a:rPr>
                <a:t>市内全域</a:t>
              </a:r>
              <a:endParaRPr lang="zh-TW" altLang="en-US" sz="500" dirty="0" smtClean="0">
                <a:solidFill>
                  <a:schemeClr val="tx1"/>
                </a:solidFill>
                <a:latin typeface="HG丸ｺﾞｼｯｸM-PRO" pitchFamily="50" charset="-128"/>
                <a:ea typeface="HG丸ｺﾞｼｯｸM-PRO" pitchFamily="50" charset="-128"/>
              </a:endParaRPr>
            </a:p>
          </p:txBody>
        </p:sp>
        <p:sp>
          <p:nvSpPr>
            <p:cNvPr id="154" name="角丸四角形 153"/>
            <p:cNvSpPr/>
            <p:nvPr/>
          </p:nvSpPr>
          <p:spPr>
            <a:xfrm>
              <a:off x="2796927" y="5292000"/>
              <a:ext cx="324000" cy="288000"/>
            </a:xfrm>
            <a:prstGeom prst="roundRect">
              <a:avLst>
                <a:gd name="adj" fmla="val 8551"/>
              </a:avLst>
            </a:prstGeom>
            <a:solidFill>
              <a:schemeClr val="bg1"/>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1">
              <a:noAutofit/>
            </a:bodyPr>
            <a:lstStyle/>
            <a:p>
              <a:pPr marL="108000" indent="-108000" algn="ctr"/>
              <a:r>
                <a:rPr lang="ja-JP" altLang="en-US" sz="500" dirty="0" smtClean="0">
                  <a:solidFill>
                    <a:schemeClr val="tx1"/>
                  </a:solidFill>
                  <a:latin typeface="HG丸ｺﾞｼｯｸM-PRO" pitchFamily="50" charset="-128"/>
                  <a:ea typeface="HG丸ｺﾞｼｯｸM-PRO" pitchFamily="50" charset="-128"/>
                </a:rPr>
                <a:t>市内全域</a:t>
              </a:r>
              <a:endParaRPr lang="zh-TW" altLang="en-US" sz="500" dirty="0" smtClean="0">
                <a:solidFill>
                  <a:schemeClr val="tx1"/>
                </a:solidFill>
                <a:latin typeface="HG丸ｺﾞｼｯｸM-PRO" pitchFamily="50" charset="-128"/>
                <a:ea typeface="HG丸ｺﾞｼｯｸM-PRO" pitchFamily="50" charset="-128"/>
              </a:endParaRPr>
            </a:p>
          </p:txBody>
        </p:sp>
        <p:sp>
          <p:nvSpPr>
            <p:cNvPr id="155" name="四角形吹き出し 154"/>
            <p:cNvSpPr/>
            <p:nvPr/>
          </p:nvSpPr>
          <p:spPr>
            <a:xfrm>
              <a:off x="3204791" y="4752000"/>
              <a:ext cx="648000" cy="180000"/>
            </a:xfrm>
            <a:prstGeom prst="wedgeRectCallout">
              <a:avLst>
                <a:gd name="adj1" fmla="val -28273"/>
                <a:gd name="adj2" fmla="val 174942"/>
              </a:avLst>
            </a:pr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smtClean="0">
                  <a:solidFill>
                    <a:schemeClr val="tx1"/>
                  </a:solidFill>
                  <a:latin typeface="HG丸ｺﾞｼｯｸM-PRO" pitchFamily="50" charset="-128"/>
                  <a:ea typeface="HG丸ｺﾞｼｯｸM-PRO" pitchFamily="50" charset="-128"/>
                </a:rPr>
                <a:t>H29</a:t>
              </a:r>
              <a:r>
                <a:rPr kumimoji="1" lang="ja-JP" altLang="en-US" sz="500" dirty="0" smtClean="0">
                  <a:solidFill>
                    <a:schemeClr val="tx1"/>
                  </a:solidFill>
                  <a:latin typeface="HG丸ｺﾞｼｯｸM-PRO" pitchFamily="50" charset="-128"/>
                  <a:ea typeface="HG丸ｺﾞｼｯｸM-PRO" pitchFamily="50" charset="-128"/>
                </a:rPr>
                <a:t>年度～</a:t>
              </a:r>
              <a:endParaRPr kumimoji="1" lang="en-US" altLang="ja-JP" sz="500" dirty="0" smtClean="0">
                <a:solidFill>
                  <a:schemeClr val="tx1"/>
                </a:solidFill>
                <a:latin typeface="HG丸ｺﾞｼｯｸM-PRO" pitchFamily="50" charset="-128"/>
                <a:ea typeface="HG丸ｺﾞｼｯｸM-PRO" pitchFamily="50" charset="-128"/>
              </a:endParaRPr>
            </a:p>
            <a:p>
              <a:pPr algn="ctr"/>
              <a:r>
                <a:rPr lang="ja-JP" altLang="en-US" sz="500" dirty="0" smtClean="0">
                  <a:solidFill>
                    <a:schemeClr val="tx1"/>
                  </a:solidFill>
                  <a:latin typeface="HG丸ｺﾞｼｯｸM-PRO" pitchFamily="50" charset="-128"/>
                  <a:ea typeface="HG丸ｺﾞｼｯｸM-PRO" pitchFamily="50" charset="-128"/>
                </a:rPr>
                <a:t>新会社業務開始</a:t>
              </a:r>
              <a:endParaRPr kumimoji="1" lang="ja-JP" altLang="en-US" sz="500" dirty="0">
                <a:solidFill>
                  <a:schemeClr val="tx1"/>
                </a:solidFill>
                <a:latin typeface="HG丸ｺﾞｼｯｸM-PRO" pitchFamily="50" charset="-128"/>
                <a:ea typeface="HG丸ｺﾞｼｯｸM-PRO" pitchFamily="50" charset="-128"/>
              </a:endParaRPr>
            </a:p>
          </p:txBody>
        </p:sp>
        <p:sp>
          <p:nvSpPr>
            <p:cNvPr id="156" name="角丸四角形 155"/>
            <p:cNvSpPr/>
            <p:nvPr/>
          </p:nvSpPr>
          <p:spPr>
            <a:xfrm>
              <a:off x="3203848" y="5143516"/>
              <a:ext cx="324000" cy="144000"/>
            </a:xfrm>
            <a:prstGeom prst="roundRect">
              <a:avLst>
                <a:gd name="adj" fmla="val 855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1">
              <a:noAutofit/>
            </a:bodyPr>
            <a:lstStyle/>
            <a:p>
              <a:pPr marL="108000" indent="-108000" algn="ctr"/>
              <a:r>
                <a:rPr lang="en-US" altLang="ja-JP" sz="600" dirty="0" smtClean="0">
                  <a:solidFill>
                    <a:schemeClr val="tx1"/>
                  </a:solidFill>
                  <a:latin typeface="HG丸ｺﾞｼｯｸM-PRO" pitchFamily="50" charset="-128"/>
                  <a:ea typeface="HG丸ｺﾞｼｯｸM-PRO" pitchFamily="50" charset="-128"/>
                </a:rPr>
                <a:t>H29</a:t>
              </a:r>
              <a:r>
                <a:rPr lang="ja-JP" altLang="en-US" sz="600" dirty="0" smtClean="0">
                  <a:solidFill>
                    <a:schemeClr val="tx1"/>
                  </a:solidFill>
                  <a:latin typeface="HG丸ｺﾞｼｯｸM-PRO" pitchFamily="50" charset="-128"/>
                  <a:ea typeface="HG丸ｺﾞｼｯｸM-PRO" pitchFamily="50" charset="-128"/>
                </a:rPr>
                <a:t>～</a:t>
              </a:r>
              <a:endParaRPr lang="zh-TW" altLang="en-US" sz="600" dirty="0" smtClean="0">
                <a:solidFill>
                  <a:schemeClr val="tx1"/>
                </a:solidFill>
                <a:latin typeface="HG丸ｺﾞｼｯｸM-PRO" pitchFamily="50" charset="-128"/>
                <a:ea typeface="HG丸ｺﾞｼｯｸM-PRO" pitchFamily="50" charset="-128"/>
              </a:endParaRPr>
            </a:p>
          </p:txBody>
        </p:sp>
        <p:sp>
          <p:nvSpPr>
            <p:cNvPr id="157" name="テキスト ボックス 156"/>
            <p:cNvSpPr txBox="1"/>
            <p:nvPr/>
          </p:nvSpPr>
          <p:spPr>
            <a:xfrm>
              <a:off x="85348" y="6431704"/>
              <a:ext cx="2808312" cy="553998"/>
            </a:xfrm>
            <a:prstGeom prst="rect">
              <a:avLst/>
            </a:prstGeom>
            <a:noFill/>
          </p:spPr>
          <p:txBody>
            <a:bodyPr wrap="square" rtlCol="0" anchor="ctr">
              <a:spAutoFit/>
            </a:bodyPr>
            <a:lstStyle/>
            <a:p>
              <a:r>
                <a:rPr kumimoji="1" lang="en-US" altLang="ja-JP" sz="1000" dirty="0" smtClean="0">
                  <a:latin typeface="HG丸ｺﾞｼｯｸM-PRO" pitchFamily="50" charset="-128"/>
                  <a:ea typeface="HG丸ｺﾞｼｯｸM-PRO" pitchFamily="50" charset="-128"/>
                </a:rPr>
                <a:t>※2【</a:t>
              </a:r>
              <a:r>
                <a:rPr kumimoji="1" lang="ja-JP" altLang="en-US" sz="1000" dirty="0" smtClean="0">
                  <a:latin typeface="HG丸ｺﾞｼｯｸM-PRO" pitchFamily="50" charset="-128"/>
                  <a:ea typeface="HG丸ｺﾞｼｯｸM-PRO" pitchFamily="50" charset="-128"/>
                </a:rPr>
                <a:t>混合型運営権制度導入における課題</a:t>
              </a:r>
              <a:r>
                <a:rPr kumimoji="1" lang="en-US" altLang="ja-JP" sz="1000" dirty="0" smtClean="0">
                  <a:latin typeface="HG丸ｺﾞｼｯｸM-PRO" pitchFamily="50" charset="-128"/>
                  <a:ea typeface="HG丸ｺﾞｼｯｸM-PRO" pitchFamily="50" charset="-128"/>
                </a:rPr>
                <a:t>】</a:t>
              </a: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　</a:t>
              </a:r>
              <a:r>
                <a:rPr kumimoji="1" lang="ja-JP" altLang="en-US" sz="1000" dirty="0" smtClean="0">
                  <a:latin typeface="HG丸ｺﾞｼｯｸM-PRO" pitchFamily="50" charset="-128"/>
                  <a:ea typeface="HG丸ｺﾞｼｯｸM-PRO" pitchFamily="50" charset="-128"/>
                </a:rPr>
                <a:t>国庫補助金・一般会計繰入金等財源スキーム</a:t>
              </a:r>
              <a:endParaRPr kumimoji="1"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　</a:t>
              </a:r>
              <a:r>
                <a:rPr kumimoji="1" lang="ja-JP" altLang="en-US" sz="1000" dirty="0" smtClean="0">
                  <a:latin typeface="HG丸ｺﾞｼｯｸM-PRO" pitchFamily="50" charset="-128"/>
                  <a:ea typeface="HG丸ｺﾞｼｯｸM-PRO" pitchFamily="50" charset="-128"/>
                </a:rPr>
                <a:t>の検討</a:t>
              </a:r>
              <a:endParaRPr kumimoji="1" lang="ja-JP" altLang="en-US" sz="1000" dirty="0">
                <a:latin typeface="HG丸ｺﾞｼｯｸM-PRO" pitchFamily="50" charset="-128"/>
                <a:ea typeface="HG丸ｺﾞｼｯｸM-PRO" pitchFamily="50" charset="-128"/>
              </a:endParaRPr>
            </a:p>
          </p:txBody>
        </p:sp>
        <p:sp>
          <p:nvSpPr>
            <p:cNvPr id="159" name="角丸四角形 158"/>
            <p:cNvSpPr/>
            <p:nvPr/>
          </p:nvSpPr>
          <p:spPr>
            <a:xfrm>
              <a:off x="3172702" y="5292000"/>
              <a:ext cx="324000" cy="288000"/>
            </a:xfrm>
            <a:prstGeom prst="roundRect">
              <a:avLst>
                <a:gd name="adj" fmla="val 8551"/>
              </a:avLst>
            </a:prstGeom>
            <a:solidFill>
              <a:schemeClr val="bg1"/>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1">
              <a:noAutofit/>
            </a:bodyPr>
            <a:lstStyle/>
            <a:p>
              <a:pPr marL="108000" indent="-108000" algn="ctr"/>
              <a:r>
                <a:rPr lang="ja-JP" altLang="en-US" sz="500" dirty="0" smtClean="0">
                  <a:solidFill>
                    <a:schemeClr val="tx1"/>
                  </a:solidFill>
                  <a:latin typeface="HG丸ｺﾞｼｯｸM-PRO" pitchFamily="50" charset="-128"/>
                  <a:ea typeface="HG丸ｺﾞｼｯｸM-PRO" pitchFamily="50" charset="-128"/>
                </a:rPr>
                <a:t>市内全域</a:t>
              </a:r>
              <a:endParaRPr lang="zh-TW" altLang="en-US" sz="500" dirty="0" smtClean="0">
                <a:solidFill>
                  <a:schemeClr val="tx1"/>
                </a:solidFill>
                <a:latin typeface="HG丸ｺﾞｼｯｸM-PRO" pitchFamily="50" charset="-128"/>
                <a:ea typeface="HG丸ｺﾞｼｯｸM-PRO" pitchFamily="50" charset="-128"/>
              </a:endParaRPr>
            </a:p>
          </p:txBody>
        </p:sp>
      </p:grpSp>
    </p:spTree>
    <p:extLst>
      <p:ext uri="{BB962C8B-B14F-4D97-AF65-F5344CB8AC3E}">
        <p14:creationId xmlns:p14="http://schemas.microsoft.com/office/powerpoint/2010/main" val="26625940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68</a:t>
            </a:fld>
            <a:endParaRPr lang="ja-JP" altLang="en-US" sz="2000" b="1" dirty="0">
              <a:solidFill>
                <a:schemeClr val="tx1"/>
              </a:solidFill>
              <a:latin typeface="Times New Roman" pitchFamily="18" charset="0"/>
              <a:cs typeface="Times New Roman" pitchFamily="18" charset="0"/>
            </a:endParaRPr>
          </a:p>
        </p:txBody>
      </p: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８</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３</a:t>
            </a:r>
            <a:r>
              <a:rPr lang="ja-JP" altLang="en-US" dirty="0">
                <a:solidFill>
                  <a:srgbClr val="623104"/>
                </a:solidFill>
                <a:latin typeface="HGS創英角ｺﾞｼｯｸUB" pitchFamily="50" charset="-128"/>
                <a:ea typeface="HGS創英角ｺﾞｼｯｸUB" pitchFamily="50" charset="-128"/>
              </a:rPr>
              <a:t>．</a:t>
            </a:r>
            <a:r>
              <a:rPr lang="ja-JP" altLang="en-US" dirty="0"/>
              <a:t>各フェーズにおける</a:t>
            </a:r>
            <a:r>
              <a:rPr lang="ja-JP" altLang="en-US" dirty="0" smtClean="0"/>
              <a:t>効果</a:t>
            </a:r>
            <a:endParaRPr kumimoji="1" lang="ja-JP" altLang="en-US" dirty="0"/>
          </a:p>
        </p:txBody>
      </p:sp>
      <p:sp>
        <p:nvSpPr>
          <p:cNvPr id="30" name="正方形/長方形 29"/>
          <p:cNvSpPr/>
          <p:nvPr/>
        </p:nvSpPr>
        <p:spPr>
          <a:xfrm>
            <a:off x="579698" y="5641170"/>
            <a:ext cx="2754007" cy="705514"/>
          </a:xfrm>
          <a:prstGeom prst="rect">
            <a:avLst/>
          </a:prstGeom>
          <a:solidFill>
            <a:schemeClr val="accent5">
              <a:lumMod val="40000"/>
              <a:lumOff val="60000"/>
            </a:schemeClr>
          </a:solidFill>
          <a:ln>
            <a:solidFill>
              <a:schemeClr val="accent5">
                <a:lumMod val="40000"/>
                <a:lumOff val="60000"/>
              </a:schemeClr>
            </a:solid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HG丸ｺﾞｼｯｸM-PRO" pitchFamily="50" charset="-128"/>
                <a:ea typeface="HG丸ｺﾞｼｯｸM-PRO" pitchFamily="50" charset="-128"/>
              </a:rPr>
              <a:t>・維持管理費のコスト</a:t>
            </a:r>
            <a:endParaRPr lang="en-US" altLang="ja-JP" sz="1600" dirty="0" smtClean="0">
              <a:solidFill>
                <a:schemeClr val="tx1"/>
              </a:solidFill>
              <a:latin typeface="HG丸ｺﾞｼｯｸM-PRO" pitchFamily="50" charset="-128"/>
              <a:ea typeface="HG丸ｺﾞｼｯｸM-PRO" pitchFamily="50" charset="-128"/>
            </a:endParaRPr>
          </a:p>
          <a:p>
            <a:r>
              <a:rPr lang="ja-JP" altLang="en-US" sz="1600" dirty="0" smtClean="0">
                <a:solidFill>
                  <a:schemeClr val="tx1"/>
                </a:solidFill>
                <a:latin typeface="HG丸ｺﾞｼｯｸM-PRO" pitchFamily="50" charset="-128"/>
                <a:ea typeface="HG丸ｺﾞｼｯｸM-PRO" pitchFamily="50" charset="-128"/>
              </a:rPr>
              <a:t>　縮減</a:t>
            </a:r>
            <a:endParaRPr kumimoji="1" lang="ja-JP" altLang="en-US" sz="1600" dirty="0">
              <a:solidFill>
                <a:schemeClr val="tx1"/>
              </a:solidFill>
              <a:latin typeface="HG丸ｺﾞｼｯｸM-PRO" pitchFamily="50" charset="-128"/>
              <a:ea typeface="HG丸ｺﾞｼｯｸM-PRO" pitchFamily="50" charset="-128"/>
            </a:endParaRPr>
          </a:p>
        </p:txBody>
      </p:sp>
      <p:sp>
        <p:nvSpPr>
          <p:cNvPr id="43" name="正方形/長方形 42"/>
          <p:cNvSpPr/>
          <p:nvPr/>
        </p:nvSpPr>
        <p:spPr>
          <a:xfrm>
            <a:off x="579698" y="2900513"/>
            <a:ext cx="2759210" cy="324036"/>
          </a:xfrm>
          <a:prstGeom prst="rect">
            <a:avLst/>
          </a:pr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丸ｺﾞｼｯｸM-PRO" pitchFamily="50" charset="-128"/>
                <a:ea typeface="HG丸ｺﾞｼｯｸM-PRO" pitchFamily="50" charset="-128"/>
              </a:rPr>
              <a:t>（フェーズ１）</a:t>
            </a:r>
            <a:endParaRPr kumimoji="1" lang="ja-JP" altLang="en-US" sz="1400" dirty="0">
              <a:solidFill>
                <a:schemeClr val="tx1"/>
              </a:solidFill>
              <a:latin typeface="HG丸ｺﾞｼｯｸM-PRO" pitchFamily="50" charset="-128"/>
              <a:ea typeface="HG丸ｺﾞｼｯｸM-PRO" pitchFamily="50" charset="-128"/>
            </a:endParaRPr>
          </a:p>
        </p:txBody>
      </p:sp>
      <p:sp>
        <p:nvSpPr>
          <p:cNvPr id="44" name="正方形/長方形 43"/>
          <p:cNvSpPr/>
          <p:nvPr/>
        </p:nvSpPr>
        <p:spPr>
          <a:xfrm>
            <a:off x="3435180" y="2900513"/>
            <a:ext cx="2790047" cy="324036"/>
          </a:xfrm>
          <a:prstGeom prst="rect">
            <a:avLst/>
          </a:pr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丸ｺﾞｼｯｸM-PRO" pitchFamily="50" charset="-128"/>
                <a:ea typeface="HG丸ｺﾞｼｯｸM-PRO" pitchFamily="50" charset="-128"/>
              </a:rPr>
              <a:t>（フェーズ２）</a:t>
            </a:r>
            <a:endParaRPr kumimoji="1" lang="ja-JP" altLang="en-US" sz="1400" dirty="0">
              <a:solidFill>
                <a:schemeClr val="tx1"/>
              </a:solidFill>
              <a:latin typeface="HG丸ｺﾞｼｯｸM-PRO" pitchFamily="50" charset="-128"/>
              <a:ea typeface="HG丸ｺﾞｼｯｸM-PRO" pitchFamily="50" charset="-128"/>
            </a:endParaRPr>
          </a:p>
        </p:txBody>
      </p:sp>
      <p:sp>
        <p:nvSpPr>
          <p:cNvPr id="46" name="正方形/長方形 45"/>
          <p:cNvSpPr/>
          <p:nvPr/>
        </p:nvSpPr>
        <p:spPr>
          <a:xfrm>
            <a:off x="6303236" y="2900513"/>
            <a:ext cx="2769000" cy="324036"/>
          </a:xfrm>
          <a:prstGeom prst="rect">
            <a:avLst/>
          </a:pr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丸ｺﾞｼｯｸM-PRO" pitchFamily="50" charset="-128"/>
                <a:ea typeface="HG丸ｺﾞｼｯｸM-PRO" pitchFamily="50" charset="-128"/>
              </a:rPr>
              <a:t>（フェーズ３）</a:t>
            </a:r>
            <a:endParaRPr kumimoji="1" lang="ja-JP" altLang="en-US" sz="1400" dirty="0">
              <a:solidFill>
                <a:schemeClr val="tx1"/>
              </a:solidFill>
              <a:latin typeface="HG丸ｺﾞｼｯｸM-PRO" pitchFamily="50" charset="-128"/>
              <a:ea typeface="HG丸ｺﾞｼｯｸM-PRO" pitchFamily="50" charset="-128"/>
            </a:endParaRPr>
          </a:p>
        </p:txBody>
      </p:sp>
      <p:sp>
        <p:nvSpPr>
          <p:cNvPr id="66" name="フリーフォーム 65"/>
          <p:cNvSpPr/>
          <p:nvPr/>
        </p:nvSpPr>
        <p:spPr>
          <a:xfrm>
            <a:off x="1640632" y="3958128"/>
            <a:ext cx="4241235" cy="1415088"/>
          </a:xfrm>
          <a:custGeom>
            <a:avLst/>
            <a:gdLst>
              <a:gd name="connsiteX0" fmla="*/ 0 w 3930555"/>
              <a:gd name="connsiteY0" fmla="*/ 1037230 h 1037230"/>
              <a:gd name="connsiteX1" fmla="*/ 1296538 w 3930555"/>
              <a:gd name="connsiteY1" fmla="*/ 450376 h 1037230"/>
              <a:gd name="connsiteX2" fmla="*/ 3930555 w 3930555"/>
              <a:gd name="connsiteY2" fmla="*/ 0 h 1037230"/>
              <a:gd name="connsiteX0" fmla="*/ 0 w 3930555"/>
              <a:gd name="connsiteY0" fmla="*/ 1037230 h 1037230"/>
              <a:gd name="connsiteX1" fmla="*/ 1296538 w 3930555"/>
              <a:gd name="connsiteY1" fmla="*/ 450376 h 1037230"/>
              <a:gd name="connsiteX2" fmla="*/ 3930555 w 3930555"/>
              <a:gd name="connsiteY2" fmla="*/ 0 h 1037230"/>
              <a:gd name="connsiteX0" fmla="*/ 0 w 3930555"/>
              <a:gd name="connsiteY0" fmla="*/ 1040008 h 1040008"/>
              <a:gd name="connsiteX1" fmla="*/ 1551545 w 3930555"/>
              <a:gd name="connsiteY1" fmla="*/ 318270 h 1040008"/>
              <a:gd name="connsiteX2" fmla="*/ 3930555 w 3930555"/>
              <a:gd name="connsiteY2" fmla="*/ 2778 h 1040008"/>
              <a:gd name="connsiteX0" fmla="*/ 0 w 3930555"/>
              <a:gd name="connsiteY0" fmla="*/ 1037230 h 1037230"/>
              <a:gd name="connsiteX1" fmla="*/ 1551545 w 3930555"/>
              <a:gd name="connsiteY1" fmla="*/ 315492 h 1037230"/>
              <a:gd name="connsiteX2" fmla="*/ 3930555 w 3930555"/>
              <a:gd name="connsiteY2" fmla="*/ 0 h 1037230"/>
              <a:gd name="connsiteX0" fmla="*/ 0 w 3930555"/>
              <a:gd name="connsiteY0" fmla="*/ 1037230 h 1037230"/>
              <a:gd name="connsiteX1" fmla="*/ 1551545 w 3930555"/>
              <a:gd name="connsiteY1" fmla="*/ 315492 h 1037230"/>
              <a:gd name="connsiteX2" fmla="*/ 3930555 w 3930555"/>
              <a:gd name="connsiteY2" fmla="*/ 0 h 1037230"/>
              <a:gd name="connsiteX0" fmla="*/ 0 w 3930555"/>
              <a:gd name="connsiteY0" fmla="*/ 1037230 h 1037230"/>
              <a:gd name="connsiteX1" fmla="*/ 1551545 w 3930555"/>
              <a:gd name="connsiteY1" fmla="*/ 315492 h 1037230"/>
              <a:gd name="connsiteX2" fmla="*/ 3930555 w 3930555"/>
              <a:gd name="connsiteY2" fmla="*/ 0 h 1037230"/>
              <a:gd name="connsiteX0" fmla="*/ 0 w 3930555"/>
              <a:gd name="connsiteY0" fmla="*/ 1037230 h 1037230"/>
              <a:gd name="connsiteX1" fmla="*/ 1551545 w 3930555"/>
              <a:gd name="connsiteY1" fmla="*/ 315492 h 1037230"/>
              <a:gd name="connsiteX2" fmla="*/ 3930555 w 3930555"/>
              <a:gd name="connsiteY2" fmla="*/ 0 h 1037230"/>
              <a:gd name="connsiteX0" fmla="*/ 0 w 3930555"/>
              <a:gd name="connsiteY0" fmla="*/ 1037230 h 1037230"/>
              <a:gd name="connsiteX1" fmla="*/ 1551545 w 3930555"/>
              <a:gd name="connsiteY1" fmla="*/ 315492 h 1037230"/>
              <a:gd name="connsiteX2" fmla="*/ 3930555 w 3930555"/>
              <a:gd name="connsiteY2" fmla="*/ 0 h 1037230"/>
              <a:gd name="connsiteX0" fmla="*/ 0 w 3930555"/>
              <a:gd name="connsiteY0" fmla="*/ 1037230 h 1037230"/>
              <a:gd name="connsiteX1" fmla="*/ 1551545 w 3930555"/>
              <a:gd name="connsiteY1" fmla="*/ 315492 h 1037230"/>
              <a:gd name="connsiteX2" fmla="*/ 3930555 w 3930555"/>
              <a:gd name="connsiteY2" fmla="*/ 0 h 1037230"/>
              <a:gd name="connsiteX0" fmla="*/ 0 w 3930555"/>
              <a:gd name="connsiteY0" fmla="*/ 1037230 h 1037230"/>
              <a:gd name="connsiteX1" fmla="*/ 1551545 w 3930555"/>
              <a:gd name="connsiteY1" fmla="*/ 315492 h 1037230"/>
              <a:gd name="connsiteX2" fmla="*/ 3930555 w 3930555"/>
              <a:gd name="connsiteY2" fmla="*/ 0 h 1037230"/>
              <a:gd name="connsiteX0" fmla="*/ 0 w 3930555"/>
              <a:gd name="connsiteY0" fmla="*/ 1037230 h 1037230"/>
              <a:gd name="connsiteX1" fmla="*/ 1551545 w 3930555"/>
              <a:gd name="connsiteY1" fmla="*/ 315492 h 1037230"/>
              <a:gd name="connsiteX2" fmla="*/ 3930555 w 3930555"/>
              <a:gd name="connsiteY2" fmla="*/ 0 h 1037230"/>
              <a:gd name="connsiteX0" fmla="*/ 0 w 3930555"/>
              <a:gd name="connsiteY0" fmla="*/ 1037230 h 1037230"/>
              <a:gd name="connsiteX1" fmla="*/ 1605231 w 3930555"/>
              <a:gd name="connsiteY1" fmla="*/ 302003 h 1037230"/>
              <a:gd name="connsiteX2" fmla="*/ 3930555 w 3930555"/>
              <a:gd name="connsiteY2" fmla="*/ 0 h 1037230"/>
              <a:gd name="connsiteX0" fmla="*/ 0 w 3930555"/>
              <a:gd name="connsiteY0" fmla="*/ 1037230 h 1037230"/>
              <a:gd name="connsiteX1" fmla="*/ 1605231 w 3930555"/>
              <a:gd name="connsiteY1" fmla="*/ 302003 h 1037230"/>
              <a:gd name="connsiteX2" fmla="*/ 3930555 w 3930555"/>
              <a:gd name="connsiteY2" fmla="*/ 0 h 1037230"/>
              <a:gd name="connsiteX0" fmla="*/ 0 w 3930555"/>
              <a:gd name="connsiteY0" fmla="*/ 1037230 h 1037230"/>
              <a:gd name="connsiteX1" fmla="*/ 1605231 w 3930555"/>
              <a:gd name="connsiteY1" fmla="*/ 302003 h 1037230"/>
              <a:gd name="connsiteX2" fmla="*/ 3930555 w 3930555"/>
              <a:gd name="connsiteY2" fmla="*/ 0 h 1037230"/>
              <a:gd name="connsiteX0" fmla="*/ 0 w 3930555"/>
              <a:gd name="connsiteY0" fmla="*/ 1037701 h 1037701"/>
              <a:gd name="connsiteX1" fmla="*/ 1605231 w 3930555"/>
              <a:gd name="connsiteY1" fmla="*/ 302474 h 1037701"/>
              <a:gd name="connsiteX2" fmla="*/ 3930555 w 3930555"/>
              <a:gd name="connsiteY2" fmla="*/ 471 h 1037701"/>
              <a:gd name="connsiteX0" fmla="*/ 0 w 3930555"/>
              <a:gd name="connsiteY0" fmla="*/ 1037230 h 1037230"/>
              <a:gd name="connsiteX1" fmla="*/ 1605231 w 3930555"/>
              <a:gd name="connsiteY1" fmla="*/ 302003 h 1037230"/>
              <a:gd name="connsiteX2" fmla="*/ 3930555 w 3930555"/>
              <a:gd name="connsiteY2" fmla="*/ 0 h 1037230"/>
              <a:gd name="connsiteX0" fmla="*/ 0 w 3930555"/>
              <a:gd name="connsiteY0" fmla="*/ 1037230 h 1037230"/>
              <a:gd name="connsiteX1" fmla="*/ 1605231 w 3930555"/>
              <a:gd name="connsiteY1" fmla="*/ 302003 h 1037230"/>
              <a:gd name="connsiteX2" fmla="*/ 3930555 w 3930555"/>
              <a:gd name="connsiteY2" fmla="*/ 0 h 1037230"/>
              <a:gd name="connsiteX0" fmla="*/ 0 w 3930555"/>
              <a:gd name="connsiteY0" fmla="*/ 1037230 h 1037230"/>
              <a:gd name="connsiteX1" fmla="*/ 1605231 w 3930555"/>
              <a:gd name="connsiteY1" fmla="*/ 302003 h 1037230"/>
              <a:gd name="connsiteX2" fmla="*/ 3930555 w 3930555"/>
              <a:gd name="connsiteY2" fmla="*/ 0 h 1037230"/>
            </a:gdLst>
            <a:ahLst/>
            <a:cxnLst>
              <a:cxn ang="0">
                <a:pos x="connsiteX0" y="connsiteY0"/>
              </a:cxn>
              <a:cxn ang="0">
                <a:pos x="connsiteX1" y="connsiteY1"/>
              </a:cxn>
              <a:cxn ang="0">
                <a:pos x="connsiteX2" y="connsiteY2"/>
              </a:cxn>
            </a:cxnLst>
            <a:rect l="l" t="t" r="r" b="b"/>
            <a:pathLst>
              <a:path w="3930555" h="1037230">
                <a:moveTo>
                  <a:pt x="0" y="1037230"/>
                </a:moveTo>
                <a:cubicBezTo>
                  <a:pt x="454938" y="789774"/>
                  <a:pt x="963561" y="515340"/>
                  <a:pt x="1605231" y="302003"/>
                </a:cubicBezTo>
                <a:cubicBezTo>
                  <a:pt x="2246901" y="88666"/>
                  <a:pt x="2806878" y="3869"/>
                  <a:pt x="3930555" y="0"/>
                </a:cubicBezTo>
              </a:path>
            </a:pathLst>
          </a:custGeom>
          <a:ln w="635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Rectangle 5"/>
          <p:cNvSpPr>
            <a:spLocks noChangeArrowheads="1"/>
          </p:cNvSpPr>
          <p:nvPr/>
        </p:nvSpPr>
        <p:spPr bwMode="auto">
          <a:xfrm rot="20460000">
            <a:off x="2006579" y="3891154"/>
            <a:ext cx="3118608" cy="348813"/>
          </a:xfrm>
          <a:prstGeom prst="rect">
            <a:avLst/>
          </a:prstGeom>
          <a:noFill/>
          <a:ln w="12700">
            <a:noFill/>
            <a:miter lim="800000"/>
            <a:headEnd/>
            <a:tailEnd/>
          </a:ln>
          <a:effectLst>
            <a:outerShdw blurRad="63500" dist="25400" sx="101000" sy="101000" algn="ctr" rotWithShape="0">
              <a:srgbClr val="00B1F0">
                <a:alpha val="75000"/>
              </a:srgbClr>
            </a:outerShdw>
          </a:effectLst>
          <a:extLst/>
        </p:spPr>
        <p:txBody>
          <a:bodyPr wrap="square" rIns="36000" anchor="ctr">
            <a:spAutoFit/>
          </a:bodyPr>
          <a:lstStyle/>
          <a:p>
            <a:pPr marL="144000" indent="-144000">
              <a:lnSpc>
                <a:spcPts val="2000"/>
              </a:lnSpc>
            </a:pPr>
            <a:r>
              <a:rPr lang="ja-JP" altLang="en-US" sz="1600"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cs typeface="Meiryo UI" pitchFamily="50" charset="-128"/>
              </a:rPr>
              <a:t>コスト縮減・国内外事業展開</a:t>
            </a:r>
            <a:endParaRPr lang="en-US" altLang="ja-JP" sz="1600"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cs typeface="Meiryo UI" pitchFamily="50" charset="-128"/>
            </a:endParaRPr>
          </a:p>
        </p:txBody>
      </p:sp>
      <p:sp>
        <p:nvSpPr>
          <p:cNvPr id="23" name="角丸四角形 22"/>
          <p:cNvSpPr/>
          <p:nvPr/>
        </p:nvSpPr>
        <p:spPr>
          <a:xfrm>
            <a:off x="468000" y="642562"/>
            <a:ext cx="9000000" cy="1598306"/>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180000" bIns="72000" rtlCol="0" anchor="ctr" anchorCtr="0">
            <a:noAutofit/>
          </a:bodyPr>
          <a:lstStyle/>
          <a:p>
            <a:pPr marL="252000" indent="-252000">
              <a:lnSpc>
                <a:spcPts val="25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・運営権制度導入に至るまでに、業務領域の拡大に応じて、各フェーズにおいて、維持管理費のコスト縮減や国内外事業展開による収益化、さらに建設コストの縮減などの効果が期待できる。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25" name="正方形/長方形 24"/>
          <p:cNvSpPr/>
          <p:nvPr/>
        </p:nvSpPr>
        <p:spPr>
          <a:xfrm>
            <a:off x="6303236" y="3948287"/>
            <a:ext cx="2769000" cy="2351713"/>
          </a:xfrm>
          <a:prstGeom prst="rect">
            <a:avLst/>
          </a:prstGeom>
          <a:solidFill>
            <a:schemeClr val="accent5">
              <a:lumMod val="40000"/>
              <a:lumOff val="60000"/>
            </a:schemeClr>
          </a:solidFill>
          <a:ln>
            <a:solidFill>
              <a:schemeClr val="accent5">
                <a:lumMod val="40000"/>
                <a:lumOff val="60000"/>
              </a:schemeClr>
            </a:solid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smtClean="0">
              <a:solidFill>
                <a:schemeClr val="tx1"/>
              </a:solidFill>
              <a:latin typeface="HG丸ｺﾞｼｯｸM-PRO" pitchFamily="50" charset="-128"/>
              <a:ea typeface="HG丸ｺﾞｼｯｸM-PRO" pitchFamily="50" charset="-128"/>
            </a:endParaRPr>
          </a:p>
          <a:p>
            <a:r>
              <a:rPr lang="ja-JP" altLang="en-US" sz="1600" dirty="0" smtClean="0">
                <a:solidFill>
                  <a:schemeClr val="tx1"/>
                </a:solidFill>
                <a:latin typeface="HG丸ｺﾞｼｯｸM-PRO" pitchFamily="50" charset="-128"/>
                <a:ea typeface="HG丸ｺﾞｼｯｸM-PRO" pitchFamily="50" charset="-128"/>
              </a:rPr>
              <a:t>・建設コストの縮減</a:t>
            </a:r>
            <a:endParaRPr lang="en-US" altLang="ja-JP" sz="1600" dirty="0" smtClean="0">
              <a:solidFill>
                <a:schemeClr val="tx1"/>
              </a:solidFill>
              <a:latin typeface="HG丸ｺﾞｼｯｸM-PRO" pitchFamily="50" charset="-128"/>
              <a:ea typeface="HG丸ｺﾞｼｯｸM-PRO" pitchFamily="50" charset="-128"/>
            </a:endParaRPr>
          </a:p>
          <a:p>
            <a:endParaRPr lang="en-US" altLang="ja-JP" sz="1600" dirty="0" smtClean="0">
              <a:solidFill>
                <a:schemeClr val="tx1"/>
              </a:solidFill>
              <a:latin typeface="HG丸ｺﾞｼｯｸM-PRO" pitchFamily="50" charset="-128"/>
              <a:ea typeface="HG丸ｺﾞｼｯｸM-PRO" pitchFamily="50" charset="-128"/>
            </a:endParaRPr>
          </a:p>
          <a:p>
            <a:r>
              <a:rPr lang="ja-JP" altLang="en-US" sz="1600" dirty="0">
                <a:solidFill>
                  <a:schemeClr val="tx1"/>
                </a:solidFill>
                <a:latin typeface="HG丸ｺﾞｼｯｸM-PRO" pitchFamily="50" charset="-128"/>
                <a:ea typeface="HG丸ｺﾞｼｯｸM-PRO" pitchFamily="50" charset="-128"/>
              </a:rPr>
              <a:t>・国内外事業展開による</a:t>
            </a:r>
            <a:endParaRPr lang="en-US" altLang="ja-JP" sz="1600" dirty="0">
              <a:solidFill>
                <a:schemeClr val="tx1"/>
              </a:solidFill>
              <a:latin typeface="HG丸ｺﾞｼｯｸM-PRO" pitchFamily="50" charset="-128"/>
              <a:ea typeface="HG丸ｺﾞｼｯｸM-PRO" pitchFamily="50" charset="-128"/>
            </a:endParaRPr>
          </a:p>
          <a:p>
            <a:r>
              <a:rPr lang="ja-JP" altLang="en-US" sz="1600">
                <a:solidFill>
                  <a:schemeClr val="tx1"/>
                </a:solidFill>
                <a:latin typeface="HG丸ｺﾞｼｯｸM-PRO" pitchFamily="50" charset="-128"/>
                <a:ea typeface="HG丸ｺﾞｼｯｸM-PRO" pitchFamily="50" charset="-128"/>
              </a:rPr>
              <a:t>　</a:t>
            </a:r>
            <a:r>
              <a:rPr lang="ja-JP" altLang="en-US" sz="1600" smtClean="0">
                <a:solidFill>
                  <a:schemeClr val="tx1"/>
                </a:solidFill>
                <a:latin typeface="HG丸ｺﾞｼｯｸM-PRO" pitchFamily="50" charset="-128"/>
                <a:ea typeface="HG丸ｺﾞｼｯｸM-PRO" pitchFamily="50" charset="-128"/>
              </a:rPr>
              <a:t>収益化（</a:t>
            </a:r>
            <a:r>
              <a:rPr lang="ja-JP" altLang="en-US" sz="1600" dirty="0" smtClean="0">
                <a:solidFill>
                  <a:schemeClr val="tx1"/>
                </a:solidFill>
                <a:latin typeface="HG丸ｺﾞｼｯｸM-PRO" pitchFamily="50" charset="-128"/>
                <a:ea typeface="HG丸ｺﾞｼｯｸM-PRO" pitchFamily="50" charset="-128"/>
              </a:rPr>
              <a:t>拡大）</a:t>
            </a:r>
            <a:endParaRPr lang="en-US" altLang="ja-JP" sz="1600" dirty="0" smtClean="0">
              <a:solidFill>
                <a:schemeClr val="tx1"/>
              </a:solidFill>
              <a:latin typeface="HG丸ｺﾞｼｯｸM-PRO" pitchFamily="50" charset="-128"/>
              <a:ea typeface="HG丸ｺﾞｼｯｸM-PRO" pitchFamily="50" charset="-128"/>
            </a:endParaRPr>
          </a:p>
          <a:p>
            <a:endParaRPr lang="en-US" altLang="ja-JP" sz="1600" dirty="0">
              <a:solidFill>
                <a:schemeClr val="tx1"/>
              </a:solidFill>
              <a:latin typeface="HG丸ｺﾞｼｯｸM-PRO" pitchFamily="50" charset="-128"/>
              <a:ea typeface="HG丸ｺﾞｼｯｸM-PRO" pitchFamily="50" charset="-128"/>
            </a:endParaRPr>
          </a:p>
          <a:p>
            <a:r>
              <a:rPr lang="ja-JP" altLang="en-US" sz="1600" dirty="0" smtClean="0">
                <a:solidFill>
                  <a:schemeClr val="tx1"/>
                </a:solidFill>
                <a:latin typeface="HG丸ｺﾞｼｯｸM-PRO" pitchFamily="50" charset="-128"/>
                <a:ea typeface="HG丸ｺﾞｼｯｸM-PRO" pitchFamily="50" charset="-128"/>
              </a:rPr>
              <a:t>・</a:t>
            </a:r>
            <a:r>
              <a:rPr lang="ja-JP" altLang="en-US" sz="1600" dirty="0">
                <a:solidFill>
                  <a:schemeClr val="tx1"/>
                </a:solidFill>
                <a:latin typeface="HG丸ｺﾞｼｯｸM-PRO" pitchFamily="50" charset="-128"/>
                <a:ea typeface="HG丸ｺﾞｼｯｸM-PRO" pitchFamily="50" charset="-128"/>
              </a:rPr>
              <a:t>維持管理費のコスト</a:t>
            </a:r>
            <a:endParaRPr lang="en-US" altLang="ja-JP" sz="1600" dirty="0">
              <a:solidFill>
                <a:schemeClr val="tx1"/>
              </a:solidFill>
              <a:latin typeface="HG丸ｺﾞｼｯｸM-PRO" pitchFamily="50" charset="-128"/>
              <a:ea typeface="HG丸ｺﾞｼｯｸM-PRO" pitchFamily="50" charset="-128"/>
            </a:endParaRPr>
          </a:p>
          <a:p>
            <a:r>
              <a:rPr lang="ja-JP" altLang="en-US" sz="1600" dirty="0">
                <a:solidFill>
                  <a:schemeClr val="tx1"/>
                </a:solidFill>
                <a:latin typeface="HG丸ｺﾞｼｯｸM-PRO" pitchFamily="50" charset="-128"/>
                <a:ea typeface="HG丸ｺﾞｼｯｸM-PRO" pitchFamily="50" charset="-128"/>
              </a:rPr>
              <a:t>　</a:t>
            </a:r>
            <a:r>
              <a:rPr lang="ja-JP" altLang="en-US" sz="1600" dirty="0" smtClean="0">
                <a:solidFill>
                  <a:schemeClr val="tx1"/>
                </a:solidFill>
                <a:latin typeface="HG丸ｺﾞｼｯｸM-PRO" pitchFamily="50" charset="-128"/>
                <a:ea typeface="HG丸ｺﾞｼｯｸM-PRO" pitchFamily="50" charset="-128"/>
              </a:rPr>
              <a:t>縮減（拡大）</a:t>
            </a:r>
            <a:endParaRPr lang="en-US" altLang="ja-JP" sz="1600" dirty="0">
              <a:solidFill>
                <a:schemeClr val="tx1"/>
              </a:solidFill>
              <a:latin typeface="HG丸ｺﾞｼｯｸM-PRO" pitchFamily="50" charset="-128"/>
              <a:ea typeface="HG丸ｺﾞｼｯｸM-PRO" pitchFamily="50" charset="-128"/>
            </a:endParaRPr>
          </a:p>
        </p:txBody>
      </p:sp>
      <p:sp>
        <p:nvSpPr>
          <p:cNvPr id="28" name="正方形/長方形 27"/>
          <p:cNvSpPr/>
          <p:nvPr/>
        </p:nvSpPr>
        <p:spPr>
          <a:xfrm>
            <a:off x="3435180" y="4708745"/>
            <a:ext cx="2769000" cy="1591255"/>
          </a:xfrm>
          <a:prstGeom prst="rect">
            <a:avLst/>
          </a:prstGeom>
          <a:solidFill>
            <a:schemeClr val="accent5">
              <a:lumMod val="40000"/>
              <a:lumOff val="60000"/>
            </a:schemeClr>
          </a:solidFill>
          <a:ln>
            <a:solidFill>
              <a:schemeClr val="accent5">
                <a:lumMod val="40000"/>
                <a:lumOff val="60000"/>
              </a:schemeClr>
            </a:solid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HG丸ｺﾞｼｯｸM-PRO" pitchFamily="50" charset="-128"/>
                <a:ea typeface="HG丸ｺﾞｼｯｸM-PRO" pitchFamily="50" charset="-128"/>
              </a:rPr>
              <a:t>・国内外事業展開による</a:t>
            </a:r>
            <a:endParaRPr lang="en-US" altLang="ja-JP" sz="1600" dirty="0">
              <a:solidFill>
                <a:schemeClr val="tx1"/>
              </a:solidFill>
              <a:latin typeface="HG丸ｺﾞｼｯｸM-PRO" pitchFamily="50" charset="-128"/>
              <a:ea typeface="HG丸ｺﾞｼｯｸM-PRO" pitchFamily="50" charset="-128"/>
            </a:endParaRPr>
          </a:p>
          <a:p>
            <a:r>
              <a:rPr lang="ja-JP" altLang="en-US" sz="1600" dirty="0">
                <a:solidFill>
                  <a:schemeClr val="tx1"/>
                </a:solidFill>
                <a:latin typeface="HG丸ｺﾞｼｯｸM-PRO" pitchFamily="50" charset="-128"/>
                <a:ea typeface="HG丸ｺﾞｼｯｸM-PRO" pitchFamily="50" charset="-128"/>
              </a:rPr>
              <a:t>　</a:t>
            </a:r>
            <a:r>
              <a:rPr lang="ja-JP" altLang="en-US" sz="1600" dirty="0" smtClean="0">
                <a:solidFill>
                  <a:schemeClr val="tx1"/>
                </a:solidFill>
                <a:latin typeface="HG丸ｺﾞｼｯｸM-PRO" pitchFamily="50" charset="-128"/>
                <a:ea typeface="HG丸ｺﾞｼｯｸM-PRO" pitchFamily="50" charset="-128"/>
              </a:rPr>
              <a:t>収益化</a:t>
            </a:r>
            <a:endParaRPr lang="en-US" altLang="ja-JP" sz="1600" dirty="0" smtClean="0">
              <a:solidFill>
                <a:schemeClr val="tx1"/>
              </a:solidFill>
              <a:latin typeface="HG丸ｺﾞｼｯｸM-PRO" pitchFamily="50" charset="-128"/>
              <a:ea typeface="HG丸ｺﾞｼｯｸM-PRO" pitchFamily="50" charset="-128"/>
            </a:endParaRPr>
          </a:p>
          <a:p>
            <a:endParaRPr lang="en-US" altLang="ja-JP" sz="1600" dirty="0">
              <a:solidFill>
                <a:schemeClr val="tx1"/>
              </a:solidFill>
              <a:latin typeface="HG丸ｺﾞｼｯｸM-PRO" pitchFamily="50" charset="-128"/>
              <a:ea typeface="HG丸ｺﾞｼｯｸM-PRO" pitchFamily="50" charset="-128"/>
            </a:endParaRPr>
          </a:p>
          <a:p>
            <a:r>
              <a:rPr lang="ja-JP" altLang="en-US" sz="1600" dirty="0" smtClean="0">
                <a:solidFill>
                  <a:schemeClr val="tx1"/>
                </a:solidFill>
                <a:latin typeface="HG丸ｺﾞｼｯｸM-PRO" pitchFamily="50" charset="-128"/>
                <a:ea typeface="HG丸ｺﾞｼｯｸM-PRO" pitchFamily="50" charset="-128"/>
              </a:rPr>
              <a:t>・維持管理費のコスト</a:t>
            </a:r>
            <a:endParaRPr lang="en-US" altLang="ja-JP" sz="1600" dirty="0" smtClean="0">
              <a:solidFill>
                <a:schemeClr val="tx1"/>
              </a:solidFill>
              <a:latin typeface="HG丸ｺﾞｼｯｸM-PRO" pitchFamily="50" charset="-128"/>
              <a:ea typeface="HG丸ｺﾞｼｯｸM-PRO" pitchFamily="50" charset="-128"/>
            </a:endParaRPr>
          </a:p>
          <a:p>
            <a:r>
              <a:rPr lang="ja-JP" altLang="en-US" sz="1600" dirty="0" smtClean="0">
                <a:solidFill>
                  <a:schemeClr val="tx1"/>
                </a:solidFill>
                <a:latin typeface="HG丸ｺﾞｼｯｸM-PRO" pitchFamily="50" charset="-128"/>
                <a:ea typeface="HG丸ｺﾞｼｯｸM-PRO" pitchFamily="50" charset="-128"/>
              </a:rPr>
              <a:t>　縮減（拡大）</a:t>
            </a:r>
            <a:endParaRPr lang="en-US" altLang="ja-JP" sz="1600" dirty="0" smtClean="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94069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１</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１</a:t>
            </a:r>
            <a:r>
              <a:rPr lang="ja-JP" altLang="en-US" dirty="0">
                <a:solidFill>
                  <a:srgbClr val="623104"/>
                </a:solidFill>
                <a:latin typeface="HGS創英角ｺﾞｼｯｸUB" pitchFamily="50" charset="-128"/>
                <a:ea typeface="HGS創英角ｺﾞｼｯｸUB" pitchFamily="50" charset="-128"/>
              </a:rPr>
              <a:t>．</a:t>
            </a:r>
            <a:r>
              <a:rPr lang="ja-JP" altLang="en-US" dirty="0"/>
              <a:t>下水道の役割・</a:t>
            </a:r>
            <a:r>
              <a:rPr lang="ja-JP" altLang="en-US" dirty="0" smtClean="0"/>
              <a:t>しくみ</a:t>
            </a:r>
            <a:endParaRPr kumimoji="1" lang="ja-JP" altLang="en-US" dirty="0"/>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2846" y="4280581"/>
            <a:ext cx="1219200" cy="1114425"/>
          </a:xfrm>
          <a:prstGeom prst="rect">
            <a:avLst/>
          </a:prstGeom>
        </p:spPr>
      </p:pic>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002" y="4284000"/>
            <a:ext cx="1148715" cy="880110"/>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320" y="4400020"/>
            <a:ext cx="885825" cy="809625"/>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200" y="2736000"/>
            <a:ext cx="7029450" cy="1295400"/>
          </a:xfrm>
          <a:prstGeom prst="rect">
            <a:avLst/>
          </a:prstGeom>
        </p:spPr>
      </p:pic>
      <p:sp>
        <p:nvSpPr>
          <p:cNvPr id="35846" name="Line 591"/>
          <p:cNvSpPr>
            <a:spLocks noChangeShapeType="1"/>
          </p:cNvSpPr>
          <p:nvPr/>
        </p:nvSpPr>
        <p:spPr bwMode="gray">
          <a:xfrm>
            <a:off x="1269884" y="4040179"/>
            <a:ext cx="0" cy="687388"/>
          </a:xfrm>
          <a:prstGeom prst="line">
            <a:avLst/>
          </a:prstGeom>
          <a:noFill/>
          <a:ln w="9525">
            <a:solidFill>
              <a:srgbClr val="000000"/>
            </a:solidFill>
            <a:round/>
            <a:headEnd/>
            <a:tailEnd/>
          </a:ln>
        </p:spPr>
        <p:txBody>
          <a:bodyPr/>
          <a:lstStyle/>
          <a:p>
            <a:endParaRPr lang="ja-JP" altLang="en-US"/>
          </a:p>
        </p:txBody>
      </p:sp>
      <p:sp>
        <p:nvSpPr>
          <p:cNvPr id="35847" name="Line 592"/>
          <p:cNvSpPr>
            <a:spLocks noChangeShapeType="1"/>
          </p:cNvSpPr>
          <p:nvPr/>
        </p:nvSpPr>
        <p:spPr bwMode="gray">
          <a:xfrm>
            <a:off x="1342116" y="4040184"/>
            <a:ext cx="0" cy="633413"/>
          </a:xfrm>
          <a:prstGeom prst="line">
            <a:avLst/>
          </a:prstGeom>
          <a:noFill/>
          <a:ln w="9525">
            <a:solidFill>
              <a:srgbClr val="000000"/>
            </a:solidFill>
            <a:round/>
            <a:headEnd/>
            <a:tailEnd/>
          </a:ln>
        </p:spPr>
        <p:txBody>
          <a:bodyPr/>
          <a:lstStyle/>
          <a:p>
            <a:endParaRPr lang="ja-JP" altLang="en-US"/>
          </a:p>
        </p:txBody>
      </p:sp>
      <p:sp>
        <p:nvSpPr>
          <p:cNvPr id="35848" name="Line 593"/>
          <p:cNvSpPr>
            <a:spLocks noChangeAspect="1" noChangeShapeType="1"/>
          </p:cNvSpPr>
          <p:nvPr/>
        </p:nvSpPr>
        <p:spPr bwMode="gray">
          <a:xfrm rot="-4763704">
            <a:off x="1546440" y="4468606"/>
            <a:ext cx="33338" cy="459184"/>
          </a:xfrm>
          <a:prstGeom prst="line">
            <a:avLst/>
          </a:prstGeom>
          <a:noFill/>
          <a:ln w="9525">
            <a:solidFill>
              <a:srgbClr val="000000"/>
            </a:solidFill>
            <a:round/>
            <a:headEnd/>
            <a:tailEnd/>
          </a:ln>
        </p:spPr>
        <p:txBody>
          <a:bodyPr/>
          <a:lstStyle/>
          <a:p>
            <a:endParaRPr lang="ja-JP" altLang="en-US"/>
          </a:p>
        </p:txBody>
      </p:sp>
      <p:sp>
        <p:nvSpPr>
          <p:cNvPr id="35849" name="Line 594"/>
          <p:cNvSpPr>
            <a:spLocks noChangeShapeType="1"/>
          </p:cNvSpPr>
          <p:nvPr/>
        </p:nvSpPr>
        <p:spPr bwMode="gray">
          <a:xfrm>
            <a:off x="1785822" y="4035417"/>
            <a:ext cx="0" cy="677862"/>
          </a:xfrm>
          <a:prstGeom prst="line">
            <a:avLst/>
          </a:prstGeom>
          <a:noFill/>
          <a:ln w="9525">
            <a:solidFill>
              <a:srgbClr val="000000"/>
            </a:solidFill>
            <a:round/>
            <a:headEnd/>
            <a:tailEnd/>
          </a:ln>
        </p:spPr>
        <p:txBody>
          <a:bodyPr/>
          <a:lstStyle/>
          <a:p>
            <a:endParaRPr lang="ja-JP" altLang="en-US"/>
          </a:p>
        </p:txBody>
      </p:sp>
      <p:sp>
        <p:nvSpPr>
          <p:cNvPr id="35850" name="Line 595"/>
          <p:cNvSpPr>
            <a:spLocks noChangeShapeType="1"/>
          </p:cNvSpPr>
          <p:nvPr/>
        </p:nvSpPr>
        <p:spPr bwMode="gray">
          <a:xfrm>
            <a:off x="1859774" y="4035418"/>
            <a:ext cx="0" cy="693737"/>
          </a:xfrm>
          <a:prstGeom prst="line">
            <a:avLst/>
          </a:prstGeom>
          <a:noFill/>
          <a:ln w="9525">
            <a:solidFill>
              <a:srgbClr val="000000"/>
            </a:solidFill>
            <a:round/>
            <a:headEnd/>
            <a:tailEnd/>
          </a:ln>
        </p:spPr>
        <p:txBody>
          <a:bodyPr/>
          <a:lstStyle/>
          <a:p>
            <a:endParaRPr lang="ja-JP" altLang="en-US"/>
          </a:p>
        </p:txBody>
      </p:sp>
      <p:grpSp>
        <p:nvGrpSpPr>
          <p:cNvPr id="4" name="Group 610"/>
          <p:cNvGrpSpPr>
            <a:grpSpLocks/>
          </p:cNvGrpSpPr>
          <p:nvPr/>
        </p:nvGrpSpPr>
        <p:grpSpPr bwMode="auto">
          <a:xfrm rot="-70122">
            <a:off x="7480054" y="5160954"/>
            <a:ext cx="828940" cy="109538"/>
            <a:chOff x="2623" y="564"/>
            <a:chExt cx="500" cy="77"/>
          </a:xfrm>
        </p:grpSpPr>
        <p:sp>
          <p:nvSpPr>
            <p:cNvPr id="35961" name="Line 611"/>
            <p:cNvSpPr>
              <a:spLocks noChangeAspect="1" noChangeShapeType="1"/>
            </p:cNvSpPr>
            <p:nvPr/>
          </p:nvSpPr>
          <p:spPr bwMode="gray">
            <a:xfrm rot="-4763704">
              <a:off x="2850" y="337"/>
              <a:ext cx="41" cy="495"/>
            </a:xfrm>
            <a:prstGeom prst="line">
              <a:avLst/>
            </a:prstGeom>
            <a:noFill/>
            <a:ln w="9525">
              <a:solidFill>
                <a:srgbClr val="000000"/>
              </a:solidFill>
              <a:round/>
              <a:headEnd/>
              <a:tailEnd/>
            </a:ln>
          </p:spPr>
          <p:txBody>
            <a:bodyPr/>
            <a:lstStyle/>
            <a:p>
              <a:endParaRPr lang="ja-JP" altLang="en-US"/>
            </a:p>
          </p:txBody>
        </p:sp>
        <p:sp>
          <p:nvSpPr>
            <p:cNvPr id="35962" name="Line 612"/>
            <p:cNvSpPr>
              <a:spLocks noChangeAspect="1" noChangeShapeType="1"/>
            </p:cNvSpPr>
            <p:nvPr/>
          </p:nvSpPr>
          <p:spPr bwMode="gray">
            <a:xfrm rot="-4763704">
              <a:off x="2855" y="373"/>
              <a:ext cx="41" cy="495"/>
            </a:xfrm>
            <a:prstGeom prst="line">
              <a:avLst/>
            </a:prstGeom>
            <a:noFill/>
            <a:ln w="9525">
              <a:solidFill>
                <a:srgbClr val="000000"/>
              </a:solidFill>
              <a:round/>
              <a:headEnd/>
              <a:tailEnd/>
            </a:ln>
          </p:spPr>
          <p:txBody>
            <a:bodyPr/>
            <a:lstStyle/>
            <a:p>
              <a:endParaRPr lang="ja-JP" altLang="en-US"/>
            </a:p>
          </p:txBody>
        </p:sp>
      </p:grpSp>
      <p:sp>
        <p:nvSpPr>
          <p:cNvPr id="35853" name="Text Box 613"/>
          <p:cNvSpPr txBox="1">
            <a:spLocks noChangeArrowheads="1"/>
          </p:cNvSpPr>
          <p:nvPr/>
        </p:nvSpPr>
        <p:spPr bwMode="auto">
          <a:xfrm>
            <a:off x="175403" y="5947827"/>
            <a:ext cx="6851650" cy="556179"/>
          </a:xfrm>
          <a:prstGeom prst="rect">
            <a:avLst/>
          </a:prstGeom>
          <a:noFill/>
          <a:ln w="9525">
            <a:noFill/>
            <a:miter lim="800000"/>
            <a:headEnd/>
            <a:tailEnd/>
          </a:ln>
        </p:spPr>
        <p:txBody>
          <a:bodyPr lIns="90000" tIns="46800" rIns="90000" bIns="46800">
            <a:spAutoFit/>
          </a:bodyPr>
          <a:lstStyle/>
          <a:p>
            <a:pPr algn="l"/>
            <a:r>
              <a:rPr lang="en-US" altLang="ja-JP" sz="1000" dirty="0" smtClean="0">
                <a:latin typeface="HG丸ｺﾞｼｯｸM-PRO" pitchFamily="50" charset="-128"/>
                <a:ea typeface="HG丸ｺﾞｼｯｸM-PRO" pitchFamily="50" charset="-128"/>
              </a:rPr>
              <a:t>※</a:t>
            </a:r>
            <a:r>
              <a:rPr lang="ja-JP" altLang="en-US" sz="1000" baseline="0" dirty="0" smtClean="0">
                <a:solidFill>
                  <a:schemeClr val="tx1"/>
                </a:solidFill>
                <a:latin typeface="HG丸ｺﾞｼｯｸM-PRO" pitchFamily="50" charset="-128"/>
                <a:ea typeface="HG丸ｺﾞｼｯｸM-PRO" pitchFamily="50" charset="-128"/>
              </a:rPr>
              <a:t>１</a:t>
            </a:r>
            <a:r>
              <a:rPr lang="ja-JP" altLang="en-US" sz="1000" dirty="0">
                <a:latin typeface="HG丸ｺﾞｼｯｸM-PRO" pitchFamily="50" charset="-128"/>
                <a:ea typeface="HG丸ｺﾞｼｯｸM-PRO" pitchFamily="50" charset="-128"/>
              </a:rPr>
              <a:t>　</a:t>
            </a:r>
            <a:r>
              <a:rPr lang="ja-JP" altLang="en-US" sz="1000" baseline="0" dirty="0" smtClean="0">
                <a:solidFill>
                  <a:schemeClr val="tx1"/>
                </a:solidFill>
                <a:latin typeface="HG丸ｺﾞｼｯｸM-PRO" pitchFamily="50" charset="-128"/>
                <a:ea typeface="HG丸ｺﾞｼｯｸM-PRO" pitchFamily="50" charset="-128"/>
              </a:rPr>
              <a:t>分流式</a:t>
            </a:r>
            <a:r>
              <a:rPr lang="ja-JP" altLang="en-US" sz="1000" baseline="0" dirty="0">
                <a:solidFill>
                  <a:schemeClr val="tx1"/>
                </a:solidFill>
                <a:latin typeface="HG丸ｺﾞｼｯｸM-PRO" pitchFamily="50" charset="-128"/>
                <a:ea typeface="HG丸ｺﾞｼｯｸM-PRO" pitchFamily="50" charset="-128"/>
              </a:rPr>
              <a:t>の場合、天候に関わらず汚水はすべて浄化処理され、雨水はすべて直接放流される。</a:t>
            </a:r>
          </a:p>
          <a:p>
            <a:pPr algn="l"/>
            <a:r>
              <a:rPr lang="en-US" altLang="ja-JP" sz="1000" dirty="0">
                <a:latin typeface="HG丸ｺﾞｼｯｸM-PRO" pitchFamily="50" charset="-128"/>
                <a:ea typeface="HG丸ｺﾞｼｯｸM-PRO" pitchFamily="50" charset="-128"/>
              </a:rPr>
              <a:t>※</a:t>
            </a:r>
            <a:r>
              <a:rPr lang="ja-JP" altLang="en-US" sz="1000" baseline="0" dirty="0" smtClean="0">
                <a:solidFill>
                  <a:schemeClr val="tx1"/>
                </a:solidFill>
                <a:latin typeface="HG丸ｺﾞｼｯｸM-PRO" pitchFamily="50" charset="-128"/>
                <a:ea typeface="HG丸ｺﾞｼｯｸM-PRO" pitchFamily="50" charset="-128"/>
              </a:rPr>
              <a:t>２</a:t>
            </a:r>
            <a:r>
              <a:rPr lang="ja-JP" altLang="en-US" sz="1000" dirty="0">
                <a:latin typeface="HG丸ｺﾞｼｯｸM-PRO" pitchFamily="50" charset="-128"/>
                <a:ea typeface="HG丸ｺﾞｼｯｸM-PRO" pitchFamily="50" charset="-128"/>
              </a:rPr>
              <a:t>　</a:t>
            </a:r>
            <a:r>
              <a:rPr lang="ja-JP" altLang="en-US" sz="1000" baseline="0" dirty="0" smtClean="0">
                <a:solidFill>
                  <a:schemeClr val="tx1"/>
                </a:solidFill>
                <a:latin typeface="HG丸ｺﾞｼｯｸM-PRO" pitchFamily="50" charset="-128"/>
                <a:ea typeface="HG丸ｺﾞｼｯｸM-PRO" pitchFamily="50" charset="-128"/>
              </a:rPr>
              <a:t>汚濁物</a:t>
            </a:r>
            <a:r>
              <a:rPr lang="ja-JP" altLang="en-US" sz="1000" baseline="0" dirty="0">
                <a:solidFill>
                  <a:schemeClr val="tx1"/>
                </a:solidFill>
                <a:latin typeface="HG丸ｺﾞｼｯｸM-PRO" pitchFamily="50" charset="-128"/>
                <a:ea typeface="HG丸ｺﾞｼｯｸM-PRO" pitchFamily="50" charset="-128"/>
              </a:rPr>
              <a:t>の沈殿・微生物による分解、ろ過、消毒等による浄化を実施</a:t>
            </a:r>
          </a:p>
          <a:p>
            <a:pPr algn="l"/>
            <a:r>
              <a:rPr lang="en-US" altLang="ja-JP" sz="1000" dirty="0">
                <a:latin typeface="HG丸ｺﾞｼｯｸM-PRO" pitchFamily="50" charset="-128"/>
                <a:ea typeface="HG丸ｺﾞｼｯｸM-PRO" pitchFamily="50" charset="-128"/>
              </a:rPr>
              <a:t>※</a:t>
            </a:r>
            <a:r>
              <a:rPr lang="ja-JP" altLang="en-US" sz="1000" baseline="0" dirty="0" smtClean="0">
                <a:solidFill>
                  <a:schemeClr val="tx1"/>
                </a:solidFill>
                <a:latin typeface="HG丸ｺﾞｼｯｸM-PRO" pitchFamily="50" charset="-128"/>
                <a:ea typeface="HG丸ｺﾞｼｯｸM-PRO" pitchFamily="50" charset="-128"/>
              </a:rPr>
              <a:t>３</a:t>
            </a:r>
            <a:r>
              <a:rPr lang="ja-JP" altLang="en-US" sz="1000" dirty="0">
                <a:latin typeface="HG丸ｺﾞｼｯｸM-PRO" pitchFamily="50" charset="-128"/>
                <a:ea typeface="HG丸ｺﾞｼｯｸM-PRO" pitchFamily="50" charset="-128"/>
              </a:rPr>
              <a:t>　</a:t>
            </a:r>
            <a:r>
              <a:rPr lang="ja-JP" altLang="en-US" sz="1000" baseline="0" dirty="0" smtClean="0">
                <a:solidFill>
                  <a:schemeClr val="tx1"/>
                </a:solidFill>
                <a:latin typeface="HG丸ｺﾞｼｯｸM-PRO" pitchFamily="50" charset="-128"/>
                <a:ea typeface="HG丸ｺﾞｼｯｸM-PRO" pitchFamily="50" charset="-128"/>
              </a:rPr>
              <a:t>濃縮</a:t>
            </a:r>
            <a:r>
              <a:rPr lang="ja-JP" altLang="en-US" sz="1000" baseline="0" dirty="0">
                <a:solidFill>
                  <a:schemeClr val="tx1"/>
                </a:solidFill>
                <a:latin typeface="HG丸ｺﾞｼｯｸM-PRO" pitchFamily="50" charset="-128"/>
                <a:ea typeface="HG丸ｺﾞｼｯｸM-PRO" pitchFamily="50" charset="-128"/>
              </a:rPr>
              <a:t>、消化、脱水、焼却等を行い</a:t>
            </a:r>
            <a:r>
              <a:rPr lang="ja-JP" altLang="en-US" sz="1000" baseline="0" dirty="0" smtClean="0">
                <a:solidFill>
                  <a:schemeClr val="tx1"/>
                </a:solidFill>
                <a:latin typeface="HG丸ｺﾞｼｯｸM-PRO" pitchFamily="50" charset="-128"/>
                <a:ea typeface="HG丸ｺﾞｼｯｸM-PRO" pitchFamily="50" charset="-128"/>
              </a:rPr>
              <a:t>埋立資材や</a:t>
            </a:r>
            <a:r>
              <a:rPr lang="ja-JP" altLang="en-US" sz="1000" baseline="0" dirty="0">
                <a:solidFill>
                  <a:schemeClr val="tx1"/>
                </a:solidFill>
                <a:latin typeface="HG丸ｺﾞｼｯｸM-PRO" pitchFamily="50" charset="-128"/>
                <a:ea typeface="HG丸ｺﾞｼｯｸM-PRO" pitchFamily="50" charset="-128"/>
              </a:rPr>
              <a:t>建設資材として再利用している</a:t>
            </a:r>
          </a:p>
        </p:txBody>
      </p:sp>
      <p:sp>
        <p:nvSpPr>
          <p:cNvPr id="35859" name="AutoShape 645"/>
          <p:cNvSpPr>
            <a:spLocks noChangeArrowheads="1"/>
          </p:cNvSpPr>
          <p:nvPr/>
        </p:nvSpPr>
        <p:spPr bwMode="auto">
          <a:xfrm rot="334862">
            <a:off x="1972820" y="4881973"/>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endParaRPr lang="ja-JP" altLang="en-US"/>
          </a:p>
        </p:txBody>
      </p:sp>
      <p:sp>
        <p:nvSpPr>
          <p:cNvPr id="35860" name="AutoShape 646"/>
          <p:cNvSpPr>
            <a:spLocks noChangeArrowheads="1"/>
          </p:cNvSpPr>
          <p:nvPr/>
        </p:nvSpPr>
        <p:spPr bwMode="auto">
          <a:xfrm rot="334862">
            <a:off x="1973424" y="5050401"/>
            <a:ext cx="495300" cy="107950"/>
          </a:xfrm>
          <a:prstGeom prst="rightArrow">
            <a:avLst>
              <a:gd name="adj1" fmla="val 50000"/>
              <a:gd name="adj2" fmla="val 105882"/>
            </a:avLst>
          </a:prstGeom>
          <a:solidFill>
            <a:srgbClr val="333333"/>
          </a:solidFill>
          <a:ln w="9525">
            <a:solidFill>
              <a:srgbClr val="333333"/>
            </a:solidFill>
            <a:miter lim="800000"/>
            <a:headEnd/>
            <a:tailEnd/>
          </a:ln>
        </p:spPr>
        <p:txBody>
          <a:bodyPr wrap="none" anchor="ctr"/>
          <a:lstStyle/>
          <a:p>
            <a:endParaRPr lang="ja-JP" altLang="en-US"/>
          </a:p>
        </p:txBody>
      </p:sp>
      <p:sp>
        <p:nvSpPr>
          <p:cNvPr id="35933" name="Rectangle 648"/>
          <p:cNvSpPr>
            <a:spLocks noChangeArrowheads="1"/>
          </p:cNvSpPr>
          <p:nvPr/>
        </p:nvSpPr>
        <p:spPr bwMode="auto">
          <a:xfrm rot="360000">
            <a:off x="1605233" y="4823200"/>
            <a:ext cx="717347" cy="156290"/>
          </a:xfrm>
          <a:prstGeom prst="rect">
            <a:avLst/>
          </a:prstGeom>
          <a:noFill/>
          <a:ln w="9525">
            <a:noFill/>
            <a:miter lim="800000"/>
            <a:headEnd/>
            <a:tailEnd/>
          </a:ln>
        </p:spPr>
        <p:txBody>
          <a:bodyPr wrap="square" lIns="0" tIns="0" rIns="0" bIns="0">
            <a:spAutoFit/>
          </a:bodyPr>
          <a:lstStyle/>
          <a:p>
            <a:pPr algn="just"/>
            <a:r>
              <a:rPr lang="ja-JP" altLang="en-US" sz="1000" b="1" baseline="0" dirty="0" smtClean="0">
                <a:solidFill>
                  <a:schemeClr val="tx1"/>
                </a:solidFill>
                <a:latin typeface="HG丸ｺﾞｼｯｸM-PRO" pitchFamily="50" charset="-128"/>
                <a:ea typeface="HG丸ｺﾞｼｯｸM-PRO" pitchFamily="50" charset="-128"/>
              </a:rPr>
              <a:t>雨水</a:t>
            </a:r>
            <a:endParaRPr lang="ja-JP" altLang="en-US" sz="1000" b="1" baseline="0" dirty="0">
              <a:solidFill>
                <a:schemeClr val="tx1"/>
              </a:solidFill>
              <a:latin typeface="HG丸ｺﾞｼｯｸM-PRO" pitchFamily="50" charset="-128"/>
              <a:ea typeface="HG丸ｺﾞｼｯｸM-PRO" pitchFamily="50" charset="-128"/>
            </a:endParaRPr>
          </a:p>
        </p:txBody>
      </p:sp>
      <p:sp>
        <p:nvSpPr>
          <p:cNvPr id="35934" name="Rectangle 649"/>
          <p:cNvSpPr>
            <a:spLocks noChangeArrowheads="1"/>
          </p:cNvSpPr>
          <p:nvPr/>
        </p:nvSpPr>
        <p:spPr bwMode="auto">
          <a:xfrm rot="360000">
            <a:off x="1585512" y="4990181"/>
            <a:ext cx="737248" cy="153888"/>
          </a:xfrm>
          <a:prstGeom prst="rect">
            <a:avLst/>
          </a:prstGeom>
          <a:noFill/>
          <a:ln w="9525">
            <a:noFill/>
            <a:miter lim="800000"/>
            <a:headEnd/>
            <a:tailEnd/>
          </a:ln>
        </p:spPr>
        <p:txBody>
          <a:bodyPr wrap="square" lIns="0" tIns="0" rIns="0" bIns="0">
            <a:spAutoFit/>
          </a:bodyPr>
          <a:lstStyle/>
          <a:p>
            <a:pPr algn="just"/>
            <a:r>
              <a:rPr lang="ja-JP" altLang="en-US" sz="1000" b="1" baseline="0" dirty="0" smtClean="0">
                <a:solidFill>
                  <a:schemeClr val="tx1"/>
                </a:solidFill>
                <a:latin typeface="HG丸ｺﾞｼｯｸM-PRO" pitchFamily="50" charset="-128"/>
                <a:ea typeface="HG丸ｺﾞｼｯｸM-PRO" pitchFamily="50" charset="-128"/>
              </a:rPr>
              <a:t>汚水</a:t>
            </a:r>
            <a:endParaRPr lang="ja-JP" altLang="en-US" sz="1000" baseline="0" dirty="0">
              <a:solidFill>
                <a:schemeClr val="tx1"/>
              </a:solidFill>
              <a:latin typeface="HG丸ｺﾞｼｯｸM-PRO" pitchFamily="50" charset="-128"/>
              <a:ea typeface="HG丸ｺﾞｼｯｸM-PRO" pitchFamily="50" charset="-128"/>
            </a:endParaRPr>
          </a:p>
        </p:txBody>
      </p:sp>
      <p:sp>
        <p:nvSpPr>
          <p:cNvPr id="35862" name="AutoShape 650"/>
          <p:cNvSpPr>
            <a:spLocks noChangeArrowheads="1"/>
          </p:cNvSpPr>
          <p:nvPr/>
        </p:nvSpPr>
        <p:spPr bwMode="auto">
          <a:xfrm>
            <a:off x="1920185" y="4154455"/>
            <a:ext cx="147902" cy="381000"/>
          </a:xfrm>
          <a:prstGeom prst="downArrow">
            <a:avLst>
              <a:gd name="adj1" fmla="val 50000"/>
              <a:gd name="adj2" fmla="val 69767"/>
            </a:avLst>
          </a:prstGeom>
          <a:solidFill>
            <a:srgbClr val="C0C0C0"/>
          </a:solidFill>
          <a:ln w="9525">
            <a:solidFill>
              <a:srgbClr val="808080"/>
            </a:solidFill>
            <a:miter lim="800000"/>
            <a:headEnd/>
            <a:tailEnd/>
          </a:ln>
        </p:spPr>
        <p:txBody>
          <a:bodyPr wrap="none" anchor="ctr"/>
          <a:lstStyle/>
          <a:p>
            <a:endParaRPr lang="ja-JP" altLang="en-US"/>
          </a:p>
        </p:txBody>
      </p:sp>
      <p:sp>
        <p:nvSpPr>
          <p:cNvPr id="35863" name="AutoShape 651"/>
          <p:cNvSpPr>
            <a:spLocks noChangeArrowheads="1"/>
          </p:cNvSpPr>
          <p:nvPr/>
        </p:nvSpPr>
        <p:spPr bwMode="auto">
          <a:xfrm>
            <a:off x="1059975" y="4154455"/>
            <a:ext cx="147902" cy="381000"/>
          </a:xfrm>
          <a:prstGeom prst="downArrow">
            <a:avLst>
              <a:gd name="adj1" fmla="val 50000"/>
              <a:gd name="adj2" fmla="val 69767"/>
            </a:avLst>
          </a:prstGeom>
          <a:solidFill>
            <a:srgbClr val="333333"/>
          </a:solidFill>
          <a:ln w="9525">
            <a:solidFill>
              <a:srgbClr val="333333"/>
            </a:solidFill>
            <a:miter lim="800000"/>
            <a:headEnd/>
            <a:tailEnd/>
          </a:ln>
        </p:spPr>
        <p:txBody>
          <a:bodyPr wrap="none" anchor="ctr"/>
          <a:lstStyle/>
          <a:p>
            <a:endParaRPr lang="ja-JP" altLang="en-US"/>
          </a:p>
        </p:txBody>
      </p:sp>
      <p:sp>
        <p:nvSpPr>
          <p:cNvPr id="35864" name="Line 652"/>
          <p:cNvSpPr>
            <a:spLocks noChangeAspect="1" noChangeShapeType="1"/>
          </p:cNvSpPr>
          <p:nvPr/>
        </p:nvSpPr>
        <p:spPr bwMode="gray">
          <a:xfrm rot="-4763704">
            <a:off x="1907861" y="4113139"/>
            <a:ext cx="101600" cy="1384433"/>
          </a:xfrm>
          <a:prstGeom prst="line">
            <a:avLst/>
          </a:prstGeom>
          <a:noFill/>
          <a:ln w="9525">
            <a:solidFill>
              <a:srgbClr val="000000"/>
            </a:solidFill>
            <a:round/>
            <a:headEnd/>
            <a:tailEnd/>
          </a:ln>
        </p:spPr>
        <p:txBody>
          <a:bodyPr/>
          <a:lstStyle/>
          <a:p>
            <a:endParaRPr lang="ja-JP" altLang="en-US"/>
          </a:p>
        </p:txBody>
      </p:sp>
      <p:sp>
        <p:nvSpPr>
          <p:cNvPr id="35865" name="Line 653"/>
          <p:cNvSpPr>
            <a:spLocks noChangeAspect="1" noChangeShapeType="1"/>
          </p:cNvSpPr>
          <p:nvPr/>
        </p:nvSpPr>
        <p:spPr bwMode="gray">
          <a:xfrm rot="-4763704">
            <a:off x="2249309" y="4343460"/>
            <a:ext cx="61913" cy="865056"/>
          </a:xfrm>
          <a:prstGeom prst="line">
            <a:avLst/>
          </a:prstGeom>
          <a:noFill/>
          <a:ln w="9525">
            <a:solidFill>
              <a:srgbClr val="000000"/>
            </a:solidFill>
            <a:round/>
            <a:headEnd/>
            <a:tailEnd/>
          </a:ln>
        </p:spPr>
        <p:txBody>
          <a:bodyPr/>
          <a:lstStyle/>
          <a:p>
            <a:endParaRPr lang="ja-JP" altLang="en-US"/>
          </a:p>
        </p:txBody>
      </p:sp>
      <p:sp>
        <p:nvSpPr>
          <p:cNvPr id="35866" name="Line 654"/>
          <p:cNvSpPr>
            <a:spLocks noChangeAspect="1" noChangeShapeType="1"/>
          </p:cNvSpPr>
          <p:nvPr/>
        </p:nvSpPr>
        <p:spPr bwMode="gray">
          <a:xfrm rot="-4763704">
            <a:off x="3404480" y="4662683"/>
            <a:ext cx="28575" cy="386953"/>
          </a:xfrm>
          <a:prstGeom prst="line">
            <a:avLst/>
          </a:prstGeom>
          <a:noFill/>
          <a:ln w="9525">
            <a:solidFill>
              <a:srgbClr val="000000"/>
            </a:solidFill>
            <a:round/>
            <a:headEnd/>
            <a:tailEnd/>
          </a:ln>
        </p:spPr>
        <p:txBody>
          <a:bodyPr/>
          <a:lstStyle/>
          <a:p>
            <a:endParaRPr lang="ja-JP" altLang="en-US"/>
          </a:p>
        </p:txBody>
      </p:sp>
      <p:sp>
        <p:nvSpPr>
          <p:cNvPr id="35867" name="Line 655"/>
          <p:cNvSpPr>
            <a:spLocks noChangeAspect="1" noChangeShapeType="1"/>
          </p:cNvSpPr>
          <p:nvPr/>
        </p:nvSpPr>
        <p:spPr bwMode="gray">
          <a:xfrm rot="-4763704">
            <a:off x="3356325" y="4708720"/>
            <a:ext cx="28575" cy="386953"/>
          </a:xfrm>
          <a:prstGeom prst="line">
            <a:avLst/>
          </a:prstGeom>
          <a:noFill/>
          <a:ln w="9525">
            <a:solidFill>
              <a:srgbClr val="000000"/>
            </a:solidFill>
            <a:round/>
            <a:headEnd/>
            <a:tailEnd/>
          </a:ln>
        </p:spPr>
        <p:txBody>
          <a:bodyPr/>
          <a:lstStyle/>
          <a:p>
            <a:endParaRPr lang="ja-JP" altLang="en-US"/>
          </a:p>
        </p:txBody>
      </p:sp>
      <p:grpSp>
        <p:nvGrpSpPr>
          <p:cNvPr id="7" name="Group 668"/>
          <p:cNvGrpSpPr>
            <a:grpSpLocks/>
          </p:cNvGrpSpPr>
          <p:nvPr/>
        </p:nvGrpSpPr>
        <p:grpSpPr bwMode="auto">
          <a:xfrm rot="-131591">
            <a:off x="4595964" y="4964109"/>
            <a:ext cx="1611445" cy="169863"/>
            <a:chOff x="2696" y="2988"/>
            <a:chExt cx="937" cy="107"/>
          </a:xfrm>
        </p:grpSpPr>
        <p:sp>
          <p:nvSpPr>
            <p:cNvPr id="35920" name="Line 669"/>
            <p:cNvSpPr>
              <a:spLocks noChangeAspect="1" noChangeShapeType="1"/>
            </p:cNvSpPr>
            <p:nvPr/>
          </p:nvSpPr>
          <p:spPr bwMode="gray">
            <a:xfrm rot="-4763704">
              <a:off x="3128" y="2556"/>
              <a:ext cx="72" cy="936"/>
            </a:xfrm>
            <a:prstGeom prst="line">
              <a:avLst/>
            </a:prstGeom>
            <a:noFill/>
            <a:ln w="9525">
              <a:solidFill>
                <a:srgbClr val="000000"/>
              </a:solidFill>
              <a:round/>
              <a:headEnd/>
              <a:tailEnd/>
            </a:ln>
          </p:spPr>
          <p:txBody>
            <a:bodyPr/>
            <a:lstStyle/>
            <a:p>
              <a:endParaRPr lang="ja-JP" altLang="en-US"/>
            </a:p>
          </p:txBody>
        </p:sp>
        <p:sp>
          <p:nvSpPr>
            <p:cNvPr id="35921" name="Line 670"/>
            <p:cNvSpPr>
              <a:spLocks noChangeAspect="1" noChangeShapeType="1"/>
            </p:cNvSpPr>
            <p:nvPr/>
          </p:nvSpPr>
          <p:spPr bwMode="gray">
            <a:xfrm rot="-4763704">
              <a:off x="3129" y="2591"/>
              <a:ext cx="72" cy="936"/>
            </a:xfrm>
            <a:prstGeom prst="line">
              <a:avLst/>
            </a:prstGeom>
            <a:noFill/>
            <a:ln w="9525">
              <a:solidFill>
                <a:srgbClr val="000000"/>
              </a:solidFill>
              <a:round/>
              <a:headEnd/>
              <a:tailEnd/>
            </a:ln>
          </p:spPr>
          <p:txBody>
            <a:bodyPr/>
            <a:lstStyle/>
            <a:p>
              <a:endParaRPr lang="ja-JP" altLang="en-US"/>
            </a:p>
          </p:txBody>
        </p:sp>
      </p:grpSp>
      <p:grpSp>
        <p:nvGrpSpPr>
          <p:cNvPr id="8" name="Group 671"/>
          <p:cNvGrpSpPr>
            <a:grpSpLocks/>
          </p:cNvGrpSpPr>
          <p:nvPr/>
        </p:nvGrpSpPr>
        <p:grpSpPr bwMode="auto">
          <a:xfrm rot="-113120">
            <a:off x="4595961" y="4584692"/>
            <a:ext cx="3654558" cy="303212"/>
            <a:chOff x="2696" y="2601"/>
            <a:chExt cx="2125" cy="191"/>
          </a:xfrm>
        </p:grpSpPr>
        <p:sp>
          <p:nvSpPr>
            <p:cNvPr id="35918" name="Line 672"/>
            <p:cNvSpPr>
              <a:spLocks noChangeAspect="1" noChangeShapeType="1"/>
            </p:cNvSpPr>
            <p:nvPr/>
          </p:nvSpPr>
          <p:spPr bwMode="gray">
            <a:xfrm rot="-4763704">
              <a:off x="3678" y="1619"/>
              <a:ext cx="157" cy="2121"/>
            </a:xfrm>
            <a:prstGeom prst="line">
              <a:avLst/>
            </a:prstGeom>
            <a:noFill/>
            <a:ln w="9525">
              <a:solidFill>
                <a:srgbClr val="000000"/>
              </a:solidFill>
              <a:round/>
              <a:headEnd/>
              <a:tailEnd/>
            </a:ln>
          </p:spPr>
          <p:txBody>
            <a:bodyPr/>
            <a:lstStyle/>
            <a:p>
              <a:endParaRPr lang="ja-JP" altLang="en-US"/>
            </a:p>
          </p:txBody>
        </p:sp>
        <p:sp>
          <p:nvSpPr>
            <p:cNvPr id="35919" name="Line 673"/>
            <p:cNvSpPr>
              <a:spLocks noChangeAspect="1" noChangeShapeType="1"/>
            </p:cNvSpPr>
            <p:nvPr/>
          </p:nvSpPr>
          <p:spPr bwMode="gray">
            <a:xfrm rot="-4763704">
              <a:off x="3682" y="1653"/>
              <a:ext cx="157" cy="2121"/>
            </a:xfrm>
            <a:prstGeom prst="line">
              <a:avLst/>
            </a:prstGeom>
            <a:noFill/>
            <a:ln w="9525">
              <a:solidFill>
                <a:srgbClr val="000000"/>
              </a:solidFill>
              <a:round/>
              <a:headEnd/>
              <a:tailEnd/>
            </a:ln>
          </p:spPr>
          <p:txBody>
            <a:bodyPr/>
            <a:lstStyle/>
            <a:p>
              <a:endParaRPr lang="ja-JP" altLang="en-US"/>
            </a:p>
          </p:txBody>
        </p:sp>
      </p:grpSp>
      <p:sp>
        <p:nvSpPr>
          <p:cNvPr id="35914" name="Rectangle 680"/>
          <p:cNvSpPr>
            <a:spLocks noChangeArrowheads="1"/>
          </p:cNvSpPr>
          <p:nvPr/>
        </p:nvSpPr>
        <p:spPr bwMode="auto">
          <a:xfrm rot="360000">
            <a:off x="7547540" y="5457218"/>
            <a:ext cx="705321" cy="169277"/>
          </a:xfrm>
          <a:prstGeom prst="rect">
            <a:avLst/>
          </a:prstGeom>
          <a:noFill/>
          <a:ln w="9525">
            <a:noFill/>
            <a:miter lim="800000"/>
            <a:headEnd/>
            <a:tailEnd/>
          </a:ln>
        </p:spPr>
        <p:txBody>
          <a:bodyPr wrap="none" lIns="0" tIns="0" rIns="0" bIns="0">
            <a:spAutoFit/>
          </a:bodyPr>
          <a:lstStyle/>
          <a:p>
            <a:pPr>
              <a:spcBef>
                <a:spcPct val="0"/>
              </a:spcBef>
            </a:pPr>
            <a:r>
              <a:rPr lang="ja-JP" altLang="en-US" sz="1100" b="1" baseline="0" dirty="0">
                <a:solidFill>
                  <a:schemeClr val="tx1"/>
                </a:solidFill>
                <a:latin typeface="HG丸ｺﾞｼｯｸM-PRO" pitchFamily="50" charset="-128"/>
                <a:ea typeface="HG丸ｺﾞｼｯｸM-PRO" pitchFamily="50" charset="-128"/>
              </a:rPr>
              <a:t>放流処理水</a:t>
            </a:r>
          </a:p>
        </p:txBody>
      </p:sp>
      <p:sp>
        <p:nvSpPr>
          <p:cNvPr id="35875" name="Rectangle 682"/>
          <p:cNvSpPr>
            <a:spLocks noChangeArrowheads="1"/>
          </p:cNvSpPr>
          <p:nvPr/>
        </p:nvSpPr>
        <p:spPr bwMode="auto">
          <a:xfrm rot="300000">
            <a:off x="4854402" y="4426471"/>
            <a:ext cx="2196000" cy="153888"/>
          </a:xfrm>
          <a:prstGeom prst="rect">
            <a:avLst/>
          </a:prstGeom>
          <a:noFill/>
          <a:ln w="9525">
            <a:noFill/>
            <a:miter lim="800000"/>
            <a:headEnd/>
            <a:tailEnd/>
          </a:ln>
        </p:spPr>
        <p:txBody>
          <a:bodyPr lIns="0" tIns="0" rIns="0" bIns="0">
            <a:spAutoFit/>
          </a:bodyPr>
          <a:lstStyle/>
          <a:p>
            <a:pPr algn="ctr"/>
            <a:r>
              <a:rPr lang="ja-JP" altLang="en-US" sz="1000" b="1" baseline="0" dirty="0">
                <a:solidFill>
                  <a:schemeClr val="tx1"/>
                </a:solidFill>
                <a:latin typeface="HG丸ｺﾞｼｯｸM-PRO" pitchFamily="50" charset="-128"/>
                <a:ea typeface="HG丸ｺﾞｼｯｸM-PRO" pitchFamily="50" charset="-128"/>
              </a:rPr>
              <a:t>直接</a:t>
            </a:r>
            <a:r>
              <a:rPr lang="ja-JP" altLang="en-US" sz="1000" b="1" baseline="0" dirty="0" smtClean="0">
                <a:solidFill>
                  <a:schemeClr val="tx1"/>
                </a:solidFill>
                <a:latin typeface="HG丸ｺﾞｼｯｸM-PRO" pitchFamily="50" charset="-128"/>
                <a:ea typeface="HG丸ｺﾞｼｯｸM-PRO" pitchFamily="50" charset="-128"/>
              </a:rPr>
              <a:t>放流</a:t>
            </a:r>
            <a:endParaRPr lang="ja-JP" altLang="en-US" sz="1000" baseline="0" dirty="0">
              <a:solidFill>
                <a:schemeClr val="tx1"/>
              </a:solidFill>
              <a:latin typeface="HG丸ｺﾞｼｯｸM-PRO" pitchFamily="50" charset="-128"/>
              <a:ea typeface="HG丸ｺﾞｼｯｸM-PRO" pitchFamily="50" charset="-128"/>
            </a:endParaRPr>
          </a:p>
        </p:txBody>
      </p:sp>
      <p:sp>
        <p:nvSpPr>
          <p:cNvPr id="35876" name="AutoShape 683"/>
          <p:cNvSpPr>
            <a:spLocks noChangeArrowheads="1"/>
          </p:cNvSpPr>
          <p:nvPr/>
        </p:nvSpPr>
        <p:spPr bwMode="auto">
          <a:xfrm rot="360000">
            <a:off x="7664070" y="5287954"/>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endParaRPr lang="ja-JP" altLang="en-US"/>
          </a:p>
        </p:txBody>
      </p:sp>
      <p:sp>
        <p:nvSpPr>
          <p:cNvPr id="35877" name="AutoShape 684"/>
          <p:cNvSpPr>
            <a:spLocks noChangeArrowheads="1"/>
          </p:cNvSpPr>
          <p:nvPr/>
        </p:nvSpPr>
        <p:spPr bwMode="auto">
          <a:xfrm rot="334862">
            <a:off x="7041319" y="4621204"/>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endParaRPr lang="ja-JP" altLang="en-US"/>
          </a:p>
        </p:txBody>
      </p:sp>
      <p:sp>
        <p:nvSpPr>
          <p:cNvPr id="35878" name="AutoShape 685"/>
          <p:cNvSpPr>
            <a:spLocks noChangeArrowheads="1"/>
          </p:cNvSpPr>
          <p:nvPr/>
        </p:nvSpPr>
        <p:spPr bwMode="auto">
          <a:xfrm>
            <a:off x="6635237" y="5561006"/>
            <a:ext cx="257386" cy="198586"/>
          </a:xfrm>
          <a:prstGeom prst="downArrow">
            <a:avLst>
              <a:gd name="adj1" fmla="val 50000"/>
              <a:gd name="adj2" fmla="val 32813"/>
            </a:avLst>
          </a:prstGeom>
          <a:solidFill>
            <a:srgbClr val="000000"/>
          </a:solidFill>
          <a:ln w="9525">
            <a:solidFill>
              <a:srgbClr val="000000"/>
            </a:solidFill>
            <a:miter lim="800000"/>
            <a:headEnd/>
            <a:tailEnd/>
          </a:ln>
        </p:spPr>
        <p:txBody>
          <a:bodyPr wrap="none" anchor="ctr"/>
          <a:lstStyle/>
          <a:p>
            <a:endParaRPr lang="ja-JP" altLang="en-US"/>
          </a:p>
        </p:txBody>
      </p:sp>
      <p:grpSp>
        <p:nvGrpSpPr>
          <p:cNvPr id="10" name="Group 686"/>
          <p:cNvGrpSpPr>
            <a:grpSpLocks/>
          </p:cNvGrpSpPr>
          <p:nvPr/>
        </p:nvGrpSpPr>
        <p:grpSpPr bwMode="auto">
          <a:xfrm>
            <a:off x="6326034" y="5583644"/>
            <a:ext cx="1403350" cy="1084263"/>
            <a:chOff x="4388" y="3648"/>
            <a:chExt cx="816" cy="683"/>
          </a:xfrm>
        </p:grpSpPr>
        <p:sp>
          <p:nvSpPr>
            <p:cNvPr id="35888" name="Freeform 687"/>
            <p:cNvSpPr>
              <a:spLocks/>
            </p:cNvSpPr>
            <p:nvPr/>
          </p:nvSpPr>
          <p:spPr bwMode="auto">
            <a:xfrm>
              <a:off x="4854" y="3903"/>
              <a:ext cx="150" cy="278"/>
            </a:xfrm>
            <a:custGeom>
              <a:avLst/>
              <a:gdLst>
                <a:gd name="T0" fmla="*/ 0 w 75"/>
                <a:gd name="T1" fmla="*/ 111 h 334"/>
                <a:gd name="T2" fmla="*/ 0 w 75"/>
                <a:gd name="T3" fmla="*/ 24 h 334"/>
                <a:gd name="T4" fmla="*/ 4800 w 75"/>
                <a:gd name="T5" fmla="*/ 0 h 334"/>
                <a:gd name="T6" fmla="*/ 4800 w 75"/>
                <a:gd name="T7" fmla="*/ 79 h 334"/>
                <a:gd name="T8" fmla="*/ 0 w 75"/>
                <a:gd name="T9" fmla="*/ 111 h 334"/>
                <a:gd name="T10" fmla="*/ 0 60000 65536"/>
                <a:gd name="T11" fmla="*/ 0 60000 65536"/>
                <a:gd name="T12" fmla="*/ 0 60000 65536"/>
                <a:gd name="T13" fmla="*/ 0 60000 65536"/>
                <a:gd name="T14" fmla="*/ 0 60000 65536"/>
                <a:gd name="T15" fmla="*/ 0 w 75"/>
                <a:gd name="T16" fmla="*/ 0 h 334"/>
                <a:gd name="T17" fmla="*/ 75 w 75"/>
                <a:gd name="T18" fmla="*/ 334 h 334"/>
              </a:gdLst>
              <a:ahLst/>
              <a:cxnLst>
                <a:cxn ang="T10">
                  <a:pos x="T0" y="T1"/>
                </a:cxn>
                <a:cxn ang="T11">
                  <a:pos x="T2" y="T3"/>
                </a:cxn>
                <a:cxn ang="T12">
                  <a:pos x="T4" y="T5"/>
                </a:cxn>
                <a:cxn ang="T13">
                  <a:pos x="T6" y="T7"/>
                </a:cxn>
                <a:cxn ang="T14">
                  <a:pos x="T8" y="T9"/>
                </a:cxn>
              </a:cxnLst>
              <a:rect l="T15" t="T16" r="T17" b="T18"/>
              <a:pathLst>
                <a:path w="75" h="334">
                  <a:moveTo>
                    <a:pt x="0" y="334"/>
                  </a:moveTo>
                  <a:lnTo>
                    <a:pt x="0" y="73"/>
                  </a:lnTo>
                  <a:lnTo>
                    <a:pt x="75" y="0"/>
                  </a:lnTo>
                  <a:lnTo>
                    <a:pt x="75" y="237"/>
                  </a:lnTo>
                  <a:lnTo>
                    <a:pt x="0" y="334"/>
                  </a:lnTo>
                  <a:close/>
                </a:path>
              </a:pathLst>
            </a:custGeom>
            <a:solidFill>
              <a:srgbClr val="C0C0C0"/>
            </a:solidFill>
            <a:ln w="9525">
              <a:solidFill>
                <a:srgbClr val="000000"/>
              </a:solidFill>
              <a:round/>
              <a:headEnd/>
              <a:tailEnd/>
            </a:ln>
          </p:spPr>
          <p:txBody>
            <a:bodyPr/>
            <a:lstStyle/>
            <a:p>
              <a:endParaRPr lang="ja-JP" altLang="en-US"/>
            </a:p>
          </p:txBody>
        </p:sp>
        <p:sp>
          <p:nvSpPr>
            <p:cNvPr id="35889" name="Freeform 688"/>
            <p:cNvSpPr>
              <a:spLocks/>
            </p:cNvSpPr>
            <p:nvPr/>
          </p:nvSpPr>
          <p:spPr bwMode="auto">
            <a:xfrm>
              <a:off x="4388" y="3903"/>
              <a:ext cx="616" cy="61"/>
            </a:xfrm>
            <a:custGeom>
              <a:avLst/>
              <a:gdLst>
                <a:gd name="T0" fmla="*/ 15155 w 307"/>
                <a:gd name="T1" fmla="*/ 25 h 73"/>
                <a:gd name="T2" fmla="*/ 0 w 307"/>
                <a:gd name="T3" fmla="*/ 25 h 73"/>
                <a:gd name="T4" fmla="*/ 6535 w 307"/>
                <a:gd name="T5" fmla="*/ 0 h 73"/>
                <a:gd name="T6" fmla="*/ 20033 w 307"/>
                <a:gd name="T7" fmla="*/ 0 h 73"/>
                <a:gd name="T8" fmla="*/ 15155 w 307"/>
                <a:gd name="T9" fmla="*/ 25 h 73"/>
                <a:gd name="T10" fmla="*/ 0 60000 65536"/>
                <a:gd name="T11" fmla="*/ 0 60000 65536"/>
                <a:gd name="T12" fmla="*/ 0 60000 65536"/>
                <a:gd name="T13" fmla="*/ 0 60000 65536"/>
                <a:gd name="T14" fmla="*/ 0 60000 65536"/>
                <a:gd name="T15" fmla="*/ 0 w 307"/>
                <a:gd name="T16" fmla="*/ 0 h 73"/>
                <a:gd name="T17" fmla="*/ 307 w 307"/>
                <a:gd name="T18" fmla="*/ 73 h 73"/>
              </a:gdLst>
              <a:ahLst/>
              <a:cxnLst>
                <a:cxn ang="T10">
                  <a:pos x="T0" y="T1"/>
                </a:cxn>
                <a:cxn ang="T11">
                  <a:pos x="T2" y="T3"/>
                </a:cxn>
                <a:cxn ang="T12">
                  <a:pos x="T4" y="T5"/>
                </a:cxn>
                <a:cxn ang="T13">
                  <a:pos x="T6" y="T7"/>
                </a:cxn>
                <a:cxn ang="T14">
                  <a:pos x="T8" y="T9"/>
                </a:cxn>
              </a:cxnLst>
              <a:rect l="T15" t="T16" r="T17" b="T18"/>
              <a:pathLst>
                <a:path w="307" h="73">
                  <a:moveTo>
                    <a:pt x="232" y="73"/>
                  </a:moveTo>
                  <a:lnTo>
                    <a:pt x="0" y="73"/>
                  </a:lnTo>
                  <a:lnTo>
                    <a:pt x="100" y="0"/>
                  </a:lnTo>
                  <a:lnTo>
                    <a:pt x="307" y="0"/>
                  </a:lnTo>
                  <a:lnTo>
                    <a:pt x="232" y="73"/>
                  </a:lnTo>
                  <a:close/>
                </a:path>
              </a:pathLst>
            </a:custGeom>
            <a:solidFill>
              <a:srgbClr val="808080"/>
            </a:solidFill>
            <a:ln w="9525">
              <a:solidFill>
                <a:srgbClr val="000000"/>
              </a:solidFill>
              <a:round/>
              <a:headEnd/>
              <a:tailEnd/>
            </a:ln>
          </p:spPr>
          <p:txBody>
            <a:bodyPr/>
            <a:lstStyle/>
            <a:p>
              <a:endParaRPr lang="ja-JP" altLang="en-US"/>
            </a:p>
          </p:txBody>
        </p:sp>
        <p:sp>
          <p:nvSpPr>
            <p:cNvPr id="35890" name="Rectangle 689"/>
            <p:cNvSpPr>
              <a:spLocks noChangeArrowheads="1"/>
            </p:cNvSpPr>
            <p:nvPr/>
          </p:nvSpPr>
          <p:spPr bwMode="auto">
            <a:xfrm>
              <a:off x="4388" y="3964"/>
              <a:ext cx="466" cy="217"/>
            </a:xfrm>
            <a:prstGeom prst="rect">
              <a:avLst/>
            </a:prstGeom>
            <a:solidFill>
              <a:srgbClr val="969696"/>
            </a:solidFill>
            <a:ln w="9525">
              <a:solidFill>
                <a:srgbClr val="000000"/>
              </a:solidFill>
              <a:miter lim="800000"/>
              <a:headEnd/>
              <a:tailEnd/>
            </a:ln>
          </p:spPr>
          <p:txBody>
            <a:bodyPr/>
            <a:lstStyle/>
            <a:p>
              <a:endParaRPr lang="ja-JP" altLang="en-US"/>
            </a:p>
          </p:txBody>
        </p:sp>
        <p:sp>
          <p:nvSpPr>
            <p:cNvPr id="35891" name="Rectangle 690"/>
            <p:cNvSpPr>
              <a:spLocks noChangeArrowheads="1"/>
            </p:cNvSpPr>
            <p:nvPr/>
          </p:nvSpPr>
          <p:spPr bwMode="auto">
            <a:xfrm>
              <a:off x="4452" y="4050"/>
              <a:ext cx="175" cy="65"/>
            </a:xfrm>
            <a:prstGeom prst="rect">
              <a:avLst/>
            </a:prstGeom>
            <a:solidFill>
              <a:srgbClr val="C0C0C0"/>
            </a:solidFill>
            <a:ln w="9525" cap="rnd">
              <a:solidFill>
                <a:srgbClr val="000000"/>
              </a:solidFill>
              <a:miter lim="800000"/>
              <a:headEnd/>
              <a:tailEnd/>
            </a:ln>
          </p:spPr>
          <p:txBody>
            <a:bodyPr/>
            <a:lstStyle/>
            <a:p>
              <a:endParaRPr lang="ja-JP" altLang="en-US"/>
            </a:p>
          </p:txBody>
        </p:sp>
        <p:sp>
          <p:nvSpPr>
            <p:cNvPr id="35892" name="Line 691"/>
            <p:cNvSpPr>
              <a:spLocks noChangeShapeType="1"/>
            </p:cNvSpPr>
            <p:nvPr/>
          </p:nvSpPr>
          <p:spPr bwMode="auto">
            <a:xfrm>
              <a:off x="4452" y="4084"/>
              <a:ext cx="175" cy="1"/>
            </a:xfrm>
            <a:prstGeom prst="line">
              <a:avLst/>
            </a:prstGeom>
            <a:noFill/>
            <a:ln w="9525">
              <a:solidFill>
                <a:srgbClr val="000000"/>
              </a:solidFill>
              <a:round/>
              <a:headEnd/>
              <a:tailEnd/>
            </a:ln>
          </p:spPr>
          <p:txBody>
            <a:bodyPr/>
            <a:lstStyle/>
            <a:p>
              <a:endParaRPr lang="ja-JP" altLang="en-US"/>
            </a:p>
          </p:txBody>
        </p:sp>
        <p:sp>
          <p:nvSpPr>
            <p:cNvPr id="35893" name="Line 692"/>
            <p:cNvSpPr>
              <a:spLocks noChangeShapeType="1"/>
            </p:cNvSpPr>
            <p:nvPr/>
          </p:nvSpPr>
          <p:spPr bwMode="auto">
            <a:xfrm>
              <a:off x="4538" y="4050"/>
              <a:ext cx="2" cy="65"/>
            </a:xfrm>
            <a:prstGeom prst="line">
              <a:avLst/>
            </a:prstGeom>
            <a:noFill/>
            <a:ln w="9525">
              <a:solidFill>
                <a:srgbClr val="000000"/>
              </a:solidFill>
              <a:round/>
              <a:headEnd/>
              <a:tailEnd/>
            </a:ln>
          </p:spPr>
          <p:txBody>
            <a:bodyPr/>
            <a:lstStyle/>
            <a:p>
              <a:endParaRPr lang="ja-JP" altLang="en-US"/>
            </a:p>
          </p:txBody>
        </p:sp>
        <p:sp>
          <p:nvSpPr>
            <p:cNvPr id="35894" name="Freeform 693"/>
            <p:cNvSpPr>
              <a:spLocks/>
            </p:cNvSpPr>
            <p:nvPr/>
          </p:nvSpPr>
          <p:spPr bwMode="auto">
            <a:xfrm>
              <a:off x="4727" y="3782"/>
              <a:ext cx="126" cy="151"/>
            </a:xfrm>
            <a:custGeom>
              <a:avLst/>
              <a:gdLst>
                <a:gd name="T0" fmla="*/ 0 w 63"/>
                <a:gd name="T1" fmla="*/ 59 h 182"/>
                <a:gd name="T2" fmla="*/ 832 w 63"/>
                <a:gd name="T3" fmla="*/ 0 h 182"/>
                <a:gd name="T4" fmla="*/ 2816 w 63"/>
                <a:gd name="T5" fmla="*/ 0 h 182"/>
                <a:gd name="T6" fmla="*/ 4032 w 63"/>
                <a:gd name="T7" fmla="*/ 59 h 182"/>
                <a:gd name="T8" fmla="*/ 0 w 63"/>
                <a:gd name="T9" fmla="*/ 59 h 182"/>
                <a:gd name="T10" fmla="*/ 0 60000 65536"/>
                <a:gd name="T11" fmla="*/ 0 60000 65536"/>
                <a:gd name="T12" fmla="*/ 0 60000 65536"/>
                <a:gd name="T13" fmla="*/ 0 60000 65536"/>
                <a:gd name="T14" fmla="*/ 0 60000 65536"/>
                <a:gd name="T15" fmla="*/ 0 w 63"/>
                <a:gd name="T16" fmla="*/ 0 h 182"/>
                <a:gd name="T17" fmla="*/ 63 w 63"/>
                <a:gd name="T18" fmla="*/ 182 h 182"/>
              </a:gdLst>
              <a:ahLst/>
              <a:cxnLst>
                <a:cxn ang="T10">
                  <a:pos x="T0" y="T1"/>
                </a:cxn>
                <a:cxn ang="T11">
                  <a:pos x="T2" y="T3"/>
                </a:cxn>
                <a:cxn ang="T12">
                  <a:pos x="T4" y="T5"/>
                </a:cxn>
                <a:cxn ang="T13">
                  <a:pos x="T6" y="T7"/>
                </a:cxn>
                <a:cxn ang="T14">
                  <a:pos x="T8" y="T9"/>
                </a:cxn>
              </a:cxnLst>
              <a:rect l="T15" t="T16" r="T17" b="T18"/>
              <a:pathLst>
                <a:path w="63" h="182">
                  <a:moveTo>
                    <a:pt x="0" y="182"/>
                  </a:moveTo>
                  <a:lnTo>
                    <a:pt x="13" y="0"/>
                  </a:lnTo>
                  <a:lnTo>
                    <a:pt x="44" y="0"/>
                  </a:lnTo>
                  <a:lnTo>
                    <a:pt x="63" y="182"/>
                  </a:lnTo>
                  <a:lnTo>
                    <a:pt x="0" y="182"/>
                  </a:lnTo>
                  <a:close/>
                </a:path>
              </a:pathLst>
            </a:custGeom>
            <a:solidFill>
              <a:srgbClr val="969696"/>
            </a:solidFill>
            <a:ln w="9525" cap="rnd">
              <a:solidFill>
                <a:srgbClr val="000000"/>
              </a:solidFill>
              <a:prstDash val="solid"/>
              <a:miter lim="800000"/>
              <a:headEnd/>
              <a:tailEnd/>
            </a:ln>
          </p:spPr>
          <p:txBody>
            <a:bodyPr/>
            <a:lstStyle/>
            <a:p>
              <a:endParaRPr lang="ja-JP" altLang="en-US"/>
            </a:p>
          </p:txBody>
        </p:sp>
        <p:grpSp>
          <p:nvGrpSpPr>
            <p:cNvPr id="11" name="Group 694"/>
            <p:cNvGrpSpPr>
              <a:grpSpLocks/>
            </p:cNvGrpSpPr>
            <p:nvPr/>
          </p:nvGrpSpPr>
          <p:grpSpPr bwMode="auto">
            <a:xfrm>
              <a:off x="4753" y="3666"/>
              <a:ext cx="451" cy="116"/>
              <a:chOff x="3274" y="2198"/>
              <a:chExt cx="225" cy="139"/>
            </a:xfrm>
          </p:grpSpPr>
          <p:sp>
            <p:nvSpPr>
              <p:cNvPr id="35898" name="Freeform 695"/>
              <p:cNvSpPr>
                <a:spLocks/>
              </p:cNvSpPr>
              <p:nvPr/>
            </p:nvSpPr>
            <p:spPr bwMode="auto">
              <a:xfrm>
                <a:off x="3274" y="2198"/>
                <a:ext cx="225" cy="79"/>
              </a:xfrm>
              <a:custGeom>
                <a:avLst/>
                <a:gdLst>
                  <a:gd name="T0" fmla="*/ 181637 w 36"/>
                  <a:gd name="T1" fmla="*/ 199050 h 13"/>
                  <a:gd name="T2" fmla="*/ 0 w 36"/>
                  <a:gd name="T3" fmla="*/ 298681 h 13"/>
                  <a:gd name="T4" fmla="*/ 123512 w 36"/>
                  <a:gd name="T5" fmla="*/ 406406 h 13"/>
                  <a:gd name="T6" fmla="*/ 123512 w 36"/>
                  <a:gd name="T7" fmla="*/ 406406 h 13"/>
                  <a:gd name="T8" fmla="*/ 56406 w 36"/>
                  <a:gd name="T9" fmla="*/ 455557 h 13"/>
                  <a:gd name="T10" fmla="*/ 238044 w 36"/>
                  <a:gd name="T11" fmla="*/ 554969 h 13"/>
                  <a:gd name="T12" fmla="*/ 295900 w 36"/>
                  <a:gd name="T13" fmla="*/ 554969 h 13"/>
                  <a:gd name="T14" fmla="*/ 295900 w 36"/>
                  <a:gd name="T15" fmla="*/ 554969 h 13"/>
                  <a:gd name="T16" fmla="*/ 590587 w 36"/>
                  <a:gd name="T17" fmla="*/ 605486 h 13"/>
                  <a:gd name="T18" fmla="*/ 830075 w 36"/>
                  <a:gd name="T19" fmla="*/ 605486 h 13"/>
                  <a:gd name="T20" fmla="*/ 830075 w 36"/>
                  <a:gd name="T21" fmla="*/ 605486 h 13"/>
                  <a:gd name="T22" fmla="*/ 1077150 w 36"/>
                  <a:gd name="T23" fmla="*/ 654606 h 13"/>
                  <a:gd name="T24" fmla="*/ 1429687 w 36"/>
                  <a:gd name="T25" fmla="*/ 554969 h 13"/>
                  <a:gd name="T26" fmla="*/ 1429687 w 36"/>
                  <a:gd name="T27" fmla="*/ 554969 h 13"/>
                  <a:gd name="T28" fmla="*/ 1544181 w 36"/>
                  <a:gd name="T29" fmla="*/ 554969 h 13"/>
                  <a:gd name="T30" fmla="*/ 1849375 w 36"/>
                  <a:gd name="T31" fmla="*/ 455557 h 13"/>
                  <a:gd name="T32" fmla="*/ 1849375 w 36"/>
                  <a:gd name="T33" fmla="*/ 455557 h 13"/>
                  <a:gd name="T34" fmla="*/ 2145275 w 36"/>
                  <a:gd name="T35" fmla="*/ 298681 h 13"/>
                  <a:gd name="T36" fmla="*/ 2088869 w 36"/>
                  <a:gd name="T37" fmla="*/ 248200 h 13"/>
                  <a:gd name="T38" fmla="*/ 2088869 w 36"/>
                  <a:gd name="T39" fmla="*/ 248200 h 13"/>
                  <a:gd name="T40" fmla="*/ 2088869 w 36"/>
                  <a:gd name="T41" fmla="*/ 199050 h 13"/>
                  <a:gd name="T42" fmla="*/ 1907225 w 36"/>
                  <a:gd name="T43" fmla="*/ 99637 h 13"/>
                  <a:gd name="T44" fmla="*/ 1907225 w 36"/>
                  <a:gd name="T45" fmla="*/ 99637 h 13"/>
                  <a:gd name="T46" fmla="*/ 1669413 w 36"/>
                  <a:gd name="T47" fmla="*/ 0 h 13"/>
                  <a:gd name="T48" fmla="*/ 1487775 w 36"/>
                  <a:gd name="T49" fmla="*/ 49150 h 13"/>
                  <a:gd name="T50" fmla="*/ 1487775 w 36"/>
                  <a:gd name="T51" fmla="*/ 49150 h 13"/>
                  <a:gd name="T52" fmla="*/ 1306131 w 36"/>
                  <a:gd name="T53" fmla="*/ 0 h 13"/>
                  <a:gd name="T54" fmla="*/ 1135231 w 36"/>
                  <a:gd name="T55" fmla="*/ 49150 h 13"/>
                  <a:gd name="T56" fmla="*/ 1135231 w 36"/>
                  <a:gd name="T57" fmla="*/ 49150 h 13"/>
                  <a:gd name="T58" fmla="*/ 953594 w 36"/>
                  <a:gd name="T59" fmla="*/ 0 h 13"/>
                  <a:gd name="T60" fmla="*/ 715587 w 36"/>
                  <a:gd name="T61" fmla="*/ 99637 h 13"/>
                  <a:gd name="T62" fmla="*/ 715587 w 36"/>
                  <a:gd name="T63" fmla="*/ 99637 h 13"/>
                  <a:gd name="T64" fmla="*/ 533944 w 36"/>
                  <a:gd name="T65" fmla="*/ 49150 h 13"/>
                  <a:gd name="T66" fmla="*/ 181637 w 36"/>
                  <a:gd name="T67" fmla="*/ 199050 h 13"/>
                  <a:gd name="T68" fmla="*/ 181637 w 36"/>
                  <a:gd name="T69" fmla="*/ 19905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13"/>
                  <a:gd name="T107" fmla="*/ 36 w 36"/>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13">
                    <a:moveTo>
                      <a:pt x="3" y="4"/>
                    </a:moveTo>
                    <a:cubicBezTo>
                      <a:pt x="1" y="4"/>
                      <a:pt x="0" y="5"/>
                      <a:pt x="0" y="6"/>
                    </a:cubicBezTo>
                    <a:cubicBezTo>
                      <a:pt x="0" y="7"/>
                      <a:pt x="1" y="7"/>
                      <a:pt x="2" y="8"/>
                    </a:cubicBezTo>
                    <a:cubicBezTo>
                      <a:pt x="1" y="8"/>
                      <a:pt x="1" y="8"/>
                      <a:pt x="1" y="9"/>
                    </a:cubicBezTo>
                    <a:cubicBezTo>
                      <a:pt x="1" y="10"/>
                      <a:pt x="2" y="11"/>
                      <a:pt x="4" y="11"/>
                    </a:cubicBezTo>
                    <a:cubicBezTo>
                      <a:pt x="5" y="11"/>
                      <a:pt x="5" y="11"/>
                      <a:pt x="5" y="11"/>
                    </a:cubicBezTo>
                    <a:cubicBezTo>
                      <a:pt x="6" y="12"/>
                      <a:pt x="8" y="12"/>
                      <a:pt x="10" y="12"/>
                    </a:cubicBezTo>
                    <a:cubicBezTo>
                      <a:pt x="12" y="12"/>
                      <a:pt x="13" y="12"/>
                      <a:pt x="14" y="12"/>
                    </a:cubicBezTo>
                    <a:cubicBezTo>
                      <a:pt x="15" y="13"/>
                      <a:pt x="17" y="13"/>
                      <a:pt x="18" y="13"/>
                    </a:cubicBezTo>
                    <a:cubicBezTo>
                      <a:pt x="21" y="13"/>
                      <a:pt x="23" y="12"/>
                      <a:pt x="24" y="11"/>
                    </a:cubicBezTo>
                    <a:cubicBezTo>
                      <a:pt x="25" y="11"/>
                      <a:pt x="25" y="11"/>
                      <a:pt x="26" y="11"/>
                    </a:cubicBezTo>
                    <a:cubicBezTo>
                      <a:pt x="29" y="11"/>
                      <a:pt x="31" y="10"/>
                      <a:pt x="31" y="9"/>
                    </a:cubicBezTo>
                    <a:cubicBezTo>
                      <a:pt x="34" y="9"/>
                      <a:pt x="36" y="8"/>
                      <a:pt x="36" y="6"/>
                    </a:cubicBezTo>
                    <a:cubicBezTo>
                      <a:pt x="36" y="6"/>
                      <a:pt x="36" y="5"/>
                      <a:pt x="35" y="5"/>
                    </a:cubicBezTo>
                    <a:cubicBezTo>
                      <a:pt x="35" y="4"/>
                      <a:pt x="35" y="4"/>
                      <a:pt x="35" y="4"/>
                    </a:cubicBezTo>
                    <a:cubicBezTo>
                      <a:pt x="35" y="3"/>
                      <a:pt x="34" y="2"/>
                      <a:pt x="32" y="2"/>
                    </a:cubicBezTo>
                    <a:cubicBezTo>
                      <a:pt x="32" y="1"/>
                      <a:pt x="30" y="0"/>
                      <a:pt x="28" y="0"/>
                    </a:cubicBezTo>
                    <a:cubicBezTo>
                      <a:pt x="27" y="0"/>
                      <a:pt x="26" y="0"/>
                      <a:pt x="25" y="1"/>
                    </a:cubicBezTo>
                    <a:cubicBezTo>
                      <a:pt x="24" y="0"/>
                      <a:pt x="23" y="0"/>
                      <a:pt x="22" y="0"/>
                    </a:cubicBezTo>
                    <a:cubicBezTo>
                      <a:pt x="21" y="0"/>
                      <a:pt x="19" y="0"/>
                      <a:pt x="19" y="1"/>
                    </a:cubicBezTo>
                    <a:cubicBezTo>
                      <a:pt x="18" y="1"/>
                      <a:pt x="17" y="0"/>
                      <a:pt x="16" y="0"/>
                    </a:cubicBezTo>
                    <a:cubicBezTo>
                      <a:pt x="14" y="0"/>
                      <a:pt x="12" y="1"/>
                      <a:pt x="12" y="2"/>
                    </a:cubicBezTo>
                    <a:cubicBezTo>
                      <a:pt x="11" y="1"/>
                      <a:pt x="10" y="1"/>
                      <a:pt x="9" y="1"/>
                    </a:cubicBezTo>
                    <a:cubicBezTo>
                      <a:pt x="6" y="1"/>
                      <a:pt x="3" y="2"/>
                      <a:pt x="3" y="4"/>
                    </a:cubicBezTo>
                    <a:cubicBezTo>
                      <a:pt x="3" y="4"/>
                      <a:pt x="3" y="4"/>
                      <a:pt x="3" y="4"/>
                    </a:cubicBezTo>
                    <a:close/>
                  </a:path>
                </a:pathLst>
              </a:custGeom>
              <a:solidFill>
                <a:srgbClr val="FFFFFF"/>
              </a:solidFill>
              <a:ln w="9525">
                <a:noFill/>
                <a:round/>
                <a:headEnd/>
                <a:tailEnd/>
              </a:ln>
            </p:spPr>
            <p:txBody>
              <a:bodyPr/>
              <a:lstStyle/>
              <a:p>
                <a:endParaRPr lang="ja-JP" altLang="en-US"/>
              </a:p>
            </p:txBody>
          </p:sp>
          <p:sp>
            <p:nvSpPr>
              <p:cNvPr id="35899" name="Freeform 696"/>
              <p:cNvSpPr>
                <a:spLocks/>
              </p:cNvSpPr>
              <p:nvPr/>
            </p:nvSpPr>
            <p:spPr bwMode="auto">
              <a:xfrm>
                <a:off x="3274" y="2198"/>
                <a:ext cx="225" cy="79"/>
              </a:xfrm>
              <a:custGeom>
                <a:avLst/>
                <a:gdLst>
                  <a:gd name="T0" fmla="*/ 181637 w 36"/>
                  <a:gd name="T1" fmla="*/ 199050 h 13"/>
                  <a:gd name="T2" fmla="*/ 0 w 36"/>
                  <a:gd name="T3" fmla="*/ 298681 h 13"/>
                  <a:gd name="T4" fmla="*/ 123512 w 36"/>
                  <a:gd name="T5" fmla="*/ 406406 h 13"/>
                  <a:gd name="T6" fmla="*/ 123512 w 36"/>
                  <a:gd name="T7" fmla="*/ 406406 h 13"/>
                  <a:gd name="T8" fmla="*/ 56406 w 36"/>
                  <a:gd name="T9" fmla="*/ 455557 h 13"/>
                  <a:gd name="T10" fmla="*/ 238044 w 36"/>
                  <a:gd name="T11" fmla="*/ 554969 h 13"/>
                  <a:gd name="T12" fmla="*/ 295900 w 36"/>
                  <a:gd name="T13" fmla="*/ 554969 h 13"/>
                  <a:gd name="T14" fmla="*/ 295900 w 36"/>
                  <a:gd name="T15" fmla="*/ 554969 h 13"/>
                  <a:gd name="T16" fmla="*/ 590587 w 36"/>
                  <a:gd name="T17" fmla="*/ 605486 h 13"/>
                  <a:gd name="T18" fmla="*/ 830075 w 36"/>
                  <a:gd name="T19" fmla="*/ 605486 h 13"/>
                  <a:gd name="T20" fmla="*/ 830075 w 36"/>
                  <a:gd name="T21" fmla="*/ 605486 h 13"/>
                  <a:gd name="T22" fmla="*/ 1077150 w 36"/>
                  <a:gd name="T23" fmla="*/ 654606 h 13"/>
                  <a:gd name="T24" fmla="*/ 1429687 w 36"/>
                  <a:gd name="T25" fmla="*/ 554969 h 13"/>
                  <a:gd name="T26" fmla="*/ 1429687 w 36"/>
                  <a:gd name="T27" fmla="*/ 554969 h 13"/>
                  <a:gd name="T28" fmla="*/ 1544181 w 36"/>
                  <a:gd name="T29" fmla="*/ 554969 h 13"/>
                  <a:gd name="T30" fmla="*/ 1849375 w 36"/>
                  <a:gd name="T31" fmla="*/ 455557 h 13"/>
                  <a:gd name="T32" fmla="*/ 1849375 w 36"/>
                  <a:gd name="T33" fmla="*/ 455557 h 13"/>
                  <a:gd name="T34" fmla="*/ 2145275 w 36"/>
                  <a:gd name="T35" fmla="*/ 298681 h 13"/>
                  <a:gd name="T36" fmla="*/ 2088869 w 36"/>
                  <a:gd name="T37" fmla="*/ 248200 h 13"/>
                  <a:gd name="T38" fmla="*/ 2088869 w 36"/>
                  <a:gd name="T39" fmla="*/ 248200 h 13"/>
                  <a:gd name="T40" fmla="*/ 2088869 w 36"/>
                  <a:gd name="T41" fmla="*/ 199050 h 13"/>
                  <a:gd name="T42" fmla="*/ 1907225 w 36"/>
                  <a:gd name="T43" fmla="*/ 99637 h 13"/>
                  <a:gd name="T44" fmla="*/ 1907225 w 36"/>
                  <a:gd name="T45" fmla="*/ 99637 h 13"/>
                  <a:gd name="T46" fmla="*/ 1669413 w 36"/>
                  <a:gd name="T47" fmla="*/ 0 h 13"/>
                  <a:gd name="T48" fmla="*/ 1487775 w 36"/>
                  <a:gd name="T49" fmla="*/ 49150 h 13"/>
                  <a:gd name="T50" fmla="*/ 1487775 w 36"/>
                  <a:gd name="T51" fmla="*/ 49150 h 13"/>
                  <a:gd name="T52" fmla="*/ 1306131 w 36"/>
                  <a:gd name="T53" fmla="*/ 0 h 13"/>
                  <a:gd name="T54" fmla="*/ 1135231 w 36"/>
                  <a:gd name="T55" fmla="*/ 49150 h 13"/>
                  <a:gd name="T56" fmla="*/ 1135231 w 36"/>
                  <a:gd name="T57" fmla="*/ 49150 h 13"/>
                  <a:gd name="T58" fmla="*/ 953594 w 36"/>
                  <a:gd name="T59" fmla="*/ 0 h 13"/>
                  <a:gd name="T60" fmla="*/ 715587 w 36"/>
                  <a:gd name="T61" fmla="*/ 99637 h 13"/>
                  <a:gd name="T62" fmla="*/ 715587 w 36"/>
                  <a:gd name="T63" fmla="*/ 99637 h 13"/>
                  <a:gd name="T64" fmla="*/ 533944 w 36"/>
                  <a:gd name="T65" fmla="*/ 49150 h 13"/>
                  <a:gd name="T66" fmla="*/ 181637 w 36"/>
                  <a:gd name="T67" fmla="*/ 199050 h 13"/>
                  <a:gd name="T68" fmla="*/ 181637 w 36"/>
                  <a:gd name="T69" fmla="*/ 19905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13"/>
                  <a:gd name="T107" fmla="*/ 36 w 36"/>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13">
                    <a:moveTo>
                      <a:pt x="3" y="4"/>
                    </a:moveTo>
                    <a:cubicBezTo>
                      <a:pt x="1" y="4"/>
                      <a:pt x="0" y="5"/>
                      <a:pt x="0" y="6"/>
                    </a:cubicBezTo>
                    <a:cubicBezTo>
                      <a:pt x="0" y="7"/>
                      <a:pt x="1" y="7"/>
                      <a:pt x="2" y="8"/>
                    </a:cubicBezTo>
                    <a:cubicBezTo>
                      <a:pt x="1" y="8"/>
                      <a:pt x="1" y="8"/>
                      <a:pt x="1" y="9"/>
                    </a:cubicBezTo>
                    <a:cubicBezTo>
                      <a:pt x="1" y="10"/>
                      <a:pt x="2" y="11"/>
                      <a:pt x="4" y="11"/>
                    </a:cubicBezTo>
                    <a:cubicBezTo>
                      <a:pt x="5" y="11"/>
                      <a:pt x="5" y="11"/>
                      <a:pt x="5" y="11"/>
                    </a:cubicBezTo>
                    <a:cubicBezTo>
                      <a:pt x="6" y="12"/>
                      <a:pt x="8" y="12"/>
                      <a:pt x="10" y="12"/>
                    </a:cubicBezTo>
                    <a:cubicBezTo>
                      <a:pt x="12" y="12"/>
                      <a:pt x="13" y="12"/>
                      <a:pt x="14" y="12"/>
                    </a:cubicBezTo>
                    <a:cubicBezTo>
                      <a:pt x="15" y="13"/>
                      <a:pt x="17" y="13"/>
                      <a:pt x="18" y="13"/>
                    </a:cubicBezTo>
                    <a:cubicBezTo>
                      <a:pt x="21" y="13"/>
                      <a:pt x="23" y="12"/>
                      <a:pt x="24" y="11"/>
                    </a:cubicBezTo>
                    <a:cubicBezTo>
                      <a:pt x="25" y="11"/>
                      <a:pt x="25" y="11"/>
                      <a:pt x="26" y="11"/>
                    </a:cubicBezTo>
                    <a:cubicBezTo>
                      <a:pt x="29" y="11"/>
                      <a:pt x="31" y="10"/>
                      <a:pt x="31" y="9"/>
                    </a:cubicBezTo>
                    <a:cubicBezTo>
                      <a:pt x="34" y="9"/>
                      <a:pt x="36" y="8"/>
                      <a:pt x="36" y="6"/>
                    </a:cubicBezTo>
                    <a:cubicBezTo>
                      <a:pt x="36" y="6"/>
                      <a:pt x="36" y="5"/>
                      <a:pt x="35" y="5"/>
                    </a:cubicBezTo>
                    <a:cubicBezTo>
                      <a:pt x="35" y="4"/>
                      <a:pt x="35" y="4"/>
                      <a:pt x="35" y="4"/>
                    </a:cubicBezTo>
                    <a:cubicBezTo>
                      <a:pt x="35" y="3"/>
                      <a:pt x="34" y="2"/>
                      <a:pt x="32" y="2"/>
                    </a:cubicBezTo>
                    <a:cubicBezTo>
                      <a:pt x="32" y="1"/>
                      <a:pt x="30" y="0"/>
                      <a:pt x="28" y="0"/>
                    </a:cubicBezTo>
                    <a:cubicBezTo>
                      <a:pt x="27" y="0"/>
                      <a:pt x="26" y="0"/>
                      <a:pt x="25" y="1"/>
                    </a:cubicBezTo>
                    <a:cubicBezTo>
                      <a:pt x="24" y="0"/>
                      <a:pt x="23" y="0"/>
                      <a:pt x="22" y="0"/>
                    </a:cubicBezTo>
                    <a:cubicBezTo>
                      <a:pt x="21" y="0"/>
                      <a:pt x="19" y="0"/>
                      <a:pt x="19" y="1"/>
                    </a:cubicBezTo>
                    <a:cubicBezTo>
                      <a:pt x="18" y="1"/>
                      <a:pt x="17" y="0"/>
                      <a:pt x="16" y="0"/>
                    </a:cubicBezTo>
                    <a:cubicBezTo>
                      <a:pt x="14" y="0"/>
                      <a:pt x="12" y="1"/>
                      <a:pt x="12" y="2"/>
                    </a:cubicBezTo>
                    <a:cubicBezTo>
                      <a:pt x="11" y="1"/>
                      <a:pt x="10" y="1"/>
                      <a:pt x="9" y="1"/>
                    </a:cubicBezTo>
                    <a:cubicBezTo>
                      <a:pt x="6" y="1"/>
                      <a:pt x="3" y="2"/>
                      <a:pt x="3" y="4"/>
                    </a:cubicBezTo>
                    <a:cubicBezTo>
                      <a:pt x="3" y="4"/>
                      <a:pt x="3" y="4"/>
                      <a:pt x="3" y="4"/>
                    </a:cubicBezTo>
                    <a:close/>
                  </a:path>
                </a:pathLst>
              </a:custGeom>
              <a:noFill/>
              <a:ln w="9525" cap="rnd">
                <a:solidFill>
                  <a:srgbClr val="000000"/>
                </a:solidFill>
                <a:prstDash val="solid"/>
                <a:round/>
                <a:headEnd/>
                <a:tailEnd/>
              </a:ln>
            </p:spPr>
            <p:txBody>
              <a:bodyPr/>
              <a:lstStyle/>
              <a:p>
                <a:endParaRPr lang="ja-JP" altLang="en-US"/>
              </a:p>
            </p:txBody>
          </p:sp>
          <p:sp>
            <p:nvSpPr>
              <p:cNvPr id="35900" name="Freeform 697"/>
              <p:cNvSpPr>
                <a:spLocks/>
              </p:cNvSpPr>
              <p:nvPr/>
            </p:nvSpPr>
            <p:spPr bwMode="auto">
              <a:xfrm>
                <a:off x="3286" y="2246"/>
                <a:ext cx="13" cy="1"/>
              </a:xfrm>
              <a:custGeom>
                <a:avLst/>
                <a:gdLst>
                  <a:gd name="T0" fmla="*/ 0 w 2"/>
                  <a:gd name="T1" fmla="*/ 0 h 1"/>
                  <a:gd name="T2" fmla="*/ 149942 w 2"/>
                  <a:gd name="T3" fmla="*/ 0 h 1"/>
                  <a:gd name="T4" fmla="*/ 14994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0" y="0"/>
                      <a:pt x="1" y="0"/>
                      <a:pt x="2" y="0"/>
                    </a:cubicBezTo>
                    <a:cubicBezTo>
                      <a:pt x="2" y="0"/>
                      <a:pt x="2" y="0"/>
                      <a:pt x="2" y="0"/>
                    </a:cubicBezTo>
                  </a:path>
                </a:pathLst>
              </a:custGeom>
              <a:noFill/>
              <a:ln w="9525" cap="rnd">
                <a:solidFill>
                  <a:srgbClr val="000000"/>
                </a:solidFill>
                <a:prstDash val="solid"/>
                <a:round/>
                <a:headEnd/>
                <a:tailEnd/>
              </a:ln>
            </p:spPr>
            <p:txBody>
              <a:bodyPr/>
              <a:lstStyle/>
              <a:p>
                <a:endParaRPr lang="ja-JP" altLang="en-US"/>
              </a:p>
            </p:txBody>
          </p:sp>
          <p:sp>
            <p:nvSpPr>
              <p:cNvPr id="35901" name="Freeform 698"/>
              <p:cNvSpPr>
                <a:spLocks/>
              </p:cNvSpPr>
              <p:nvPr/>
            </p:nvSpPr>
            <p:spPr bwMode="auto">
              <a:xfrm>
                <a:off x="3305" y="2259"/>
                <a:ext cx="6" cy="6"/>
              </a:xfrm>
              <a:custGeom>
                <a:avLst/>
                <a:gdLst>
                  <a:gd name="T0" fmla="*/ 0 w 1"/>
                  <a:gd name="T1" fmla="*/ 46656 h 1"/>
                  <a:gd name="T2" fmla="*/ 46656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1"/>
                      <a:pt x="1" y="0"/>
                    </a:cubicBezTo>
                  </a:path>
                </a:pathLst>
              </a:custGeom>
              <a:noFill/>
              <a:ln w="9525" cap="rnd">
                <a:solidFill>
                  <a:srgbClr val="000000"/>
                </a:solidFill>
                <a:prstDash val="solid"/>
                <a:round/>
                <a:headEnd/>
                <a:tailEnd/>
              </a:ln>
            </p:spPr>
            <p:txBody>
              <a:bodyPr/>
              <a:lstStyle/>
              <a:p>
                <a:endParaRPr lang="ja-JP" altLang="en-US"/>
              </a:p>
            </p:txBody>
          </p:sp>
          <p:sp>
            <p:nvSpPr>
              <p:cNvPr id="35902" name="Freeform 699"/>
              <p:cNvSpPr>
                <a:spLocks/>
              </p:cNvSpPr>
              <p:nvPr/>
            </p:nvSpPr>
            <p:spPr bwMode="auto">
              <a:xfrm>
                <a:off x="3355" y="2265"/>
                <a:ext cx="6" cy="6"/>
              </a:xfrm>
              <a:custGeom>
                <a:avLst/>
                <a:gdLst>
                  <a:gd name="T0" fmla="*/ 0 w 1"/>
                  <a:gd name="T1" fmla="*/ 0 h 1"/>
                  <a:gd name="T2" fmla="*/ 46656 w 1"/>
                  <a:gd name="T3" fmla="*/ 46656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1"/>
                      <a:pt x="1" y="1"/>
                    </a:cubicBezTo>
                  </a:path>
                </a:pathLst>
              </a:custGeom>
              <a:noFill/>
              <a:ln w="9525" cap="rnd">
                <a:solidFill>
                  <a:srgbClr val="000000"/>
                </a:solidFill>
                <a:prstDash val="solid"/>
                <a:round/>
                <a:headEnd/>
                <a:tailEnd/>
              </a:ln>
            </p:spPr>
            <p:txBody>
              <a:bodyPr/>
              <a:lstStyle/>
              <a:p>
                <a:endParaRPr lang="ja-JP" altLang="en-US"/>
              </a:p>
            </p:txBody>
          </p:sp>
          <p:sp>
            <p:nvSpPr>
              <p:cNvPr id="35903" name="Freeform 700"/>
              <p:cNvSpPr>
                <a:spLocks/>
              </p:cNvSpPr>
              <p:nvPr/>
            </p:nvSpPr>
            <p:spPr bwMode="auto">
              <a:xfrm>
                <a:off x="3424" y="2259"/>
                <a:ext cx="1" cy="6"/>
              </a:xfrm>
              <a:custGeom>
                <a:avLst/>
                <a:gdLst>
                  <a:gd name="T0" fmla="*/ 0 w 1"/>
                  <a:gd name="T1" fmla="*/ 46656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1"/>
                      <a:pt x="0" y="0"/>
                    </a:cubicBezTo>
                  </a:path>
                </a:pathLst>
              </a:custGeom>
              <a:noFill/>
              <a:ln w="9525" cap="rnd">
                <a:solidFill>
                  <a:srgbClr val="000000"/>
                </a:solidFill>
                <a:prstDash val="solid"/>
                <a:round/>
                <a:headEnd/>
                <a:tailEnd/>
              </a:ln>
            </p:spPr>
            <p:txBody>
              <a:bodyPr/>
              <a:lstStyle/>
              <a:p>
                <a:endParaRPr lang="ja-JP" altLang="en-US"/>
              </a:p>
            </p:txBody>
          </p:sp>
          <p:sp>
            <p:nvSpPr>
              <p:cNvPr id="35904" name="Freeform 701"/>
              <p:cNvSpPr>
                <a:spLocks/>
              </p:cNvSpPr>
              <p:nvPr/>
            </p:nvSpPr>
            <p:spPr bwMode="auto">
              <a:xfrm>
                <a:off x="3449" y="2240"/>
                <a:ext cx="19" cy="12"/>
              </a:xfrm>
              <a:custGeom>
                <a:avLst/>
                <a:gdLst>
                  <a:gd name="T0" fmla="*/ 193053 w 3"/>
                  <a:gd name="T1" fmla="*/ 93312 h 2"/>
                  <a:gd name="T2" fmla="*/ 193053 w 3"/>
                  <a:gd name="T3" fmla="*/ 93312 h 2"/>
                  <a:gd name="T4" fmla="*/ 0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2"/>
                    </a:moveTo>
                    <a:cubicBezTo>
                      <a:pt x="3" y="2"/>
                      <a:pt x="3" y="2"/>
                      <a:pt x="3" y="2"/>
                    </a:cubicBezTo>
                    <a:cubicBezTo>
                      <a:pt x="3" y="1"/>
                      <a:pt x="2" y="0"/>
                      <a:pt x="0" y="0"/>
                    </a:cubicBezTo>
                  </a:path>
                </a:pathLst>
              </a:custGeom>
              <a:noFill/>
              <a:ln w="9525" cap="rnd">
                <a:solidFill>
                  <a:srgbClr val="000000"/>
                </a:solidFill>
                <a:prstDash val="solid"/>
                <a:round/>
                <a:headEnd/>
                <a:tailEnd/>
              </a:ln>
            </p:spPr>
            <p:txBody>
              <a:bodyPr/>
              <a:lstStyle/>
              <a:p>
                <a:endParaRPr lang="ja-JP" altLang="en-US"/>
              </a:p>
            </p:txBody>
          </p:sp>
          <p:sp>
            <p:nvSpPr>
              <p:cNvPr id="35905" name="Freeform 702"/>
              <p:cNvSpPr>
                <a:spLocks/>
              </p:cNvSpPr>
              <p:nvPr/>
            </p:nvSpPr>
            <p:spPr bwMode="auto">
              <a:xfrm>
                <a:off x="3486" y="2228"/>
                <a:ext cx="7" cy="1"/>
              </a:xfrm>
              <a:custGeom>
                <a:avLst/>
                <a:gdLst>
                  <a:gd name="T0" fmla="*/ 0 w 1"/>
                  <a:gd name="T1" fmla="*/ 0 h 1"/>
                  <a:gd name="T2" fmla="*/ 117649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1" y="0"/>
                      <a:pt x="1" y="0"/>
                    </a:cubicBezTo>
                  </a:path>
                </a:pathLst>
              </a:custGeom>
              <a:noFill/>
              <a:ln w="9525" cap="rnd">
                <a:solidFill>
                  <a:srgbClr val="000000"/>
                </a:solidFill>
                <a:prstDash val="solid"/>
                <a:round/>
                <a:headEnd/>
                <a:tailEnd/>
              </a:ln>
            </p:spPr>
            <p:txBody>
              <a:bodyPr/>
              <a:lstStyle/>
              <a:p>
                <a:endParaRPr lang="ja-JP" altLang="en-US"/>
              </a:p>
            </p:txBody>
          </p:sp>
          <p:sp>
            <p:nvSpPr>
              <p:cNvPr id="35906" name="Freeform 703"/>
              <p:cNvSpPr>
                <a:spLocks/>
              </p:cNvSpPr>
              <p:nvPr/>
            </p:nvSpPr>
            <p:spPr bwMode="auto">
              <a:xfrm>
                <a:off x="3474" y="2210"/>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0"/>
                      <a:pt x="0" y="0"/>
                      <a:pt x="0" y="0"/>
                    </a:cubicBezTo>
                  </a:path>
                </a:pathLst>
              </a:custGeom>
              <a:noFill/>
              <a:ln w="9525" cap="rnd">
                <a:solidFill>
                  <a:srgbClr val="000000"/>
                </a:solidFill>
                <a:prstDash val="solid"/>
                <a:round/>
                <a:headEnd/>
                <a:tailEnd/>
              </a:ln>
            </p:spPr>
            <p:txBody>
              <a:bodyPr/>
              <a:lstStyle/>
              <a:p>
                <a:endParaRPr lang="ja-JP" altLang="en-US"/>
              </a:p>
            </p:txBody>
          </p:sp>
          <p:sp>
            <p:nvSpPr>
              <p:cNvPr id="35907" name="Freeform 704"/>
              <p:cNvSpPr>
                <a:spLocks/>
              </p:cNvSpPr>
              <p:nvPr/>
            </p:nvSpPr>
            <p:spPr bwMode="auto">
              <a:xfrm>
                <a:off x="3424" y="2204"/>
                <a:ext cx="6" cy="1"/>
              </a:xfrm>
              <a:custGeom>
                <a:avLst/>
                <a:gdLst>
                  <a:gd name="T0" fmla="*/ 46656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0"/>
                      <a:pt x="0" y="0"/>
                      <a:pt x="0" y="0"/>
                    </a:cubicBezTo>
                  </a:path>
                </a:pathLst>
              </a:custGeom>
              <a:noFill/>
              <a:ln w="9525" cap="rnd">
                <a:solidFill>
                  <a:srgbClr val="000000"/>
                </a:solidFill>
                <a:prstDash val="solid"/>
                <a:round/>
                <a:headEnd/>
                <a:tailEnd/>
              </a:ln>
            </p:spPr>
            <p:txBody>
              <a:bodyPr/>
              <a:lstStyle/>
              <a:p>
                <a:endParaRPr lang="ja-JP" altLang="en-US"/>
              </a:p>
            </p:txBody>
          </p:sp>
          <p:sp>
            <p:nvSpPr>
              <p:cNvPr id="35908" name="Freeform 705"/>
              <p:cNvSpPr>
                <a:spLocks/>
              </p:cNvSpPr>
              <p:nvPr/>
            </p:nvSpPr>
            <p:spPr bwMode="auto">
              <a:xfrm>
                <a:off x="3386" y="2204"/>
                <a:ext cx="7" cy="1"/>
              </a:xfrm>
              <a:custGeom>
                <a:avLst/>
                <a:gdLst>
                  <a:gd name="T0" fmla="*/ 117649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0"/>
                      <a:pt x="0" y="0"/>
                      <a:pt x="0" y="0"/>
                    </a:cubicBezTo>
                  </a:path>
                </a:pathLst>
              </a:custGeom>
              <a:noFill/>
              <a:ln w="9525" cap="rnd">
                <a:solidFill>
                  <a:srgbClr val="000000"/>
                </a:solidFill>
                <a:prstDash val="solid"/>
                <a:round/>
                <a:headEnd/>
                <a:tailEnd/>
              </a:ln>
            </p:spPr>
            <p:txBody>
              <a:bodyPr/>
              <a:lstStyle/>
              <a:p>
                <a:endParaRPr lang="ja-JP" altLang="en-US"/>
              </a:p>
            </p:txBody>
          </p:sp>
          <p:sp>
            <p:nvSpPr>
              <p:cNvPr id="35909" name="Freeform 706"/>
              <p:cNvSpPr>
                <a:spLocks/>
              </p:cNvSpPr>
              <p:nvPr/>
            </p:nvSpPr>
            <p:spPr bwMode="auto">
              <a:xfrm>
                <a:off x="3349" y="2210"/>
                <a:ext cx="6" cy="1"/>
              </a:xfrm>
              <a:custGeom>
                <a:avLst/>
                <a:gdLst>
                  <a:gd name="T0" fmla="*/ 46656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0"/>
                      <a:pt x="0" y="0"/>
                      <a:pt x="0" y="0"/>
                    </a:cubicBezTo>
                  </a:path>
                </a:pathLst>
              </a:custGeom>
              <a:noFill/>
              <a:ln w="9525" cap="rnd">
                <a:solidFill>
                  <a:srgbClr val="000000"/>
                </a:solidFill>
                <a:prstDash val="solid"/>
                <a:round/>
                <a:headEnd/>
                <a:tailEnd/>
              </a:ln>
            </p:spPr>
            <p:txBody>
              <a:bodyPr/>
              <a:lstStyle/>
              <a:p>
                <a:endParaRPr lang="ja-JP" altLang="en-US"/>
              </a:p>
            </p:txBody>
          </p:sp>
          <p:sp>
            <p:nvSpPr>
              <p:cNvPr id="35910" name="Freeform 707"/>
              <p:cNvSpPr>
                <a:spLocks/>
              </p:cNvSpPr>
              <p:nvPr/>
            </p:nvSpPr>
            <p:spPr bwMode="auto">
              <a:xfrm>
                <a:off x="3293" y="2222"/>
                <a:ext cx="1" cy="6"/>
              </a:xfrm>
              <a:custGeom>
                <a:avLst/>
                <a:gdLst>
                  <a:gd name="T0" fmla="*/ 0 w 1"/>
                  <a:gd name="T1" fmla="*/ 0 h 1"/>
                  <a:gd name="T2" fmla="*/ 0 w 1"/>
                  <a:gd name="T3" fmla="*/ 46656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1"/>
                      <a:pt x="0" y="1"/>
                    </a:cubicBezTo>
                  </a:path>
                </a:pathLst>
              </a:custGeom>
              <a:noFill/>
              <a:ln w="9525" cap="rnd">
                <a:solidFill>
                  <a:srgbClr val="000000"/>
                </a:solidFill>
                <a:prstDash val="solid"/>
                <a:round/>
                <a:headEnd/>
                <a:tailEnd/>
              </a:ln>
            </p:spPr>
            <p:txBody>
              <a:bodyPr/>
              <a:lstStyle/>
              <a:p>
                <a:endParaRPr lang="ja-JP" altLang="en-US"/>
              </a:p>
            </p:txBody>
          </p:sp>
          <p:sp>
            <p:nvSpPr>
              <p:cNvPr id="35911" name="Oval 708"/>
              <p:cNvSpPr>
                <a:spLocks noChangeArrowheads="1"/>
              </p:cNvSpPr>
              <p:nvPr/>
            </p:nvSpPr>
            <p:spPr bwMode="auto">
              <a:xfrm>
                <a:off x="3318" y="2289"/>
                <a:ext cx="37" cy="12"/>
              </a:xfrm>
              <a:prstGeom prst="ellipse">
                <a:avLst/>
              </a:prstGeom>
              <a:solidFill>
                <a:srgbClr val="FFFFFF"/>
              </a:solidFill>
              <a:ln w="9525" cap="rnd">
                <a:solidFill>
                  <a:srgbClr val="000000"/>
                </a:solidFill>
                <a:round/>
                <a:headEnd/>
                <a:tailEnd/>
              </a:ln>
            </p:spPr>
            <p:txBody>
              <a:bodyPr/>
              <a:lstStyle/>
              <a:p>
                <a:endParaRPr lang="ja-JP" altLang="en-US"/>
              </a:p>
            </p:txBody>
          </p:sp>
          <p:sp>
            <p:nvSpPr>
              <p:cNvPr id="35912" name="Oval 709"/>
              <p:cNvSpPr>
                <a:spLocks noChangeArrowheads="1"/>
              </p:cNvSpPr>
              <p:nvPr/>
            </p:nvSpPr>
            <p:spPr bwMode="auto">
              <a:xfrm>
                <a:off x="3299" y="2313"/>
                <a:ext cx="25" cy="6"/>
              </a:xfrm>
              <a:prstGeom prst="ellipse">
                <a:avLst/>
              </a:prstGeom>
              <a:solidFill>
                <a:srgbClr val="FFFFFF"/>
              </a:solidFill>
              <a:ln w="9525" cap="rnd">
                <a:solidFill>
                  <a:srgbClr val="000000"/>
                </a:solidFill>
                <a:round/>
                <a:headEnd/>
                <a:tailEnd/>
              </a:ln>
            </p:spPr>
            <p:txBody>
              <a:bodyPr/>
              <a:lstStyle/>
              <a:p>
                <a:endParaRPr lang="ja-JP" altLang="en-US"/>
              </a:p>
            </p:txBody>
          </p:sp>
          <p:sp>
            <p:nvSpPr>
              <p:cNvPr id="35913" name="Oval 710"/>
              <p:cNvSpPr>
                <a:spLocks noChangeArrowheads="1"/>
              </p:cNvSpPr>
              <p:nvPr/>
            </p:nvSpPr>
            <p:spPr bwMode="auto">
              <a:xfrm>
                <a:off x="3286" y="2331"/>
                <a:ext cx="13" cy="6"/>
              </a:xfrm>
              <a:prstGeom prst="ellipse">
                <a:avLst/>
              </a:prstGeom>
              <a:solidFill>
                <a:srgbClr val="FFFFFF"/>
              </a:solidFill>
              <a:ln w="9525" cap="rnd">
                <a:solidFill>
                  <a:srgbClr val="000000"/>
                </a:solidFill>
                <a:round/>
                <a:headEnd/>
                <a:tailEnd/>
              </a:ln>
            </p:spPr>
            <p:txBody>
              <a:bodyPr/>
              <a:lstStyle/>
              <a:p>
                <a:endParaRPr lang="ja-JP" altLang="en-US"/>
              </a:p>
            </p:txBody>
          </p:sp>
        </p:grpSp>
        <p:sp>
          <p:nvSpPr>
            <p:cNvPr id="35896" name="Rectangle 711"/>
            <p:cNvSpPr>
              <a:spLocks noChangeArrowheads="1"/>
            </p:cNvSpPr>
            <p:nvPr/>
          </p:nvSpPr>
          <p:spPr bwMode="auto">
            <a:xfrm>
              <a:off x="4455" y="4234"/>
              <a:ext cx="546" cy="97"/>
            </a:xfrm>
            <a:prstGeom prst="rect">
              <a:avLst/>
            </a:prstGeom>
            <a:noFill/>
            <a:ln w="9525">
              <a:noFill/>
              <a:miter lim="800000"/>
              <a:headEnd/>
              <a:tailEnd/>
            </a:ln>
          </p:spPr>
          <p:txBody>
            <a:bodyPr wrap="none" lIns="0" tIns="0" rIns="0" bIns="0">
              <a:spAutoFit/>
            </a:bodyPr>
            <a:lstStyle/>
            <a:p>
              <a:pPr algn="just"/>
              <a:r>
                <a:rPr lang="ja-JP" altLang="en-US" sz="1000" b="1" baseline="0" dirty="0">
                  <a:solidFill>
                    <a:schemeClr val="tx1"/>
                  </a:solidFill>
                  <a:latin typeface="HG丸ｺﾞｼｯｸM-PRO" pitchFamily="50" charset="-128"/>
                  <a:ea typeface="HG丸ｺﾞｼｯｸM-PRO" pitchFamily="50" charset="-128"/>
                </a:rPr>
                <a:t>汚泥処理</a:t>
              </a:r>
              <a:r>
                <a:rPr lang="ja-JP" altLang="en-US" sz="1000" b="1" baseline="0" dirty="0" smtClean="0">
                  <a:solidFill>
                    <a:schemeClr val="tx1"/>
                  </a:solidFill>
                  <a:latin typeface="HG丸ｺﾞｼｯｸM-PRO" pitchFamily="50" charset="-128"/>
                  <a:ea typeface="HG丸ｺﾞｼｯｸM-PRO" pitchFamily="50" charset="-128"/>
                </a:rPr>
                <a:t>施設</a:t>
              </a:r>
              <a:r>
                <a:rPr lang="en-US" altLang="ja-JP" sz="1000" baseline="30000" dirty="0">
                  <a:latin typeface="HG丸ｺﾞｼｯｸM-PRO" pitchFamily="50" charset="-128"/>
                  <a:ea typeface="HG丸ｺﾞｼｯｸM-PRO" pitchFamily="50" charset="-128"/>
                </a:rPr>
                <a:t>※</a:t>
              </a:r>
              <a:r>
                <a:rPr lang="ja-JP" altLang="en-US" sz="1000" baseline="30000" dirty="0" smtClean="0">
                  <a:solidFill>
                    <a:schemeClr val="tx1"/>
                  </a:solidFill>
                  <a:latin typeface="HG丸ｺﾞｼｯｸM-PRO" pitchFamily="50" charset="-128"/>
                  <a:ea typeface="HG丸ｺﾞｼｯｸM-PRO" pitchFamily="50" charset="-128"/>
                </a:rPr>
                <a:t>３</a:t>
              </a:r>
              <a:endParaRPr lang="ja-JP" altLang="en-US" sz="1000" baseline="30000" dirty="0">
                <a:solidFill>
                  <a:schemeClr val="tx1"/>
                </a:solidFill>
                <a:latin typeface="HG丸ｺﾞｼｯｸM-PRO" pitchFamily="50" charset="-128"/>
                <a:ea typeface="HG丸ｺﾞｼｯｸM-PRO" pitchFamily="50" charset="-128"/>
              </a:endParaRPr>
            </a:p>
          </p:txBody>
        </p:sp>
        <p:sp>
          <p:nvSpPr>
            <p:cNvPr id="35897" name="Rectangle 712"/>
            <p:cNvSpPr>
              <a:spLocks noChangeArrowheads="1"/>
            </p:cNvSpPr>
            <p:nvPr/>
          </p:nvSpPr>
          <p:spPr bwMode="auto">
            <a:xfrm>
              <a:off x="4436" y="3648"/>
              <a:ext cx="48" cy="48"/>
            </a:xfrm>
            <a:prstGeom prst="rect">
              <a:avLst/>
            </a:prstGeom>
            <a:noFill/>
            <a:ln w="9525">
              <a:noFill/>
              <a:miter lim="800000"/>
              <a:headEnd/>
              <a:tailEnd/>
            </a:ln>
          </p:spPr>
          <p:txBody>
            <a:bodyPr wrap="none" anchor="ctr"/>
            <a:lstStyle/>
            <a:p>
              <a:endParaRPr lang="ja-JP" altLang="en-US"/>
            </a:p>
          </p:txBody>
        </p:sp>
      </p:grpSp>
      <p:sp>
        <p:nvSpPr>
          <p:cNvPr id="35880" name="Rectangle 713"/>
          <p:cNvSpPr>
            <a:spLocks noChangeArrowheads="1"/>
          </p:cNvSpPr>
          <p:nvPr/>
        </p:nvSpPr>
        <p:spPr bwMode="auto">
          <a:xfrm rot="60000">
            <a:off x="8060614" y="6226777"/>
            <a:ext cx="1154162" cy="153888"/>
          </a:xfrm>
          <a:prstGeom prst="rect">
            <a:avLst/>
          </a:prstGeom>
          <a:noFill/>
          <a:ln w="9525">
            <a:noFill/>
            <a:miter lim="800000"/>
            <a:headEnd/>
            <a:tailEnd/>
          </a:ln>
        </p:spPr>
        <p:txBody>
          <a:bodyPr wrap="none" lIns="0" tIns="0" rIns="0" bIns="0">
            <a:spAutoFit/>
          </a:bodyPr>
          <a:lstStyle/>
          <a:p>
            <a:pPr algn="just"/>
            <a:r>
              <a:rPr lang="ja-JP" altLang="en-US" sz="1000" baseline="0" dirty="0">
                <a:solidFill>
                  <a:schemeClr val="tx1"/>
                </a:solidFill>
                <a:latin typeface="HG丸ｺﾞｼｯｸM-PRO" pitchFamily="50" charset="-128"/>
                <a:ea typeface="HG丸ｺﾞｼｯｸM-PRO" pitchFamily="50" charset="-128"/>
              </a:rPr>
              <a:t>焼却灰・溶融スラグ</a:t>
            </a:r>
          </a:p>
        </p:txBody>
      </p:sp>
      <p:sp>
        <p:nvSpPr>
          <p:cNvPr id="35882" name="Rectangle 715"/>
          <p:cNvSpPr>
            <a:spLocks noChangeArrowheads="1"/>
          </p:cNvSpPr>
          <p:nvPr/>
        </p:nvSpPr>
        <p:spPr bwMode="auto">
          <a:xfrm>
            <a:off x="8384433" y="4129080"/>
            <a:ext cx="512961" cy="153888"/>
          </a:xfrm>
          <a:prstGeom prst="rect">
            <a:avLst/>
          </a:prstGeom>
          <a:noFill/>
          <a:ln w="9525">
            <a:noFill/>
            <a:miter lim="800000"/>
            <a:headEnd/>
            <a:tailEnd/>
          </a:ln>
        </p:spPr>
        <p:txBody>
          <a:bodyPr wrap="none" lIns="0" tIns="0" rIns="0" bIns="0">
            <a:spAutoFit/>
          </a:bodyPr>
          <a:lstStyle/>
          <a:p>
            <a:pPr algn="just"/>
            <a:r>
              <a:rPr lang="ja-JP" altLang="en-US" sz="1000" b="1" baseline="0" dirty="0">
                <a:solidFill>
                  <a:schemeClr val="tx1"/>
                </a:solidFill>
                <a:latin typeface="HG丸ｺﾞｼｯｸM-PRO" pitchFamily="50" charset="-128"/>
                <a:ea typeface="HG丸ｺﾞｼｯｸM-PRO" pitchFamily="50" charset="-128"/>
              </a:rPr>
              <a:t>河川など</a:t>
            </a:r>
          </a:p>
        </p:txBody>
      </p:sp>
      <p:sp>
        <p:nvSpPr>
          <p:cNvPr id="35883" name="Rectangle 716"/>
          <p:cNvSpPr>
            <a:spLocks noChangeArrowheads="1"/>
          </p:cNvSpPr>
          <p:nvPr/>
        </p:nvSpPr>
        <p:spPr bwMode="auto">
          <a:xfrm>
            <a:off x="2867341" y="4309559"/>
            <a:ext cx="512961" cy="153888"/>
          </a:xfrm>
          <a:prstGeom prst="rect">
            <a:avLst/>
          </a:prstGeom>
          <a:noFill/>
          <a:ln w="9525">
            <a:noFill/>
            <a:miter lim="800000"/>
            <a:headEnd/>
            <a:tailEnd/>
          </a:ln>
        </p:spPr>
        <p:txBody>
          <a:bodyPr wrap="none" lIns="0" tIns="0" rIns="0" bIns="0">
            <a:spAutoFit/>
          </a:bodyPr>
          <a:lstStyle/>
          <a:p>
            <a:pPr algn="just"/>
            <a:r>
              <a:rPr lang="ja-JP" altLang="en-US" sz="1000" b="1" baseline="0" dirty="0">
                <a:solidFill>
                  <a:schemeClr val="tx1"/>
                </a:solidFill>
                <a:latin typeface="HG丸ｺﾞｼｯｸM-PRO" pitchFamily="50" charset="-128"/>
                <a:ea typeface="HG丸ｺﾞｼｯｸM-PRO" pitchFamily="50" charset="-128"/>
              </a:rPr>
              <a:t>下水管渠</a:t>
            </a:r>
          </a:p>
        </p:txBody>
      </p:sp>
      <p:sp>
        <p:nvSpPr>
          <p:cNvPr id="35884" name="Rectangle 717"/>
          <p:cNvSpPr>
            <a:spLocks noChangeArrowheads="1"/>
          </p:cNvSpPr>
          <p:nvPr/>
        </p:nvSpPr>
        <p:spPr bwMode="auto">
          <a:xfrm>
            <a:off x="3558837" y="4116380"/>
            <a:ext cx="1154162" cy="153888"/>
          </a:xfrm>
          <a:prstGeom prst="rect">
            <a:avLst/>
          </a:prstGeom>
          <a:noFill/>
          <a:ln w="9525">
            <a:noFill/>
            <a:miter lim="800000"/>
            <a:headEnd/>
            <a:tailEnd/>
          </a:ln>
        </p:spPr>
        <p:txBody>
          <a:bodyPr wrap="none" lIns="0" tIns="0" rIns="0" bIns="0">
            <a:spAutoFit/>
          </a:bodyPr>
          <a:lstStyle/>
          <a:p>
            <a:pPr algn="just"/>
            <a:r>
              <a:rPr lang="ja-JP" altLang="en-US" sz="1000" b="1" baseline="0" dirty="0">
                <a:solidFill>
                  <a:schemeClr val="tx1"/>
                </a:solidFill>
                <a:latin typeface="HG丸ｺﾞｼｯｸM-PRO" pitchFamily="50" charset="-128"/>
                <a:ea typeface="HG丸ｺﾞｼｯｸM-PRO" pitchFamily="50" charset="-128"/>
              </a:rPr>
              <a:t>抽水所（ポンプ場）</a:t>
            </a:r>
          </a:p>
        </p:txBody>
      </p:sp>
      <p:sp>
        <p:nvSpPr>
          <p:cNvPr id="35885" name="AutoShape 718"/>
          <p:cNvSpPr>
            <a:spLocks noChangeArrowheads="1"/>
          </p:cNvSpPr>
          <p:nvPr/>
        </p:nvSpPr>
        <p:spPr bwMode="auto">
          <a:xfrm flipV="1">
            <a:off x="2752165" y="5243504"/>
            <a:ext cx="220316" cy="381000"/>
          </a:xfrm>
          <a:prstGeom prst="downArrow">
            <a:avLst>
              <a:gd name="adj1" fmla="val 50000"/>
              <a:gd name="adj2" fmla="val 69767"/>
            </a:avLst>
          </a:prstGeom>
          <a:solidFill>
            <a:srgbClr val="808080"/>
          </a:solidFill>
          <a:ln w="9525">
            <a:solidFill>
              <a:srgbClr val="808080"/>
            </a:solidFill>
            <a:miter lim="800000"/>
            <a:headEnd/>
            <a:tailEnd/>
          </a:ln>
        </p:spPr>
        <p:txBody>
          <a:bodyPr wrap="none" anchor="ctr"/>
          <a:lstStyle/>
          <a:p>
            <a:endParaRPr lang="ja-JP" altLang="en-US"/>
          </a:p>
        </p:txBody>
      </p:sp>
      <p:sp>
        <p:nvSpPr>
          <p:cNvPr id="35886" name="Rectangle 719"/>
          <p:cNvSpPr>
            <a:spLocks noChangeArrowheads="1"/>
          </p:cNvSpPr>
          <p:nvPr/>
        </p:nvSpPr>
        <p:spPr bwMode="auto">
          <a:xfrm>
            <a:off x="2716323" y="5651621"/>
            <a:ext cx="1800000" cy="192360"/>
          </a:xfrm>
          <a:prstGeom prst="rect">
            <a:avLst/>
          </a:prstGeom>
          <a:noFill/>
          <a:ln w="9525">
            <a:noFill/>
            <a:miter lim="800000"/>
            <a:headEnd/>
            <a:tailEnd/>
          </a:ln>
        </p:spPr>
        <p:txBody>
          <a:bodyPr lIns="0" tIns="0" rIns="0" bIns="0">
            <a:spAutoFit/>
          </a:bodyPr>
          <a:lstStyle/>
          <a:p>
            <a:pPr>
              <a:lnSpc>
                <a:spcPts val="1500"/>
              </a:lnSpc>
            </a:pPr>
            <a:r>
              <a:rPr lang="ja-JP" altLang="en-US" sz="1000" baseline="0" dirty="0" smtClean="0">
                <a:solidFill>
                  <a:schemeClr val="tx1"/>
                </a:solidFill>
                <a:latin typeface="HG丸ｺﾞｼｯｸM-PRO" pitchFamily="50" charset="-128"/>
                <a:ea typeface="HG丸ｺﾞｼｯｸM-PRO" pitchFamily="50" charset="-128"/>
              </a:rPr>
              <a:t>その他（</a:t>
            </a:r>
            <a:r>
              <a:rPr lang="ja-JP" altLang="en-US" sz="1000" baseline="0" dirty="0">
                <a:solidFill>
                  <a:schemeClr val="tx1"/>
                </a:solidFill>
                <a:latin typeface="HG丸ｺﾞｼｯｸM-PRO" pitchFamily="50" charset="-128"/>
                <a:ea typeface="HG丸ｺﾞｼｯｸM-PRO" pitchFamily="50" charset="-128"/>
              </a:rPr>
              <a:t>浸入水や貯留水など）</a:t>
            </a:r>
          </a:p>
        </p:txBody>
      </p:sp>
      <p:sp>
        <p:nvSpPr>
          <p:cNvPr id="35887" name="AutoShape 720"/>
          <p:cNvSpPr>
            <a:spLocks noChangeArrowheads="1"/>
          </p:cNvSpPr>
          <p:nvPr/>
        </p:nvSpPr>
        <p:spPr bwMode="auto">
          <a:xfrm rot="60000">
            <a:off x="7472703" y="6198518"/>
            <a:ext cx="495300" cy="202983"/>
          </a:xfrm>
          <a:prstGeom prst="rightArrow">
            <a:avLst>
              <a:gd name="adj1" fmla="val 50000"/>
              <a:gd name="adj2" fmla="val 105882"/>
            </a:avLst>
          </a:prstGeom>
          <a:solidFill>
            <a:schemeClr val="tx2"/>
          </a:solidFill>
          <a:ln w="9525">
            <a:noFill/>
            <a:miter lim="800000"/>
            <a:headEnd/>
            <a:tailEnd/>
          </a:ln>
        </p:spPr>
        <p:txBody>
          <a:bodyPr wrap="none" anchor="ctr"/>
          <a:lstStyle/>
          <a:p>
            <a:endParaRPr lang="ja-JP" altLang="en-US"/>
          </a:p>
        </p:txBody>
      </p:sp>
      <p:grpSp>
        <p:nvGrpSpPr>
          <p:cNvPr id="16" name="グループ化 15"/>
          <p:cNvGrpSpPr/>
          <p:nvPr/>
        </p:nvGrpSpPr>
        <p:grpSpPr>
          <a:xfrm>
            <a:off x="6214286" y="4952997"/>
            <a:ext cx="1272646" cy="511175"/>
            <a:chOff x="6214286" y="4952993"/>
            <a:chExt cx="1272646" cy="511175"/>
          </a:xfrm>
        </p:grpSpPr>
        <p:sp>
          <p:nvSpPr>
            <p:cNvPr id="35963" name="Rectangle 597"/>
            <p:cNvSpPr>
              <a:spLocks noChangeArrowheads="1"/>
            </p:cNvSpPr>
            <p:nvPr/>
          </p:nvSpPr>
          <p:spPr bwMode="gray">
            <a:xfrm>
              <a:off x="6214286" y="5070468"/>
              <a:ext cx="1016397" cy="393700"/>
            </a:xfrm>
            <a:prstGeom prst="rect">
              <a:avLst/>
            </a:prstGeom>
            <a:solidFill>
              <a:srgbClr val="C0C0C0"/>
            </a:solidFill>
            <a:ln w="9525">
              <a:noFill/>
              <a:miter lim="800000"/>
              <a:headEnd/>
              <a:tailEnd/>
            </a:ln>
          </p:spPr>
          <p:txBody>
            <a:bodyPr wrap="none" anchor="ctr"/>
            <a:lstStyle/>
            <a:p>
              <a:endParaRPr lang="ja-JP" altLang="en-US"/>
            </a:p>
          </p:txBody>
        </p:sp>
        <p:sp>
          <p:nvSpPr>
            <p:cNvPr id="35964" name="Rectangle 598"/>
            <p:cNvSpPr>
              <a:spLocks noChangeArrowheads="1"/>
            </p:cNvSpPr>
            <p:nvPr/>
          </p:nvSpPr>
          <p:spPr bwMode="gray">
            <a:xfrm>
              <a:off x="6412466" y="5239089"/>
              <a:ext cx="662041" cy="123111"/>
            </a:xfrm>
            <a:prstGeom prst="rect">
              <a:avLst/>
            </a:prstGeom>
            <a:noFill/>
            <a:ln w="9525">
              <a:noFill/>
              <a:miter lim="800000"/>
              <a:headEnd/>
              <a:tailEnd/>
            </a:ln>
          </p:spPr>
          <p:txBody>
            <a:bodyPr wrap="none" lIns="0" tIns="0" rIns="0" bIns="0" anchor="ctr" anchorCtr="1">
              <a:spAutoFit/>
            </a:bodyPr>
            <a:lstStyle/>
            <a:p>
              <a:pPr algn="just"/>
              <a:r>
                <a:rPr lang="ja-JP" altLang="en-US" sz="1200" b="1" baseline="30000" dirty="0" smtClean="0">
                  <a:solidFill>
                    <a:schemeClr val="tx1"/>
                  </a:solidFill>
                  <a:latin typeface="HG丸ｺﾞｼｯｸM-PRO" pitchFamily="50" charset="-128"/>
                  <a:ea typeface="HG丸ｺﾞｼｯｸM-PRO" pitchFamily="50" charset="-128"/>
                </a:rPr>
                <a:t>下水処理場</a:t>
              </a:r>
              <a:r>
                <a:rPr lang="en-US" altLang="ja-JP" sz="1000" baseline="30000" dirty="0" smtClean="0">
                  <a:latin typeface="HG丸ｺﾞｼｯｸM-PRO" pitchFamily="50" charset="-128"/>
                  <a:ea typeface="HG丸ｺﾞｼｯｸM-PRO" pitchFamily="50" charset="-128"/>
                </a:rPr>
                <a:t>※2</a:t>
              </a:r>
              <a:endParaRPr lang="ja-JP" altLang="en-US" sz="700" baseline="30000" dirty="0">
                <a:solidFill>
                  <a:schemeClr val="tx1"/>
                </a:solidFill>
                <a:latin typeface="HG丸ｺﾞｼｯｸM-PRO" pitchFamily="50" charset="-128"/>
                <a:ea typeface="HG丸ｺﾞｼｯｸM-PRO" pitchFamily="50" charset="-128"/>
              </a:endParaRPr>
            </a:p>
          </p:txBody>
        </p:sp>
        <p:sp>
          <p:nvSpPr>
            <p:cNvPr id="35965" name="Freeform 599"/>
            <p:cNvSpPr>
              <a:spLocks/>
            </p:cNvSpPr>
            <p:nvPr/>
          </p:nvSpPr>
          <p:spPr bwMode="gray">
            <a:xfrm>
              <a:off x="6216006" y="4952993"/>
              <a:ext cx="1270926" cy="127000"/>
            </a:xfrm>
            <a:custGeom>
              <a:avLst/>
              <a:gdLst>
                <a:gd name="T0" fmla="*/ 0 w 419"/>
                <a:gd name="T1" fmla="*/ 59 h 85"/>
                <a:gd name="T2" fmla="*/ 9970 w 419"/>
                <a:gd name="T3" fmla="*/ 59 h 85"/>
                <a:gd name="T4" fmla="*/ 12607 w 419"/>
                <a:gd name="T5" fmla="*/ 0 h 85"/>
                <a:gd name="T6" fmla="*/ 2614 w 419"/>
                <a:gd name="T7" fmla="*/ 0 h 85"/>
                <a:gd name="T8" fmla="*/ 0 w 419"/>
                <a:gd name="T9" fmla="*/ 59 h 85"/>
                <a:gd name="T10" fmla="*/ 0 60000 65536"/>
                <a:gd name="T11" fmla="*/ 0 60000 65536"/>
                <a:gd name="T12" fmla="*/ 0 60000 65536"/>
                <a:gd name="T13" fmla="*/ 0 60000 65536"/>
                <a:gd name="T14" fmla="*/ 0 60000 65536"/>
                <a:gd name="T15" fmla="*/ 0 w 419"/>
                <a:gd name="T16" fmla="*/ 0 h 85"/>
                <a:gd name="T17" fmla="*/ 419 w 419"/>
                <a:gd name="T18" fmla="*/ 85 h 85"/>
              </a:gdLst>
              <a:ahLst/>
              <a:cxnLst>
                <a:cxn ang="T10">
                  <a:pos x="T0" y="T1"/>
                </a:cxn>
                <a:cxn ang="T11">
                  <a:pos x="T2" y="T3"/>
                </a:cxn>
                <a:cxn ang="T12">
                  <a:pos x="T4" y="T5"/>
                </a:cxn>
                <a:cxn ang="T13">
                  <a:pos x="T6" y="T7"/>
                </a:cxn>
                <a:cxn ang="T14">
                  <a:pos x="T8" y="T9"/>
                </a:cxn>
              </a:cxnLst>
              <a:rect l="T15" t="T16" r="T17" b="T18"/>
              <a:pathLst>
                <a:path w="419" h="85">
                  <a:moveTo>
                    <a:pt x="0" y="85"/>
                  </a:moveTo>
                  <a:lnTo>
                    <a:pt x="331" y="85"/>
                  </a:lnTo>
                  <a:lnTo>
                    <a:pt x="419" y="0"/>
                  </a:lnTo>
                  <a:lnTo>
                    <a:pt x="87" y="0"/>
                  </a:lnTo>
                  <a:lnTo>
                    <a:pt x="0" y="85"/>
                  </a:lnTo>
                  <a:close/>
                </a:path>
              </a:pathLst>
            </a:custGeom>
            <a:solidFill>
              <a:srgbClr val="C0C0C0"/>
            </a:solidFill>
            <a:ln w="9525">
              <a:noFill/>
              <a:round/>
              <a:headEnd/>
              <a:tailEnd/>
            </a:ln>
          </p:spPr>
          <p:txBody>
            <a:bodyPr/>
            <a:lstStyle/>
            <a:p>
              <a:endParaRPr lang="ja-JP" altLang="en-US"/>
            </a:p>
          </p:txBody>
        </p:sp>
        <p:sp>
          <p:nvSpPr>
            <p:cNvPr id="35966" name="Freeform 600"/>
            <p:cNvSpPr>
              <a:spLocks/>
            </p:cNvSpPr>
            <p:nvPr/>
          </p:nvSpPr>
          <p:spPr bwMode="gray">
            <a:xfrm>
              <a:off x="7218644" y="4952993"/>
              <a:ext cx="268288" cy="498475"/>
            </a:xfrm>
            <a:custGeom>
              <a:avLst/>
              <a:gdLst>
                <a:gd name="T0" fmla="*/ 0 w 88"/>
                <a:gd name="T1" fmla="*/ 59 h 333"/>
                <a:gd name="T2" fmla="*/ 2734 w 88"/>
                <a:gd name="T3" fmla="*/ 0 h 333"/>
                <a:gd name="T4" fmla="*/ 2734 w 88"/>
                <a:gd name="T5" fmla="*/ 175 h 333"/>
                <a:gd name="T6" fmla="*/ 0 w 88"/>
                <a:gd name="T7" fmla="*/ 234 h 333"/>
                <a:gd name="T8" fmla="*/ 0 w 88"/>
                <a:gd name="T9" fmla="*/ 59 h 333"/>
                <a:gd name="T10" fmla="*/ 0 60000 65536"/>
                <a:gd name="T11" fmla="*/ 0 60000 65536"/>
                <a:gd name="T12" fmla="*/ 0 60000 65536"/>
                <a:gd name="T13" fmla="*/ 0 60000 65536"/>
                <a:gd name="T14" fmla="*/ 0 60000 65536"/>
                <a:gd name="T15" fmla="*/ 0 w 88"/>
                <a:gd name="T16" fmla="*/ 0 h 333"/>
                <a:gd name="T17" fmla="*/ 88 w 88"/>
                <a:gd name="T18" fmla="*/ 333 h 333"/>
              </a:gdLst>
              <a:ahLst/>
              <a:cxnLst>
                <a:cxn ang="T10">
                  <a:pos x="T0" y="T1"/>
                </a:cxn>
                <a:cxn ang="T11">
                  <a:pos x="T2" y="T3"/>
                </a:cxn>
                <a:cxn ang="T12">
                  <a:pos x="T4" y="T5"/>
                </a:cxn>
                <a:cxn ang="T13">
                  <a:pos x="T6" y="T7"/>
                </a:cxn>
                <a:cxn ang="T14">
                  <a:pos x="T8" y="T9"/>
                </a:cxn>
              </a:cxnLst>
              <a:rect l="T15" t="T16" r="T17" b="T18"/>
              <a:pathLst>
                <a:path w="88" h="333">
                  <a:moveTo>
                    <a:pt x="0" y="85"/>
                  </a:moveTo>
                  <a:lnTo>
                    <a:pt x="88" y="0"/>
                  </a:lnTo>
                  <a:lnTo>
                    <a:pt x="88" y="249"/>
                  </a:lnTo>
                  <a:lnTo>
                    <a:pt x="0" y="333"/>
                  </a:lnTo>
                  <a:lnTo>
                    <a:pt x="0" y="85"/>
                  </a:lnTo>
                  <a:close/>
                </a:path>
              </a:pathLst>
            </a:custGeom>
            <a:solidFill>
              <a:srgbClr val="969696"/>
            </a:solidFill>
            <a:ln w="9525">
              <a:noFill/>
              <a:round/>
              <a:headEnd/>
              <a:tailEnd/>
            </a:ln>
          </p:spPr>
          <p:txBody>
            <a:bodyPr/>
            <a:lstStyle/>
            <a:p>
              <a:endParaRPr lang="ja-JP" altLang="en-US"/>
            </a:p>
          </p:txBody>
        </p:sp>
        <p:sp>
          <p:nvSpPr>
            <p:cNvPr id="35967" name="Freeform 601"/>
            <p:cNvSpPr>
              <a:spLocks/>
            </p:cNvSpPr>
            <p:nvPr/>
          </p:nvSpPr>
          <p:spPr bwMode="gray">
            <a:xfrm>
              <a:off x="6216006" y="4952993"/>
              <a:ext cx="1270926" cy="498475"/>
            </a:xfrm>
            <a:custGeom>
              <a:avLst/>
              <a:gdLst>
                <a:gd name="T0" fmla="*/ 25146493 w 67"/>
                <a:gd name="T1" fmla="*/ 0 h 55"/>
                <a:gd name="T2" fmla="*/ 0 w 67"/>
                <a:gd name="T3" fmla="*/ 485484 h 55"/>
                <a:gd name="T4" fmla="*/ 0 w 67"/>
                <a:gd name="T5" fmla="*/ 1904713 h 55"/>
                <a:gd name="T6" fmla="*/ 95493713 w 67"/>
                <a:gd name="T7" fmla="*/ 1904713 h 55"/>
                <a:gd name="T8" fmla="*/ 120639026 w 67"/>
                <a:gd name="T9" fmla="*/ 1419229 h 55"/>
                <a:gd name="T10" fmla="*/ 120639026 w 67"/>
                <a:gd name="T11" fmla="*/ 0 h 55"/>
                <a:gd name="T12" fmla="*/ 25146493 w 67"/>
                <a:gd name="T13" fmla="*/ 0 h 55"/>
                <a:gd name="T14" fmla="*/ 0 60000 65536"/>
                <a:gd name="T15" fmla="*/ 0 60000 65536"/>
                <a:gd name="T16" fmla="*/ 0 60000 65536"/>
                <a:gd name="T17" fmla="*/ 0 60000 65536"/>
                <a:gd name="T18" fmla="*/ 0 60000 65536"/>
                <a:gd name="T19" fmla="*/ 0 60000 65536"/>
                <a:gd name="T20" fmla="*/ 0 60000 65536"/>
                <a:gd name="T21" fmla="*/ 0 w 67"/>
                <a:gd name="T22" fmla="*/ 0 h 55"/>
                <a:gd name="T23" fmla="*/ 67 w 67"/>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55">
                  <a:moveTo>
                    <a:pt x="14" y="0"/>
                  </a:moveTo>
                  <a:lnTo>
                    <a:pt x="0" y="14"/>
                  </a:lnTo>
                  <a:lnTo>
                    <a:pt x="0" y="55"/>
                  </a:lnTo>
                  <a:lnTo>
                    <a:pt x="53" y="55"/>
                  </a:lnTo>
                  <a:lnTo>
                    <a:pt x="67" y="41"/>
                  </a:lnTo>
                  <a:lnTo>
                    <a:pt x="67" y="0"/>
                  </a:lnTo>
                  <a:lnTo>
                    <a:pt x="14" y="0"/>
                  </a:lnTo>
                  <a:close/>
                </a:path>
              </a:pathLst>
            </a:custGeom>
            <a:noFill/>
            <a:ln w="9525" cap="rnd">
              <a:solidFill>
                <a:srgbClr val="000000"/>
              </a:solidFill>
              <a:prstDash val="solid"/>
              <a:round/>
              <a:headEnd/>
              <a:tailEnd/>
            </a:ln>
          </p:spPr>
          <p:txBody>
            <a:bodyPr/>
            <a:lstStyle/>
            <a:p>
              <a:endParaRPr lang="ja-JP" altLang="en-US"/>
            </a:p>
          </p:txBody>
        </p:sp>
        <p:sp>
          <p:nvSpPr>
            <p:cNvPr id="35968" name="Freeform 602"/>
            <p:cNvSpPr>
              <a:spLocks/>
            </p:cNvSpPr>
            <p:nvPr/>
          </p:nvSpPr>
          <p:spPr bwMode="gray">
            <a:xfrm>
              <a:off x="6216006" y="4952993"/>
              <a:ext cx="1270926" cy="127000"/>
            </a:xfrm>
            <a:custGeom>
              <a:avLst/>
              <a:gdLst>
                <a:gd name="T0" fmla="*/ 0 w 67"/>
                <a:gd name="T1" fmla="*/ 487183 h 14"/>
                <a:gd name="T2" fmla="*/ 95493713 w 67"/>
                <a:gd name="T3" fmla="*/ 487183 h 14"/>
                <a:gd name="T4" fmla="*/ 120639026 w 67"/>
                <a:gd name="T5" fmla="*/ 0 h 14"/>
                <a:gd name="T6" fmla="*/ 0 60000 65536"/>
                <a:gd name="T7" fmla="*/ 0 60000 65536"/>
                <a:gd name="T8" fmla="*/ 0 60000 65536"/>
                <a:gd name="T9" fmla="*/ 0 w 67"/>
                <a:gd name="T10" fmla="*/ 0 h 14"/>
                <a:gd name="T11" fmla="*/ 67 w 67"/>
                <a:gd name="T12" fmla="*/ 14 h 14"/>
              </a:gdLst>
              <a:ahLst/>
              <a:cxnLst>
                <a:cxn ang="T6">
                  <a:pos x="T0" y="T1"/>
                </a:cxn>
                <a:cxn ang="T7">
                  <a:pos x="T2" y="T3"/>
                </a:cxn>
                <a:cxn ang="T8">
                  <a:pos x="T4" y="T5"/>
                </a:cxn>
              </a:cxnLst>
              <a:rect l="T9" t="T10" r="T11" b="T12"/>
              <a:pathLst>
                <a:path w="67" h="14">
                  <a:moveTo>
                    <a:pt x="0" y="14"/>
                  </a:moveTo>
                  <a:lnTo>
                    <a:pt x="53" y="14"/>
                  </a:lnTo>
                  <a:lnTo>
                    <a:pt x="67" y="0"/>
                  </a:lnTo>
                </a:path>
              </a:pathLst>
            </a:custGeom>
            <a:noFill/>
            <a:ln w="9525" cap="rnd">
              <a:solidFill>
                <a:srgbClr val="000000"/>
              </a:solidFill>
              <a:prstDash val="solid"/>
              <a:round/>
              <a:headEnd/>
              <a:tailEnd/>
            </a:ln>
          </p:spPr>
          <p:txBody>
            <a:bodyPr/>
            <a:lstStyle/>
            <a:p>
              <a:endParaRPr lang="ja-JP" altLang="en-US"/>
            </a:p>
          </p:txBody>
        </p:sp>
        <p:sp>
          <p:nvSpPr>
            <p:cNvPr id="35969" name="Line 603"/>
            <p:cNvSpPr>
              <a:spLocks noChangeShapeType="1"/>
            </p:cNvSpPr>
            <p:nvPr/>
          </p:nvSpPr>
          <p:spPr bwMode="gray">
            <a:xfrm>
              <a:off x="7218644" y="5079993"/>
              <a:ext cx="3440" cy="371475"/>
            </a:xfrm>
            <a:prstGeom prst="line">
              <a:avLst/>
            </a:prstGeom>
            <a:noFill/>
            <a:ln w="9525" cap="rnd">
              <a:solidFill>
                <a:srgbClr val="000000"/>
              </a:solidFill>
              <a:round/>
              <a:headEnd/>
              <a:tailEnd/>
            </a:ln>
          </p:spPr>
          <p:txBody>
            <a:bodyPr/>
            <a:lstStyle/>
            <a:p>
              <a:endParaRPr lang="ja-JP" altLang="en-US"/>
            </a:p>
          </p:txBody>
        </p:sp>
        <p:sp>
          <p:nvSpPr>
            <p:cNvPr id="35973" name="Line 607"/>
            <p:cNvSpPr>
              <a:spLocks noChangeShapeType="1"/>
            </p:cNvSpPr>
            <p:nvPr/>
          </p:nvSpPr>
          <p:spPr bwMode="gray">
            <a:xfrm rot="-120000" flipH="1">
              <a:off x="6351473" y="4981717"/>
              <a:ext cx="144016" cy="64394"/>
            </a:xfrm>
            <a:prstGeom prst="line">
              <a:avLst/>
            </a:prstGeom>
            <a:noFill/>
            <a:ln w="9525" cap="rnd">
              <a:solidFill>
                <a:srgbClr val="000000"/>
              </a:solidFill>
              <a:round/>
              <a:headEnd/>
              <a:tailEnd/>
            </a:ln>
          </p:spPr>
          <p:txBody>
            <a:bodyPr/>
            <a:lstStyle/>
            <a:p>
              <a:endParaRPr lang="ja-JP" altLang="en-US"/>
            </a:p>
          </p:txBody>
        </p:sp>
        <p:sp>
          <p:nvSpPr>
            <p:cNvPr id="149" name="Line 607"/>
            <p:cNvSpPr>
              <a:spLocks noChangeShapeType="1"/>
            </p:cNvSpPr>
            <p:nvPr/>
          </p:nvSpPr>
          <p:spPr bwMode="gray">
            <a:xfrm rot="-120000" flipH="1">
              <a:off x="7217740" y="4981718"/>
              <a:ext cx="144016" cy="64394"/>
            </a:xfrm>
            <a:prstGeom prst="line">
              <a:avLst/>
            </a:prstGeom>
            <a:noFill/>
            <a:ln w="9525" cap="rnd">
              <a:solidFill>
                <a:srgbClr val="000000"/>
              </a:solidFill>
              <a:round/>
              <a:headEnd/>
              <a:tailEnd/>
            </a:ln>
          </p:spPr>
          <p:txBody>
            <a:bodyPr/>
            <a:lstStyle/>
            <a:p>
              <a:endParaRPr lang="ja-JP" altLang="en-US"/>
            </a:p>
          </p:txBody>
        </p:sp>
        <p:cxnSp>
          <p:nvCxnSpPr>
            <p:cNvPr id="151" name="直線コネクタ 150"/>
            <p:cNvCxnSpPr>
              <a:stCxn id="35973" idx="1"/>
              <a:endCxn id="149" idx="1"/>
            </p:cNvCxnSpPr>
            <p:nvPr/>
          </p:nvCxnSpPr>
          <p:spPr>
            <a:xfrm>
              <a:off x="6352641" y="5048604"/>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a:stCxn id="35973" idx="0"/>
              <a:endCxn id="149" idx="0"/>
            </p:cNvCxnSpPr>
            <p:nvPr/>
          </p:nvCxnSpPr>
          <p:spPr>
            <a:xfrm>
              <a:off x="6494321" y="4979224"/>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a:off x="6390403" y="5031896"/>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6455267" y="4996177"/>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Line 607"/>
            <p:cNvSpPr>
              <a:spLocks noChangeShapeType="1"/>
            </p:cNvSpPr>
            <p:nvPr/>
          </p:nvSpPr>
          <p:spPr bwMode="gray">
            <a:xfrm rot="-120000" flipH="1">
              <a:off x="6596455" y="4981716"/>
              <a:ext cx="144016" cy="64394"/>
            </a:xfrm>
            <a:prstGeom prst="line">
              <a:avLst/>
            </a:prstGeom>
            <a:noFill/>
            <a:ln w="9525" cap="rnd">
              <a:solidFill>
                <a:srgbClr val="000000"/>
              </a:solidFill>
              <a:round/>
              <a:headEnd/>
              <a:tailEnd/>
            </a:ln>
          </p:spPr>
          <p:txBody>
            <a:bodyPr/>
            <a:lstStyle/>
            <a:p>
              <a:endParaRPr lang="ja-JP" altLang="en-US"/>
            </a:p>
          </p:txBody>
        </p:sp>
        <p:sp>
          <p:nvSpPr>
            <p:cNvPr id="160" name="Line 607"/>
            <p:cNvSpPr>
              <a:spLocks noChangeShapeType="1"/>
            </p:cNvSpPr>
            <p:nvPr/>
          </p:nvSpPr>
          <p:spPr bwMode="gray">
            <a:xfrm rot="-120000" flipH="1">
              <a:off x="6965712" y="4981716"/>
              <a:ext cx="144016" cy="64394"/>
            </a:xfrm>
            <a:prstGeom prst="line">
              <a:avLst/>
            </a:prstGeom>
            <a:noFill/>
            <a:ln w="9525" cap="rnd">
              <a:solidFill>
                <a:srgbClr val="000000"/>
              </a:solidFill>
              <a:round/>
              <a:headEnd/>
              <a:tailEnd/>
            </a:ln>
          </p:spPr>
          <p:txBody>
            <a:bodyPr/>
            <a:lstStyle/>
            <a:p>
              <a:endParaRPr lang="ja-JP" altLang="en-US"/>
            </a:p>
          </p:txBody>
        </p:sp>
      </p:grpSp>
      <p:sp>
        <p:nvSpPr>
          <p:cNvPr id="162" name="AutoShape 645"/>
          <p:cNvSpPr>
            <a:spLocks noChangeArrowheads="1"/>
          </p:cNvSpPr>
          <p:nvPr/>
        </p:nvSpPr>
        <p:spPr bwMode="auto">
          <a:xfrm rot="300000">
            <a:off x="5393199" y="5170005"/>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endParaRPr lang="ja-JP" altLang="en-US"/>
          </a:p>
        </p:txBody>
      </p:sp>
      <p:sp>
        <p:nvSpPr>
          <p:cNvPr id="163" name="Rectangle 648"/>
          <p:cNvSpPr>
            <a:spLocks noChangeArrowheads="1"/>
          </p:cNvSpPr>
          <p:nvPr/>
        </p:nvSpPr>
        <p:spPr bwMode="auto">
          <a:xfrm rot="240000">
            <a:off x="5057396" y="5110007"/>
            <a:ext cx="759335" cy="153888"/>
          </a:xfrm>
          <a:prstGeom prst="rect">
            <a:avLst/>
          </a:prstGeom>
          <a:noFill/>
          <a:ln w="9525">
            <a:noFill/>
            <a:miter lim="800000"/>
            <a:headEnd/>
            <a:tailEnd/>
          </a:ln>
        </p:spPr>
        <p:txBody>
          <a:bodyPr wrap="square" lIns="0" tIns="0" rIns="0" bIns="0">
            <a:spAutoFit/>
          </a:bodyPr>
          <a:lstStyle/>
          <a:p>
            <a:pPr algn="just"/>
            <a:r>
              <a:rPr lang="ja-JP" altLang="en-US" sz="1000" b="1" baseline="0" dirty="0" smtClean="0">
                <a:solidFill>
                  <a:schemeClr val="tx1"/>
                </a:solidFill>
                <a:latin typeface="HG丸ｺﾞｼｯｸM-PRO" pitchFamily="50" charset="-128"/>
                <a:ea typeface="HG丸ｺﾞｼｯｸM-PRO" pitchFamily="50" charset="-128"/>
              </a:rPr>
              <a:t>雨水</a:t>
            </a:r>
            <a:endParaRPr lang="ja-JP" altLang="en-US" sz="1000" b="1" baseline="0" dirty="0">
              <a:solidFill>
                <a:schemeClr val="tx1"/>
              </a:solidFill>
              <a:latin typeface="HG丸ｺﾞｼｯｸM-PRO" pitchFamily="50" charset="-128"/>
              <a:ea typeface="HG丸ｺﾞｼｯｸM-PRO" pitchFamily="50" charset="-128"/>
            </a:endParaRPr>
          </a:p>
        </p:txBody>
      </p:sp>
      <p:sp>
        <p:nvSpPr>
          <p:cNvPr id="164" name="Rectangle 649"/>
          <p:cNvSpPr>
            <a:spLocks noChangeArrowheads="1"/>
          </p:cNvSpPr>
          <p:nvPr/>
        </p:nvSpPr>
        <p:spPr bwMode="auto">
          <a:xfrm rot="300000">
            <a:off x="5034428" y="5285101"/>
            <a:ext cx="716076" cy="153888"/>
          </a:xfrm>
          <a:prstGeom prst="rect">
            <a:avLst/>
          </a:prstGeom>
          <a:noFill/>
          <a:ln w="9525">
            <a:noFill/>
            <a:miter lim="800000"/>
            <a:headEnd/>
            <a:tailEnd/>
          </a:ln>
        </p:spPr>
        <p:txBody>
          <a:bodyPr wrap="square" lIns="0" tIns="0" rIns="0" bIns="0">
            <a:spAutoFit/>
          </a:bodyPr>
          <a:lstStyle/>
          <a:p>
            <a:pPr algn="just"/>
            <a:r>
              <a:rPr lang="ja-JP" altLang="en-US" sz="1000" b="1" baseline="0" dirty="0" smtClean="0">
                <a:solidFill>
                  <a:schemeClr val="tx1"/>
                </a:solidFill>
                <a:latin typeface="HG丸ｺﾞｼｯｸM-PRO" pitchFamily="50" charset="-128"/>
                <a:ea typeface="HG丸ｺﾞｼｯｸM-PRO" pitchFamily="50" charset="-128"/>
              </a:rPr>
              <a:t>汚水</a:t>
            </a:r>
            <a:endParaRPr lang="ja-JP" altLang="en-US" sz="1000" baseline="0" dirty="0">
              <a:solidFill>
                <a:schemeClr val="tx1"/>
              </a:solidFill>
              <a:latin typeface="HG丸ｺﾞｼｯｸM-PRO" pitchFamily="50" charset="-128"/>
              <a:ea typeface="HG丸ｺﾞｼｯｸM-PRO" pitchFamily="50" charset="-128"/>
            </a:endParaRPr>
          </a:p>
        </p:txBody>
      </p:sp>
      <p:sp>
        <p:nvSpPr>
          <p:cNvPr id="165" name="AutoShape 646"/>
          <p:cNvSpPr>
            <a:spLocks noChangeArrowheads="1"/>
          </p:cNvSpPr>
          <p:nvPr/>
        </p:nvSpPr>
        <p:spPr bwMode="auto">
          <a:xfrm rot="334862">
            <a:off x="5357196" y="5350025"/>
            <a:ext cx="495300" cy="107950"/>
          </a:xfrm>
          <a:prstGeom prst="rightArrow">
            <a:avLst>
              <a:gd name="adj1" fmla="val 50000"/>
              <a:gd name="adj2" fmla="val 105882"/>
            </a:avLst>
          </a:prstGeom>
          <a:solidFill>
            <a:srgbClr val="333333"/>
          </a:solidFill>
          <a:ln w="9525">
            <a:solidFill>
              <a:srgbClr val="333333"/>
            </a:solidFill>
            <a:miter lim="800000"/>
            <a:headEnd/>
            <a:tailEnd/>
          </a:ln>
        </p:spPr>
        <p:txBody>
          <a:bodyPr wrap="none" anchor="ctr"/>
          <a:lstStyle/>
          <a:p>
            <a:endParaRPr lang="ja-JP" altLang="en-US"/>
          </a:p>
        </p:txBody>
      </p:sp>
      <p:sp>
        <p:nvSpPr>
          <p:cNvPr id="166" name="角丸四角形 165"/>
          <p:cNvSpPr/>
          <p:nvPr/>
        </p:nvSpPr>
        <p:spPr>
          <a:xfrm>
            <a:off x="468000" y="608663"/>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・下水道の役割・</a:t>
            </a:r>
            <a:r>
              <a:rPr lang="ja-JP" altLang="en-US" dirty="0">
                <a:solidFill>
                  <a:schemeClr val="accent1">
                    <a:lumMod val="50000"/>
                  </a:schemeClr>
                </a:solidFill>
                <a:latin typeface="HG丸ｺﾞｼｯｸM-PRO" pitchFamily="50" charset="-128"/>
                <a:ea typeface="HG丸ｺﾞｼｯｸM-PRO" pitchFamily="50" charset="-128"/>
                <a:cs typeface="Meiryo UI" pitchFamily="50" charset="-128"/>
              </a:rPr>
              <a:t>しく</a:t>
            </a: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みはどのようなものか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72" name="Rectangle 649"/>
          <p:cNvSpPr>
            <a:spLocks noChangeArrowheads="1"/>
          </p:cNvSpPr>
          <p:nvPr/>
        </p:nvSpPr>
        <p:spPr bwMode="auto">
          <a:xfrm>
            <a:off x="699975" y="4251492"/>
            <a:ext cx="360000" cy="153888"/>
          </a:xfrm>
          <a:prstGeom prst="rect">
            <a:avLst/>
          </a:prstGeom>
          <a:noFill/>
          <a:ln w="9525">
            <a:noFill/>
            <a:miter lim="800000"/>
            <a:headEnd/>
            <a:tailEnd/>
          </a:ln>
        </p:spPr>
        <p:txBody>
          <a:bodyPr lIns="0" tIns="0" rIns="0" bIns="0">
            <a:spAutoFit/>
          </a:bodyPr>
          <a:lstStyle/>
          <a:p>
            <a:pPr algn="ctr"/>
            <a:r>
              <a:rPr lang="ja-JP" altLang="en-US" sz="1000" b="1" baseline="0" dirty="0" smtClean="0">
                <a:solidFill>
                  <a:schemeClr val="tx1"/>
                </a:solidFill>
                <a:latin typeface="HG丸ｺﾞｼｯｸM-PRO" pitchFamily="50" charset="-128"/>
                <a:ea typeface="HG丸ｺﾞｼｯｸM-PRO" pitchFamily="50" charset="-128"/>
              </a:rPr>
              <a:t>汚水</a:t>
            </a:r>
            <a:endParaRPr lang="ja-JP" altLang="en-US" sz="1000" baseline="0" dirty="0">
              <a:solidFill>
                <a:schemeClr val="tx1"/>
              </a:solidFill>
              <a:latin typeface="HG丸ｺﾞｼｯｸM-PRO" pitchFamily="50" charset="-128"/>
              <a:ea typeface="HG丸ｺﾞｼｯｸM-PRO" pitchFamily="50" charset="-128"/>
            </a:endParaRPr>
          </a:p>
        </p:txBody>
      </p:sp>
      <p:sp>
        <p:nvSpPr>
          <p:cNvPr id="173" name="Rectangle 649"/>
          <p:cNvSpPr>
            <a:spLocks noChangeArrowheads="1"/>
          </p:cNvSpPr>
          <p:nvPr/>
        </p:nvSpPr>
        <p:spPr bwMode="auto">
          <a:xfrm>
            <a:off x="2068087" y="4251492"/>
            <a:ext cx="360000" cy="153888"/>
          </a:xfrm>
          <a:prstGeom prst="rect">
            <a:avLst/>
          </a:prstGeom>
          <a:noFill/>
          <a:ln w="9525">
            <a:noFill/>
            <a:miter lim="800000"/>
            <a:headEnd/>
            <a:tailEnd/>
          </a:ln>
        </p:spPr>
        <p:txBody>
          <a:bodyPr lIns="0" tIns="0" rIns="0" bIns="0">
            <a:spAutoFit/>
          </a:bodyPr>
          <a:lstStyle/>
          <a:p>
            <a:pPr algn="ctr"/>
            <a:r>
              <a:rPr lang="ja-JP" altLang="en-US" sz="1000" b="1" baseline="0" dirty="0" smtClean="0">
                <a:solidFill>
                  <a:schemeClr val="tx1"/>
                </a:solidFill>
                <a:latin typeface="HG丸ｺﾞｼｯｸM-PRO" pitchFamily="50" charset="-128"/>
                <a:ea typeface="HG丸ｺﾞｼｯｸM-PRO" pitchFamily="50" charset="-128"/>
              </a:rPr>
              <a:t>雨水</a:t>
            </a:r>
            <a:endParaRPr lang="ja-JP" altLang="en-US" sz="1000" b="1" baseline="0" dirty="0">
              <a:solidFill>
                <a:schemeClr val="tx1"/>
              </a:solidFill>
              <a:latin typeface="HG丸ｺﾞｼｯｸM-PRO" pitchFamily="50" charset="-128"/>
              <a:ea typeface="HG丸ｺﾞｼｯｸM-PRO" pitchFamily="50" charset="-128"/>
            </a:endParaRPr>
          </a:p>
        </p:txBody>
      </p:sp>
      <p:sp>
        <p:nvSpPr>
          <p:cNvPr id="143" name="正方形/長方形 142"/>
          <p:cNvSpPr/>
          <p:nvPr/>
        </p:nvSpPr>
        <p:spPr>
          <a:xfrm rot="420000">
            <a:off x="669464" y="4806090"/>
            <a:ext cx="199178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Rectangle 719"/>
          <p:cNvSpPr>
            <a:spLocks noChangeArrowheads="1"/>
          </p:cNvSpPr>
          <p:nvPr/>
        </p:nvSpPr>
        <p:spPr bwMode="auto">
          <a:xfrm>
            <a:off x="754066" y="5314947"/>
            <a:ext cx="1800502" cy="577081"/>
          </a:xfrm>
          <a:prstGeom prst="rect">
            <a:avLst/>
          </a:prstGeom>
          <a:noFill/>
          <a:ln w="9525">
            <a:noFill/>
            <a:miter lim="800000"/>
            <a:headEnd/>
            <a:tailEnd/>
          </a:ln>
        </p:spPr>
        <p:txBody>
          <a:bodyPr wrap="square" lIns="0" tIns="0" rIns="0" bIns="0">
            <a:spAutoFit/>
          </a:bodyPr>
          <a:lstStyle/>
          <a:p>
            <a:pPr>
              <a:lnSpc>
                <a:spcPts val="1500"/>
              </a:lnSpc>
            </a:pPr>
            <a:r>
              <a:rPr lang="ja-JP" altLang="en-US" sz="1000" dirty="0" smtClean="0">
                <a:latin typeface="HG丸ｺﾞｼｯｸM-PRO" pitchFamily="50" charset="-128"/>
                <a:ea typeface="HG丸ｺﾞｼｯｸM-PRO" pitchFamily="50" charset="-128"/>
              </a:rPr>
              <a:t>大阪市では雨水と汚水とを同じ管渠で流す合流式が大半</a:t>
            </a:r>
            <a:r>
              <a:rPr lang="en-US" altLang="ja-JP" sz="1000" baseline="30000" dirty="0">
                <a:latin typeface="HG丸ｺﾞｼｯｸM-PRO" pitchFamily="50" charset="-128"/>
                <a:ea typeface="HG丸ｺﾞｼｯｸM-PRO" pitchFamily="50" charset="-128"/>
              </a:rPr>
              <a:t>※</a:t>
            </a:r>
            <a:r>
              <a:rPr lang="ja-JP" altLang="en-US" sz="1000" baseline="30000" dirty="0" smtClean="0">
                <a:latin typeface="HG丸ｺﾞｼｯｸM-PRO" pitchFamily="50" charset="-128"/>
                <a:ea typeface="HG丸ｺﾞｼｯｸM-PRO" pitchFamily="50" charset="-128"/>
              </a:rPr>
              <a:t>１</a:t>
            </a:r>
            <a:endParaRPr lang="en-US" altLang="ja-JP" sz="1000" baseline="30000" dirty="0" smtClean="0">
              <a:latin typeface="HG丸ｺﾞｼｯｸM-PRO" pitchFamily="50" charset="-128"/>
              <a:ea typeface="HG丸ｺﾞｼｯｸM-PRO" pitchFamily="50" charset="-128"/>
            </a:endParaRPr>
          </a:p>
          <a:p>
            <a:pPr>
              <a:lnSpc>
                <a:spcPts val="1500"/>
              </a:lnSpc>
            </a:pPr>
            <a:r>
              <a:rPr lang="ja-JP" altLang="en-US" sz="1000" dirty="0" smtClean="0">
                <a:latin typeface="HG丸ｺﾞｼｯｸM-PRO" pitchFamily="50" charset="-128"/>
                <a:ea typeface="HG丸ｺﾞｼｯｸM-PRO" pitchFamily="50" charset="-128"/>
              </a:rPr>
              <a:t>（合流式はＰ</a:t>
            </a:r>
            <a:r>
              <a:rPr lang="en-US" altLang="ja-JP" sz="1000" dirty="0" smtClean="0">
                <a:latin typeface="HG丸ｺﾞｼｯｸM-PRO" pitchFamily="50" charset="-128"/>
                <a:ea typeface="HG丸ｺﾞｼｯｸM-PRO" pitchFamily="50" charset="-128"/>
              </a:rPr>
              <a:t>16</a:t>
            </a:r>
            <a:r>
              <a:rPr lang="ja-JP" altLang="en-US" sz="1000" dirty="0" smtClean="0">
                <a:latin typeface="HG丸ｺﾞｼｯｸM-PRO" pitchFamily="50" charset="-128"/>
                <a:ea typeface="HG丸ｺﾞｼｯｸM-PRO" pitchFamily="50" charset="-128"/>
              </a:rPr>
              <a:t>で説明）</a:t>
            </a:r>
            <a:endParaRPr lang="ja-JP" altLang="en-US" sz="1000" baseline="0" dirty="0">
              <a:solidFill>
                <a:schemeClr val="tx1"/>
              </a:solidFill>
              <a:latin typeface="HG丸ｺﾞｼｯｸM-PRO" pitchFamily="50" charset="-128"/>
              <a:ea typeface="HG丸ｺﾞｼｯｸM-PRO" pitchFamily="50" charset="-128"/>
            </a:endParaRPr>
          </a:p>
        </p:txBody>
      </p:sp>
      <p:cxnSp>
        <p:nvCxnSpPr>
          <p:cNvPr id="146" name="曲線コネクタ 145"/>
          <p:cNvCxnSpPr/>
          <p:nvPr/>
        </p:nvCxnSpPr>
        <p:spPr>
          <a:xfrm flipV="1">
            <a:off x="1059977" y="4982685"/>
            <a:ext cx="450477" cy="317963"/>
          </a:xfrm>
          <a:prstGeom prst="curvedConnector3">
            <a:avLst>
              <a:gd name="adj1" fmla="val 4892"/>
            </a:avLst>
          </a:prstGeom>
          <a:ln>
            <a:tailEnd type="arrow"/>
          </a:ln>
        </p:spPr>
        <p:style>
          <a:lnRef idx="1">
            <a:schemeClr val="accent1"/>
          </a:lnRef>
          <a:fillRef idx="0">
            <a:schemeClr val="accent1"/>
          </a:fillRef>
          <a:effectRef idx="0">
            <a:schemeClr val="accent1"/>
          </a:effectRef>
          <a:fontRef idx="minor">
            <a:schemeClr val="tx1"/>
          </a:fontRef>
        </p:style>
      </p:cxnSp>
      <p:sp>
        <p:nvSpPr>
          <p:cNvPr id="145" name="Text Box 4"/>
          <p:cNvSpPr txBox="1">
            <a:spLocks noChangeArrowheads="1"/>
          </p:cNvSpPr>
          <p:nvPr/>
        </p:nvSpPr>
        <p:spPr bwMode="auto">
          <a:xfrm>
            <a:off x="1849424" y="1370347"/>
            <a:ext cx="7487461" cy="381551"/>
          </a:xfrm>
          <a:prstGeom prst="rect">
            <a:avLst/>
          </a:prstGeom>
          <a:noFill/>
          <a:ln w="9525">
            <a:solidFill>
              <a:schemeClr val="accent1"/>
            </a:solidFill>
            <a:miter lim="800000"/>
            <a:headEnd/>
            <a:tailEnd/>
          </a:ln>
        </p:spPr>
        <p:txBody>
          <a:bodyPr wrap="square" lIns="108000" tIns="144000" rIns="108000" bIns="144000" anchor="ctr" anchorCtr="0">
            <a:noAutofit/>
          </a:bodyPr>
          <a:lstStyle/>
          <a:p>
            <a:pPr marL="216000" indent="-216000">
              <a:lnSpc>
                <a:spcPts val="2500"/>
              </a:lnSpc>
              <a:defRPr/>
            </a:pPr>
            <a:r>
              <a:rPr lang="ja-JP" altLang="en-US" sz="1600" dirty="0" smtClean="0">
                <a:latin typeface="HG丸ｺﾞｼｯｸM-PRO" panose="020F0600000000000000" pitchFamily="50" charset="-128"/>
                <a:ea typeface="HG丸ｺﾞｼｯｸM-PRO" panose="020F0600000000000000" pitchFamily="50" charset="-128"/>
              </a:rPr>
              <a:t>・雨水を地上にとどめず、円滑に河川等に放流することで浸水被害を防ぐ</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147" name="Text Box 4"/>
          <p:cNvSpPr txBox="1">
            <a:spLocks noChangeArrowheads="1"/>
          </p:cNvSpPr>
          <p:nvPr/>
        </p:nvSpPr>
        <p:spPr bwMode="auto">
          <a:xfrm>
            <a:off x="1849425" y="1910187"/>
            <a:ext cx="7473516" cy="690722"/>
          </a:xfrm>
          <a:prstGeom prst="rect">
            <a:avLst/>
          </a:prstGeom>
          <a:noFill/>
          <a:ln w="9525">
            <a:solidFill>
              <a:schemeClr val="accent1"/>
            </a:solidFill>
            <a:miter lim="800000"/>
            <a:headEnd/>
            <a:tailEnd/>
          </a:ln>
        </p:spPr>
        <p:txBody>
          <a:bodyPr wrap="square" lIns="108000" tIns="72000" rIns="108000" bIns="72000" anchor="ctr" anchorCtr="0">
            <a:noAutofit/>
          </a:bodyPr>
          <a:lstStyle/>
          <a:p>
            <a:pPr marL="216000" indent="-216000">
              <a:lnSpc>
                <a:spcPts val="2500"/>
              </a:lnSpc>
              <a:defRPr/>
            </a:pPr>
            <a:r>
              <a:rPr lang="ja-JP" altLang="en-US" sz="1600" dirty="0">
                <a:latin typeface="HG丸ｺﾞｼｯｸM-PRO" panose="020F0600000000000000" pitchFamily="50" charset="-128"/>
                <a:ea typeface="HG丸ｺﾞｼｯｸM-PRO" panose="020F0600000000000000" pitchFamily="50" charset="-128"/>
              </a:rPr>
              <a:t>・</a:t>
            </a:r>
            <a:r>
              <a:rPr lang="ja-JP" altLang="en-US" sz="1600" baseline="0" dirty="0" smtClean="0">
                <a:solidFill>
                  <a:schemeClr val="tx1"/>
                </a:solidFill>
                <a:latin typeface="HG丸ｺﾞｼｯｸM-PRO" panose="020F0600000000000000" pitchFamily="50" charset="-128"/>
                <a:ea typeface="HG丸ｺﾞｼｯｸM-PRO" panose="020F0600000000000000" pitchFamily="50" charset="-128"/>
              </a:rPr>
              <a:t>下水道普及による衛生環境の改善・維持（大阪市においてはほぼ達成）</a:t>
            </a:r>
            <a:endParaRPr lang="en-US" altLang="ja-JP" sz="1600" baseline="0" dirty="0" smtClean="0">
              <a:solidFill>
                <a:schemeClr val="tx1"/>
              </a:solidFill>
              <a:latin typeface="HG丸ｺﾞｼｯｸM-PRO" panose="020F0600000000000000" pitchFamily="50" charset="-128"/>
              <a:ea typeface="HG丸ｺﾞｼｯｸM-PRO" panose="020F0600000000000000" pitchFamily="50" charset="-128"/>
            </a:endParaRPr>
          </a:p>
          <a:p>
            <a:pPr marL="216000" indent="-216000">
              <a:lnSpc>
                <a:spcPts val="2500"/>
              </a:lnSpc>
              <a:defRPr/>
            </a:pPr>
            <a:r>
              <a:rPr lang="ja-JP" altLang="en-US" sz="1600" dirty="0" smtClean="0">
                <a:latin typeface="HG丸ｺﾞｼｯｸM-PRO" panose="020F0600000000000000" pitchFamily="50" charset="-128"/>
                <a:ea typeface="HG丸ｺﾞｼｯｸM-PRO" panose="020F0600000000000000" pitchFamily="50" charset="-128"/>
              </a:rPr>
              <a:t>・河川等への放流水質改善による環境対策</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148" name="角丸四角形 147"/>
          <p:cNvSpPr/>
          <p:nvPr/>
        </p:nvSpPr>
        <p:spPr>
          <a:xfrm>
            <a:off x="397650" y="1409551"/>
            <a:ext cx="1260000" cy="422732"/>
          </a:xfrm>
          <a:prstGeom prst="roundRect">
            <a:avLst>
              <a:gd name="adj" fmla="val 3701"/>
            </a:avLst>
          </a:prstGeom>
          <a:solidFill>
            <a:schemeClr val="accent6">
              <a:lumMod val="20000"/>
              <a:lumOff val="8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t" anchorCtr="0">
            <a:spAutoFit/>
          </a:bodyPr>
          <a:lstStyle/>
          <a:p>
            <a:pPr marL="144000" indent="-144000" algn="ctr">
              <a:lnSpc>
                <a:spcPts val="2100"/>
              </a:lnSpc>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雨水排除</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50" name="角丸四角形 149"/>
          <p:cNvSpPr/>
          <p:nvPr/>
        </p:nvSpPr>
        <p:spPr>
          <a:xfrm>
            <a:off x="423065" y="2087210"/>
            <a:ext cx="1260000" cy="422732"/>
          </a:xfrm>
          <a:prstGeom prst="roundRect">
            <a:avLst>
              <a:gd name="adj" fmla="val 3701"/>
            </a:avLst>
          </a:prstGeom>
          <a:solidFill>
            <a:schemeClr val="accent6">
              <a:lumMod val="20000"/>
              <a:lumOff val="8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t" anchorCtr="0">
            <a:spAutoFit/>
          </a:bodyPr>
          <a:lstStyle/>
          <a:p>
            <a:pPr marL="144000" indent="-144000" algn="ctr">
              <a:lnSpc>
                <a:spcPts val="2100"/>
              </a:lnSpc>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汚水処理</a:t>
            </a:r>
            <a:endParaRPr lang="en-US" altLang="ja-JP"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39" name="正方形/長方形 138"/>
          <p:cNvSpPr/>
          <p:nvPr/>
        </p:nvSpPr>
        <p:spPr>
          <a:xfrm>
            <a:off x="5240582" y="2698620"/>
            <a:ext cx="4492704" cy="987551"/>
          </a:xfrm>
          <a:prstGeom prst="rect">
            <a:avLst/>
          </a:prstGeom>
          <a:noFill/>
          <a:ln>
            <a:noFill/>
          </a:ln>
        </p:spPr>
        <p:txBody>
          <a:bodyPr wrap="square" tIns="108000" bIns="108000">
            <a:spAutoFit/>
          </a:bodyPr>
          <a:lstStyle/>
          <a:p>
            <a:pPr>
              <a:lnSpc>
                <a:spcPts val="2000"/>
              </a:lnSpc>
              <a:defRPr/>
            </a:pPr>
            <a:r>
              <a:rPr lang="ja-JP" altLang="en-US" sz="1600" dirty="0" smtClean="0">
                <a:latin typeface="HG丸ｺﾞｼｯｸM-PRO" panose="020F0600000000000000" pitchFamily="50" charset="-128"/>
                <a:ea typeface="HG丸ｺﾞｼｯｸM-PRO" panose="020F0600000000000000" pitchFamily="50" charset="-128"/>
              </a:rPr>
              <a:t>下水道</a:t>
            </a:r>
            <a:r>
              <a:rPr lang="ja-JP" altLang="en-US" sz="1600" dirty="0">
                <a:latin typeface="HG丸ｺﾞｼｯｸM-PRO" panose="020F0600000000000000" pitchFamily="50" charset="-128"/>
                <a:ea typeface="HG丸ｺﾞｼｯｸM-PRO" panose="020F0600000000000000" pitchFamily="50" charset="-128"/>
              </a:rPr>
              <a:t>の</a:t>
            </a:r>
            <a:r>
              <a:rPr lang="ja-JP" altLang="en-US" sz="1600" dirty="0" smtClean="0">
                <a:latin typeface="HG丸ｺﾞｼｯｸM-PRO" panose="020F0600000000000000" pitchFamily="50" charset="-128"/>
                <a:ea typeface="HG丸ｺﾞｼｯｸM-PRO" panose="020F0600000000000000" pitchFamily="50" charset="-128"/>
              </a:rPr>
              <a:t>施設は</a:t>
            </a:r>
            <a:r>
              <a:rPr lang="ja-JP" altLang="en-US" sz="1600" dirty="0">
                <a:latin typeface="HG丸ｺﾞｼｯｸM-PRO" panose="020F0600000000000000" pitchFamily="50" charset="-128"/>
                <a:ea typeface="HG丸ｺﾞｼｯｸM-PRO" panose="020F0600000000000000" pitchFamily="50" charset="-128"/>
              </a:rPr>
              <a:t>、雨水と汚水を運ぶ</a:t>
            </a:r>
            <a:r>
              <a:rPr lang="ja-JP" altLang="en-US" sz="1600" u="sng" dirty="0">
                <a:latin typeface="HG丸ｺﾞｼｯｸM-PRO" panose="020F0600000000000000" pitchFamily="50" charset="-128"/>
                <a:ea typeface="HG丸ｺﾞｼｯｸM-PRO" panose="020F0600000000000000" pitchFamily="50" charset="-128"/>
              </a:rPr>
              <a:t>管渠</a:t>
            </a:r>
            <a:r>
              <a:rPr lang="ja-JP" altLang="en-US" sz="1600" dirty="0">
                <a:latin typeface="HG丸ｺﾞｼｯｸM-PRO" panose="020F0600000000000000" pitchFamily="50" charset="-128"/>
                <a:ea typeface="HG丸ｺﾞｼｯｸM-PRO" panose="020F0600000000000000" pitchFamily="50" charset="-128"/>
              </a:rPr>
              <a:t>、地上へ汲み上げる</a:t>
            </a:r>
            <a:r>
              <a:rPr lang="ja-JP" altLang="en-US" sz="1600" u="sng" dirty="0">
                <a:latin typeface="HG丸ｺﾞｼｯｸM-PRO" panose="020F0600000000000000" pitchFamily="50" charset="-128"/>
                <a:ea typeface="HG丸ｺﾞｼｯｸM-PRO" panose="020F0600000000000000" pitchFamily="50" charset="-128"/>
              </a:rPr>
              <a:t>抽水所（ポンプ場）</a:t>
            </a:r>
            <a:r>
              <a:rPr lang="ja-JP" altLang="en-US" sz="1600" dirty="0">
                <a:latin typeface="HG丸ｺﾞｼｯｸM-PRO" panose="020F0600000000000000" pitchFamily="50" charset="-128"/>
                <a:ea typeface="HG丸ｺﾞｼｯｸM-PRO" panose="020F0600000000000000" pitchFamily="50" charset="-128"/>
              </a:rPr>
              <a:t>、主に汚水の浄化処理を行う</a:t>
            </a:r>
            <a:r>
              <a:rPr lang="ja-JP" altLang="en-US" sz="1600" u="sng" dirty="0">
                <a:latin typeface="HG丸ｺﾞｼｯｸM-PRO" panose="020F0600000000000000" pitchFamily="50" charset="-128"/>
                <a:ea typeface="HG丸ｺﾞｼｯｸM-PRO" panose="020F0600000000000000" pitchFamily="50" charset="-128"/>
              </a:rPr>
              <a:t>下水処理場</a:t>
            </a:r>
            <a:r>
              <a:rPr lang="ja-JP" altLang="en-US" sz="1600" dirty="0">
                <a:latin typeface="HG丸ｺﾞｼｯｸM-PRO" panose="020F0600000000000000" pitchFamily="50" charset="-128"/>
                <a:ea typeface="HG丸ｺﾞｼｯｸM-PRO" panose="020F0600000000000000" pitchFamily="50" charset="-128"/>
              </a:rPr>
              <a:t>からなる。</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40" name="スライド番号プレースホルダ 1"/>
          <p:cNvSpPr>
            <a:spLocks noGrp="1"/>
          </p:cNvSpPr>
          <p:nvPr>
            <p:ph type="sldNum" sz="quarter" idx="12"/>
          </p:nvPr>
        </p:nvSpPr>
        <p:spPr>
          <a:xfrm>
            <a:off x="9360000" y="6300000"/>
            <a:ext cx="648000" cy="360000"/>
          </a:xfrm>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6</a:t>
            </a:fld>
            <a:endParaRPr lang="ja-JP" alt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1732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6257069" y="404664"/>
            <a:ext cx="3636404"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600" u="sng" dirty="0" smtClean="0">
                <a:solidFill>
                  <a:schemeClr val="tx1"/>
                </a:solidFill>
                <a:latin typeface="HG丸ｺﾞｼｯｸM-PRO" pitchFamily="50" charset="-128"/>
                <a:ea typeface="HG丸ｺﾞｼｯｸM-PRO" pitchFamily="50" charset="-128"/>
              </a:rPr>
              <a:t>運営権の導入を</a:t>
            </a:r>
            <a:r>
              <a:rPr lang="en-US" altLang="ja-JP" sz="1600" u="sng" dirty="0" smtClean="0">
                <a:solidFill>
                  <a:schemeClr val="tx1"/>
                </a:solidFill>
                <a:latin typeface="HG丸ｺﾞｼｯｸM-PRO" pitchFamily="50" charset="-128"/>
                <a:ea typeface="HG丸ｺﾞｼｯｸM-PRO" pitchFamily="50" charset="-128"/>
              </a:rPr>
              <a:t>H31</a:t>
            </a:r>
            <a:r>
              <a:rPr lang="ja-JP" altLang="en-US" sz="1600" u="sng" dirty="0" smtClean="0">
                <a:solidFill>
                  <a:schemeClr val="tx1"/>
                </a:solidFill>
                <a:latin typeface="HG丸ｺﾞｼｯｸM-PRO" pitchFamily="50" charset="-128"/>
                <a:ea typeface="HG丸ｺﾞｼｯｸM-PRO" pitchFamily="50" charset="-128"/>
              </a:rPr>
              <a:t>年度とした場合</a:t>
            </a:r>
            <a:endParaRPr kumimoji="1" lang="ja-JP" altLang="en-US" sz="1600" u="sng" dirty="0">
              <a:solidFill>
                <a:schemeClr val="tx1"/>
              </a:solidFill>
              <a:latin typeface="HG丸ｺﾞｼｯｸM-PRO" pitchFamily="50" charset="-128"/>
              <a:ea typeface="HG丸ｺﾞｼｯｸM-PRO" pitchFamily="50" charset="-128"/>
            </a:endParaRPr>
          </a:p>
        </p:txBody>
      </p:sp>
      <p:sp>
        <p:nvSpPr>
          <p:cNvPr id="2" name="タイトル 1"/>
          <p:cNvSpPr>
            <a:spLocks noGrp="1"/>
          </p:cNvSpPr>
          <p:nvPr>
            <p:ph type="title"/>
          </p:nvPr>
        </p:nvSpPr>
        <p:spPr/>
        <p:txBody>
          <a:bodyPr/>
          <a:lstStyle/>
          <a:p>
            <a:pPr lvl="0"/>
            <a:r>
              <a:rPr lang="ja-JP" altLang="en-US" dirty="0">
                <a:latin typeface="HGS創英角ｺﾞｼｯｸUB" pitchFamily="50" charset="-128"/>
                <a:ea typeface="HGS創英角ｺﾞｼｯｸUB" pitchFamily="50" charset="-128"/>
              </a:rPr>
              <a:t>８</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４</a:t>
            </a:r>
            <a:r>
              <a:rPr lang="ja-JP" altLang="en-US" dirty="0" smtClean="0">
                <a:solidFill>
                  <a:srgbClr val="623104"/>
                </a:solidFill>
                <a:latin typeface="HGS創英角ｺﾞｼｯｸUB" pitchFamily="50" charset="-128"/>
                <a:ea typeface="HGS創英角ｺﾞｼｯｸUB" pitchFamily="50" charset="-128"/>
              </a:rPr>
              <a:t>．</a:t>
            </a:r>
            <a:r>
              <a:rPr lang="ja-JP" altLang="en-US" dirty="0"/>
              <a:t>大阪市における下水道事業経営見直しスケジュール</a:t>
            </a:r>
            <a:r>
              <a:rPr lang="ja-JP" altLang="en-US" sz="1600" dirty="0"/>
              <a:t>（想定</a:t>
            </a:r>
            <a:r>
              <a:rPr lang="ja-JP" altLang="en-US" sz="1600" dirty="0" smtClean="0"/>
              <a:t>）</a:t>
            </a:r>
            <a:endParaRPr kumimoji="1" lang="ja-JP" altLang="en-US" dirty="0"/>
          </a:p>
        </p:txBody>
      </p:sp>
      <p:graphicFrame>
        <p:nvGraphicFramePr>
          <p:cNvPr id="77" name="表 76"/>
          <p:cNvGraphicFramePr>
            <a:graphicFrameLocks noGrp="1"/>
          </p:cNvGraphicFramePr>
          <p:nvPr>
            <p:extLst>
              <p:ext uri="{D42A27DB-BD31-4B8C-83A1-F6EECF244321}">
                <p14:modId xmlns:p14="http://schemas.microsoft.com/office/powerpoint/2010/main" val="1487991847"/>
              </p:ext>
            </p:extLst>
          </p:nvPr>
        </p:nvGraphicFramePr>
        <p:xfrm>
          <a:off x="642669" y="933045"/>
          <a:ext cx="8846835" cy="5808323"/>
        </p:xfrm>
        <a:graphic>
          <a:graphicData uri="http://schemas.openxmlformats.org/drawingml/2006/table">
            <a:tbl>
              <a:tblPr firstRow="1" bandRow="1">
                <a:tableStyleId>{5940675A-B579-460E-94D1-54222C63F5DA}</a:tableStyleId>
              </a:tblPr>
              <a:tblGrid>
                <a:gridCol w="784396"/>
                <a:gridCol w="784396"/>
                <a:gridCol w="784396"/>
                <a:gridCol w="784396"/>
                <a:gridCol w="784396"/>
                <a:gridCol w="784396"/>
                <a:gridCol w="1380153"/>
                <a:gridCol w="1380153"/>
                <a:gridCol w="1380153"/>
              </a:tblGrid>
              <a:tr h="426487">
                <a:tc gridSpan="2">
                  <a:txBody>
                    <a:bodyPr/>
                    <a:lstStyle/>
                    <a:p>
                      <a:pPr algn="ctr"/>
                      <a:r>
                        <a:rPr kumimoji="1" lang="en-US" altLang="ja-JP" sz="1400" dirty="0" smtClean="0">
                          <a:latin typeface="HG丸ｺﾞｼｯｸM-PRO" pitchFamily="50" charset="-128"/>
                          <a:ea typeface="HG丸ｺﾞｼｯｸM-PRO" pitchFamily="50" charset="-128"/>
                        </a:rPr>
                        <a:t>H27</a:t>
                      </a:r>
                      <a:endParaRPr kumimoji="1" lang="ja-JP" altLang="en-US" sz="1400" dirty="0">
                        <a:latin typeface="HG丸ｺﾞｼｯｸM-PRO" pitchFamily="50" charset="-128"/>
                        <a:ea typeface="HG丸ｺﾞｼｯｸM-PRO" pitchFamily="50" charset="-128"/>
                      </a:endParaRPr>
                    </a:p>
                  </a:txBody>
                  <a:tcPr marL="84406" marR="84406" marT="72000" marB="72000" anchor="ctr"/>
                </a:tc>
                <a:tc hMerge="1">
                  <a:txBody>
                    <a:bodyPr/>
                    <a:lstStyle/>
                    <a:p>
                      <a:endParaRPr kumimoji="1" lang="ja-JP" altLang="en-US" sz="1200" dirty="0"/>
                    </a:p>
                  </a:txBody>
                  <a:tcPr/>
                </a:tc>
                <a:tc gridSpan="4">
                  <a:txBody>
                    <a:bodyPr/>
                    <a:lstStyle/>
                    <a:p>
                      <a:pPr algn="ctr"/>
                      <a:r>
                        <a:rPr kumimoji="1" lang="en-US" altLang="ja-JP" sz="1400" dirty="0" smtClean="0">
                          <a:latin typeface="HG丸ｺﾞｼｯｸM-PRO" pitchFamily="50" charset="-128"/>
                          <a:ea typeface="HG丸ｺﾞｼｯｸM-PRO" pitchFamily="50" charset="-128"/>
                        </a:rPr>
                        <a:t>H28</a:t>
                      </a:r>
                      <a:endParaRPr kumimoji="1" lang="ja-JP" altLang="en-US" sz="1400" dirty="0">
                        <a:latin typeface="HG丸ｺﾞｼｯｸM-PRO" pitchFamily="50" charset="-128"/>
                        <a:ea typeface="HG丸ｺﾞｼｯｸM-PRO" pitchFamily="50" charset="-128"/>
                      </a:endParaRPr>
                    </a:p>
                  </a:txBody>
                  <a:tcPr marL="84406" marR="84406" marT="72000" marB="7200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丸ｺﾞｼｯｸM-PRO" pitchFamily="50" charset="-128"/>
                          <a:ea typeface="HG丸ｺﾞｼｯｸM-PRO" pitchFamily="50" charset="-128"/>
                        </a:rPr>
                        <a:t>H29</a:t>
                      </a:r>
                      <a:endParaRPr kumimoji="1" lang="ja-JP" altLang="en-US" sz="1400" dirty="0" smtClean="0">
                        <a:latin typeface="HG丸ｺﾞｼｯｸM-PRO" pitchFamily="50" charset="-128"/>
                        <a:ea typeface="HG丸ｺﾞｼｯｸM-PRO" pitchFamily="50" charset="-128"/>
                      </a:endParaRPr>
                    </a:p>
                  </a:txBody>
                  <a:tcPr marL="84406" marR="84406" marT="72000" marB="72000" anchor="ctr"/>
                </a:tc>
                <a:tc>
                  <a:txBody>
                    <a:bodyPr/>
                    <a:lstStyle/>
                    <a:p>
                      <a:pPr algn="ctr"/>
                      <a:r>
                        <a:rPr kumimoji="1" lang="en-US" altLang="ja-JP" sz="1400" dirty="0" smtClean="0">
                          <a:latin typeface="HG丸ｺﾞｼｯｸM-PRO" pitchFamily="50" charset="-128"/>
                          <a:ea typeface="HG丸ｺﾞｼｯｸM-PRO" pitchFamily="50" charset="-128"/>
                        </a:rPr>
                        <a:t>H30</a:t>
                      </a:r>
                      <a:endParaRPr kumimoji="1" lang="ja-JP" altLang="en-US" sz="1400" dirty="0">
                        <a:latin typeface="HG丸ｺﾞｼｯｸM-PRO" pitchFamily="50" charset="-128"/>
                        <a:ea typeface="HG丸ｺﾞｼｯｸM-PRO" pitchFamily="50" charset="-128"/>
                      </a:endParaRPr>
                    </a:p>
                  </a:txBody>
                  <a:tcPr marL="84406" marR="84406" marT="72000" marB="72000" anchor="ctr"/>
                </a:tc>
                <a:tc>
                  <a:txBody>
                    <a:bodyPr/>
                    <a:lstStyle/>
                    <a:p>
                      <a:pPr algn="ctr"/>
                      <a:r>
                        <a:rPr kumimoji="1" lang="ja-JP" altLang="en-US" sz="1000" dirty="0" smtClean="0">
                          <a:latin typeface="HG丸ｺﾞｼｯｸM-PRO" pitchFamily="50" charset="-128"/>
                          <a:ea typeface="HG丸ｺﾞｼｯｸM-PRO" pitchFamily="50" charset="-128"/>
                        </a:rPr>
                        <a:t>早ければ</a:t>
                      </a:r>
                      <a:r>
                        <a:rPr kumimoji="1" lang="en-US" altLang="ja-JP" sz="1400" dirty="0" smtClean="0">
                          <a:latin typeface="HG丸ｺﾞｼｯｸM-PRO" pitchFamily="50" charset="-128"/>
                          <a:ea typeface="HG丸ｺﾞｼｯｸM-PRO" pitchFamily="50" charset="-128"/>
                        </a:rPr>
                        <a:t>H31</a:t>
                      </a:r>
                      <a:endParaRPr kumimoji="1" lang="ja-JP" altLang="en-US" sz="1400" dirty="0">
                        <a:latin typeface="HG丸ｺﾞｼｯｸM-PRO" pitchFamily="50" charset="-128"/>
                        <a:ea typeface="HG丸ｺﾞｼｯｸM-PRO" pitchFamily="50" charset="-128"/>
                      </a:endParaRPr>
                    </a:p>
                  </a:txBody>
                  <a:tcPr marL="84406" marR="84406" marT="72000" marB="72000" anchor="ctr"/>
                </a:tc>
              </a:tr>
              <a:tr h="315201">
                <a:tc>
                  <a:txBody>
                    <a:bodyPr/>
                    <a:lstStyle/>
                    <a:p>
                      <a:pPr algn="ctr"/>
                      <a:r>
                        <a:rPr kumimoji="1" lang="en-US" altLang="ja-JP" sz="1200" dirty="0" smtClean="0">
                          <a:latin typeface="HG丸ｺﾞｼｯｸM-PRO" pitchFamily="50" charset="-128"/>
                          <a:ea typeface="HG丸ｺﾞｼｯｸM-PRO" pitchFamily="50" charset="-128"/>
                        </a:rPr>
                        <a:t>2</a:t>
                      </a:r>
                      <a:endParaRPr kumimoji="1" lang="ja-JP" altLang="en-US" sz="1200" dirty="0">
                        <a:latin typeface="HG丸ｺﾞｼｯｸM-PRO" pitchFamily="50" charset="-128"/>
                        <a:ea typeface="HG丸ｺﾞｼｯｸM-PRO" pitchFamily="50" charset="-128"/>
                      </a:endParaRPr>
                    </a:p>
                  </a:txBody>
                  <a:tcPr marL="66462" marR="66462" marT="72000" marB="72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a:r>
                        <a:rPr kumimoji="1" lang="en-US" altLang="ja-JP" sz="1200" dirty="0" smtClean="0">
                          <a:latin typeface="HG丸ｺﾞｼｯｸM-PRO" pitchFamily="50" charset="-128"/>
                          <a:ea typeface="HG丸ｺﾞｼｯｸM-PRO" pitchFamily="50" charset="-128"/>
                        </a:rPr>
                        <a:t>3</a:t>
                      </a:r>
                      <a:endParaRPr kumimoji="1" lang="ja-JP" altLang="en-US" sz="1200" dirty="0">
                        <a:latin typeface="HG丸ｺﾞｼｯｸM-PRO" pitchFamily="50" charset="-128"/>
                        <a:ea typeface="HG丸ｺﾞｼｯｸM-PRO" pitchFamily="50" charset="-128"/>
                      </a:endParaRPr>
                    </a:p>
                  </a:txBody>
                  <a:tcPr marL="66462" marR="66462" marT="72000" marB="72000">
                    <a:lnL w="12700" cap="flat" cmpd="sng" algn="ctr">
                      <a:solidFill>
                        <a:schemeClr val="tx1"/>
                      </a:solidFill>
                      <a:prstDash val="sysDash"/>
                      <a:round/>
                      <a:headEnd type="none" w="med" len="med"/>
                      <a:tailEnd type="none" w="med" len="med"/>
                    </a:lnL>
                  </a:tcPr>
                </a:tc>
                <a:tc>
                  <a:txBody>
                    <a:bodyPr/>
                    <a:lstStyle/>
                    <a:p>
                      <a:pPr algn="l"/>
                      <a:r>
                        <a:rPr kumimoji="1" lang="en-US" altLang="ja-JP" sz="1200" dirty="0" smtClean="0">
                          <a:latin typeface="HG丸ｺﾞｼｯｸM-PRO" pitchFamily="50" charset="-128"/>
                          <a:ea typeface="HG丸ｺﾞｼｯｸM-PRO" pitchFamily="50" charset="-128"/>
                        </a:rPr>
                        <a:t>4</a:t>
                      </a:r>
                      <a:r>
                        <a:rPr kumimoji="1" lang="ja-JP" altLang="en-US" sz="1200" dirty="0" smtClean="0">
                          <a:latin typeface="HG丸ｺﾞｼｯｸM-PRO" pitchFamily="50" charset="-128"/>
                          <a:ea typeface="HG丸ｺﾞｼｯｸM-PRO" pitchFamily="50" charset="-128"/>
                        </a:rPr>
                        <a:t>～</a:t>
                      </a:r>
                      <a:endParaRPr kumimoji="1" lang="ja-JP" altLang="en-US" sz="1200" dirty="0">
                        <a:latin typeface="HG丸ｺﾞｼｯｸM-PRO" pitchFamily="50" charset="-128"/>
                        <a:ea typeface="HG丸ｺﾞｼｯｸM-PRO" pitchFamily="50" charset="-128"/>
                      </a:endParaRPr>
                    </a:p>
                  </a:txBody>
                  <a:tcPr marL="66462" marR="66462" marT="72000" marB="72000">
                    <a:lnR w="12700" cap="flat" cmpd="sng" algn="ctr">
                      <a:solidFill>
                        <a:schemeClr val="tx1"/>
                      </a:solidFill>
                      <a:prstDash val="sysDash"/>
                      <a:round/>
                      <a:headEnd type="none" w="med" len="med"/>
                      <a:tailEnd type="none" w="med" len="med"/>
                    </a:lnR>
                  </a:tcPr>
                </a:tc>
                <a:tc>
                  <a:txBody>
                    <a:bodyPr/>
                    <a:lstStyle/>
                    <a:p>
                      <a:pPr algn="l"/>
                      <a:r>
                        <a:rPr kumimoji="1" lang="en-US" altLang="ja-JP" sz="1200" dirty="0" smtClean="0">
                          <a:latin typeface="HG丸ｺﾞｼｯｸM-PRO" pitchFamily="50" charset="-128"/>
                          <a:ea typeface="HG丸ｺﾞｼｯｸM-PRO" pitchFamily="50" charset="-128"/>
                        </a:rPr>
                        <a:t>7</a:t>
                      </a:r>
                      <a:r>
                        <a:rPr kumimoji="1" lang="ja-JP" altLang="en-US" sz="1200" dirty="0" smtClean="0">
                          <a:latin typeface="HG丸ｺﾞｼｯｸM-PRO" pitchFamily="50" charset="-128"/>
                          <a:ea typeface="HG丸ｺﾞｼｯｸM-PRO" pitchFamily="50" charset="-128"/>
                        </a:rPr>
                        <a:t>～</a:t>
                      </a:r>
                      <a:endParaRPr kumimoji="1" lang="ja-JP" altLang="en-US" sz="1200" dirty="0">
                        <a:latin typeface="HG丸ｺﾞｼｯｸM-PRO" pitchFamily="50" charset="-128"/>
                        <a:ea typeface="HG丸ｺﾞｼｯｸM-PRO" pitchFamily="50" charset="-128"/>
                      </a:endParaRPr>
                    </a:p>
                  </a:txBody>
                  <a:tcPr marL="66462" marR="66462" marT="72000" marB="72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l"/>
                      <a:r>
                        <a:rPr kumimoji="1" lang="en-US" altLang="ja-JP" sz="1200" dirty="0" smtClean="0">
                          <a:latin typeface="HG丸ｺﾞｼｯｸM-PRO" pitchFamily="50" charset="-128"/>
                          <a:ea typeface="HG丸ｺﾞｼｯｸM-PRO" pitchFamily="50" charset="-128"/>
                        </a:rPr>
                        <a:t>10</a:t>
                      </a:r>
                      <a:r>
                        <a:rPr kumimoji="1" lang="ja-JP" altLang="en-US" sz="1200" dirty="0" smtClean="0">
                          <a:latin typeface="HG丸ｺﾞｼｯｸM-PRO" pitchFamily="50" charset="-128"/>
                          <a:ea typeface="HG丸ｺﾞｼｯｸM-PRO" pitchFamily="50" charset="-128"/>
                        </a:rPr>
                        <a:t>～</a:t>
                      </a:r>
                      <a:endParaRPr kumimoji="1" lang="ja-JP" altLang="en-US" sz="1200" dirty="0">
                        <a:latin typeface="HG丸ｺﾞｼｯｸM-PRO" pitchFamily="50" charset="-128"/>
                        <a:ea typeface="HG丸ｺﾞｼｯｸM-PRO" pitchFamily="50" charset="-128"/>
                      </a:endParaRPr>
                    </a:p>
                  </a:txBody>
                  <a:tcPr marL="66462" marR="66462" marT="72000" marB="72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l"/>
                      <a:r>
                        <a:rPr kumimoji="1" lang="en-US" altLang="ja-JP" sz="1200" dirty="0" smtClean="0">
                          <a:latin typeface="HG丸ｺﾞｼｯｸM-PRO" pitchFamily="50" charset="-128"/>
                          <a:ea typeface="HG丸ｺﾞｼｯｸM-PRO" pitchFamily="50" charset="-128"/>
                        </a:rPr>
                        <a:t>1</a:t>
                      </a:r>
                      <a:r>
                        <a:rPr kumimoji="1" lang="ja-JP" altLang="en-US" sz="1200" dirty="0" smtClean="0">
                          <a:latin typeface="HG丸ｺﾞｼｯｸM-PRO" pitchFamily="50" charset="-128"/>
                          <a:ea typeface="HG丸ｺﾞｼｯｸM-PRO" pitchFamily="50" charset="-128"/>
                        </a:rPr>
                        <a:t>～</a:t>
                      </a:r>
                      <a:endParaRPr kumimoji="1" lang="ja-JP" altLang="en-US" sz="1200" dirty="0">
                        <a:latin typeface="HG丸ｺﾞｼｯｸM-PRO" pitchFamily="50" charset="-128"/>
                        <a:ea typeface="HG丸ｺﾞｼｯｸM-PRO" pitchFamily="50" charset="-128"/>
                      </a:endParaRPr>
                    </a:p>
                  </a:txBody>
                  <a:tcPr marL="66462" marR="66462" marT="72000" marB="72000">
                    <a:lnL w="12700" cap="flat" cmpd="sng" algn="ctr">
                      <a:solidFill>
                        <a:schemeClr val="tx1"/>
                      </a:solidFill>
                      <a:prstDash val="sysDash"/>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HG丸ｺﾞｼｯｸM-PRO" pitchFamily="50" charset="-128"/>
                          <a:ea typeface="HG丸ｺﾞｼｯｸM-PRO" pitchFamily="50" charset="-128"/>
                        </a:rPr>
                        <a:t>4</a:t>
                      </a:r>
                      <a:r>
                        <a:rPr kumimoji="1" lang="ja-JP" altLang="en-US" sz="1200" dirty="0" smtClean="0">
                          <a:latin typeface="HG丸ｺﾞｼｯｸM-PRO" pitchFamily="50" charset="-128"/>
                          <a:ea typeface="HG丸ｺﾞｼｯｸM-PRO" pitchFamily="50" charset="-128"/>
                        </a:rPr>
                        <a:t>～</a:t>
                      </a:r>
                    </a:p>
                  </a:txBody>
                  <a:tcPr marL="66462" marR="66462" marT="72000" marB="72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HG丸ｺﾞｼｯｸM-PRO" pitchFamily="50" charset="-128"/>
                          <a:ea typeface="HG丸ｺﾞｼｯｸM-PRO" pitchFamily="50" charset="-128"/>
                        </a:rPr>
                        <a:t>4</a:t>
                      </a:r>
                      <a:r>
                        <a:rPr kumimoji="1" lang="ja-JP" altLang="en-US" sz="1200" dirty="0" smtClean="0">
                          <a:latin typeface="HG丸ｺﾞｼｯｸM-PRO" pitchFamily="50" charset="-128"/>
                          <a:ea typeface="HG丸ｺﾞｼｯｸM-PRO" pitchFamily="50" charset="-128"/>
                        </a:rPr>
                        <a:t>～</a:t>
                      </a:r>
                    </a:p>
                  </a:txBody>
                  <a:tcPr marL="66462" marR="66462" marT="72000" marB="72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HG丸ｺﾞｼｯｸM-PRO" pitchFamily="50" charset="-128"/>
                          <a:ea typeface="HG丸ｺﾞｼｯｸM-PRO" pitchFamily="50" charset="-128"/>
                        </a:rPr>
                        <a:t>4</a:t>
                      </a:r>
                      <a:r>
                        <a:rPr kumimoji="1" lang="ja-JP" altLang="en-US" sz="1200" dirty="0" smtClean="0">
                          <a:latin typeface="HG丸ｺﾞｼｯｸM-PRO" pitchFamily="50" charset="-128"/>
                          <a:ea typeface="HG丸ｺﾞｼｯｸM-PRO" pitchFamily="50" charset="-128"/>
                        </a:rPr>
                        <a:t>～</a:t>
                      </a:r>
                    </a:p>
                  </a:txBody>
                  <a:tcPr marL="66462" marR="66462" marT="72000" marB="72000"/>
                </a:tc>
              </a:tr>
              <a:tr h="5054956">
                <a:tc>
                  <a:txBody>
                    <a:bodyPr/>
                    <a:lstStyle/>
                    <a:p>
                      <a:endParaRPr kumimoji="1" lang="ja-JP" altLang="en-US" dirty="0">
                        <a:latin typeface="HG丸ｺﾞｼｯｸM-PRO" pitchFamily="50" charset="-128"/>
                        <a:ea typeface="HG丸ｺﾞｼｯｸM-PRO" pitchFamily="50" charset="-128"/>
                      </a:endParaRPr>
                    </a:p>
                  </a:txBody>
                  <a:tcPr marL="84406" marR="84406">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kumimoji="1" lang="ja-JP" altLang="en-US" dirty="0">
                        <a:latin typeface="HG丸ｺﾞｼｯｸM-PRO" pitchFamily="50" charset="-128"/>
                        <a:ea typeface="HG丸ｺﾞｼｯｸM-PRO" pitchFamily="50" charset="-128"/>
                      </a:endParaRPr>
                    </a:p>
                  </a:txBody>
                  <a:tcPr marL="84406" marR="84406">
                    <a:lnL w="12700" cap="flat" cmpd="sng" algn="ctr">
                      <a:solidFill>
                        <a:schemeClr val="tx1"/>
                      </a:solidFill>
                      <a:prstDash val="sysDash"/>
                      <a:round/>
                      <a:headEnd type="none" w="med" len="med"/>
                      <a:tailEnd type="none" w="med" len="med"/>
                    </a:lnL>
                  </a:tcPr>
                </a:tc>
                <a:tc>
                  <a:txBody>
                    <a:bodyPr/>
                    <a:lstStyle/>
                    <a:p>
                      <a:endParaRPr kumimoji="1" lang="ja-JP" altLang="en-US" dirty="0">
                        <a:latin typeface="HG丸ｺﾞｼｯｸM-PRO" pitchFamily="50" charset="-128"/>
                        <a:ea typeface="HG丸ｺﾞｼｯｸM-PRO" pitchFamily="50" charset="-128"/>
                      </a:endParaRPr>
                    </a:p>
                  </a:txBody>
                  <a:tcPr marL="84406" marR="84406">
                    <a:lnR w="12700" cap="flat" cmpd="sng" algn="ctr">
                      <a:solidFill>
                        <a:schemeClr val="tx1"/>
                      </a:solidFill>
                      <a:prstDash val="sysDash"/>
                      <a:round/>
                      <a:headEnd type="none" w="med" len="med"/>
                      <a:tailEnd type="none" w="med" len="med"/>
                    </a:lnR>
                  </a:tcPr>
                </a:tc>
                <a:tc>
                  <a:txBody>
                    <a:bodyPr/>
                    <a:lstStyle/>
                    <a:p>
                      <a:endParaRPr kumimoji="1" lang="ja-JP" altLang="en-US" dirty="0">
                        <a:latin typeface="HG丸ｺﾞｼｯｸM-PRO" pitchFamily="50" charset="-128"/>
                        <a:ea typeface="HG丸ｺﾞｼｯｸM-PRO" pitchFamily="50" charset="-128"/>
                      </a:endParaRPr>
                    </a:p>
                  </a:txBody>
                  <a:tcPr marL="84406" marR="84406">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kumimoji="1" lang="ja-JP" altLang="en-US" dirty="0">
                        <a:latin typeface="HG丸ｺﾞｼｯｸM-PRO" pitchFamily="50" charset="-128"/>
                        <a:ea typeface="HG丸ｺﾞｼｯｸM-PRO" pitchFamily="50" charset="-128"/>
                      </a:endParaRPr>
                    </a:p>
                  </a:txBody>
                  <a:tcPr marL="84406" marR="84406">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kumimoji="1" lang="ja-JP" altLang="en-US" dirty="0">
                        <a:latin typeface="HG丸ｺﾞｼｯｸM-PRO" pitchFamily="50" charset="-128"/>
                        <a:ea typeface="HG丸ｺﾞｼｯｸM-PRO" pitchFamily="50" charset="-128"/>
                      </a:endParaRPr>
                    </a:p>
                  </a:txBody>
                  <a:tcPr marL="84406" marR="84406">
                    <a:lnL w="12700" cap="flat" cmpd="sng" algn="ctr">
                      <a:solidFill>
                        <a:schemeClr val="tx1"/>
                      </a:solidFill>
                      <a:prstDash val="sysDash"/>
                      <a:round/>
                      <a:headEnd type="none" w="med" len="med"/>
                      <a:tailEnd type="none" w="med" len="med"/>
                    </a:lnL>
                  </a:tcPr>
                </a:tc>
                <a:tc>
                  <a:txBody>
                    <a:bodyPr/>
                    <a:lstStyle/>
                    <a:p>
                      <a:endParaRPr kumimoji="1" lang="ja-JP" altLang="en-US" dirty="0">
                        <a:latin typeface="HG丸ｺﾞｼｯｸM-PRO" pitchFamily="50" charset="-128"/>
                        <a:ea typeface="HG丸ｺﾞｼｯｸM-PRO" pitchFamily="50" charset="-128"/>
                      </a:endParaRPr>
                    </a:p>
                  </a:txBody>
                  <a:tcPr marL="84406" marR="84406"/>
                </a:tc>
                <a:tc>
                  <a:txBody>
                    <a:bodyPr/>
                    <a:lstStyle/>
                    <a:p>
                      <a:endParaRPr kumimoji="1" lang="ja-JP" altLang="en-US" dirty="0">
                        <a:latin typeface="HG丸ｺﾞｼｯｸM-PRO" pitchFamily="50" charset="-128"/>
                        <a:ea typeface="HG丸ｺﾞｼｯｸM-PRO" pitchFamily="50" charset="-128"/>
                      </a:endParaRPr>
                    </a:p>
                  </a:txBody>
                  <a:tcPr marL="84406" marR="84406"/>
                </a:tc>
                <a:tc>
                  <a:txBody>
                    <a:bodyPr/>
                    <a:lstStyle/>
                    <a:p>
                      <a:endParaRPr kumimoji="1" lang="ja-JP" altLang="en-US" dirty="0">
                        <a:latin typeface="HG丸ｺﾞｼｯｸM-PRO" pitchFamily="50" charset="-128"/>
                        <a:ea typeface="HG丸ｺﾞｼｯｸM-PRO" pitchFamily="50" charset="-128"/>
                      </a:endParaRPr>
                    </a:p>
                  </a:txBody>
                  <a:tcPr marL="84406" marR="84406"/>
                </a:tc>
              </a:tr>
            </a:tbl>
          </a:graphicData>
        </a:graphic>
      </p:graphicFrame>
      <p:sp>
        <p:nvSpPr>
          <p:cNvPr id="83" name="ホームベース 82"/>
          <p:cNvSpPr/>
          <p:nvPr/>
        </p:nvSpPr>
        <p:spPr>
          <a:xfrm>
            <a:off x="3008784" y="4052096"/>
            <a:ext cx="2304000" cy="313008"/>
          </a:xfrm>
          <a:prstGeom prst="homePlate">
            <a:avLst>
              <a:gd name="adj" fmla="val 2023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3548844" y="3817136"/>
            <a:ext cx="1223992" cy="214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spcBef>
                <a:spcPts val="600"/>
              </a:spcBef>
            </a:pPr>
            <a:r>
              <a:rPr lang="ja-JP" altLang="en-US" sz="1200" dirty="0" smtClean="0">
                <a:solidFill>
                  <a:schemeClr val="tx1"/>
                </a:solidFill>
                <a:latin typeface="HG丸ｺﾞｼｯｸM-PRO" pitchFamily="50" charset="-128"/>
                <a:ea typeface="HG丸ｺﾞｼｯｸM-PRO" pitchFamily="50" charset="-128"/>
              </a:rPr>
              <a:t>職員転籍手続き</a:t>
            </a:r>
            <a:endParaRPr lang="en-US" altLang="ja-JP" sz="1200" dirty="0" smtClean="0">
              <a:solidFill>
                <a:schemeClr val="tx1"/>
              </a:solidFill>
              <a:latin typeface="HG丸ｺﾞｼｯｸM-PRO" pitchFamily="50" charset="-128"/>
              <a:ea typeface="HG丸ｺﾞｼｯｸM-PRO" pitchFamily="50" charset="-128"/>
            </a:endParaRPr>
          </a:p>
        </p:txBody>
      </p:sp>
      <p:sp>
        <p:nvSpPr>
          <p:cNvPr id="85" name="正方形/長方形 84"/>
          <p:cNvSpPr/>
          <p:nvPr/>
        </p:nvSpPr>
        <p:spPr>
          <a:xfrm>
            <a:off x="776536" y="6421849"/>
            <a:ext cx="2308033" cy="244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700"/>
              </a:lnSpc>
            </a:pPr>
            <a:endParaRPr lang="en-US" altLang="ja-JP" sz="400" dirty="0" smtClean="0">
              <a:solidFill>
                <a:schemeClr val="tx1"/>
              </a:solidFill>
              <a:latin typeface="HG丸ｺﾞｼｯｸM-PRO" pitchFamily="50" charset="-128"/>
              <a:ea typeface="HG丸ｺﾞｼｯｸM-PRO" pitchFamily="50" charset="-128"/>
            </a:endParaRPr>
          </a:p>
          <a:p>
            <a:pPr algn="ctr">
              <a:lnSpc>
                <a:spcPts val="700"/>
              </a:lnSpc>
            </a:pPr>
            <a:r>
              <a:rPr lang="ja-JP" altLang="en-US" sz="1100" dirty="0" smtClean="0">
                <a:solidFill>
                  <a:schemeClr val="tx1"/>
                </a:solidFill>
                <a:latin typeface="HG丸ｺﾞｼｯｸM-PRO" pitchFamily="50" charset="-128"/>
                <a:ea typeface="HG丸ｺﾞｼｯｸM-PRO" pitchFamily="50" charset="-128"/>
              </a:rPr>
              <a:t>新会社設立</a:t>
            </a:r>
            <a:r>
              <a:rPr lang="ja-JP" altLang="en-US" sz="1100" dirty="0">
                <a:solidFill>
                  <a:schemeClr val="tx1"/>
                </a:solidFill>
                <a:latin typeface="HG丸ｺﾞｼｯｸM-PRO" pitchFamily="50" charset="-128"/>
                <a:ea typeface="HG丸ｺﾞｼｯｸM-PRO" pitchFamily="50" charset="-128"/>
              </a:rPr>
              <a:t>経費</a:t>
            </a:r>
            <a:r>
              <a:rPr lang="en-US" altLang="ja-JP" sz="1100" dirty="0">
                <a:solidFill>
                  <a:schemeClr val="tx1"/>
                </a:solidFill>
                <a:latin typeface="HG丸ｺﾞｼｯｸM-PRO" pitchFamily="50" charset="-128"/>
                <a:ea typeface="HG丸ｺﾞｼｯｸM-PRO" pitchFamily="50" charset="-128"/>
              </a:rPr>
              <a:t>[</a:t>
            </a:r>
            <a:r>
              <a:rPr lang="ja-JP" altLang="en-US" sz="1100" dirty="0">
                <a:solidFill>
                  <a:schemeClr val="tx1"/>
                </a:solidFill>
                <a:latin typeface="HG丸ｺﾞｼｯｸM-PRO" pitchFamily="50" charset="-128"/>
                <a:ea typeface="HG丸ｺﾞｼｯｸM-PRO" pitchFamily="50" charset="-128"/>
              </a:rPr>
              <a:t>資本金</a:t>
            </a:r>
            <a:r>
              <a:rPr lang="en-US" altLang="ja-JP" sz="1100" dirty="0" smtClean="0">
                <a:solidFill>
                  <a:schemeClr val="tx1"/>
                </a:solidFill>
                <a:latin typeface="HG丸ｺﾞｼｯｸM-PRO" pitchFamily="50" charset="-128"/>
                <a:ea typeface="HG丸ｺﾞｼｯｸM-PRO" pitchFamily="50" charset="-128"/>
              </a:rPr>
              <a:t>]</a:t>
            </a:r>
            <a:r>
              <a:rPr lang="ja-JP" altLang="en-US" sz="1100" dirty="0" smtClean="0">
                <a:solidFill>
                  <a:schemeClr val="tx1"/>
                </a:solidFill>
                <a:latin typeface="HG丸ｺﾞｼｯｸM-PRO" pitchFamily="50" charset="-128"/>
                <a:ea typeface="HG丸ｺﾞｼｯｸM-PRO" pitchFamily="50" charset="-128"/>
              </a:rPr>
              <a:t>・退職手当</a:t>
            </a:r>
            <a:endParaRPr lang="en-US" altLang="ja-JP" sz="1100" dirty="0" smtClean="0">
              <a:solidFill>
                <a:schemeClr val="tx1"/>
              </a:solidFill>
              <a:latin typeface="HG丸ｺﾞｼｯｸM-PRO" pitchFamily="50" charset="-128"/>
              <a:ea typeface="HG丸ｺﾞｼｯｸM-PRO" pitchFamily="50" charset="-128"/>
            </a:endParaRPr>
          </a:p>
          <a:p>
            <a:pPr algn="ctr">
              <a:lnSpc>
                <a:spcPts val="700"/>
              </a:lnSpc>
            </a:pPr>
            <a:endParaRPr lang="en-US" altLang="ja-JP" sz="700" dirty="0" smtClean="0">
              <a:solidFill>
                <a:schemeClr val="tx1"/>
              </a:solidFill>
              <a:latin typeface="HG丸ｺﾞｼｯｸM-PRO" pitchFamily="50" charset="-128"/>
              <a:ea typeface="HG丸ｺﾞｼｯｸM-PRO" pitchFamily="50" charset="-128"/>
            </a:endParaRPr>
          </a:p>
          <a:p>
            <a:pPr algn="ctr">
              <a:lnSpc>
                <a:spcPts val="700"/>
              </a:lnSpc>
            </a:pPr>
            <a:r>
              <a:rPr lang="ja-JP" altLang="en-US" sz="1100" dirty="0" smtClean="0">
                <a:solidFill>
                  <a:schemeClr val="tx1"/>
                </a:solidFill>
                <a:latin typeface="HG丸ｺﾞｼｯｸM-PRO" pitchFamily="50" charset="-128"/>
                <a:ea typeface="HG丸ｺﾞｼｯｸM-PRO" pitchFamily="50" charset="-128"/>
              </a:rPr>
              <a:t>都市技術センターへの包括委託経費</a:t>
            </a:r>
            <a:endParaRPr lang="en-US" altLang="ja-JP" sz="1100" dirty="0" smtClean="0">
              <a:solidFill>
                <a:schemeClr val="tx1"/>
              </a:solidFill>
              <a:latin typeface="HG丸ｺﾞｼｯｸM-PRO" pitchFamily="50" charset="-128"/>
              <a:ea typeface="HG丸ｺﾞｼｯｸM-PRO" pitchFamily="50" charset="-128"/>
            </a:endParaRPr>
          </a:p>
        </p:txBody>
      </p:sp>
      <p:sp>
        <p:nvSpPr>
          <p:cNvPr id="86" name="ホームベース 85"/>
          <p:cNvSpPr/>
          <p:nvPr/>
        </p:nvSpPr>
        <p:spPr>
          <a:xfrm>
            <a:off x="2216695" y="2735649"/>
            <a:ext cx="867873" cy="334606"/>
          </a:xfrm>
          <a:prstGeom prst="homePlate">
            <a:avLst>
              <a:gd name="adj" fmla="val 2023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2180692" y="2519625"/>
            <a:ext cx="1296000" cy="199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spcBef>
                <a:spcPts val="600"/>
              </a:spcBef>
            </a:pPr>
            <a:r>
              <a:rPr lang="ja-JP" altLang="en-US" sz="1200" dirty="0" smtClean="0">
                <a:solidFill>
                  <a:schemeClr val="tx1"/>
                </a:solidFill>
                <a:latin typeface="HG丸ｺﾞｼｯｸM-PRO" pitchFamily="50" charset="-128"/>
                <a:ea typeface="HG丸ｺﾞｼｯｸM-PRO" pitchFamily="50" charset="-128"/>
              </a:rPr>
              <a:t>新会社設立準備・設立</a:t>
            </a:r>
            <a:endParaRPr lang="en-US" altLang="ja-JP" sz="1200" dirty="0" smtClean="0">
              <a:solidFill>
                <a:schemeClr val="tx1"/>
              </a:solidFill>
              <a:latin typeface="HG丸ｺﾞｼｯｸM-PRO" pitchFamily="50" charset="-128"/>
              <a:ea typeface="HG丸ｺﾞｼｯｸM-PRO" pitchFamily="50" charset="-128"/>
            </a:endParaRPr>
          </a:p>
        </p:txBody>
      </p:sp>
      <p:sp>
        <p:nvSpPr>
          <p:cNvPr id="88" name="正方形/長方形 87"/>
          <p:cNvSpPr/>
          <p:nvPr/>
        </p:nvSpPr>
        <p:spPr>
          <a:xfrm>
            <a:off x="2288704" y="3177406"/>
            <a:ext cx="1296000" cy="206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spcBef>
                <a:spcPts val="600"/>
              </a:spcBef>
            </a:pPr>
            <a:r>
              <a:rPr lang="zh-TW" altLang="en-US" sz="1200" dirty="0" smtClean="0">
                <a:solidFill>
                  <a:schemeClr val="tx1"/>
                </a:solidFill>
                <a:latin typeface="HG丸ｺﾞｼｯｸM-PRO" pitchFamily="50" charset="-128"/>
                <a:ea typeface="HG丸ｺﾞｼｯｸM-PRO" pitchFamily="50" charset="-128"/>
              </a:rPr>
              <a:t>職員説明</a:t>
            </a:r>
            <a:r>
              <a:rPr lang="ja-JP" altLang="en-US" sz="1200" dirty="0" smtClean="0">
                <a:solidFill>
                  <a:schemeClr val="tx1"/>
                </a:solidFill>
                <a:latin typeface="HG丸ｺﾞｼｯｸM-PRO" pitchFamily="50" charset="-128"/>
                <a:ea typeface="HG丸ｺﾞｼｯｸM-PRO" pitchFamily="50" charset="-128"/>
              </a:rPr>
              <a:t>・転籍意向本調査</a:t>
            </a:r>
            <a:endParaRPr lang="en-US" altLang="ja-JP" sz="1200" dirty="0" smtClean="0">
              <a:solidFill>
                <a:schemeClr val="tx1"/>
              </a:solidFill>
              <a:latin typeface="HG丸ｺﾞｼｯｸM-PRO" pitchFamily="50" charset="-128"/>
              <a:ea typeface="HG丸ｺﾞｼｯｸM-PRO" pitchFamily="50" charset="-128"/>
            </a:endParaRPr>
          </a:p>
        </p:txBody>
      </p:sp>
      <p:sp>
        <p:nvSpPr>
          <p:cNvPr id="89" name="正方形/長方形 88"/>
          <p:cNvSpPr/>
          <p:nvPr/>
        </p:nvSpPr>
        <p:spPr>
          <a:xfrm>
            <a:off x="4268924" y="6400118"/>
            <a:ext cx="1828822" cy="21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700"/>
              </a:lnSpc>
            </a:pPr>
            <a:endParaRPr lang="en-US" altLang="ja-JP" sz="400" dirty="0" smtClean="0">
              <a:solidFill>
                <a:schemeClr val="tx1"/>
              </a:solidFill>
              <a:latin typeface="HG丸ｺﾞｼｯｸM-PRO" pitchFamily="50" charset="-128"/>
              <a:ea typeface="HG丸ｺﾞｼｯｸM-PRO" pitchFamily="50" charset="-128"/>
            </a:endParaRPr>
          </a:p>
          <a:p>
            <a:pPr algn="ctr">
              <a:lnSpc>
                <a:spcPts val="700"/>
              </a:lnSpc>
            </a:pPr>
            <a:r>
              <a:rPr lang="ja-JP" altLang="en-US" sz="1100" dirty="0" smtClean="0">
                <a:solidFill>
                  <a:schemeClr val="tx1"/>
                </a:solidFill>
                <a:latin typeface="HG丸ｺﾞｼｯｸM-PRO" pitchFamily="50" charset="-128"/>
                <a:ea typeface="HG丸ｺﾞｼｯｸM-PRO" pitchFamily="50" charset="-128"/>
              </a:rPr>
              <a:t>新会社への包括委託経費</a:t>
            </a:r>
            <a:endParaRPr lang="en-US" altLang="ja-JP" sz="1100" dirty="0" smtClean="0">
              <a:solidFill>
                <a:schemeClr val="tx1"/>
              </a:solidFill>
              <a:latin typeface="HG丸ｺﾞｼｯｸM-PRO" pitchFamily="50" charset="-128"/>
              <a:ea typeface="HG丸ｺﾞｼｯｸM-PRO" pitchFamily="50" charset="-128"/>
            </a:endParaRPr>
          </a:p>
        </p:txBody>
      </p:sp>
      <p:sp>
        <p:nvSpPr>
          <p:cNvPr id="90" name="ホームベース 89"/>
          <p:cNvSpPr/>
          <p:nvPr/>
        </p:nvSpPr>
        <p:spPr>
          <a:xfrm>
            <a:off x="5361194" y="2989670"/>
            <a:ext cx="558480" cy="1375434"/>
          </a:xfrm>
          <a:prstGeom prst="homePlate">
            <a:avLst>
              <a:gd name="adj" fmla="val 2023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5385048" y="3527737"/>
            <a:ext cx="470002" cy="292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lang="ja-JP" altLang="en-US" sz="1200" dirty="0" smtClean="0">
                <a:solidFill>
                  <a:schemeClr val="tx1"/>
                </a:solidFill>
                <a:latin typeface="HG丸ｺﾞｼｯｸM-PRO" pitchFamily="50" charset="-128"/>
                <a:ea typeface="HG丸ｺﾞｼｯｸM-PRO" pitchFamily="50" charset="-128"/>
              </a:rPr>
              <a:t>新会社</a:t>
            </a:r>
            <a:endParaRPr lang="en-US" altLang="ja-JP" sz="1200" dirty="0" smtClean="0">
              <a:solidFill>
                <a:schemeClr val="tx1"/>
              </a:solidFill>
              <a:latin typeface="HG丸ｺﾞｼｯｸM-PRO" pitchFamily="50" charset="-128"/>
              <a:ea typeface="HG丸ｺﾞｼｯｸM-PRO" pitchFamily="50" charset="-128"/>
            </a:endParaRPr>
          </a:p>
          <a:p>
            <a:pPr algn="ctr"/>
            <a:r>
              <a:rPr lang="ja-JP" altLang="en-US" sz="1200" dirty="0" smtClean="0">
                <a:solidFill>
                  <a:schemeClr val="tx1"/>
                </a:solidFill>
                <a:latin typeface="HG丸ｺﾞｼｯｸM-PRO" pitchFamily="50" charset="-128"/>
                <a:ea typeface="HG丸ｺﾞｼｯｸM-PRO" pitchFamily="50" charset="-128"/>
              </a:rPr>
              <a:t>業務開始</a:t>
            </a:r>
            <a:endParaRPr lang="en-US" altLang="ja-JP" sz="1200" dirty="0" smtClean="0">
              <a:solidFill>
                <a:schemeClr val="tx1"/>
              </a:solidFill>
              <a:latin typeface="HG丸ｺﾞｼｯｸM-PRO" pitchFamily="50" charset="-128"/>
              <a:ea typeface="HG丸ｺﾞｼｯｸM-PRO" pitchFamily="50" charset="-128"/>
            </a:endParaRPr>
          </a:p>
        </p:txBody>
      </p:sp>
      <p:sp>
        <p:nvSpPr>
          <p:cNvPr id="92" name="ホームベース 91"/>
          <p:cNvSpPr/>
          <p:nvPr/>
        </p:nvSpPr>
        <p:spPr>
          <a:xfrm>
            <a:off x="648000" y="1787871"/>
            <a:ext cx="4680000" cy="576000"/>
          </a:xfrm>
          <a:prstGeom prst="homePlate">
            <a:avLst>
              <a:gd name="adj" fmla="val 27838"/>
            </a:avLst>
          </a:prstGeom>
          <a:solidFill>
            <a:srgbClr val="C5E1FB"/>
          </a:solidFill>
          <a:ln w="12700"/>
          <a:scene3d>
            <a:camera prst="orthographicFront"/>
            <a:lightRig rig="threePt" dir="t"/>
          </a:scene3d>
          <a:sp3d>
            <a:bevelT w="38100" h="38100"/>
            <a:bevelB w="0" h="0"/>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100" dirty="0" smtClean="0">
                <a:solidFill>
                  <a:srgbClr val="003366"/>
                </a:solidFill>
                <a:latin typeface="HG丸ｺﾞｼｯｸM-PRO" pitchFamily="50" charset="-128"/>
                <a:ea typeface="HG丸ｺﾞｼｯｸM-PRO" pitchFamily="50" charset="-128"/>
              </a:rPr>
              <a:t>包括委託（都市技術センター）</a:t>
            </a:r>
            <a:endParaRPr lang="en-US" altLang="ja-JP" sz="1100" dirty="0" smtClean="0">
              <a:solidFill>
                <a:srgbClr val="003366"/>
              </a:solidFill>
              <a:latin typeface="HG丸ｺﾞｼｯｸM-PRO" pitchFamily="50" charset="-128"/>
              <a:ea typeface="HG丸ｺﾞｼｯｸM-PRO" pitchFamily="50" charset="-128"/>
            </a:endParaRPr>
          </a:p>
          <a:p>
            <a:pPr algn="ctr"/>
            <a:r>
              <a:rPr kumimoji="1" lang="en-US" altLang="ja-JP" sz="1100" dirty="0" smtClean="0">
                <a:solidFill>
                  <a:srgbClr val="003366"/>
                </a:solidFill>
                <a:latin typeface="HG丸ｺﾞｼｯｸM-PRO" pitchFamily="50" charset="-128"/>
                <a:ea typeface="HG丸ｺﾞｼｯｸM-PRO" pitchFamily="50" charset="-128"/>
              </a:rPr>
              <a:t>【</a:t>
            </a:r>
            <a:r>
              <a:rPr kumimoji="1" lang="ja-JP" altLang="en-US" sz="1100" dirty="0" smtClean="0">
                <a:solidFill>
                  <a:srgbClr val="003366"/>
                </a:solidFill>
                <a:latin typeface="HG丸ｺﾞｼｯｸM-PRO" pitchFamily="50" charset="-128"/>
                <a:ea typeface="HG丸ｺﾞｼｯｸM-PRO" pitchFamily="50" charset="-128"/>
              </a:rPr>
              <a:t>フェーズ１</a:t>
            </a:r>
            <a:r>
              <a:rPr kumimoji="1" lang="en-US" altLang="ja-JP" sz="1100" dirty="0" smtClean="0">
                <a:solidFill>
                  <a:srgbClr val="003366"/>
                </a:solidFill>
                <a:latin typeface="HG丸ｺﾞｼｯｸM-PRO" pitchFamily="50" charset="-128"/>
                <a:ea typeface="HG丸ｺﾞｼｯｸM-PRO" pitchFamily="50" charset="-128"/>
              </a:rPr>
              <a:t>】</a:t>
            </a:r>
          </a:p>
        </p:txBody>
      </p:sp>
      <p:sp>
        <p:nvSpPr>
          <p:cNvPr id="94" name="ホームベース 93"/>
          <p:cNvSpPr/>
          <p:nvPr/>
        </p:nvSpPr>
        <p:spPr>
          <a:xfrm>
            <a:off x="5377704" y="2267661"/>
            <a:ext cx="2700000" cy="576000"/>
          </a:xfrm>
          <a:prstGeom prst="homePlate">
            <a:avLst>
              <a:gd name="adj" fmla="val 27838"/>
            </a:avLst>
          </a:prstGeom>
          <a:solidFill>
            <a:srgbClr val="C5E1FB"/>
          </a:solidFill>
          <a:ln w="12700"/>
          <a:scene3d>
            <a:camera prst="orthographicFront"/>
            <a:lightRig rig="threePt" dir="t"/>
          </a:scene3d>
          <a:sp3d>
            <a:bevelT h="38100"/>
            <a:bevelB w="0" h="0"/>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100" dirty="0" smtClean="0">
                <a:solidFill>
                  <a:srgbClr val="003366"/>
                </a:solidFill>
                <a:latin typeface="HG丸ｺﾞｼｯｸM-PRO" pitchFamily="50" charset="-128"/>
                <a:ea typeface="HG丸ｺﾞｼｯｸM-PRO" pitchFamily="50" charset="-128"/>
              </a:rPr>
              <a:t>包括委託（新会社）</a:t>
            </a:r>
            <a:endParaRPr lang="en-US" altLang="ja-JP" sz="1100" dirty="0" smtClean="0">
              <a:solidFill>
                <a:srgbClr val="003366"/>
              </a:solidFill>
              <a:latin typeface="HG丸ｺﾞｼｯｸM-PRO" pitchFamily="50" charset="-128"/>
              <a:ea typeface="HG丸ｺﾞｼｯｸM-PRO" pitchFamily="50" charset="-128"/>
            </a:endParaRPr>
          </a:p>
          <a:p>
            <a:pPr algn="ctr"/>
            <a:r>
              <a:rPr kumimoji="1" lang="en-US" altLang="ja-JP" sz="1100" dirty="0" smtClean="0">
                <a:solidFill>
                  <a:srgbClr val="003366"/>
                </a:solidFill>
                <a:latin typeface="HG丸ｺﾞｼｯｸM-PRO" pitchFamily="50" charset="-128"/>
                <a:ea typeface="HG丸ｺﾞｼｯｸM-PRO" pitchFamily="50" charset="-128"/>
              </a:rPr>
              <a:t>【</a:t>
            </a:r>
            <a:r>
              <a:rPr kumimoji="1" lang="ja-JP" altLang="en-US" sz="1100" dirty="0" smtClean="0">
                <a:solidFill>
                  <a:srgbClr val="003366"/>
                </a:solidFill>
                <a:latin typeface="HG丸ｺﾞｼｯｸM-PRO" pitchFamily="50" charset="-128"/>
                <a:ea typeface="HG丸ｺﾞｼｯｸM-PRO" pitchFamily="50" charset="-128"/>
              </a:rPr>
              <a:t>フェーズ２</a:t>
            </a:r>
            <a:r>
              <a:rPr kumimoji="1" lang="en-US" altLang="ja-JP" sz="1100" dirty="0" smtClean="0">
                <a:solidFill>
                  <a:srgbClr val="003366"/>
                </a:solidFill>
                <a:latin typeface="HG丸ｺﾞｼｯｸM-PRO" pitchFamily="50" charset="-128"/>
                <a:ea typeface="HG丸ｺﾞｼｯｸM-PRO" pitchFamily="50" charset="-128"/>
              </a:rPr>
              <a:t>】</a:t>
            </a:r>
          </a:p>
        </p:txBody>
      </p:sp>
      <p:sp>
        <p:nvSpPr>
          <p:cNvPr id="95" name="ホームベース 94"/>
          <p:cNvSpPr/>
          <p:nvPr/>
        </p:nvSpPr>
        <p:spPr>
          <a:xfrm>
            <a:off x="8136000" y="2651967"/>
            <a:ext cx="1332000" cy="576000"/>
          </a:xfrm>
          <a:prstGeom prst="homePlate">
            <a:avLst>
              <a:gd name="adj" fmla="val 27838"/>
            </a:avLst>
          </a:prstGeom>
          <a:solidFill>
            <a:srgbClr val="C5E1FB"/>
          </a:solidFill>
          <a:ln w="12700"/>
          <a:scene3d>
            <a:camera prst="orthographicFront"/>
            <a:lightRig rig="threePt" dir="t"/>
          </a:scene3d>
          <a:sp3d>
            <a:bevelT h="38100"/>
            <a:bevelB w="0" h="0"/>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kumimoji="1" lang="ja-JP" altLang="en-US" sz="1100" dirty="0" smtClean="0">
                <a:solidFill>
                  <a:srgbClr val="003366"/>
                </a:solidFill>
                <a:latin typeface="HG丸ｺﾞｼｯｸM-PRO" pitchFamily="50" charset="-128"/>
                <a:ea typeface="HG丸ｺﾞｼｯｸM-PRO" pitchFamily="50" charset="-128"/>
              </a:rPr>
              <a:t>運営権事業</a:t>
            </a:r>
            <a:r>
              <a:rPr kumimoji="1" lang="en-US" altLang="ja-JP" sz="1100" dirty="0" smtClean="0">
                <a:solidFill>
                  <a:srgbClr val="003366"/>
                </a:solidFill>
                <a:latin typeface="HG丸ｺﾞｼｯｸM-PRO" pitchFamily="50" charset="-128"/>
                <a:ea typeface="HG丸ｺﾞｼｯｸM-PRO" pitchFamily="50" charset="-128"/>
              </a:rPr>
              <a:t/>
            </a:r>
            <a:br>
              <a:rPr kumimoji="1" lang="en-US" altLang="ja-JP" sz="1100" dirty="0" smtClean="0">
                <a:solidFill>
                  <a:srgbClr val="003366"/>
                </a:solidFill>
                <a:latin typeface="HG丸ｺﾞｼｯｸM-PRO" pitchFamily="50" charset="-128"/>
                <a:ea typeface="HG丸ｺﾞｼｯｸM-PRO" pitchFamily="50" charset="-128"/>
              </a:rPr>
            </a:br>
            <a:r>
              <a:rPr kumimoji="1" lang="ja-JP" altLang="en-US" sz="1100" dirty="0" smtClean="0">
                <a:solidFill>
                  <a:srgbClr val="003366"/>
                </a:solidFill>
                <a:latin typeface="HG丸ｺﾞｼｯｸM-PRO" pitchFamily="50" charset="-128"/>
                <a:ea typeface="HG丸ｺﾞｼｯｸM-PRO" pitchFamily="50" charset="-128"/>
              </a:rPr>
              <a:t>（新会社）</a:t>
            </a:r>
            <a:endParaRPr kumimoji="1" lang="en-US" altLang="ja-JP" sz="1100" dirty="0" smtClean="0">
              <a:solidFill>
                <a:srgbClr val="003366"/>
              </a:solidFill>
              <a:latin typeface="HG丸ｺﾞｼｯｸM-PRO" pitchFamily="50" charset="-128"/>
              <a:ea typeface="HG丸ｺﾞｼｯｸM-PRO" pitchFamily="50" charset="-128"/>
            </a:endParaRPr>
          </a:p>
          <a:p>
            <a:pPr algn="ctr"/>
            <a:r>
              <a:rPr lang="en-US" altLang="ja-JP" sz="1100" dirty="0" smtClean="0">
                <a:solidFill>
                  <a:srgbClr val="003366"/>
                </a:solidFill>
                <a:latin typeface="HG丸ｺﾞｼｯｸM-PRO" pitchFamily="50" charset="-128"/>
                <a:ea typeface="HG丸ｺﾞｼｯｸM-PRO" pitchFamily="50" charset="-128"/>
              </a:rPr>
              <a:t>【</a:t>
            </a:r>
            <a:r>
              <a:rPr lang="ja-JP" altLang="en-US" sz="1100" dirty="0" smtClean="0">
                <a:solidFill>
                  <a:srgbClr val="003366"/>
                </a:solidFill>
                <a:latin typeface="HG丸ｺﾞｼｯｸM-PRO" pitchFamily="50" charset="-128"/>
                <a:ea typeface="HG丸ｺﾞｼｯｸM-PRO" pitchFamily="50" charset="-128"/>
              </a:rPr>
              <a:t>ﾌｪｰｽﾞ３</a:t>
            </a:r>
            <a:r>
              <a:rPr lang="en-US" altLang="ja-JP" sz="1100" dirty="0" smtClean="0">
                <a:solidFill>
                  <a:srgbClr val="003366"/>
                </a:solidFill>
                <a:latin typeface="HG丸ｺﾞｼｯｸM-PRO" pitchFamily="50" charset="-128"/>
                <a:ea typeface="HG丸ｺﾞｼｯｸM-PRO" pitchFamily="50" charset="-128"/>
              </a:rPr>
              <a:t>】</a:t>
            </a:r>
            <a:endParaRPr kumimoji="1" lang="en-US" altLang="ja-JP" sz="1100" dirty="0" smtClean="0">
              <a:solidFill>
                <a:srgbClr val="003366"/>
              </a:solidFill>
              <a:latin typeface="HG丸ｺﾞｼｯｸM-PRO" pitchFamily="50" charset="-128"/>
              <a:ea typeface="HG丸ｺﾞｼｯｸM-PRO" pitchFamily="50" charset="-128"/>
            </a:endParaRPr>
          </a:p>
        </p:txBody>
      </p:sp>
      <p:sp>
        <p:nvSpPr>
          <p:cNvPr id="96" name="ホームベース 95"/>
          <p:cNvSpPr/>
          <p:nvPr/>
        </p:nvSpPr>
        <p:spPr>
          <a:xfrm>
            <a:off x="7185248" y="5940963"/>
            <a:ext cx="324000" cy="378202"/>
          </a:xfrm>
          <a:prstGeom prst="homePlate">
            <a:avLst>
              <a:gd name="adj" fmla="val 27838"/>
            </a:avLst>
          </a:prstGeom>
          <a:solidFill>
            <a:srgbClr val="C5E1FB"/>
          </a:solidFill>
          <a:ln w="12700"/>
          <a:scene3d>
            <a:camera prst="orthographicFront"/>
            <a:lightRig rig="threePt" dir="t"/>
          </a:scene3d>
          <a:sp3d>
            <a:bevelT h="38100"/>
            <a:bevelB w="0" h="0"/>
          </a:sp3d>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p>
            <a:pPr algn="ctr"/>
            <a:r>
              <a:rPr kumimoji="1" lang="ja-JP" altLang="en-US" sz="1100" dirty="0" smtClean="0">
                <a:solidFill>
                  <a:srgbClr val="003366"/>
                </a:solidFill>
                <a:latin typeface="HG丸ｺﾞｼｯｸM-PRO" pitchFamily="50" charset="-128"/>
                <a:ea typeface="HG丸ｺﾞｼｯｸM-PRO" pitchFamily="50" charset="-128"/>
              </a:rPr>
              <a:t>議決</a:t>
            </a:r>
            <a:endParaRPr kumimoji="1" lang="en-US" altLang="ja-JP" sz="1100" dirty="0" smtClean="0">
              <a:solidFill>
                <a:srgbClr val="003366"/>
              </a:solidFill>
              <a:latin typeface="HG丸ｺﾞｼｯｸM-PRO" pitchFamily="50" charset="-128"/>
              <a:ea typeface="HG丸ｺﾞｼｯｸM-PRO" pitchFamily="50" charset="-128"/>
            </a:endParaRPr>
          </a:p>
        </p:txBody>
      </p:sp>
      <p:sp>
        <p:nvSpPr>
          <p:cNvPr id="97" name="テキスト ボックス 96"/>
          <p:cNvSpPr txBox="1"/>
          <p:nvPr/>
        </p:nvSpPr>
        <p:spPr>
          <a:xfrm>
            <a:off x="6285148" y="6346485"/>
            <a:ext cx="1359984" cy="430887"/>
          </a:xfrm>
          <a:prstGeom prst="rect">
            <a:avLst/>
          </a:prstGeom>
          <a:noFill/>
        </p:spPr>
        <p:txBody>
          <a:bodyPr wrap="square" rtlCol="0">
            <a:spAutoFit/>
          </a:bodyPr>
          <a:lstStyle/>
          <a:p>
            <a:pPr algn="r"/>
            <a:r>
              <a:rPr lang="ja-JP" altLang="en-US" sz="1100" dirty="0" smtClean="0">
                <a:latin typeface="HG丸ｺﾞｼｯｸM-PRO" pitchFamily="50" charset="-128"/>
                <a:ea typeface="HG丸ｺﾞｼｯｸM-PRO" pitchFamily="50" charset="-128"/>
              </a:rPr>
              <a:t>運営事業</a:t>
            </a:r>
            <a:r>
              <a:rPr kumimoji="1" lang="ja-JP" altLang="en-US" sz="1100" dirty="0" smtClean="0">
                <a:latin typeface="HG丸ｺﾞｼｯｸM-PRO" pitchFamily="50" charset="-128"/>
                <a:ea typeface="HG丸ｺﾞｼｯｸM-PRO" pitchFamily="50" charset="-128"/>
              </a:rPr>
              <a:t>実施方針</a:t>
            </a:r>
            <a:endParaRPr kumimoji="1" lang="en-US" altLang="ja-JP" sz="1100" dirty="0" smtClean="0">
              <a:latin typeface="HG丸ｺﾞｼｯｸM-PRO" pitchFamily="50" charset="-128"/>
              <a:ea typeface="HG丸ｺﾞｼｯｸM-PRO" pitchFamily="50" charset="-128"/>
            </a:endParaRPr>
          </a:p>
          <a:p>
            <a:pPr algn="r"/>
            <a:r>
              <a:rPr kumimoji="1" lang="ja-JP" altLang="en-US" sz="1100" dirty="0" smtClean="0">
                <a:latin typeface="HG丸ｺﾞｼｯｸM-PRO" pitchFamily="50" charset="-128"/>
                <a:ea typeface="HG丸ｺﾞｼｯｸM-PRO" pitchFamily="50" charset="-128"/>
              </a:rPr>
              <a:t>条例化案</a:t>
            </a:r>
            <a:endParaRPr kumimoji="1" lang="ja-JP" altLang="en-US" sz="1100" dirty="0">
              <a:latin typeface="HG丸ｺﾞｼｯｸM-PRO" pitchFamily="50" charset="-128"/>
              <a:ea typeface="HG丸ｺﾞｼｯｸM-PRO" pitchFamily="50" charset="-128"/>
            </a:endParaRPr>
          </a:p>
        </p:txBody>
      </p:sp>
      <p:sp>
        <p:nvSpPr>
          <p:cNvPr id="98" name="テキスト ボックス 97"/>
          <p:cNvSpPr txBox="1"/>
          <p:nvPr/>
        </p:nvSpPr>
        <p:spPr>
          <a:xfrm>
            <a:off x="7689304" y="6354532"/>
            <a:ext cx="900000" cy="261610"/>
          </a:xfrm>
          <a:prstGeom prst="rect">
            <a:avLst/>
          </a:prstGeom>
          <a:noFill/>
        </p:spPr>
        <p:txBody>
          <a:bodyPr wrap="square" rtlCol="0">
            <a:spAutoFit/>
          </a:bodyPr>
          <a:lstStyle/>
          <a:p>
            <a:pPr algn="ctr"/>
            <a:r>
              <a:rPr kumimoji="1" lang="ja-JP" altLang="en-US" sz="1100" dirty="0" smtClean="0">
                <a:latin typeface="HG丸ｺﾞｼｯｸM-PRO" pitchFamily="50" charset="-128"/>
                <a:ea typeface="HG丸ｺﾞｼｯｸM-PRO" pitchFamily="50" charset="-128"/>
              </a:rPr>
              <a:t>運営権設定</a:t>
            </a:r>
            <a:endParaRPr kumimoji="1" lang="ja-JP" altLang="en-US" sz="1100" dirty="0">
              <a:latin typeface="HG丸ｺﾞｼｯｸM-PRO" pitchFamily="50" charset="-128"/>
              <a:ea typeface="HG丸ｺﾞｼｯｸM-PRO" pitchFamily="50" charset="-128"/>
            </a:endParaRPr>
          </a:p>
        </p:txBody>
      </p:sp>
      <p:sp>
        <p:nvSpPr>
          <p:cNvPr id="99" name="ホームベース 98"/>
          <p:cNvSpPr/>
          <p:nvPr/>
        </p:nvSpPr>
        <p:spPr>
          <a:xfrm>
            <a:off x="7768692" y="5940963"/>
            <a:ext cx="324000" cy="378202"/>
          </a:xfrm>
          <a:prstGeom prst="homePlate">
            <a:avLst>
              <a:gd name="adj" fmla="val 27838"/>
            </a:avLst>
          </a:prstGeom>
          <a:solidFill>
            <a:srgbClr val="C5E1FB"/>
          </a:solidFill>
          <a:ln w="12700"/>
          <a:scene3d>
            <a:camera prst="orthographicFront"/>
            <a:lightRig rig="threePt" dir="t"/>
          </a:scene3d>
          <a:sp3d>
            <a:bevelT h="38100"/>
            <a:bevelB w="0" h="0"/>
          </a:sp3d>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p>
            <a:pPr algn="ctr"/>
            <a:r>
              <a:rPr kumimoji="1" lang="ja-JP" altLang="en-US" sz="1100" dirty="0" smtClean="0">
                <a:solidFill>
                  <a:srgbClr val="003366"/>
                </a:solidFill>
                <a:latin typeface="HG丸ｺﾞｼｯｸM-PRO" pitchFamily="50" charset="-128"/>
                <a:ea typeface="HG丸ｺﾞｼｯｸM-PRO" pitchFamily="50" charset="-128"/>
              </a:rPr>
              <a:t>議決</a:t>
            </a:r>
            <a:endParaRPr kumimoji="1" lang="en-US" altLang="ja-JP" sz="1100" dirty="0" smtClean="0">
              <a:solidFill>
                <a:srgbClr val="003366"/>
              </a:solidFill>
              <a:latin typeface="HG丸ｺﾞｼｯｸM-PRO" pitchFamily="50" charset="-128"/>
              <a:ea typeface="HG丸ｺﾞｼｯｸM-PRO" pitchFamily="50" charset="-128"/>
            </a:endParaRPr>
          </a:p>
        </p:txBody>
      </p:sp>
      <p:sp>
        <p:nvSpPr>
          <p:cNvPr id="100" name="ホームベース 99"/>
          <p:cNvSpPr/>
          <p:nvPr/>
        </p:nvSpPr>
        <p:spPr>
          <a:xfrm>
            <a:off x="6292528" y="4477426"/>
            <a:ext cx="1800000" cy="446966"/>
          </a:xfrm>
          <a:prstGeom prst="homePlate">
            <a:avLst>
              <a:gd name="adj" fmla="val 27838"/>
            </a:avLst>
          </a:prstGeom>
          <a:solidFill>
            <a:srgbClr val="C5E1FB"/>
          </a:solidFill>
          <a:ln w="12700"/>
          <a:scene3d>
            <a:camera prst="orthographicFront"/>
            <a:lightRig rig="threePt" dir="t"/>
          </a:scene3d>
          <a:sp3d>
            <a:bevelT h="38100"/>
            <a:bevelB w="0" h="0"/>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kumimoji="1" lang="ja-JP" altLang="en-US" sz="1200" dirty="0" smtClean="0">
                <a:solidFill>
                  <a:srgbClr val="003366"/>
                </a:solidFill>
                <a:latin typeface="HG丸ｺﾞｼｯｸM-PRO" pitchFamily="50" charset="-128"/>
                <a:ea typeface="HG丸ｺﾞｼｯｸM-PRO" pitchFamily="50" charset="-128"/>
              </a:rPr>
              <a:t>運営権手続</a:t>
            </a:r>
            <a:endParaRPr kumimoji="1" lang="en-US" altLang="ja-JP" sz="1200" dirty="0" smtClean="0">
              <a:solidFill>
                <a:srgbClr val="003366"/>
              </a:solidFill>
              <a:latin typeface="HG丸ｺﾞｼｯｸM-PRO" pitchFamily="50" charset="-128"/>
              <a:ea typeface="HG丸ｺﾞｼｯｸM-PRO" pitchFamily="50" charset="-128"/>
            </a:endParaRPr>
          </a:p>
        </p:txBody>
      </p:sp>
      <p:sp>
        <p:nvSpPr>
          <p:cNvPr id="101" name="ホームベース 100"/>
          <p:cNvSpPr/>
          <p:nvPr/>
        </p:nvSpPr>
        <p:spPr>
          <a:xfrm>
            <a:off x="4978758" y="5940963"/>
            <a:ext cx="324000" cy="378202"/>
          </a:xfrm>
          <a:prstGeom prst="homePlate">
            <a:avLst>
              <a:gd name="adj" fmla="val 27838"/>
            </a:avLst>
          </a:prstGeom>
          <a:solidFill>
            <a:srgbClr val="C5E1FB"/>
          </a:solidFill>
          <a:ln w="12700"/>
          <a:scene3d>
            <a:camera prst="orthographicFront"/>
            <a:lightRig rig="threePt" dir="t"/>
          </a:scene3d>
          <a:sp3d>
            <a:bevelT h="38100"/>
            <a:bevelB w="0" h="0"/>
          </a:sp3d>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p>
            <a:pPr algn="ctr"/>
            <a:r>
              <a:rPr kumimoji="1" lang="ja-JP" altLang="en-US" sz="1100" dirty="0" smtClean="0">
                <a:solidFill>
                  <a:srgbClr val="003366"/>
                </a:solidFill>
                <a:latin typeface="HG丸ｺﾞｼｯｸM-PRO" pitchFamily="50" charset="-128"/>
                <a:ea typeface="HG丸ｺﾞｼｯｸM-PRO" pitchFamily="50" charset="-128"/>
              </a:rPr>
              <a:t>議決</a:t>
            </a:r>
            <a:endParaRPr kumimoji="1" lang="en-US" altLang="ja-JP" sz="1100" dirty="0" smtClean="0">
              <a:solidFill>
                <a:srgbClr val="003366"/>
              </a:solidFill>
              <a:latin typeface="HG丸ｺﾞｼｯｸM-PRO" pitchFamily="50" charset="-128"/>
              <a:ea typeface="HG丸ｺﾞｼｯｸM-PRO" pitchFamily="50" charset="-128"/>
            </a:endParaRPr>
          </a:p>
        </p:txBody>
      </p:sp>
      <p:sp>
        <p:nvSpPr>
          <p:cNvPr id="102" name="ホームベース 101"/>
          <p:cNvSpPr/>
          <p:nvPr/>
        </p:nvSpPr>
        <p:spPr>
          <a:xfrm>
            <a:off x="1846447" y="5940963"/>
            <a:ext cx="324000" cy="378202"/>
          </a:xfrm>
          <a:prstGeom prst="homePlate">
            <a:avLst>
              <a:gd name="adj" fmla="val 27838"/>
            </a:avLst>
          </a:prstGeom>
          <a:solidFill>
            <a:srgbClr val="C5E1FB"/>
          </a:solidFill>
          <a:ln w="12700"/>
          <a:scene3d>
            <a:camera prst="orthographicFront"/>
            <a:lightRig rig="threePt" dir="t"/>
          </a:scene3d>
          <a:sp3d>
            <a:bevelT h="38100"/>
            <a:bevelB w="0" h="0"/>
          </a:sp3d>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p>
            <a:pPr algn="ctr"/>
            <a:r>
              <a:rPr kumimoji="1" lang="ja-JP" altLang="en-US" sz="1100" dirty="0" smtClean="0">
                <a:solidFill>
                  <a:srgbClr val="003366"/>
                </a:solidFill>
                <a:latin typeface="HG丸ｺﾞｼｯｸM-PRO" pitchFamily="50" charset="-128"/>
                <a:ea typeface="HG丸ｺﾞｼｯｸM-PRO" pitchFamily="50" charset="-128"/>
              </a:rPr>
              <a:t>議決</a:t>
            </a:r>
            <a:endParaRPr kumimoji="1" lang="en-US" altLang="ja-JP" sz="1100" dirty="0" smtClean="0">
              <a:solidFill>
                <a:srgbClr val="003366"/>
              </a:solidFill>
              <a:latin typeface="HG丸ｺﾞｼｯｸM-PRO" pitchFamily="50" charset="-128"/>
              <a:ea typeface="HG丸ｺﾞｼｯｸM-PRO" pitchFamily="50" charset="-128"/>
            </a:endParaRPr>
          </a:p>
        </p:txBody>
      </p:sp>
      <p:sp>
        <p:nvSpPr>
          <p:cNvPr id="103" name="ホームベース 102"/>
          <p:cNvSpPr/>
          <p:nvPr/>
        </p:nvSpPr>
        <p:spPr>
          <a:xfrm>
            <a:off x="3008784" y="3437567"/>
            <a:ext cx="252028" cy="378202"/>
          </a:xfrm>
          <a:prstGeom prst="homePlate">
            <a:avLst>
              <a:gd name="adj" fmla="val 2023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ホームベース 103"/>
          <p:cNvSpPr/>
          <p:nvPr/>
        </p:nvSpPr>
        <p:spPr>
          <a:xfrm>
            <a:off x="2228130" y="4679728"/>
            <a:ext cx="3133064" cy="568700"/>
          </a:xfrm>
          <a:prstGeom prst="homePlate">
            <a:avLst>
              <a:gd name="adj" fmla="val 2023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5" name="ホームベース 104"/>
          <p:cNvSpPr/>
          <p:nvPr/>
        </p:nvSpPr>
        <p:spPr>
          <a:xfrm>
            <a:off x="2228130" y="5335969"/>
            <a:ext cx="3133064" cy="511878"/>
          </a:xfrm>
          <a:prstGeom prst="homePlate">
            <a:avLst>
              <a:gd name="adj" fmla="val 2023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6" name="正方形/長方形 105"/>
          <p:cNvSpPr/>
          <p:nvPr/>
        </p:nvSpPr>
        <p:spPr>
          <a:xfrm>
            <a:off x="3029577" y="4717803"/>
            <a:ext cx="1530170" cy="515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ts val="1200"/>
              </a:lnSpc>
              <a:spcBef>
                <a:spcPts val="600"/>
              </a:spcBef>
            </a:pPr>
            <a:r>
              <a:rPr lang="ja-JP" altLang="en-US" sz="1200" dirty="0" smtClean="0">
                <a:solidFill>
                  <a:schemeClr val="tx1"/>
                </a:solidFill>
                <a:latin typeface="HG丸ｺﾞｼｯｸM-PRO" pitchFamily="50" charset="-128"/>
                <a:ea typeface="HG丸ｺﾞｼｯｸM-PRO" pitchFamily="50" charset="-128"/>
              </a:rPr>
              <a:t>運営権導入に関する</a:t>
            </a:r>
            <a:endParaRPr lang="en-US" altLang="ja-JP" sz="1200" dirty="0" smtClean="0">
              <a:solidFill>
                <a:schemeClr val="tx1"/>
              </a:solidFill>
              <a:latin typeface="HG丸ｺﾞｼｯｸM-PRO" pitchFamily="50" charset="-128"/>
              <a:ea typeface="HG丸ｺﾞｼｯｸM-PRO" pitchFamily="50" charset="-128"/>
            </a:endParaRPr>
          </a:p>
          <a:p>
            <a:pPr>
              <a:lnSpc>
                <a:spcPts val="1200"/>
              </a:lnSpc>
              <a:spcBef>
                <a:spcPts val="600"/>
              </a:spcBef>
            </a:pPr>
            <a:r>
              <a:rPr lang="ja-JP" altLang="en-US" sz="1200" dirty="0" smtClean="0">
                <a:solidFill>
                  <a:schemeClr val="tx1"/>
                </a:solidFill>
                <a:latin typeface="HG丸ｺﾞｼｯｸM-PRO" pitchFamily="50" charset="-128"/>
                <a:ea typeface="HG丸ｺﾞｼｯｸM-PRO" pitchFamily="50" charset="-128"/>
              </a:rPr>
              <a:t>課題解決の取り組み</a:t>
            </a:r>
            <a:endParaRPr lang="en-US" altLang="ja-JP" sz="1200" dirty="0" smtClean="0">
              <a:solidFill>
                <a:schemeClr val="tx1"/>
              </a:solidFill>
              <a:latin typeface="HG丸ｺﾞｼｯｸM-PRO" pitchFamily="50" charset="-128"/>
              <a:ea typeface="HG丸ｺﾞｼｯｸM-PRO" pitchFamily="50" charset="-128"/>
            </a:endParaRPr>
          </a:p>
        </p:txBody>
      </p:sp>
      <p:sp>
        <p:nvSpPr>
          <p:cNvPr id="107" name="正方形/長方形 106"/>
          <p:cNvSpPr/>
          <p:nvPr/>
        </p:nvSpPr>
        <p:spPr>
          <a:xfrm>
            <a:off x="3036710" y="5356440"/>
            <a:ext cx="1530170" cy="52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200"/>
              </a:lnSpc>
              <a:spcBef>
                <a:spcPts val="600"/>
              </a:spcBef>
            </a:pPr>
            <a:r>
              <a:rPr lang="ja-JP" altLang="en-US" sz="1200" dirty="0" smtClean="0">
                <a:solidFill>
                  <a:schemeClr val="tx1"/>
                </a:solidFill>
                <a:latin typeface="HG丸ｺﾞｼｯｸM-PRO" pitchFamily="50" charset="-128"/>
                <a:ea typeface="HG丸ｺﾞｼｯｸM-PRO" pitchFamily="50" charset="-128"/>
              </a:rPr>
              <a:t>附帯決議を踏まえた</a:t>
            </a:r>
            <a:endParaRPr lang="en-US" altLang="ja-JP" sz="1200" dirty="0" smtClean="0">
              <a:solidFill>
                <a:schemeClr val="tx1"/>
              </a:solidFill>
              <a:latin typeface="HG丸ｺﾞｼｯｸM-PRO" pitchFamily="50" charset="-128"/>
              <a:ea typeface="HG丸ｺﾞｼｯｸM-PRO" pitchFamily="50" charset="-128"/>
            </a:endParaRPr>
          </a:p>
          <a:p>
            <a:pPr algn="ctr">
              <a:lnSpc>
                <a:spcPts val="1200"/>
              </a:lnSpc>
              <a:spcBef>
                <a:spcPts val="600"/>
              </a:spcBef>
            </a:pPr>
            <a:r>
              <a:rPr lang="ja-JP" altLang="en-US" sz="1200" dirty="0">
                <a:solidFill>
                  <a:schemeClr val="tx1"/>
                </a:solidFill>
                <a:latin typeface="HG丸ｺﾞｼｯｸM-PRO" pitchFamily="50" charset="-128"/>
                <a:ea typeface="HG丸ｺﾞｼｯｸM-PRO" pitchFamily="50" charset="-128"/>
              </a:rPr>
              <a:t>議会</a:t>
            </a:r>
            <a:r>
              <a:rPr lang="ja-JP" altLang="en-US" sz="1200" dirty="0" smtClean="0">
                <a:solidFill>
                  <a:schemeClr val="tx1"/>
                </a:solidFill>
                <a:latin typeface="HG丸ｺﾞｼｯｸM-PRO" pitchFamily="50" charset="-128"/>
                <a:ea typeface="HG丸ｺﾞｼｯｸM-PRO" pitchFamily="50" charset="-128"/>
              </a:rPr>
              <a:t>との</a:t>
            </a:r>
            <a:r>
              <a:rPr lang="ja-JP" altLang="en-US" sz="1200" dirty="0">
                <a:solidFill>
                  <a:schemeClr val="tx1"/>
                </a:solidFill>
                <a:latin typeface="HG丸ｺﾞｼｯｸM-PRO" pitchFamily="50" charset="-128"/>
                <a:ea typeface="HG丸ｺﾞｼｯｸM-PRO" pitchFamily="50" charset="-128"/>
              </a:rPr>
              <a:t>対話</a:t>
            </a:r>
            <a:endParaRPr lang="en-US" altLang="ja-JP" sz="1200" dirty="0" smtClean="0">
              <a:solidFill>
                <a:schemeClr val="tx1"/>
              </a:solidFill>
              <a:latin typeface="HG丸ｺﾞｼｯｸM-PRO" pitchFamily="50" charset="-128"/>
              <a:ea typeface="HG丸ｺﾞｼｯｸM-PRO" pitchFamily="50" charset="-128"/>
            </a:endParaRPr>
          </a:p>
        </p:txBody>
      </p:sp>
      <p:sp>
        <p:nvSpPr>
          <p:cNvPr id="29" name="スライド番号プレースホルダ 1"/>
          <p:cNvSpPr>
            <a:spLocks noGrp="1"/>
          </p:cNvSpPr>
          <p:nvPr>
            <p:ph type="sldNum" sz="quarter" idx="12"/>
          </p:nvPr>
        </p:nvSpPr>
        <p:spPr>
          <a:xfrm>
            <a:off x="9360000" y="6300000"/>
            <a:ext cx="677280" cy="365125"/>
          </a:xfrm>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69</a:t>
            </a:fld>
            <a:endParaRPr lang="ja-JP" altLang="en-US" sz="20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624744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24508" y="764704"/>
            <a:ext cx="8856000" cy="648072"/>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lIns="72000" tIns="0" rIns="72000" bIns="0" anchor="ctr"/>
          <a:lstStyle/>
          <a:p>
            <a:pPr marL="180000" indent="-180000">
              <a:lnSpc>
                <a:spcPts val="2200"/>
              </a:lnSpc>
            </a:pPr>
            <a:r>
              <a:rPr lang="ja-JP" altLang="en-US" sz="1400" dirty="0" smtClean="0">
                <a:solidFill>
                  <a:schemeClr val="tx2">
                    <a:lumMod val="50000"/>
                  </a:schemeClr>
                </a:solidFill>
                <a:latin typeface="HG丸ｺﾞｼｯｸM-PRO" pitchFamily="50" charset="-128"/>
                <a:ea typeface="HG丸ｺﾞｼｯｸM-PRO" pitchFamily="50" charset="-128"/>
                <a:cs typeface="Meiryo UI" pitchFamily="50" charset="-128"/>
              </a:rPr>
              <a:t>・平成</a:t>
            </a:r>
            <a:r>
              <a:rPr lang="en-US" altLang="ja-JP" sz="1400" dirty="0" smtClean="0">
                <a:solidFill>
                  <a:schemeClr val="tx2">
                    <a:lumMod val="50000"/>
                  </a:schemeClr>
                </a:solidFill>
                <a:latin typeface="HG丸ｺﾞｼｯｸM-PRO" pitchFamily="50" charset="-128"/>
                <a:ea typeface="HG丸ｺﾞｼｯｸM-PRO" pitchFamily="50" charset="-128"/>
                <a:cs typeface="Meiryo UI" pitchFamily="50" charset="-128"/>
              </a:rPr>
              <a:t>25</a:t>
            </a:r>
            <a:r>
              <a:rPr lang="ja-JP" altLang="en-US" sz="1400" dirty="0" smtClean="0">
                <a:solidFill>
                  <a:schemeClr val="tx2">
                    <a:lumMod val="50000"/>
                  </a:schemeClr>
                </a:solidFill>
                <a:latin typeface="HG丸ｺﾞｼｯｸM-PRO" pitchFamily="50" charset="-128"/>
                <a:ea typeface="HG丸ｺﾞｼｯｸM-PRO" pitchFamily="50" charset="-128"/>
                <a:cs typeface="Meiryo UI" pitchFamily="50" charset="-128"/>
              </a:rPr>
              <a:t>年度予算市会附帯決議を踏ま</a:t>
            </a:r>
            <a:r>
              <a:rPr lang="ja-JP" altLang="en-US" sz="1400" dirty="0">
                <a:solidFill>
                  <a:schemeClr val="tx2">
                    <a:lumMod val="50000"/>
                  </a:schemeClr>
                </a:solidFill>
                <a:latin typeface="HG丸ｺﾞｼｯｸM-PRO" pitchFamily="50" charset="-128"/>
                <a:ea typeface="HG丸ｺﾞｼｯｸM-PRO" pitchFamily="50" charset="-128"/>
                <a:cs typeface="Meiryo UI" pitchFamily="50" charset="-128"/>
              </a:rPr>
              <a:t>え</a:t>
            </a:r>
            <a:r>
              <a:rPr lang="ja-JP" altLang="en-US" sz="1400" dirty="0" smtClean="0">
                <a:solidFill>
                  <a:schemeClr val="tx2">
                    <a:lumMod val="50000"/>
                  </a:schemeClr>
                </a:solidFill>
                <a:latin typeface="HG丸ｺﾞｼｯｸM-PRO" pitchFamily="50" charset="-128"/>
                <a:ea typeface="HG丸ｺﾞｼｯｸM-PRO" pitchFamily="50" charset="-128"/>
                <a:cs typeface="Meiryo UI" pitchFamily="50" charset="-128"/>
              </a:rPr>
              <a:t>、</a:t>
            </a:r>
            <a:r>
              <a:rPr lang="ja-JP" altLang="en-US" sz="1400" dirty="0">
                <a:solidFill>
                  <a:schemeClr val="tx2">
                    <a:lumMod val="50000"/>
                  </a:schemeClr>
                </a:solidFill>
                <a:latin typeface="HG丸ｺﾞｼｯｸM-PRO" pitchFamily="50" charset="-128"/>
                <a:ea typeface="HG丸ｺﾞｼｯｸM-PRO" pitchFamily="50" charset="-128"/>
                <a:cs typeface="Meiryo UI" pitchFamily="50" charset="-128"/>
              </a:rPr>
              <a:t>市民への説明責任を</a:t>
            </a:r>
            <a:r>
              <a:rPr lang="ja-JP" altLang="en-US" sz="1400" dirty="0" smtClean="0">
                <a:solidFill>
                  <a:schemeClr val="tx2">
                    <a:lumMod val="50000"/>
                  </a:schemeClr>
                </a:solidFill>
                <a:latin typeface="HG丸ｺﾞｼｯｸM-PRO" pitchFamily="50" charset="-128"/>
                <a:ea typeface="HG丸ｺﾞｼｯｸM-PRO" pitchFamily="50" charset="-128"/>
                <a:cs typeface="Meiryo UI" pitchFamily="50" charset="-128"/>
              </a:rPr>
              <a:t>果たすため、包括委託の検証が必要</a:t>
            </a:r>
            <a:endParaRPr lang="en-US" altLang="ja-JP" sz="1400" dirty="0" smtClean="0">
              <a:solidFill>
                <a:schemeClr val="tx2">
                  <a:lumMod val="50000"/>
                </a:schemeClr>
              </a:solidFill>
              <a:latin typeface="HG丸ｺﾞｼｯｸM-PRO" pitchFamily="50" charset="-128"/>
              <a:ea typeface="HG丸ｺﾞｼｯｸM-PRO" pitchFamily="50" charset="-128"/>
              <a:cs typeface="Meiryo UI" pitchFamily="50" charset="-128"/>
            </a:endParaRPr>
          </a:p>
        </p:txBody>
      </p:sp>
      <p:sp>
        <p:nvSpPr>
          <p:cNvPr id="5" name="スライド番号プレースホルダ 1"/>
          <p:cNvSpPr>
            <a:spLocks noGrp="1"/>
          </p:cNvSpPr>
          <p:nvPr>
            <p:ph type="sldNum" sz="quarter" idx="12"/>
          </p:nvPr>
        </p:nvSpPr>
        <p:spPr>
          <a:xfrm>
            <a:off x="9360000" y="6300000"/>
            <a:ext cx="677280" cy="365125"/>
          </a:xfrm>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70</a:t>
            </a:fld>
            <a:endParaRPr lang="ja-JP" altLang="en-US" sz="2000" b="1" dirty="0">
              <a:solidFill>
                <a:srgbClr val="000000"/>
              </a:solidFill>
              <a:latin typeface="Times New Roman" pitchFamily="18" charset="0"/>
              <a:cs typeface="Times New Roman" pitchFamily="18" charset="0"/>
            </a:endParaRPr>
          </a:p>
        </p:txBody>
      </p:sp>
      <p:sp>
        <p:nvSpPr>
          <p:cNvPr id="6" name="正方形/長方形 5"/>
          <p:cNvSpPr/>
          <p:nvPr/>
        </p:nvSpPr>
        <p:spPr>
          <a:xfrm>
            <a:off x="634589" y="1988840"/>
            <a:ext cx="8746903" cy="3105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pPr marL="171450" indent="-171450">
              <a:lnSpc>
                <a:spcPts val="2200"/>
              </a:lnSpc>
              <a:spcBef>
                <a:spcPts val="600"/>
              </a:spcBef>
              <a:buFont typeface="Wingdings" panose="05000000000000000000" pitchFamily="2" charset="2"/>
              <a:buChar char="u"/>
            </a:pP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上下分離方式の試行実施として</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、暫定的に</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一財</a:t>
            </a:r>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都市技術</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センターが以下のとおり包括委託業務を受託</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ts val="2200"/>
              </a:lnSpc>
              <a:spcBef>
                <a:spcPts val="600"/>
              </a:spcBef>
            </a:pPr>
            <a:r>
              <a:rPr lang="ja-JP" altLang="en-US" sz="1400" dirty="0" smtClean="0">
                <a:solidFill>
                  <a:schemeClr val="tx1"/>
                </a:solidFill>
                <a:latin typeface="HG丸ｺﾞｼｯｸM-PRO" pitchFamily="50" charset="-128"/>
                <a:ea typeface="HG丸ｺﾞｼｯｸM-PRO" pitchFamily="50" charset="-128"/>
              </a:rPr>
              <a:t>　　・</a:t>
            </a:r>
            <a:r>
              <a:rPr lang="en-US" altLang="ja-JP" sz="1400" dirty="0" smtClean="0">
                <a:solidFill>
                  <a:schemeClr val="tx1"/>
                </a:solidFill>
                <a:latin typeface="HG丸ｺﾞｼｯｸM-PRO" pitchFamily="50" charset="-128"/>
                <a:ea typeface="HG丸ｺﾞｼｯｸM-PRO" pitchFamily="50" charset="-128"/>
              </a:rPr>
              <a:t>25</a:t>
            </a:r>
            <a:r>
              <a:rPr lang="ja-JP" altLang="en-US" sz="1400" dirty="0" smtClean="0">
                <a:solidFill>
                  <a:schemeClr val="tx1"/>
                </a:solidFill>
                <a:latin typeface="HG丸ｺﾞｼｯｸM-PRO" pitchFamily="50" charset="-128"/>
                <a:ea typeface="HG丸ｺﾞｼｯｸM-PRO" pitchFamily="50" charset="-128"/>
              </a:rPr>
              <a:t>年度</a:t>
            </a:r>
            <a:r>
              <a:rPr lang="ja-JP" altLang="en-US" sz="1400" dirty="0" smtClean="0">
                <a:solidFill>
                  <a:schemeClr val="bg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：西部方面管理事務所管内下水</a:t>
            </a:r>
            <a:r>
              <a:rPr lang="ja-JP" altLang="en-US" sz="1400" dirty="0">
                <a:solidFill>
                  <a:schemeClr val="tx1"/>
                </a:solidFill>
                <a:latin typeface="HG丸ｺﾞｼｯｸM-PRO" pitchFamily="50" charset="-128"/>
                <a:ea typeface="HG丸ｺﾞｼｯｸM-PRO" pitchFamily="50" charset="-128"/>
              </a:rPr>
              <a:t>道</a:t>
            </a:r>
            <a:r>
              <a:rPr lang="ja-JP" altLang="en-US" sz="1400" dirty="0" smtClean="0">
                <a:solidFill>
                  <a:schemeClr val="tx1"/>
                </a:solidFill>
                <a:latin typeface="HG丸ｺﾞｼｯｸM-PRO" pitchFamily="50" charset="-128"/>
                <a:ea typeface="HG丸ｺﾞｼｯｸM-PRO" pitchFamily="50" charset="-128"/>
              </a:rPr>
              <a:t>施設の維持管理業務</a:t>
            </a:r>
            <a:endParaRPr lang="en-US" altLang="ja-JP" sz="1400" dirty="0" smtClean="0">
              <a:solidFill>
                <a:schemeClr val="tx1"/>
              </a:solidFill>
              <a:latin typeface="HG丸ｺﾞｼｯｸM-PRO" pitchFamily="50" charset="-128"/>
              <a:ea typeface="HG丸ｺﾞｼｯｸM-PRO" pitchFamily="50" charset="-128"/>
            </a:endParaRPr>
          </a:p>
          <a:p>
            <a:pPr>
              <a:lnSpc>
                <a:spcPts val="2200"/>
              </a:lnSpc>
              <a:spcBef>
                <a:spcPts val="600"/>
              </a:spcBef>
            </a:pPr>
            <a:r>
              <a:rPr lang="ja-JP" altLang="en-US" sz="1400" dirty="0" smtClean="0">
                <a:solidFill>
                  <a:schemeClr val="tx1"/>
                </a:solidFill>
                <a:latin typeface="HG丸ｺﾞｼｯｸM-PRO" pitchFamily="50" charset="-128"/>
                <a:ea typeface="HG丸ｺﾞｼｯｸM-PRO" pitchFamily="50" charset="-128"/>
              </a:rPr>
              <a:t>　　・</a:t>
            </a:r>
            <a:r>
              <a:rPr lang="en-US" altLang="ja-JP" sz="1400" dirty="0" smtClean="0">
                <a:solidFill>
                  <a:schemeClr val="tx1"/>
                </a:solidFill>
                <a:latin typeface="HG丸ｺﾞｼｯｸM-PRO" pitchFamily="50" charset="-128"/>
                <a:ea typeface="HG丸ｺﾞｼｯｸM-PRO" pitchFamily="50" charset="-128"/>
              </a:rPr>
              <a:t>26</a:t>
            </a:r>
            <a:r>
              <a:rPr lang="ja-JP" altLang="en-US" sz="1400" dirty="0" smtClean="0">
                <a:solidFill>
                  <a:schemeClr val="tx1"/>
                </a:solidFill>
                <a:latin typeface="HG丸ｺﾞｼｯｸM-PRO" pitchFamily="50" charset="-128"/>
                <a:ea typeface="HG丸ｺﾞｼｯｸM-PRO" pitchFamily="50" charset="-128"/>
              </a:rPr>
              <a:t>年度</a:t>
            </a:r>
            <a:r>
              <a:rPr lang="ja-JP" altLang="en-US" sz="1400" dirty="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：市全域の下水道施設の維持管理業務</a:t>
            </a:r>
            <a:endParaRPr lang="en-US" altLang="ja-JP" sz="1400" dirty="0" smtClean="0">
              <a:solidFill>
                <a:schemeClr val="tx1"/>
              </a:solidFill>
              <a:latin typeface="HG丸ｺﾞｼｯｸM-PRO" pitchFamily="50" charset="-128"/>
              <a:ea typeface="HG丸ｺﾞｼｯｸM-PRO" pitchFamily="50" charset="-128"/>
            </a:endParaRPr>
          </a:p>
          <a:p>
            <a:pPr marL="171450" indent="-171450">
              <a:lnSpc>
                <a:spcPts val="2200"/>
              </a:lnSpc>
              <a:spcBef>
                <a:spcPts val="600"/>
              </a:spcBef>
              <a:buFont typeface="Wingdings" panose="05000000000000000000" pitchFamily="2" charset="2"/>
              <a:buChar char="u"/>
            </a:pP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25</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年度からの</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試行期</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間中に必要とされる確認・検証項目</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ts val="2200"/>
              </a:lnSpc>
              <a:spcBef>
                <a:spcPts val="600"/>
              </a:spcBef>
            </a:pPr>
            <a:r>
              <a:rPr lang="ja-JP" altLang="en-US" sz="1400" dirty="0" smtClean="0">
                <a:solidFill>
                  <a:schemeClr val="tx1"/>
                </a:solidFill>
                <a:latin typeface="HG丸ｺﾞｼｯｸM-PRO" pitchFamily="50" charset="-128"/>
                <a:ea typeface="HG丸ｺﾞｼｯｸM-PRO" pitchFamily="50" charset="-128"/>
              </a:rPr>
              <a:t>　　①地震・大雨・台風など自然災害発生時での、</a:t>
            </a:r>
            <a:r>
              <a:rPr lang="ja-JP" altLang="en-US" sz="1400" u="sng" dirty="0" smtClean="0">
                <a:solidFill>
                  <a:schemeClr val="tx1"/>
                </a:solidFill>
                <a:latin typeface="HG丸ｺﾞｼｯｸM-PRO" pitchFamily="50" charset="-128"/>
                <a:ea typeface="HG丸ｺﾞｼｯｸM-PRO" pitchFamily="50" charset="-128"/>
              </a:rPr>
              <a:t>危機管理体制機能状況の検証</a:t>
            </a:r>
            <a:endParaRPr lang="en-US" altLang="ja-JP" sz="1400" u="sng" dirty="0" smtClean="0">
              <a:solidFill>
                <a:schemeClr val="tx1"/>
              </a:solidFill>
              <a:latin typeface="HG丸ｺﾞｼｯｸM-PRO" pitchFamily="50" charset="-128"/>
              <a:ea typeface="HG丸ｺﾞｼｯｸM-PRO" pitchFamily="50" charset="-128"/>
            </a:endParaRPr>
          </a:p>
          <a:p>
            <a:pPr marL="540000" indent="-540000">
              <a:lnSpc>
                <a:spcPts val="2200"/>
              </a:lnSpc>
              <a:spcBef>
                <a:spcPts val="600"/>
              </a:spcBef>
            </a:pPr>
            <a:r>
              <a:rPr lang="ja-JP" altLang="en-US" sz="1400" dirty="0" smtClean="0">
                <a:solidFill>
                  <a:schemeClr val="tx1"/>
                </a:solidFill>
                <a:latin typeface="HG丸ｺﾞｼｯｸM-PRO" pitchFamily="50" charset="-128"/>
                <a:ea typeface="HG丸ｺﾞｼｯｸM-PRO" pitchFamily="50" charset="-128"/>
              </a:rPr>
              <a:t>　　②業務履行と要求水準の達成状況に対する監視（</a:t>
            </a:r>
            <a:r>
              <a:rPr lang="ja-JP" altLang="en-US" sz="1400" u="sng" dirty="0" smtClean="0">
                <a:solidFill>
                  <a:schemeClr val="tx1"/>
                </a:solidFill>
                <a:latin typeface="HG丸ｺﾞｼｯｸM-PRO" pitchFamily="50" charset="-128"/>
                <a:ea typeface="HG丸ｺﾞｼｯｸM-PRO" pitchFamily="50" charset="-128"/>
              </a:rPr>
              <a:t>モニタリング</a:t>
            </a:r>
            <a:r>
              <a:rPr lang="ja-JP" altLang="en-US" sz="1400" dirty="0" smtClean="0">
                <a:solidFill>
                  <a:schemeClr val="tx1"/>
                </a:solidFill>
                <a:latin typeface="HG丸ｺﾞｼｯｸM-PRO" pitchFamily="50" charset="-128"/>
                <a:ea typeface="HG丸ｺﾞｼｯｸM-PRO" pitchFamily="50" charset="-128"/>
              </a:rPr>
              <a:t>）</a:t>
            </a:r>
            <a:r>
              <a:rPr lang="ja-JP" altLang="en-US" sz="1400" u="sng" dirty="0" smtClean="0">
                <a:solidFill>
                  <a:schemeClr val="tx1"/>
                </a:solidFill>
                <a:latin typeface="HG丸ｺﾞｼｯｸM-PRO" pitchFamily="50" charset="-128"/>
                <a:ea typeface="HG丸ｺﾞｼｯｸM-PRO" pitchFamily="50" charset="-128"/>
              </a:rPr>
              <a:t>による</a:t>
            </a:r>
            <a:r>
              <a:rPr lang="ja-JP" altLang="en-US" sz="1400" dirty="0" smtClean="0">
                <a:solidFill>
                  <a:schemeClr val="tx1"/>
                </a:solidFill>
                <a:latin typeface="HG丸ｺﾞｼｯｸM-PRO" pitchFamily="50" charset="-128"/>
                <a:ea typeface="HG丸ｺﾞｼｯｸM-PRO" pitchFamily="50" charset="-128"/>
              </a:rPr>
              <a:t>、</a:t>
            </a:r>
            <a:r>
              <a:rPr lang="ja-JP" altLang="en-US" sz="1400" u="sng" dirty="0" smtClean="0">
                <a:solidFill>
                  <a:schemeClr val="tx1"/>
                </a:solidFill>
                <a:latin typeface="HG丸ｺﾞｼｯｸM-PRO" pitchFamily="50" charset="-128"/>
                <a:ea typeface="HG丸ｺﾞｼｯｸM-PRO" pitchFamily="50" charset="-128"/>
              </a:rPr>
              <a:t>業務品質の確認</a:t>
            </a:r>
            <a:r>
              <a:rPr lang="ja-JP" altLang="en-US" sz="1400" dirty="0" smtClean="0">
                <a:solidFill>
                  <a:schemeClr val="tx1"/>
                </a:solidFill>
                <a:latin typeface="HG丸ｺﾞｼｯｸM-PRO" pitchFamily="50" charset="-128"/>
                <a:ea typeface="HG丸ｺﾞｼｯｸM-PRO" pitchFamily="50" charset="-128"/>
              </a:rPr>
              <a:t>と性能発注方式の仕様書に定める</a:t>
            </a:r>
            <a:r>
              <a:rPr lang="ja-JP" altLang="en-US" sz="1400" u="sng" dirty="0" smtClean="0">
                <a:solidFill>
                  <a:schemeClr val="tx1"/>
                </a:solidFill>
                <a:latin typeface="HG丸ｺﾞｼｯｸM-PRO" pitchFamily="50" charset="-128"/>
                <a:ea typeface="HG丸ｺﾞｼｯｸM-PRO" pitchFamily="50" charset="-128"/>
              </a:rPr>
              <a:t>要求水準</a:t>
            </a:r>
            <a:r>
              <a:rPr lang="ja-JP" altLang="en-US" sz="1400" dirty="0" smtClean="0">
                <a:solidFill>
                  <a:schemeClr val="tx1"/>
                </a:solidFill>
                <a:latin typeface="HG丸ｺﾞｼｯｸM-PRO" pitchFamily="50" charset="-128"/>
                <a:ea typeface="HG丸ｺﾞｼｯｸM-PRO" pitchFamily="50" charset="-128"/>
              </a:rPr>
              <a:t>、業務</a:t>
            </a:r>
            <a:r>
              <a:rPr lang="ja-JP" altLang="en-US" sz="1400" dirty="0">
                <a:solidFill>
                  <a:schemeClr val="tx1"/>
                </a:solidFill>
                <a:latin typeface="HG丸ｺﾞｼｯｸM-PRO" pitchFamily="50" charset="-128"/>
                <a:ea typeface="HG丸ｺﾞｼｯｸM-PRO" pitchFamily="50" charset="-128"/>
              </a:rPr>
              <a:t>実施</a:t>
            </a:r>
            <a:r>
              <a:rPr lang="ja-JP" altLang="en-US" sz="1400" dirty="0" smtClean="0">
                <a:solidFill>
                  <a:schemeClr val="tx1"/>
                </a:solidFill>
                <a:latin typeface="HG丸ｺﾞｼｯｸM-PRO" pitchFamily="50" charset="-128"/>
                <a:ea typeface="HG丸ｺﾞｼｯｸM-PRO" pitchFamily="50" charset="-128"/>
              </a:rPr>
              <a:t>計画目標値が</a:t>
            </a:r>
            <a:r>
              <a:rPr lang="ja-JP" altLang="en-US" sz="1400" u="sng" dirty="0" smtClean="0">
                <a:solidFill>
                  <a:schemeClr val="tx1"/>
                </a:solidFill>
                <a:latin typeface="HG丸ｺﾞｼｯｸM-PRO" pitchFamily="50" charset="-128"/>
                <a:ea typeface="HG丸ｺﾞｼｯｸM-PRO" pitchFamily="50" charset="-128"/>
              </a:rPr>
              <a:t>検証可能であることを確認</a:t>
            </a:r>
            <a:endParaRPr lang="en-US" altLang="ja-JP" sz="1400" u="sng" dirty="0" smtClean="0">
              <a:solidFill>
                <a:schemeClr val="tx1"/>
              </a:solidFill>
              <a:latin typeface="HG丸ｺﾞｼｯｸM-PRO" pitchFamily="50" charset="-128"/>
              <a:ea typeface="HG丸ｺﾞｼｯｸM-PRO" pitchFamily="50" charset="-128"/>
            </a:endParaRPr>
          </a:p>
          <a:p>
            <a:pPr>
              <a:lnSpc>
                <a:spcPts val="2200"/>
              </a:lnSpc>
              <a:spcBef>
                <a:spcPts val="300"/>
              </a:spcBef>
            </a:pPr>
            <a:r>
              <a:rPr lang="ja-JP" altLang="en-US" sz="1400" dirty="0" smtClean="0">
                <a:solidFill>
                  <a:schemeClr val="tx1"/>
                </a:solidFill>
                <a:latin typeface="HG丸ｺﾞｼｯｸM-PRO" pitchFamily="50" charset="-128"/>
                <a:ea typeface="HG丸ｺﾞｼｯｸM-PRO" pitchFamily="50" charset="-128"/>
              </a:rPr>
              <a:t>　　　　</a:t>
            </a:r>
            <a:r>
              <a:rPr lang="en-US" altLang="ja-JP" sz="1400" dirty="0" smtClean="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委託業務・作業個々の性能発注方式への適合の可否を確認する）</a:t>
            </a:r>
            <a:endParaRPr lang="en-US" altLang="ja-JP" sz="1400" dirty="0">
              <a:solidFill>
                <a:schemeClr val="tx1"/>
              </a:solidFill>
              <a:latin typeface="HG丸ｺﾞｼｯｸM-PRO" pitchFamily="50" charset="-128"/>
              <a:ea typeface="HG丸ｺﾞｼｯｸM-PRO" pitchFamily="50" charset="-128"/>
            </a:endParaRPr>
          </a:p>
          <a:p>
            <a:pPr>
              <a:lnSpc>
                <a:spcPts val="2200"/>
              </a:lnSpc>
              <a:spcBef>
                <a:spcPts val="600"/>
              </a:spcBef>
            </a:pPr>
            <a:r>
              <a:rPr lang="ja-JP" altLang="en-US" sz="1400" dirty="0" smtClean="0">
                <a:solidFill>
                  <a:schemeClr val="tx1"/>
                </a:solidFill>
                <a:latin typeface="HG丸ｺﾞｼｯｸM-PRO" pitchFamily="50" charset="-128"/>
                <a:ea typeface="HG丸ｺﾞｼｯｸM-PRO" pitchFamily="50" charset="-128"/>
              </a:rPr>
              <a:t>　　③委託の範囲やリスク分担における</a:t>
            </a:r>
            <a:r>
              <a:rPr lang="ja-JP" altLang="en-US" sz="1400" u="sng" dirty="0" smtClean="0">
                <a:solidFill>
                  <a:schemeClr val="tx1"/>
                </a:solidFill>
                <a:latin typeface="HG丸ｺﾞｼｯｸM-PRO" pitchFamily="50" charset="-128"/>
                <a:ea typeface="HG丸ｺﾞｼｯｸM-PRO" pitchFamily="50" charset="-128"/>
              </a:rPr>
              <a:t>受託者の裁量</a:t>
            </a:r>
            <a:r>
              <a:rPr lang="ja-JP" altLang="en-US" sz="1400" dirty="0" smtClean="0">
                <a:solidFill>
                  <a:schemeClr val="tx1"/>
                </a:solidFill>
                <a:latin typeface="HG丸ｺﾞｼｯｸM-PRO" pitchFamily="50" charset="-128"/>
                <a:ea typeface="HG丸ｺﾞｼｯｸM-PRO" pitchFamily="50" charset="-128"/>
              </a:rPr>
              <a:t>で取り入れる様々</a:t>
            </a:r>
            <a:r>
              <a:rPr lang="ja-JP" altLang="en-US" sz="1400" dirty="0">
                <a:solidFill>
                  <a:schemeClr val="tx1"/>
                </a:solidFill>
                <a:latin typeface="HG丸ｺﾞｼｯｸM-PRO" pitchFamily="50" charset="-128"/>
                <a:ea typeface="HG丸ｺﾞｼｯｸM-PRO" pitchFamily="50" charset="-128"/>
              </a:rPr>
              <a:t>な</a:t>
            </a:r>
            <a:r>
              <a:rPr lang="ja-JP" altLang="en-US" sz="1400" dirty="0" smtClean="0">
                <a:solidFill>
                  <a:schemeClr val="tx1"/>
                </a:solidFill>
                <a:latin typeface="HG丸ｺﾞｼｯｸM-PRO" pitchFamily="50" charset="-128"/>
                <a:ea typeface="HG丸ｺﾞｼｯｸM-PRO" pitchFamily="50" charset="-128"/>
              </a:rPr>
              <a:t>工夫に対する支障</a:t>
            </a:r>
            <a:r>
              <a:rPr lang="ja-JP" altLang="en-US" sz="1400" u="sng" dirty="0" smtClean="0">
                <a:solidFill>
                  <a:schemeClr val="tx1"/>
                </a:solidFill>
                <a:latin typeface="HG丸ｺﾞｼｯｸM-PRO" pitchFamily="50" charset="-128"/>
                <a:ea typeface="HG丸ｺﾞｼｯｸM-PRO" pitchFamily="50" charset="-128"/>
              </a:rPr>
              <a:t>の有無</a:t>
            </a:r>
            <a:endParaRPr lang="en-US" altLang="ja-JP" sz="1400" u="sng" dirty="0">
              <a:solidFill>
                <a:schemeClr val="tx1"/>
              </a:solidFill>
              <a:latin typeface="HG丸ｺﾞｼｯｸM-PRO" pitchFamily="50" charset="-128"/>
              <a:ea typeface="HG丸ｺﾞｼｯｸM-PRO" pitchFamily="50" charset="-128"/>
            </a:endParaRPr>
          </a:p>
        </p:txBody>
      </p:sp>
      <p:sp>
        <p:nvSpPr>
          <p:cNvPr id="7" name="テキスト ボックス 6"/>
          <p:cNvSpPr txBox="1"/>
          <p:nvPr/>
        </p:nvSpPr>
        <p:spPr>
          <a:xfrm>
            <a:off x="792000" y="1628800"/>
            <a:ext cx="3404916" cy="323165"/>
          </a:xfrm>
          <a:prstGeom prst="rect">
            <a:avLst/>
          </a:prstGeom>
          <a:noFill/>
        </p:spPr>
        <p:txBody>
          <a:bodyPr wrap="square" rtlCol="0">
            <a:spAutoFit/>
          </a:bodyPr>
          <a:lstStyle>
            <a:defPPr>
              <a:defRPr lang="ja-JP"/>
            </a:defPPr>
            <a:lvl1pPr>
              <a:defRPr sz="1500">
                <a:solidFill>
                  <a:schemeClr val="tx2">
                    <a:lumMod val="75000"/>
                  </a:schemeClr>
                </a:solidFill>
                <a:latin typeface="HGS創英角ｺﾞｼｯｸUB" pitchFamily="50" charset="-128"/>
                <a:ea typeface="HGS創英角ｺﾞｼｯｸUB" pitchFamily="50" charset="-128"/>
              </a:defRPr>
            </a:lvl1pPr>
          </a:lstStyle>
          <a:p>
            <a:r>
              <a:rPr lang="ja-JP" altLang="en-US" dirty="0" smtClean="0"/>
              <a:t>試行</a:t>
            </a:r>
            <a:r>
              <a:rPr lang="ja-JP" altLang="en-US" dirty="0"/>
              <a:t>実施の内容と確認・検証項目</a:t>
            </a:r>
          </a:p>
        </p:txBody>
      </p:sp>
      <p:grpSp>
        <p:nvGrpSpPr>
          <p:cNvPr id="8" name="グループ化 11"/>
          <p:cNvGrpSpPr>
            <a:grpSpLocks noChangeAspect="1"/>
          </p:cNvGrpSpPr>
          <p:nvPr/>
        </p:nvGrpSpPr>
        <p:grpSpPr>
          <a:xfrm>
            <a:off x="501636" y="1663933"/>
            <a:ext cx="310904" cy="216000"/>
            <a:chOff x="-936000" y="3717064"/>
            <a:chExt cx="540000" cy="359976"/>
          </a:xfrm>
        </p:grpSpPr>
        <p:sp>
          <p:nvSpPr>
            <p:cNvPr id="9" name="平行四辺形 8"/>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平行四辺形 9"/>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平行四辺形 10"/>
            <p:cNvSpPr/>
            <p:nvPr/>
          </p:nvSpPr>
          <p:spPr>
            <a:xfrm>
              <a:off x="-936000" y="3717064"/>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Rectangle 5"/>
          <p:cNvSpPr>
            <a:spLocks noChangeArrowheads="1"/>
          </p:cNvSpPr>
          <p:nvPr/>
        </p:nvSpPr>
        <p:spPr bwMode="auto">
          <a:xfrm>
            <a:off x="524508" y="5517232"/>
            <a:ext cx="8856000" cy="991792"/>
          </a:xfrm>
          <a:prstGeom prst="rect">
            <a:avLst/>
          </a:prstGeom>
          <a:noFill/>
          <a:ln w="12700">
            <a:solidFill>
              <a:schemeClr val="accent1"/>
            </a:solidFill>
            <a:miter lim="800000"/>
            <a:headEnd/>
            <a:tailEnd/>
          </a:ln>
          <a:effectLst>
            <a:outerShdw blurRad="63500" dist="25400" sx="101000" sy="101000" algn="ctr" rotWithShape="0">
              <a:srgbClr val="00B1F0">
                <a:alpha val="75000"/>
              </a:srgbClr>
            </a:outerShdw>
          </a:effectLst>
          <a:extLst/>
        </p:spPr>
        <p:txBody>
          <a:bodyPr lIns="144000" tIns="72000" rIns="144000" bIns="72000" anchor="ctr">
            <a:spAutoFit/>
          </a:bodyPr>
          <a:lstStyle/>
          <a:p>
            <a:pPr marL="180000" indent="-180000">
              <a:lnSpc>
                <a:spcPts val="2200"/>
              </a:lnSpc>
            </a:pPr>
            <a:r>
              <a:rPr lang="ja-JP" altLang="en-US" sz="1400" dirty="0" smtClean="0">
                <a:solidFill>
                  <a:srgbClr val="002060"/>
                </a:solidFill>
                <a:latin typeface="HGS創英角ｺﾞｼｯｸUB" pitchFamily="50" charset="-128"/>
                <a:ea typeface="HGS創英角ｺﾞｼｯｸUB" pitchFamily="50" charset="-128"/>
                <a:cs typeface="Meiryo UI" pitchFamily="50" charset="-128"/>
              </a:rPr>
              <a:t>（</a:t>
            </a:r>
            <a:r>
              <a:rPr lang="en-US" altLang="ja-JP" sz="1400" dirty="0" smtClean="0">
                <a:solidFill>
                  <a:srgbClr val="002060"/>
                </a:solidFill>
                <a:latin typeface="HGS創英角ｺﾞｼｯｸUB" pitchFamily="50" charset="-128"/>
                <a:ea typeface="HGS創英角ｺﾞｼｯｸUB" pitchFamily="50" charset="-128"/>
                <a:cs typeface="Meiryo UI" pitchFamily="50" charset="-128"/>
              </a:rPr>
              <a:t>H25</a:t>
            </a:r>
            <a:r>
              <a:rPr lang="ja-JP" altLang="en-US" sz="1400" dirty="0" smtClean="0">
                <a:solidFill>
                  <a:srgbClr val="002060"/>
                </a:solidFill>
                <a:latin typeface="HGS創英角ｺﾞｼｯｸUB" pitchFamily="50" charset="-128"/>
                <a:ea typeface="HGS創英角ｺﾞｼｯｸUB" pitchFamily="50" charset="-128"/>
                <a:cs typeface="Meiryo UI" pitchFamily="50" charset="-128"/>
              </a:rPr>
              <a:t>年度予算市会附帯決議）</a:t>
            </a:r>
            <a:r>
              <a:rPr lang="ja-JP" altLang="en-US" sz="1400" dirty="0" smtClean="0">
                <a:solidFill>
                  <a:srgbClr val="002060"/>
                </a:solidFill>
                <a:latin typeface="HGS創英角ｺﾞｼｯｸUB" pitchFamily="50" charset="-128"/>
                <a:ea typeface="HGS創英角ｺﾞｼｯｸUB" pitchFamily="50" charset="-128"/>
              </a:rPr>
              <a:t> </a:t>
            </a:r>
            <a:endParaRPr lang="en-US" altLang="ja-JP" sz="1400" dirty="0" smtClean="0">
              <a:solidFill>
                <a:srgbClr val="002060"/>
              </a:solidFill>
              <a:latin typeface="HGS創英角ｺﾞｼｯｸUB" pitchFamily="50" charset="-128"/>
              <a:ea typeface="HGS創英角ｺﾞｼｯｸUB" pitchFamily="50" charset="-128"/>
            </a:endParaRPr>
          </a:p>
          <a:p>
            <a:pPr marL="180000" indent="-180000">
              <a:lnSpc>
                <a:spcPts val="2200"/>
              </a:lnSpc>
            </a:pPr>
            <a:r>
              <a:rPr lang="ja-JP" altLang="en-US" sz="1400" dirty="0" smtClean="0">
                <a:solidFill>
                  <a:srgbClr val="002060"/>
                </a:solidFill>
                <a:latin typeface="HG丸ｺﾞｼｯｸM-PRO" pitchFamily="50" charset="-128"/>
                <a:ea typeface="HG丸ｺﾞｼｯｸM-PRO" pitchFamily="50" charset="-128"/>
              </a:rPr>
              <a:t>・下水道事業の経営形態の変更については、市民に対する影響を十分に勘案すること。そのために、効率化の観点のみならず、職員の持つ知識や技術をしっかりと継承し、現行の市民サービスを維持すること</a:t>
            </a:r>
            <a:endParaRPr lang="en-US" altLang="ja-JP" sz="1400" dirty="0" smtClean="0">
              <a:solidFill>
                <a:srgbClr val="002060"/>
              </a:solidFill>
              <a:latin typeface="HG丸ｺﾞｼｯｸM-PRO" pitchFamily="50" charset="-128"/>
              <a:ea typeface="HG丸ｺﾞｼｯｸM-PRO" pitchFamily="50" charset="-128"/>
              <a:cs typeface="Meiryo UI" pitchFamily="50" charset="-128"/>
            </a:endParaRPr>
          </a:p>
        </p:txBody>
      </p:sp>
      <p:sp>
        <p:nvSpPr>
          <p:cNvPr id="13" name="タイトル 1"/>
          <p:cNvSpPr txBox="1">
            <a:spLocks/>
          </p:cNvSpPr>
          <p:nvPr/>
        </p:nvSpPr>
        <p:spPr>
          <a:xfrm>
            <a:off x="236476" y="44668"/>
            <a:ext cx="8388000" cy="396000"/>
          </a:xfrm>
          <a:prstGeom prst="rect">
            <a:avLst/>
          </a:prstGeom>
        </p:spPr>
        <p:txBody>
          <a:bodyPr vert="horz" lIns="91440" tIns="45720" rIns="91440" bIns="45720" rtlCol="0" anchor="ctr">
            <a:noAutofit/>
          </a:bodyPr>
          <a:lstStyle>
            <a:lvl1pPr algn="l" defTabSz="914400" rtl="0" eaLnBrk="1" latinLnBrk="0" hangingPunct="1">
              <a:spcBef>
                <a:spcPts val="600"/>
              </a:spcBef>
              <a:buNone/>
              <a:defRPr kumimoji="1" sz="2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r>
              <a:rPr lang="ja-JP" altLang="en-US" dirty="0">
                <a:latin typeface="HGS創英角ｺﾞｼｯｸUB" pitchFamily="50" charset="-128"/>
                <a:ea typeface="HGS創英角ｺﾞｼｯｸUB" pitchFamily="50" charset="-128"/>
              </a:rPr>
              <a:t>８</a:t>
            </a:r>
            <a:r>
              <a:rPr lang="en-US" altLang="ja-JP" sz="2000" dirty="0" smtClean="0">
                <a:latin typeface="HGS創英角ｺﾞｼｯｸUB" pitchFamily="50" charset="-128"/>
                <a:ea typeface="HGS創英角ｺﾞｼｯｸUB" pitchFamily="50" charset="-128"/>
              </a:rPr>
              <a:t>-</a:t>
            </a:r>
            <a:r>
              <a:rPr lang="ja-JP" altLang="en-US" sz="2000" dirty="0" smtClean="0">
                <a:latin typeface="HGS創英角ｺﾞｼｯｸUB" pitchFamily="50" charset="-128"/>
                <a:ea typeface="HGS創英角ｺﾞｼｯｸUB" pitchFamily="50" charset="-128"/>
              </a:rPr>
              <a:t>５</a:t>
            </a:r>
            <a:r>
              <a:rPr lang="ja-JP" altLang="en-US" sz="2000" dirty="0" smtClean="0">
                <a:solidFill>
                  <a:srgbClr val="623104"/>
                </a:solidFill>
                <a:latin typeface="HGS創英角ｺﾞｼｯｸUB" pitchFamily="50" charset="-128"/>
                <a:ea typeface="HGS創英角ｺﾞｼｯｸUB" pitchFamily="50" charset="-128"/>
              </a:rPr>
              <a:t>．</a:t>
            </a:r>
            <a:r>
              <a:rPr lang="ja-JP" altLang="en-US" dirty="0" smtClean="0"/>
              <a:t>試行期間中（フェーズ</a:t>
            </a:r>
            <a:r>
              <a:rPr lang="en-US" altLang="ja-JP" dirty="0" smtClean="0"/>
              <a:t>1</a:t>
            </a:r>
            <a:r>
              <a:rPr lang="ja-JP" altLang="en-US" dirty="0" smtClean="0"/>
              <a:t>）の取組み</a:t>
            </a:r>
            <a:endParaRPr lang="ja-JP" altLang="en-US" dirty="0"/>
          </a:p>
        </p:txBody>
      </p:sp>
    </p:spTree>
    <p:extLst>
      <p:ext uri="{BB962C8B-B14F-4D97-AF65-F5344CB8AC3E}">
        <p14:creationId xmlns:p14="http://schemas.microsoft.com/office/powerpoint/2010/main" val="1309303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6476" y="-27384"/>
            <a:ext cx="3988592" cy="461665"/>
          </a:xfrm>
          <a:prstGeom prst="rect">
            <a:avLst/>
          </a:prstGeom>
        </p:spPr>
        <p:txBody>
          <a:bodyPr wrap="none">
            <a:spAutoFit/>
          </a:bodyPr>
          <a:lstStyle/>
          <a:p>
            <a:pPr>
              <a:spcBef>
                <a:spcPts val="600"/>
              </a:spcBef>
            </a:pPr>
            <a:r>
              <a:rPr lang="ja-JP" altLang="en-US" sz="2400" dirty="0">
                <a:latin typeface="HGS創英角ｺﾞｼｯｸUB" pitchFamily="50" charset="-128"/>
                <a:ea typeface="HGS創英角ｺﾞｼｯｸUB" pitchFamily="50" charset="-128"/>
              </a:rPr>
              <a:t>８</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５</a:t>
            </a:r>
            <a:r>
              <a:rPr lang="ja-JP" altLang="en-US" sz="2400" dirty="0">
                <a:solidFill>
                  <a:srgbClr val="623104"/>
                </a:solidFill>
                <a:latin typeface="HGS創英角ｺﾞｼｯｸUB" pitchFamily="50" charset="-128"/>
                <a:ea typeface="HGS創英角ｺﾞｼｯｸUB" pitchFamily="50" charset="-128"/>
              </a:rPr>
              <a:t>．</a:t>
            </a:r>
            <a:r>
              <a:rPr lang="ja-JP" altLang="en-US" sz="2400" dirty="0" smtClean="0">
                <a:latin typeface="HG丸ｺﾞｼｯｸM-PRO" pitchFamily="50" charset="-128"/>
                <a:ea typeface="HG丸ｺﾞｼｯｸM-PRO" pitchFamily="50" charset="-128"/>
              </a:rPr>
              <a:t>これまでの検証結果</a:t>
            </a:r>
            <a:endParaRPr lang="en-US" altLang="ja-JP" sz="2400" dirty="0" smtClean="0">
              <a:latin typeface="HG丸ｺﾞｼｯｸM-PRO" pitchFamily="50" charset="-128"/>
              <a:ea typeface="HG丸ｺﾞｼｯｸM-PRO"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433249762"/>
              </p:ext>
            </p:extLst>
          </p:nvPr>
        </p:nvGraphicFramePr>
        <p:xfrm>
          <a:off x="200472" y="1106212"/>
          <a:ext cx="9498168" cy="4555036"/>
        </p:xfrm>
        <a:graphic>
          <a:graphicData uri="http://schemas.openxmlformats.org/drawingml/2006/table">
            <a:tbl>
              <a:tblPr firstRow="1" bandRow="1">
                <a:tableStyleId>{5C22544A-7EE6-4342-B048-85BDC9FD1C3A}</a:tableStyleId>
              </a:tblPr>
              <a:tblGrid>
                <a:gridCol w="2016224"/>
                <a:gridCol w="2592288"/>
                <a:gridCol w="2613656"/>
                <a:gridCol w="2276000"/>
              </a:tblGrid>
              <a:tr h="357732">
                <a:tc rowSpan="2">
                  <a:txBody>
                    <a:bodyPr/>
                    <a:lstStyle/>
                    <a:p>
                      <a:pPr algn="ctr"/>
                      <a:r>
                        <a:rPr kumimoji="1" lang="ja-JP" altLang="en-US" sz="1400" dirty="0" smtClean="0">
                          <a:latin typeface="HG丸ｺﾞｼｯｸM-PRO" pitchFamily="50" charset="-128"/>
                          <a:ea typeface="HG丸ｺﾞｼｯｸM-PRO" pitchFamily="50" charset="-128"/>
                        </a:rPr>
                        <a:t>試行期間中における</a:t>
                      </a:r>
                      <a:endParaRPr kumimoji="1" lang="en-US" altLang="ja-JP" sz="1400" dirty="0" smtClean="0">
                        <a:latin typeface="HG丸ｺﾞｼｯｸM-PRO" pitchFamily="50" charset="-128"/>
                        <a:ea typeface="HG丸ｺﾞｼｯｸM-PRO" pitchFamily="50" charset="-128"/>
                      </a:endParaRPr>
                    </a:p>
                    <a:p>
                      <a:pPr algn="ctr"/>
                      <a:r>
                        <a:rPr kumimoji="1" lang="ja-JP" altLang="en-US" sz="1400" dirty="0" smtClean="0">
                          <a:latin typeface="HG丸ｺﾞｼｯｸM-PRO" pitchFamily="50" charset="-128"/>
                          <a:ea typeface="HG丸ｺﾞｼｯｸM-PRO" pitchFamily="50" charset="-128"/>
                        </a:rPr>
                        <a:t>確認・検証項目</a:t>
                      </a:r>
                      <a:endParaRPr kumimoji="1" lang="ja-JP" altLang="en-US" sz="1400" dirty="0">
                        <a:latin typeface="HG丸ｺﾞｼｯｸM-PRO" pitchFamily="50" charset="-128"/>
                        <a:ea typeface="HG丸ｺﾞｼｯｸM-PRO" pitchFamily="50" charset="-128"/>
                      </a:endParaRPr>
                    </a:p>
                  </a:txBody>
                  <a:tcPr anchor="ctr" anchorCtr="1"/>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丸ｺﾞｼｯｸM-PRO" pitchFamily="50" charset="-128"/>
                          <a:ea typeface="HG丸ｺﾞｼｯｸM-PRO" pitchFamily="50" charset="-128"/>
                        </a:rPr>
                        <a:t>H25</a:t>
                      </a:r>
                      <a:r>
                        <a:rPr kumimoji="1" lang="ja-JP" altLang="en-US" sz="1400" dirty="0" smtClean="0">
                          <a:latin typeface="HG丸ｺﾞｼｯｸM-PRO" pitchFamily="50" charset="-128"/>
                          <a:ea typeface="HG丸ｺﾞｼｯｸM-PRO" pitchFamily="50" charset="-128"/>
                        </a:rPr>
                        <a:t>･</a:t>
                      </a:r>
                      <a:r>
                        <a:rPr kumimoji="1" lang="en-US" altLang="ja-JP" sz="1400" dirty="0" smtClean="0">
                          <a:latin typeface="HG丸ｺﾞｼｯｸM-PRO" pitchFamily="50" charset="-128"/>
                          <a:ea typeface="HG丸ｺﾞｼｯｸM-PRO" pitchFamily="50" charset="-128"/>
                        </a:rPr>
                        <a:t>26</a:t>
                      </a:r>
                      <a:r>
                        <a:rPr kumimoji="1" lang="ja-JP" altLang="en-US" sz="1400" dirty="0" smtClean="0">
                          <a:latin typeface="HG丸ｺﾞｼｯｸM-PRO" pitchFamily="50" charset="-128"/>
                          <a:ea typeface="HG丸ｺﾞｼｯｸM-PRO" pitchFamily="50" charset="-128"/>
                        </a:rPr>
                        <a:t>検証結果</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HG丸ｺﾞｼｯｸM-PRO" pitchFamily="50" charset="-128"/>
                        <a:ea typeface="HG丸ｺﾞｼｯｸM-PRO" pitchFamily="50" charset="-128"/>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丸ｺﾞｼｯｸM-PRO" pitchFamily="50" charset="-128"/>
                          <a:ea typeface="HG丸ｺﾞｼｯｸM-PRO" pitchFamily="50" charset="-128"/>
                        </a:rPr>
                        <a:t>H27</a:t>
                      </a:r>
                      <a:r>
                        <a:rPr kumimoji="1" lang="ja-JP" altLang="en-US" sz="1400" dirty="0" smtClean="0">
                          <a:latin typeface="HG丸ｺﾞｼｯｸM-PRO" pitchFamily="50" charset="-128"/>
                          <a:ea typeface="HG丸ｺﾞｼｯｸM-PRO" pitchFamily="50" charset="-128"/>
                        </a:rPr>
                        <a:t>からの検証内容</a:t>
                      </a:r>
                    </a:p>
                  </a:txBody>
                  <a:tcPr anchor="ctr" anchorCtr="1"/>
                </a:tc>
              </a:tr>
              <a:tr h="326344">
                <a:tc vMerge="1">
                  <a:txBody>
                    <a:bodyPr/>
                    <a:lstStyle/>
                    <a:p>
                      <a:endParaRPr kumimoji="1" lang="ja-JP" altLang="en-US" dirty="0"/>
                    </a:p>
                  </a:txBody>
                  <a:tcPr/>
                </a:tc>
                <a:tc>
                  <a:txBody>
                    <a:bodyPr/>
                    <a:lstStyle/>
                    <a:p>
                      <a:pPr algn="ctr"/>
                      <a:r>
                        <a:rPr kumimoji="1" lang="en-US" altLang="ja-JP" sz="1400" dirty="0" smtClean="0">
                          <a:latin typeface="HG丸ｺﾞｼｯｸM-PRO" pitchFamily="50" charset="-128"/>
                          <a:ea typeface="HG丸ｺﾞｼｯｸM-PRO" pitchFamily="50" charset="-128"/>
                        </a:rPr>
                        <a:t>H25</a:t>
                      </a:r>
                      <a:r>
                        <a:rPr kumimoji="1" lang="ja-JP" altLang="en-US" sz="1200" dirty="0" smtClean="0">
                          <a:latin typeface="HG丸ｺﾞｼｯｸM-PRO" pitchFamily="50" charset="-128"/>
                          <a:ea typeface="HG丸ｺﾞｼｯｸM-PRO" pitchFamily="50" charset="-128"/>
                        </a:rPr>
                        <a:t>（対象：西部方面）</a:t>
                      </a:r>
                      <a:endParaRPr kumimoji="1" lang="ja-JP" altLang="en-US" sz="1200" dirty="0">
                        <a:latin typeface="HG丸ｺﾞｼｯｸM-PRO" pitchFamily="50" charset="-128"/>
                        <a:ea typeface="HG丸ｺﾞｼｯｸM-PRO"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丸ｺﾞｼｯｸM-PRO" pitchFamily="50" charset="-128"/>
                          <a:ea typeface="HG丸ｺﾞｼｯｸM-PRO" pitchFamily="50" charset="-128"/>
                        </a:rPr>
                        <a:t>H26</a:t>
                      </a:r>
                      <a:r>
                        <a:rPr kumimoji="1" lang="ja-JP" altLang="en-US" sz="1200" dirty="0" smtClean="0">
                          <a:latin typeface="HG丸ｺﾞｼｯｸM-PRO" pitchFamily="50" charset="-128"/>
                          <a:ea typeface="HG丸ｺﾞｼｯｸM-PRO" pitchFamily="50" charset="-128"/>
                        </a:rPr>
                        <a:t>（対象：市全域）</a:t>
                      </a:r>
                      <a:endParaRPr kumimoji="1" lang="en-US" altLang="ja-JP" sz="1200" dirty="0" smtClean="0">
                        <a:latin typeface="HG丸ｺﾞｼｯｸM-PRO" pitchFamily="50" charset="-128"/>
                        <a:ea typeface="HG丸ｺﾞｼｯｸM-PRO" pitchFamily="50" charset="-128"/>
                      </a:endParaRPr>
                    </a:p>
                  </a:txBody>
                  <a:tcPr/>
                </a:tc>
                <a:tc vMerge="1">
                  <a:txBody>
                    <a:bodyPr/>
                    <a:lstStyle/>
                    <a:p>
                      <a:endParaRPr kumimoji="1" lang="ja-JP" altLang="en-US" dirty="0"/>
                    </a:p>
                  </a:txBody>
                  <a:tcPr/>
                </a:tc>
              </a:tr>
              <a:tr h="1170812">
                <a:tc>
                  <a:txBody>
                    <a:bodyPr/>
                    <a:lstStyle/>
                    <a:p>
                      <a:pPr marL="179388" indent="-179388"/>
                      <a:r>
                        <a:rPr kumimoji="1" lang="ja-JP" altLang="en-US" sz="1400" dirty="0" smtClean="0">
                          <a:latin typeface="HG丸ｺﾞｼｯｸM-PRO" pitchFamily="50" charset="-128"/>
                          <a:ea typeface="HG丸ｺﾞｼｯｸM-PRO" pitchFamily="50" charset="-128"/>
                        </a:rPr>
                        <a:t>①大雨時等における危機管理体制機能状況の検証</a:t>
                      </a:r>
                    </a:p>
                  </a:txBody>
                  <a:tcPr/>
                </a:tc>
                <a:tc>
                  <a:txBody>
                    <a:bodyPr/>
                    <a:lstStyle/>
                    <a:p>
                      <a:pPr marL="144000" indent="-144000"/>
                      <a:r>
                        <a:rPr kumimoji="1" lang="ja-JP" altLang="en-US" sz="1200" dirty="0" smtClean="0">
                          <a:latin typeface="HG丸ｺﾞｼｯｸM-PRO" pitchFamily="50" charset="-128"/>
                          <a:ea typeface="HG丸ｺﾞｼｯｸM-PRO" pitchFamily="50" charset="-128"/>
                        </a:rPr>
                        <a:t>・翌年度の市域全域の包括委託化に向け、災害時の対応体制確立が必要</a:t>
                      </a:r>
                      <a:endParaRPr kumimoji="1" lang="en-US" altLang="ja-JP" sz="1200" dirty="0" smtClean="0">
                        <a:latin typeface="HG丸ｺﾞｼｯｸM-PRO" pitchFamily="50" charset="-128"/>
                        <a:ea typeface="HG丸ｺﾞｼｯｸM-PRO" pitchFamily="50" charset="-128"/>
                      </a:endParaRPr>
                    </a:p>
                  </a:txBody>
                  <a:tcPr/>
                </a:tc>
                <a:tc>
                  <a:txBody>
                    <a:bodyPr/>
                    <a:lstStyle/>
                    <a:p>
                      <a:pPr marL="144000" marR="0" indent="-14400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・市の要求水準を一定満たしたことを確認。</a:t>
                      </a:r>
                    </a:p>
                    <a:p>
                      <a:pPr marL="144000" indent="-144000"/>
                      <a:r>
                        <a:rPr kumimoji="1" lang="ja-JP" altLang="en-US" sz="1200" dirty="0" smtClean="0">
                          <a:latin typeface="HG丸ｺﾞｼｯｸM-PRO" pitchFamily="50" charset="-128"/>
                          <a:ea typeface="HG丸ｺﾞｼｯｸM-PRO" pitchFamily="50" charset="-128"/>
                        </a:rPr>
                        <a:t>・統括部門を設置し、指揮命令系統の明確化の必要性を確認・実施</a:t>
                      </a:r>
                      <a:endParaRPr kumimoji="1" lang="en-US" altLang="ja-JP" sz="1200" dirty="0" smtClean="0">
                        <a:latin typeface="HG丸ｺﾞｼｯｸM-PRO" pitchFamily="50" charset="-128"/>
                        <a:ea typeface="HG丸ｺﾞｼｯｸM-PRO" pitchFamily="50" charset="-128"/>
                      </a:endParaRPr>
                    </a:p>
                    <a:p>
                      <a:pPr marL="144000" indent="-144000"/>
                      <a:r>
                        <a:rPr kumimoji="1" lang="ja-JP" altLang="en-US" sz="1200" dirty="0" smtClean="0">
                          <a:latin typeface="HG丸ｺﾞｼｯｸM-PRO" pitchFamily="50" charset="-128"/>
                          <a:ea typeface="HG丸ｺﾞｼｯｸM-PRO" pitchFamily="50" charset="-128"/>
                        </a:rPr>
                        <a:t>・（一財）都市技術センターとの協定により下記体制の確立の必要性を確認・実施</a:t>
                      </a:r>
                      <a:endParaRPr kumimoji="1" lang="en-US" altLang="ja-JP" sz="1200" dirty="0" smtClean="0">
                        <a:latin typeface="HG丸ｺﾞｼｯｸM-PRO" pitchFamily="50" charset="-128"/>
                        <a:ea typeface="HG丸ｺﾞｼｯｸM-PRO" pitchFamily="50" charset="-128"/>
                      </a:endParaRPr>
                    </a:p>
                    <a:p>
                      <a:pPr marL="144000" indent="-144000"/>
                      <a:r>
                        <a:rPr kumimoji="1" lang="ja-JP" altLang="en-US" sz="1200" dirty="0" smtClean="0">
                          <a:latin typeface="HG丸ｺﾞｼｯｸM-PRO" pitchFamily="50" charset="-128"/>
                          <a:ea typeface="HG丸ｺﾞｼｯｸM-PRO" pitchFamily="50" charset="-128"/>
                        </a:rPr>
                        <a:t>　①全市域被災時の災害時体制</a:t>
                      </a:r>
                    </a:p>
                    <a:p>
                      <a:pPr marL="216000" indent="-216000"/>
                      <a:r>
                        <a:rPr kumimoji="1" lang="ja-JP" altLang="en-US" sz="1200" dirty="0" smtClean="0">
                          <a:latin typeface="HG丸ｺﾞｼｯｸM-PRO" pitchFamily="50" charset="-128"/>
                          <a:ea typeface="HG丸ｺﾞｼｯｸM-PRO" pitchFamily="50" charset="-128"/>
                        </a:rPr>
                        <a:t>　②他都市被災時の災害支援体制</a:t>
                      </a:r>
                      <a:endParaRPr kumimoji="1" lang="en-US" altLang="ja-JP" sz="1200" dirty="0" smtClean="0">
                        <a:latin typeface="HG丸ｺﾞｼｯｸM-PRO" pitchFamily="50" charset="-128"/>
                        <a:ea typeface="HG丸ｺﾞｼｯｸM-PRO" pitchFamily="50" charset="-128"/>
                      </a:endParaRPr>
                    </a:p>
                  </a:txBody>
                  <a:tcPr/>
                </a:tc>
                <a:tc>
                  <a:txBody>
                    <a:bodyPr/>
                    <a:lstStyle/>
                    <a:p>
                      <a:pPr marL="180000" indent="-180000"/>
                      <a:r>
                        <a:rPr kumimoji="1" lang="ja-JP" altLang="en-US" sz="1200" dirty="0" smtClean="0">
                          <a:latin typeface="HG丸ｺﾞｼｯｸM-PRO" pitchFamily="50" charset="-128"/>
                          <a:ea typeface="HG丸ｺﾞｼｯｸM-PRO" pitchFamily="50" charset="-128"/>
                        </a:rPr>
                        <a:t>・確立した災害時体制の検証を継続して実施</a:t>
                      </a:r>
                      <a:endParaRPr kumimoji="1" lang="ja-JP" altLang="en-US" sz="1200" dirty="0">
                        <a:latin typeface="HG丸ｺﾞｼｯｸM-PRO" pitchFamily="50" charset="-128"/>
                        <a:ea typeface="HG丸ｺﾞｼｯｸM-PRO" pitchFamily="50" charset="-128"/>
                      </a:endParaRPr>
                    </a:p>
                  </a:txBody>
                  <a:tcPr/>
                </a:tc>
              </a:tr>
              <a:tr h="809408">
                <a:tc>
                  <a:txBody>
                    <a:bodyPr/>
                    <a:lstStyle/>
                    <a:p>
                      <a:pPr marL="179388" indent="-179388"/>
                      <a:r>
                        <a:rPr kumimoji="1" lang="ja-JP" altLang="en-US" sz="1400" dirty="0" smtClean="0">
                          <a:latin typeface="HG丸ｺﾞｼｯｸM-PRO" pitchFamily="50" charset="-128"/>
                          <a:ea typeface="HG丸ｺﾞｼｯｸM-PRO" pitchFamily="50" charset="-128"/>
                        </a:rPr>
                        <a:t>②モニタリングによる業務品質の確認と、性能発注における要求水準等の検証</a:t>
                      </a:r>
                    </a:p>
                  </a:txBody>
                  <a:tcPr/>
                </a:tc>
                <a:tc>
                  <a:txBody>
                    <a:bodyPr/>
                    <a:lstStyle/>
                    <a:p>
                      <a:pPr marL="144000" indent="-144000"/>
                      <a:r>
                        <a:rPr kumimoji="1" lang="ja-JP" altLang="en-US" sz="1200" dirty="0" smtClean="0">
                          <a:latin typeface="HG丸ｺﾞｼｯｸM-PRO" pitchFamily="50" charset="-128"/>
                          <a:ea typeface="HG丸ｺﾞｼｯｸM-PRO" pitchFamily="50" charset="-128"/>
                        </a:rPr>
                        <a:t>・管路、処理場、抽水所の運転・維持管理業務において、概ね要求水準を達成し、業務品質が確保されていることを確認。</a:t>
                      </a:r>
                    </a:p>
                  </a:txBody>
                  <a:tcPr/>
                </a:tc>
                <a:tc>
                  <a:txBody>
                    <a:bodyPr/>
                    <a:lstStyle/>
                    <a:p>
                      <a:pPr marL="144000" indent="-144000"/>
                      <a:r>
                        <a:rPr kumimoji="1" lang="ja-JP" altLang="en-US" sz="1200" dirty="0" smtClean="0">
                          <a:latin typeface="HG丸ｺﾞｼｯｸM-PRO" pitchFamily="50" charset="-128"/>
                          <a:ea typeface="HG丸ｺﾞｼｯｸM-PRO" pitchFamily="50" charset="-128"/>
                        </a:rPr>
                        <a:t>・市域全体を対象とした包括委託でも、</a:t>
                      </a:r>
                      <a:r>
                        <a:rPr kumimoji="1" lang="en-US" altLang="ja-JP" sz="1200" dirty="0" smtClean="0">
                          <a:latin typeface="HG丸ｺﾞｼｯｸM-PRO" pitchFamily="50" charset="-128"/>
                          <a:ea typeface="HG丸ｺﾞｼｯｸM-PRO" pitchFamily="50" charset="-128"/>
                        </a:rPr>
                        <a:t>H25</a:t>
                      </a:r>
                      <a:r>
                        <a:rPr kumimoji="1" lang="ja-JP" altLang="en-US" sz="1200" dirty="0" smtClean="0">
                          <a:latin typeface="HG丸ｺﾞｼｯｸM-PRO" pitchFamily="50" charset="-128"/>
                          <a:ea typeface="HG丸ｺﾞｼｯｸM-PRO" pitchFamily="50" charset="-128"/>
                        </a:rPr>
                        <a:t>年度と同様に概ね要求水準を満足していると確認。</a:t>
                      </a:r>
                      <a:endParaRPr kumimoji="1" lang="en-US" altLang="ja-JP" sz="1200" dirty="0" smtClean="0">
                        <a:latin typeface="HG丸ｺﾞｼｯｸM-PRO" pitchFamily="50" charset="-128"/>
                        <a:ea typeface="HG丸ｺﾞｼｯｸM-PRO" pitchFamily="50" charset="-128"/>
                      </a:endParaRPr>
                    </a:p>
                  </a:txBody>
                  <a:tcPr/>
                </a:tc>
                <a:tc>
                  <a:txBody>
                    <a:bodyPr/>
                    <a:lstStyle/>
                    <a:p>
                      <a:pPr marL="180000" indent="-180000"/>
                      <a:r>
                        <a:rPr kumimoji="1" lang="ja-JP" altLang="en-US" sz="1200" dirty="0" smtClean="0">
                          <a:latin typeface="HG丸ｺﾞｼｯｸM-PRO" pitchFamily="50" charset="-128"/>
                          <a:ea typeface="HG丸ｺﾞｼｯｸM-PRO" pitchFamily="50" charset="-128"/>
                        </a:rPr>
                        <a:t>・受注者の裁量範囲の拡大に伴い、継続して管理指標を検証</a:t>
                      </a:r>
                    </a:p>
                  </a:txBody>
                  <a:tcPr marT="36000" marB="36000"/>
                </a:tc>
              </a:tr>
              <a:tr h="705662">
                <a:tc>
                  <a:txBody>
                    <a:bodyPr/>
                    <a:lstStyle/>
                    <a:p>
                      <a:pPr marL="179388" indent="-179388"/>
                      <a:r>
                        <a:rPr kumimoji="1" lang="ja-JP" altLang="en-US" sz="1400" dirty="0" smtClean="0">
                          <a:latin typeface="HG丸ｺﾞｼｯｸM-PRO" pitchFamily="50" charset="-128"/>
                          <a:ea typeface="HG丸ｺﾞｼｯｸM-PRO" pitchFamily="50" charset="-128"/>
                        </a:rPr>
                        <a:t>③受託者の裁量拡大の検証</a:t>
                      </a:r>
                    </a:p>
                  </a:txBody>
                  <a:tcPr/>
                </a:tc>
                <a:tc>
                  <a:txBody>
                    <a:bodyPr/>
                    <a:lstStyle/>
                    <a:p>
                      <a:pPr marL="180975" indent="-180975">
                        <a:tabLst>
                          <a:tab pos="142875" algn="l"/>
                        </a:tabLst>
                      </a:pPr>
                      <a:r>
                        <a:rPr kumimoji="1" lang="ja-JP" altLang="en-US" sz="1200" dirty="0" smtClean="0">
                          <a:latin typeface="HG丸ｺﾞｼｯｸM-PRO" pitchFamily="50" charset="-128"/>
                          <a:ea typeface="HG丸ｺﾞｼｯｸM-PRO" pitchFamily="50" charset="-128"/>
                        </a:rPr>
                        <a:t>・業務分割による効率化方策の検討の必要性を確認（調達事務等は市で実施）</a:t>
                      </a:r>
                      <a:endParaRPr kumimoji="1" lang="ja-JP" altLang="en-US" sz="1200" dirty="0">
                        <a:latin typeface="HG丸ｺﾞｼｯｸM-PRO" pitchFamily="50" charset="-128"/>
                        <a:ea typeface="HG丸ｺﾞｼｯｸM-PRO" pitchFamily="50" charset="-128"/>
                      </a:endParaRPr>
                    </a:p>
                  </a:txBody>
                  <a:tcPr/>
                </a:tc>
                <a:tc>
                  <a:txBody>
                    <a:bodyPr/>
                    <a:lstStyle/>
                    <a:p>
                      <a:pPr marL="144000" indent="-144000"/>
                      <a:r>
                        <a:rPr kumimoji="1" lang="ja-JP" altLang="en-US" sz="1200" dirty="0" smtClean="0">
                          <a:latin typeface="HG丸ｺﾞｼｯｸM-PRO" pitchFamily="50" charset="-128"/>
                          <a:ea typeface="HG丸ｺﾞｼｯｸM-PRO" pitchFamily="50" charset="-128"/>
                        </a:rPr>
                        <a:t>・動力費・物品調達事務・設備修繕・法定点検等の事務を、全面委託化する方向を確認</a:t>
                      </a:r>
                      <a:endParaRPr kumimoji="1" lang="ja-JP" altLang="en-US" sz="1200" dirty="0">
                        <a:latin typeface="HG丸ｺﾞｼｯｸM-PRO" pitchFamily="50" charset="-128"/>
                        <a:ea typeface="HG丸ｺﾞｼｯｸM-PRO" pitchFamily="50" charset="-128"/>
                      </a:endParaRPr>
                    </a:p>
                  </a:txBody>
                  <a:tcPr/>
                </a:tc>
                <a:tc>
                  <a:txBody>
                    <a:bodyPr/>
                    <a:lstStyle/>
                    <a:p>
                      <a:pPr marL="180000" indent="-180000"/>
                      <a:r>
                        <a:rPr kumimoji="1" lang="ja-JP" altLang="en-US" sz="1200" dirty="0" smtClean="0">
                          <a:latin typeface="HG丸ｺﾞｼｯｸM-PRO" pitchFamily="50" charset="-128"/>
                          <a:ea typeface="HG丸ｺﾞｼｯｸM-PRO" pitchFamily="50" charset="-128"/>
                        </a:rPr>
                        <a:t>・発注者・受注者間の事務フローについて、効率化の観点から検証を実施</a:t>
                      </a:r>
                      <a:endParaRPr kumimoji="1" lang="en-US" altLang="ja-JP" sz="1200" dirty="0" smtClean="0">
                        <a:latin typeface="HG丸ｺﾞｼｯｸM-PRO" pitchFamily="50" charset="-128"/>
                        <a:ea typeface="HG丸ｺﾞｼｯｸM-PRO" pitchFamily="50" charset="-128"/>
                      </a:endParaRPr>
                    </a:p>
                    <a:p>
                      <a:pPr marL="180000" marR="0" indent="-18000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・浸水被害・道路陥没事故等、第三者損害発生時のリスク分担を検証</a:t>
                      </a:r>
                    </a:p>
                  </a:txBody>
                  <a:tcPr/>
                </a:tc>
              </a:tr>
            </a:tbl>
          </a:graphicData>
        </a:graphic>
      </p:graphicFrame>
      <p:sp>
        <p:nvSpPr>
          <p:cNvPr id="7" name="スライド番号プレースホルダ 1"/>
          <p:cNvSpPr txBox="1">
            <a:spLocks/>
          </p:cNvSpPr>
          <p:nvPr/>
        </p:nvSpPr>
        <p:spPr>
          <a:xfrm>
            <a:off x="9360000" y="6340239"/>
            <a:ext cx="67728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smtClean="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71</a:t>
            </a:fld>
            <a:endParaRPr lang="ja-JP" altLang="en-US" sz="20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22701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69988" y="2608425"/>
            <a:ext cx="9288000" cy="3691577"/>
          </a:xfrm>
          <a:prstGeom prst="roundRect">
            <a:avLst>
              <a:gd name="adj" fmla="val 6723"/>
            </a:avLst>
          </a:prstGeom>
          <a:solidFill>
            <a:schemeClr val="bg1"/>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kumimoji="1" lang="ja-JP" altLang="en-US" sz="1050" dirty="0">
              <a:solidFill>
                <a:schemeClr val="tx1"/>
              </a:solidFill>
              <a:latin typeface="HG丸ｺﾞｼｯｸM-PRO" pitchFamily="50" charset="-128"/>
              <a:ea typeface="HG丸ｺﾞｼｯｸM-PRO" pitchFamily="50" charset="-128"/>
            </a:endParaRPr>
          </a:p>
        </p:txBody>
      </p:sp>
      <p:sp>
        <p:nvSpPr>
          <p:cNvPr id="54" name="正方形/長方形 53"/>
          <p:cNvSpPr/>
          <p:nvPr/>
        </p:nvSpPr>
        <p:spPr>
          <a:xfrm>
            <a:off x="378000" y="2608424"/>
            <a:ext cx="9072000" cy="3691576"/>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nchorCtr="0"/>
          <a:lstStyle/>
          <a:p>
            <a:pPr marL="180000" indent="-180000">
              <a:lnSpc>
                <a:spcPts val="3000"/>
              </a:lnSpc>
              <a:buFont typeface="Arial" pitchFamily="34" charset="0"/>
              <a:buChar char="•"/>
              <a:defRPr/>
            </a:pPr>
            <a:r>
              <a:rPr lang="ja-JP" altLang="en-US" sz="1400" dirty="0" smtClean="0">
                <a:solidFill>
                  <a:schemeClr val="tx1"/>
                </a:solidFill>
                <a:latin typeface="HG丸ｺﾞｼｯｸM-PRO" pitchFamily="50" charset="-128"/>
                <a:ea typeface="HG丸ｺﾞｼｯｸM-PRO" pitchFamily="50" charset="-128"/>
              </a:rPr>
              <a:t>維持管理にとどまらず建設事業（改築更新）も含む新たな事業モデルを確立</a:t>
            </a:r>
            <a:endParaRPr lang="en-US" altLang="ja-JP" sz="1400" dirty="0" smtClean="0">
              <a:solidFill>
                <a:schemeClr val="tx1"/>
              </a:solidFill>
              <a:latin typeface="HG丸ｺﾞｼｯｸM-PRO" pitchFamily="50" charset="-128"/>
              <a:ea typeface="HG丸ｺﾞｼｯｸM-PRO" pitchFamily="50" charset="-128"/>
            </a:endParaRPr>
          </a:p>
          <a:p>
            <a:pPr marL="180000" indent="-180000">
              <a:lnSpc>
                <a:spcPts val="3000"/>
              </a:lnSpc>
              <a:buFont typeface="Arial" pitchFamily="34" charset="0"/>
              <a:buChar char="•"/>
              <a:defRPr/>
            </a:pPr>
            <a:r>
              <a:rPr lang="ja-JP" altLang="en-US" sz="1400" dirty="0" smtClean="0">
                <a:solidFill>
                  <a:schemeClr val="tx1"/>
                </a:solidFill>
                <a:latin typeface="HG丸ｺﾞｼｯｸM-PRO" pitchFamily="50" charset="-128"/>
                <a:ea typeface="HG丸ｺﾞｼｯｸM-PRO" pitchFamily="50" charset="-128"/>
              </a:rPr>
              <a:t>新会社への業務移行時、必要な</a:t>
            </a:r>
            <a:r>
              <a:rPr lang="ja-JP" altLang="en-US" sz="1400" b="1" u="sng" dirty="0" smtClean="0">
                <a:solidFill>
                  <a:schemeClr val="tx1"/>
                </a:solidFill>
                <a:latin typeface="+mn-ea"/>
              </a:rPr>
              <a:t>市職員の転籍</a:t>
            </a:r>
            <a:r>
              <a:rPr lang="ja-JP" altLang="en-US" sz="1400" dirty="0" smtClean="0">
                <a:solidFill>
                  <a:schemeClr val="tx1"/>
                </a:solidFill>
                <a:latin typeface="HG丸ｺﾞｼｯｸM-PRO" pitchFamily="50" charset="-128"/>
                <a:ea typeface="HG丸ｺﾞｼｯｸM-PRO" pitchFamily="50" charset="-128"/>
              </a:rPr>
              <a:t>を促すとともに、民間人材の積極的な登用・交流を推進（</a:t>
            </a:r>
            <a:r>
              <a:rPr lang="en-US" altLang="ja-JP" sz="1400" dirty="0" smtClean="0">
                <a:solidFill>
                  <a:schemeClr val="tx1"/>
                </a:solidFill>
                <a:latin typeface="HG丸ｺﾞｼｯｸM-PRO" pitchFamily="50" charset="-128"/>
                <a:ea typeface="HG丸ｺﾞｼｯｸM-PRO" pitchFamily="50" charset="-128"/>
              </a:rPr>
              <a:t>P73,74</a:t>
            </a:r>
            <a:r>
              <a:rPr lang="ja-JP" altLang="en-US" sz="1400" dirty="0" smtClean="0">
                <a:solidFill>
                  <a:schemeClr val="tx1"/>
                </a:solidFill>
                <a:latin typeface="HG丸ｺﾞｼｯｸM-PRO" pitchFamily="50" charset="-128"/>
                <a:ea typeface="HG丸ｺﾞｼｯｸM-PRO" pitchFamily="50" charset="-128"/>
              </a:rPr>
              <a:t>参照）</a:t>
            </a:r>
          </a:p>
          <a:p>
            <a:pPr marL="180000" indent="-180000">
              <a:lnSpc>
                <a:spcPts val="3000"/>
              </a:lnSpc>
              <a:buFont typeface="Arial" pitchFamily="34" charset="0"/>
              <a:buChar char="•"/>
              <a:defRPr/>
            </a:pPr>
            <a:r>
              <a:rPr lang="ja-JP" altLang="en-US" sz="1400" dirty="0" smtClean="0">
                <a:solidFill>
                  <a:schemeClr val="tx1"/>
                </a:solidFill>
                <a:latin typeface="HG丸ｺﾞｼｯｸM-PRO" pitchFamily="50" charset="-128"/>
                <a:ea typeface="HG丸ｺﾞｼｯｸM-PRO" pitchFamily="50" charset="-128"/>
              </a:rPr>
              <a:t>民間の資本参画等については可能な限り早期導入を図ることとするが、運営権制度の導入を</a:t>
            </a:r>
            <a:r>
              <a:rPr lang="ja-JP" altLang="en-US" sz="1400" dirty="0">
                <a:solidFill>
                  <a:schemeClr val="tx1"/>
                </a:solidFill>
                <a:latin typeface="HG丸ｺﾞｼｯｸM-PRO" pitchFamily="50" charset="-128"/>
                <a:ea typeface="HG丸ｺﾞｼｯｸM-PRO" pitchFamily="50" charset="-128"/>
              </a:rPr>
              <a:t>見据え、</a:t>
            </a:r>
            <a:r>
              <a:rPr lang="ja-JP" altLang="en-US" sz="1400" b="1" u="sng" dirty="0">
                <a:solidFill>
                  <a:schemeClr val="tx1"/>
                </a:solidFill>
                <a:latin typeface="+mn-ea"/>
              </a:rPr>
              <a:t>当初は市</a:t>
            </a:r>
            <a:r>
              <a:rPr lang="en-US" altLang="ja-JP" sz="1400" b="1" u="sng" dirty="0">
                <a:solidFill>
                  <a:schemeClr val="tx1"/>
                </a:solidFill>
                <a:latin typeface="+mn-ea"/>
              </a:rPr>
              <a:t>100</a:t>
            </a:r>
            <a:r>
              <a:rPr lang="ja-JP" altLang="en-US" sz="1400" b="1" u="sng" dirty="0">
                <a:solidFill>
                  <a:schemeClr val="tx1"/>
                </a:solidFill>
                <a:latin typeface="+mn-ea"/>
              </a:rPr>
              <a:t>％出資</a:t>
            </a:r>
            <a:r>
              <a:rPr lang="ja-JP" altLang="en-US" sz="1400" dirty="0">
                <a:solidFill>
                  <a:schemeClr val="tx1"/>
                </a:solidFill>
                <a:latin typeface="HG丸ｺﾞｼｯｸM-PRO" pitchFamily="50" charset="-128"/>
                <a:ea typeface="HG丸ｺﾞｼｯｸM-PRO" pitchFamily="50" charset="-128"/>
              </a:rPr>
              <a:t>と</a:t>
            </a:r>
            <a:r>
              <a:rPr lang="ja-JP" altLang="en-US" sz="1400" dirty="0" smtClean="0">
                <a:solidFill>
                  <a:schemeClr val="tx1"/>
                </a:solidFill>
                <a:latin typeface="HG丸ｺﾞｼｯｸM-PRO" pitchFamily="50" charset="-128"/>
                <a:ea typeface="HG丸ｺﾞｼｯｸM-PRO" pitchFamily="50" charset="-128"/>
              </a:rPr>
              <a:t>する（新会社の</a:t>
            </a:r>
            <a:r>
              <a:rPr lang="ja-JP" altLang="en-US" sz="1400" dirty="0">
                <a:solidFill>
                  <a:schemeClr val="tx1"/>
                </a:solidFill>
                <a:latin typeface="HG丸ｺﾞｼｯｸM-PRO" pitchFamily="50" charset="-128"/>
                <a:ea typeface="HG丸ｺﾞｼｯｸM-PRO" pitchFamily="50" charset="-128"/>
              </a:rPr>
              <a:t>安定的な経営基盤の確立や経営方針の主旨に合致した出資者の選定に要する期間を</a:t>
            </a:r>
            <a:r>
              <a:rPr lang="ja-JP" altLang="en-US" sz="1400" dirty="0" smtClean="0">
                <a:solidFill>
                  <a:schemeClr val="tx1"/>
                </a:solidFill>
                <a:latin typeface="HG丸ｺﾞｼｯｸM-PRO" pitchFamily="50" charset="-128"/>
                <a:ea typeface="HG丸ｺﾞｼｯｸM-PRO" pitchFamily="50" charset="-128"/>
              </a:rPr>
              <a:t>勘案</a:t>
            </a:r>
            <a:r>
              <a:rPr lang="ja-JP" altLang="en-US" sz="1400" dirty="0">
                <a:solidFill>
                  <a:schemeClr val="tx1"/>
                </a:solidFill>
                <a:latin typeface="HG丸ｺﾞｼｯｸM-PRO" pitchFamily="50" charset="-128"/>
                <a:ea typeface="HG丸ｺﾞｼｯｸM-PRO" pitchFamily="50" charset="-128"/>
              </a:rPr>
              <a:t>）（</a:t>
            </a:r>
            <a:r>
              <a:rPr lang="en-US" altLang="ja-JP" sz="1400" dirty="0" smtClean="0">
                <a:solidFill>
                  <a:schemeClr val="tx1"/>
                </a:solidFill>
                <a:latin typeface="HG丸ｺﾞｼｯｸM-PRO" pitchFamily="50" charset="-128"/>
                <a:ea typeface="HG丸ｺﾞｼｯｸM-PRO" pitchFamily="50" charset="-128"/>
              </a:rPr>
              <a:t>P75</a:t>
            </a:r>
            <a:r>
              <a:rPr lang="ja-JP" altLang="en-US" sz="1400" dirty="0" smtClean="0">
                <a:solidFill>
                  <a:schemeClr val="tx1"/>
                </a:solidFill>
                <a:latin typeface="HG丸ｺﾞｼｯｸM-PRO" pitchFamily="50" charset="-128"/>
                <a:ea typeface="HG丸ｺﾞｼｯｸM-PRO" pitchFamily="50" charset="-128"/>
              </a:rPr>
              <a:t>参照）</a:t>
            </a:r>
            <a:endParaRPr lang="en-US" altLang="ja-JP" sz="1400" dirty="0" smtClean="0">
              <a:solidFill>
                <a:schemeClr val="tx1"/>
              </a:solidFill>
              <a:latin typeface="HG丸ｺﾞｼｯｸM-PRO" pitchFamily="50" charset="-128"/>
              <a:ea typeface="HG丸ｺﾞｼｯｸM-PRO" pitchFamily="50" charset="-128"/>
            </a:endParaRPr>
          </a:p>
          <a:p>
            <a:pPr marL="180000" indent="-180000">
              <a:lnSpc>
                <a:spcPts val="3000"/>
              </a:lnSpc>
              <a:buFont typeface="Arial" pitchFamily="34" charset="0"/>
              <a:buChar char="•"/>
              <a:defRPr/>
            </a:pPr>
            <a:r>
              <a:rPr lang="ja-JP" altLang="en-US" sz="1400" dirty="0" smtClean="0">
                <a:solidFill>
                  <a:schemeClr val="tx1"/>
                </a:solidFill>
                <a:latin typeface="HG丸ｺﾞｼｯｸM-PRO" pitchFamily="50" charset="-128"/>
                <a:ea typeface="HG丸ｺﾞｼｯｸM-PRO" pitchFamily="50" charset="-128"/>
              </a:rPr>
              <a:t>新会社の設立費用や当面の経営層などの人件費を踏まえ、</a:t>
            </a:r>
            <a:r>
              <a:rPr lang="ja-JP" altLang="en-US" sz="1400" b="1" u="sng" dirty="0" smtClean="0">
                <a:solidFill>
                  <a:schemeClr val="tx1"/>
                </a:solidFill>
                <a:latin typeface="+mn-ea"/>
              </a:rPr>
              <a:t>資本金等</a:t>
            </a:r>
            <a:r>
              <a:rPr lang="ja-JP" altLang="en-US" sz="1400" dirty="0" smtClean="0">
                <a:solidFill>
                  <a:schemeClr val="tx1"/>
                </a:solidFill>
                <a:latin typeface="HG丸ｺﾞｼｯｸM-PRO" pitchFamily="50" charset="-128"/>
                <a:ea typeface="HG丸ｺﾞｼｯｸM-PRO" pitchFamily="50" charset="-128"/>
              </a:rPr>
              <a:t>の金額を設定する（税制優遇措置の適用の観点から</a:t>
            </a:r>
            <a:r>
              <a:rPr lang="en-US" altLang="ja-JP" sz="1400" b="1" u="sng" dirty="0" smtClean="0">
                <a:solidFill>
                  <a:schemeClr val="tx1"/>
                </a:solidFill>
                <a:latin typeface="+mn-ea"/>
              </a:rPr>
              <a:t>2</a:t>
            </a:r>
            <a:r>
              <a:rPr lang="ja-JP" altLang="en-US" sz="1400" b="1" u="sng" dirty="0" smtClean="0">
                <a:solidFill>
                  <a:schemeClr val="tx1"/>
                </a:solidFill>
                <a:latin typeface="+mn-ea"/>
              </a:rPr>
              <a:t>億円</a:t>
            </a:r>
            <a:r>
              <a:rPr lang="ja-JP" altLang="en-US" sz="1400" dirty="0" smtClean="0">
                <a:solidFill>
                  <a:schemeClr val="tx1"/>
                </a:solidFill>
                <a:latin typeface="+mn-ea"/>
              </a:rPr>
              <a:t>とする</a:t>
            </a:r>
            <a:r>
              <a:rPr lang="ja-JP" altLang="en-US" sz="1400" dirty="0" smtClean="0">
                <a:solidFill>
                  <a:schemeClr val="tx1"/>
                </a:solidFill>
                <a:latin typeface="HG丸ｺﾞｼｯｸM-PRO" pitchFamily="50" charset="-128"/>
                <a:ea typeface="HG丸ｺﾞｼｯｸM-PRO" pitchFamily="50" charset="-128"/>
              </a:rPr>
              <a:t>）</a:t>
            </a:r>
            <a:r>
              <a:rPr lang="ja-JP" altLang="en-US" sz="1400" dirty="0">
                <a:solidFill>
                  <a:schemeClr val="tx1"/>
                </a:solidFill>
                <a:latin typeface="HG丸ｺﾞｼｯｸM-PRO" pitchFamily="50" charset="-128"/>
                <a:ea typeface="HG丸ｺﾞｼｯｸM-PRO" pitchFamily="50" charset="-128"/>
              </a:rPr>
              <a:t>（</a:t>
            </a:r>
            <a:r>
              <a:rPr lang="en-US" altLang="ja-JP" sz="1400" dirty="0" smtClean="0">
                <a:solidFill>
                  <a:schemeClr val="tx1"/>
                </a:solidFill>
                <a:latin typeface="HG丸ｺﾞｼｯｸM-PRO" pitchFamily="50" charset="-128"/>
                <a:ea typeface="HG丸ｺﾞｼｯｸM-PRO" pitchFamily="50" charset="-128"/>
              </a:rPr>
              <a:t>P76</a:t>
            </a:r>
            <a:r>
              <a:rPr lang="ja-JP" altLang="en-US" sz="1400" dirty="0" smtClean="0">
                <a:solidFill>
                  <a:schemeClr val="tx1"/>
                </a:solidFill>
                <a:latin typeface="HG丸ｺﾞｼｯｸM-PRO" pitchFamily="50" charset="-128"/>
                <a:ea typeface="HG丸ｺﾞｼｯｸM-PRO" pitchFamily="50" charset="-128"/>
              </a:rPr>
              <a:t>参照）</a:t>
            </a:r>
            <a:endParaRPr lang="en-US" altLang="ja-JP" sz="1400" dirty="0" smtClean="0">
              <a:solidFill>
                <a:schemeClr val="tx1"/>
              </a:solidFill>
              <a:latin typeface="HG丸ｺﾞｼｯｸM-PRO" pitchFamily="50" charset="-128"/>
              <a:ea typeface="HG丸ｺﾞｼｯｸM-PRO" pitchFamily="50" charset="-128"/>
            </a:endParaRPr>
          </a:p>
          <a:p>
            <a:pPr marL="180000" indent="-180000">
              <a:lnSpc>
                <a:spcPts val="3000"/>
              </a:lnSpc>
              <a:buFont typeface="Arial" pitchFamily="34" charset="0"/>
              <a:buChar char="•"/>
              <a:defRPr/>
            </a:pPr>
            <a:r>
              <a:rPr lang="ja-JP" altLang="en-US" sz="1400" dirty="0" smtClean="0">
                <a:solidFill>
                  <a:schemeClr val="tx1"/>
                </a:solidFill>
                <a:latin typeface="HG丸ｺﾞｼｯｸM-PRO" pitchFamily="50" charset="-128"/>
                <a:ea typeface="HG丸ｺﾞｼｯｸM-PRO" pitchFamily="50" charset="-128"/>
              </a:rPr>
              <a:t>総合的な下水道事業サービス提供による国内外</a:t>
            </a:r>
            <a:r>
              <a:rPr lang="ja-JP" altLang="en-US" sz="1400" dirty="0">
                <a:solidFill>
                  <a:schemeClr val="tx1"/>
                </a:solidFill>
                <a:latin typeface="HG丸ｺﾞｼｯｸM-PRO" pitchFamily="50" charset="-128"/>
                <a:ea typeface="HG丸ｺﾞｼｯｸM-PRO" pitchFamily="50" charset="-128"/>
              </a:rPr>
              <a:t>への</a:t>
            </a:r>
            <a:r>
              <a:rPr lang="ja-JP" altLang="en-US" sz="1400" dirty="0" smtClean="0">
                <a:solidFill>
                  <a:schemeClr val="tx1"/>
                </a:solidFill>
                <a:latin typeface="HG丸ｺﾞｼｯｸM-PRO" pitchFamily="50" charset="-128"/>
                <a:ea typeface="HG丸ｺﾞｼｯｸM-PRO" pitchFamily="50" charset="-128"/>
              </a:rPr>
              <a:t>事業展開ができる組織を形成</a:t>
            </a:r>
          </a:p>
        </p:txBody>
      </p:sp>
      <p:sp>
        <p:nvSpPr>
          <p:cNvPr id="16" name="Rectangle 5"/>
          <p:cNvSpPr>
            <a:spLocks noChangeArrowheads="1"/>
          </p:cNvSpPr>
          <p:nvPr/>
        </p:nvSpPr>
        <p:spPr bwMode="auto">
          <a:xfrm>
            <a:off x="335303" y="608400"/>
            <a:ext cx="9360000" cy="1380440"/>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wrap="square" lIns="108000" tIns="108000" rIns="108000" bIns="108000" anchor="ctr">
            <a:noAutofit/>
          </a:bodyPr>
          <a:lstStyle/>
          <a:p>
            <a:pPr marL="180000" indent="-180000" fontAlgn="auto">
              <a:lnSpc>
                <a:spcPts val="2500"/>
              </a:lnSpc>
              <a:spcBef>
                <a:spcPts val="300"/>
              </a:spcBef>
              <a:spcAft>
                <a:spcPts val="0"/>
              </a:spcAft>
              <a:defRPr/>
            </a:pPr>
            <a:r>
              <a:rPr lang="ja-JP" altLang="en-US" sz="1600" dirty="0" smtClean="0">
                <a:solidFill>
                  <a:srgbClr val="000000"/>
                </a:solidFill>
                <a:latin typeface="HG丸ｺﾞｼｯｸM-PRO" pitchFamily="50" charset="-128"/>
                <a:ea typeface="HG丸ｺﾞｼｯｸM-PRO" pitchFamily="50" charset="-128"/>
                <a:cs typeface="Meiryo UI" pitchFamily="50" charset="-128"/>
              </a:rPr>
              <a:t>・フェーズ２においては、新会社による施設の運転維持管理の包括委託業務の開始。</a:t>
            </a:r>
            <a:endParaRPr lang="en-US" altLang="ja-JP" sz="1600" dirty="0" smtClean="0">
              <a:solidFill>
                <a:srgbClr val="000000"/>
              </a:solidFill>
              <a:latin typeface="HG丸ｺﾞｼｯｸM-PRO" pitchFamily="50" charset="-128"/>
              <a:ea typeface="HG丸ｺﾞｼｯｸM-PRO" pitchFamily="50" charset="-128"/>
              <a:cs typeface="Meiryo UI" pitchFamily="50" charset="-128"/>
            </a:endParaRPr>
          </a:p>
          <a:p>
            <a:pPr marL="180000" indent="-180000" fontAlgn="auto">
              <a:lnSpc>
                <a:spcPts val="2500"/>
              </a:lnSpc>
              <a:spcBef>
                <a:spcPts val="600"/>
              </a:spcBef>
              <a:spcAft>
                <a:spcPts val="0"/>
              </a:spcAft>
              <a:defRPr/>
            </a:pPr>
            <a:r>
              <a:rPr lang="ja-JP" altLang="en-US" sz="1600" dirty="0" smtClean="0">
                <a:solidFill>
                  <a:srgbClr val="000000"/>
                </a:solidFill>
                <a:latin typeface="HG丸ｺﾞｼｯｸM-PRO" pitchFamily="50" charset="-128"/>
                <a:ea typeface="HG丸ｺﾞｼｯｸM-PRO" pitchFamily="50" charset="-128"/>
                <a:cs typeface="Meiryo UI" pitchFamily="50" charset="-128"/>
              </a:rPr>
              <a:t>・フェーズ３（運営権制度の導入）を見据え、事業運営に民間原理を取り入れ、民間とのパートナーシップも視野に入れながら、新会社の経営基盤を安定させる。</a:t>
            </a:r>
            <a:endParaRPr lang="en-US" altLang="ja-JP" sz="1600" dirty="0" smtClean="0">
              <a:solidFill>
                <a:srgbClr val="000000"/>
              </a:solidFill>
              <a:latin typeface="HG丸ｺﾞｼｯｸM-PRO" pitchFamily="50" charset="-128"/>
              <a:ea typeface="HG丸ｺﾞｼｯｸM-PRO" pitchFamily="50" charset="-128"/>
              <a:cs typeface="Meiryo UI" pitchFamily="50" charset="-128"/>
            </a:endParaRPr>
          </a:p>
        </p:txBody>
      </p:sp>
      <p:sp>
        <p:nvSpPr>
          <p:cNvPr id="18" name="角丸四角形 17"/>
          <p:cNvSpPr/>
          <p:nvPr/>
        </p:nvSpPr>
        <p:spPr>
          <a:xfrm>
            <a:off x="833796" y="2270553"/>
            <a:ext cx="734830" cy="302401"/>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r>
              <a:rPr lang="ja-JP" altLang="en-US" sz="1600" dirty="0" smtClean="0">
                <a:solidFill>
                  <a:srgbClr val="003E60"/>
                </a:solidFill>
                <a:latin typeface="HGP創英角ｺﾞｼｯｸUB" pitchFamily="50" charset="-128"/>
                <a:ea typeface="HGP創英角ｺﾞｼｯｸUB" pitchFamily="50" charset="-128"/>
                <a:cs typeface="Meiryo UI" pitchFamily="50" charset="-128"/>
              </a:rPr>
              <a:t>新会社の制度設計</a:t>
            </a:r>
          </a:p>
        </p:txBody>
      </p:sp>
      <p:grpSp>
        <p:nvGrpSpPr>
          <p:cNvPr id="2" name="グループ化 122"/>
          <p:cNvGrpSpPr>
            <a:grpSpLocks noChangeAspect="1"/>
          </p:cNvGrpSpPr>
          <p:nvPr/>
        </p:nvGrpSpPr>
        <p:grpSpPr>
          <a:xfrm>
            <a:off x="527002" y="2342557"/>
            <a:ext cx="269997" cy="179988"/>
            <a:chOff x="-936000" y="3717064"/>
            <a:chExt cx="540000" cy="359976"/>
          </a:xfrm>
        </p:grpSpPr>
        <p:sp>
          <p:nvSpPr>
            <p:cNvPr id="20" name="平行四辺形 19"/>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平行四辺形 20"/>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平行四辺形 21"/>
            <p:cNvSpPr/>
            <p:nvPr/>
          </p:nvSpPr>
          <p:spPr>
            <a:xfrm>
              <a:off x="-936000" y="3717064"/>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72</a:t>
            </a:fld>
            <a:endParaRPr lang="ja-JP" altLang="en-US" sz="2000" b="1" dirty="0">
              <a:solidFill>
                <a:schemeClr val="tx1"/>
              </a:solidFill>
              <a:latin typeface="Times New Roman" pitchFamily="18" charset="0"/>
              <a:cs typeface="Times New Roman" pitchFamily="18" charset="0"/>
            </a:endParaRPr>
          </a:p>
        </p:txBody>
      </p:sp>
      <p:sp>
        <p:nvSpPr>
          <p:cNvPr id="4" name="タイトル 3"/>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８</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６</a:t>
            </a:r>
            <a:r>
              <a:rPr lang="ja-JP" altLang="en-US" dirty="0" smtClean="0">
                <a:solidFill>
                  <a:srgbClr val="623104"/>
                </a:solidFill>
                <a:latin typeface="HGS創英角ｺﾞｼｯｸUB" pitchFamily="50" charset="-128"/>
                <a:ea typeface="HGS創英角ｺﾞｼｯｸUB" pitchFamily="50" charset="-128"/>
              </a:rPr>
              <a:t>．</a:t>
            </a:r>
            <a:r>
              <a:rPr lang="ja-JP" altLang="en-US" dirty="0" smtClean="0"/>
              <a:t>新会社へ</a:t>
            </a:r>
            <a:r>
              <a:rPr lang="ja-JP" altLang="en-US" dirty="0"/>
              <a:t>の業務移行の基本的な</a:t>
            </a:r>
            <a:r>
              <a:rPr lang="ja-JP" altLang="en-US" dirty="0" smtClean="0"/>
              <a:t>考え方</a:t>
            </a:r>
            <a:endParaRPr kumimoji="1" lang="ja-JP" altLang="en-US" dirty="0"/>
          </a:p>
        </p:txBody>
      </p:sp>
    </p:spTree>
    <p:extLst>
      <p:ext uri="{BB962C8B-B14F-4D97-AF65-F5344CB8AC3E}">
        <p14:creationId xmlns:p14="http://schemas.microsoft.com/office/powerpoint/2010/main" val="39574353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73</a:t>
            </a:fld>
            <a:endParaRPr lang="ja-JP" altLang="en-US" sz="2000" b="1" dirty="0">
              <a:solidFill>
                <a:srgbClr val="000000"/>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８</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７</a:t>
            </a:r>
            <a:r>
              <a:rPr lang="ja-JP" altLang="en-US" dirty="0">
                <a:solidFill>
                  <a:srgbClr val="623104"/>
                </a:solidFill>
                <a:latin typeface="HGS創英角ｺﾞｼｯｸUB" pitchFamily="50" charset="-128"/>
                <a:ea typeface="HGS創英角ｺﾞｼｯｸUB" pitchFamily="50" charset="-128"/>
              </a:rPr>
              <a:t>．</a:t>
            </a:r>
            <a:r>
              <a:rPr lang="ja-JP" altLang="en-US" dirty="0"/>
              <a:t>職員の確保に</a:t>
            </a:r>
            <a:r>
              <a:rPr lang="ja-JP" altLang="en-US" dirty="0" smtClean="0"/>
              <a:t>ついて</a:t>
            </a:r>
            <a:endParaRPr kumimoji="1" lang="ja-JP" altLang="en-US" dirty="0"/>
          </a:p>
        </p:txBody>
      </p:sp>
      <p:sp>
        <p:nvSpPr>
          <p:cNvPr id="7" name="テキスト ボックス 6"/>
          <p:cNvSpPr txBox="1"/>
          <p:nvPr/>
        </p:nvSpPr>
        <p:spPr>
          <a:xfrm>
            <a:off x="803496" y="5472746"/>
            <a:ext cx="8712000" cy="553998"/>
          </a:xfrm>
          <a:prstGeom prst="rect">
            <a:avLst/>
          </a:prstGeom>
          <a:noFill/>
        </p:spPr>
        <p:txBody>
          <a:bodyPr wrap="square" rtlCol="0">
            <a:spAutoFit/>
          </a:bodyPr>
          <a:lstStyle/>
          <a:p>
            <a:pPr marL="360363" indent="-360363">
              <a:lnSpc>
                <a:spcPts val="1800"/>
              </a:lnSpc>
            </a:pPr>
            <a:r>
              <a:rPr kumimoji="1" lang="en-US" altLang="ja-JP" sz="1400" dirty="0" smtClean="0">
                <a:latin typeface="HG丸ｺﾞｼｯｸM-PRO" panose="020F0600000000000000" pitchFamily="50" charset="-128"/>
                <a:ea typeface="HG丸ｺﾞｼｯｸM-PRO" panose="020F0600000000000000"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rPr>
              <a:t>　行政職については行政職業務の</a:t>
            </a:r>
            <a:r>
              <a:rPr lang="ja-JP" altLang="en-US" sz="1400" dirty="0">
                <a:latin typeface="HG丸ｺﾞｼｯｸM-PRO" panose="020F0600000000000000" pitchFamily="50" charset="-128"/>
                <a:ea typeface="HG丸ｺﾞｼｯｸM-PRO" panose="020F0600000000000000" pitchFamily="50" charset="-128"/>
              </a:rPr>
              <a:t>一部</a:t>
            </a:r>
            <a:r>
              <a:rPr lang="ja-JP" altLang="en-US" sz="1400" dirty="0" smtClean="0">
                <a:latin typeface="HG丸ｺﾞｼｯｸM-PRO" panose="020F0600000000000000" pitchFamily="50" charset="-128"/>
                <a:ea typeface="HG丸ｺﾞｼｯｸM-PRO" panose="020F0600000000000000" pitchFamily="50" charset="-128"/>
              </a:rPr>
              <a:t>が新会社に移管</a:t>
            </a:r>
            <a:r>
              <a:rPr kumimoji="1" lang="ja-JP" altLang="en-US" sz="1400" dirty="0" smtClean="0">
                <a:latin typeface="HG丸ｺﾞｼｯｸM-PRO" panose="020F0600000000000000" pitchFamily="50" charset="-128"/>
                <a:ea typeface="HG丸ｺﾞｼｯｸM-PRO" panose="020F0600000000000000" pitchFamily="50" charset="-128"/>
              </a:rPr>
              <a:t>されるため、新会社において技術等を有した職員が必要</a:t>
            </a:r>
            <a:r>
              <a:rPr lang="ja-JP" altLang="en-US" sz="1400" dirty="0">
                <a:latin typeface="HG丸ｺﾞｼｯｸM-PRO" panose="020F0600000000000000" pitchFamily="50" charset="-128"/>
                <a:ea typeface="HG丸ｺﾞｼｯｸM-PRO" panose="020F0600000000000000" pitchFamily="50" charset="-128"/>
              </a:rPr>
              <a:t>となることから</a:t>
            </a:r>
            <a:r>
              <a:rPr kumimoji="1" lang="ja-JP" altLang="en-US" sz="1400" dirty="0" smtClean="0">
                <a:latin typeface="HG丸ｺﾞｼｯｸM-PRO" panose="020F0600000000000000" pitchFamily="50" charset="-128"/>
                <a:ea typeface="HG丸ｺﾞｼｯｸM-PRO" panose="020F0600000000000000" pitchFamily="50" charset="-128"/>
              </a:rPr>
              <a:t>、派遣も含めて確保していく</a:t>
            </a:r>
            <a:r>
              <a:rPr lang="ja-JP" altLang="en-US" sz="1400" dirty="0" smtClean="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76" name="テキスト ボックス 75"/>
          <p:cNvSpPr txBox="1"/>
          <p:nvPr/>
        </p:nvSpPr>
        <p:spPr>
          <a:xfrm>
            <a:off x="812542" y="5991613"/>
            <a:ext cx="5364000" cy="323165"/>
          </a:xfrm>
          <a:prstGeom prst="rect">
            <a:avLst/>
          </a:prstGeom>
          <a:noFill/>
        </p:spPr>
        <p:txBody>
          <a:bodyPr wrap="square" rtlCol="0">
            <a:spAutoFit/>
          </a:bodyPr>
          <a:lstStyle/>
          <a:p>
            <a:pPr>
              <a:lnSpc>
                <a:spcPts val="1800"/>
              </a:lnSpc>
            </a:pPr>
            <a:r>
              <a:rPr kumimoji="1" lang="en-US" altLang="ja-JP" sz="1400" dirty="0" smtClean="0">
                <a:latin typeface="HG丸ｺﾞｼｯｸM-PRO" panose="020F0600000000000000" pitchFamily="50" charset="-128"/>
                <a:ea typeface="HG丸ｺﾞｼｯｸM-PRO" panose="020F0600000000000000"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rPr>
              <a:t>　新会社においては、積極的に民間からの人材登用を図る。</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8" name="角丸四角形 17"/>
          <p:cNvSpPr/>
          <p:nvPr/>
        </p:nvSpPr>
        <p:spPr>
          <a:xfrm>
            <a:off x="902692" y="2435276"/>
            <a:ext cx="1169988" cy="303212"/>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r>
              <a:rPr lang="ja-JP" altLang="en-US" sz="1500" dirty="0" smtClean="0">
                <a:solidFill>
                  <a:srgbClr val="003E60"/>
                </a:solidFill>
                <a:latin typeface="HGP創英角ｺﾞｼｯｸUB" pitchFamily="50" charset="-128"/>
                <a:ea typeface="HGP創英角ｺﾞｼｯｸUB" pitchFamily="50" charset="-128"/>
                <a:cs typeface="Meiryo UI" pitchFamily="50" charset="-128"/>
              </a:rPr>
              <a:t>技能職</a:t>
            </a:r>
            <a:endParaRPr lang="ja-JP" altLang="en-US" sz="1500" dirty="0">
              <a:solidFill>
                <a:srgbClr val="003E60"/>
              </a:solidFill>
              <a:latin typeface="HGP創英角ｺﾞｼｯｸUB" pitchFamily="50" charset="-128"/>
              <a:ea typeface="HGP創英角ｺﾞｼｯｸUB" pitchFamily="50" charset="-128"/>
              <a:cs typeface="Meiryo UI" pitchFamily="50" charset="-128"/>
            </a:endParaRPr>
          </a:p>
        </p:txBody>
      </p:sp>
      <p:grpSp>
        <p:nvGrpSpPr>
          <p:cNvPr id="52" name="グループ化 10"/>
          <p:cNvGrpSpPr>
            <a:grpSpLocks noChangeAspect="1"/>
          </p:cNvGrpSpPr>
          <p:nvPr/>
        </p:nvGrpSpPr>
        <p:grpSpPr>
          <a:xfrm>
            <a:off x="452500" y="2504508"/>
            <a:ext cx="350996" cy="233980"/>
            <a:chOff x="-936000" y="3717070"/>
            <a:chExt cx="540000" cy="359970"/>
          </a:xfrm>
        </p:grpSpPr>
        <p:sp>
          <p:nvSpPr>
            <p:cNvPr id="53" name="平行四辺形 52"/>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平行四辺形 53"/>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平行四辺形 54"/>
            <p:cNvSpPr/>
            <p:nvPr/>
          </p:nvSpPr>
          <p:spPr>
            <a:xfrm>
              <a:off x="-936000" y="3717070"/>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681490" y="2868325"/>
            <a:ext cx="8956012" cy="2464030"/>
            <a:chOff x="677508" y="2352691"/>
            <a:chExt cx="8956012" cy="2049527"/>
          </a:xfrm>
        </p:grpSpPr>
        <p:sp>
          <p:nvSpPr>
            <p:cNvPr id="19" name="Rectangle 5"/>
            <p:cNvSpPr>
              <a:spLocks noChangeArrowheads="1"/>
            </p:cNvSpPr>
            <p:nvPr/>
          </p:nvSpPr>
          <p:spPr bwMode="auto">
            <a:xfrm>
              <a:off x="848544" y="2566182"/>
              <a:ext cx="467523" cy="1512000"/>
            </a:xfrm>
            <a:prstGeom prst="rect">
              <a:avLst/>
            </a:prstGeom>
            <a:solidFill>
              <a:srgbClr val="E7F5FF"/>
            </a:solidFill>
            <a:ln w="12700">
              <a:solidFill>
                <a:schemeClr val="accent5">
                  <a:lumMod val="75000"/>
                </a:schemeClr>
              </a:solidFill>
              <a:miter lim="800000"/>
              <a:headEnd/>
              <a:tailEnd/>
            </a:ln>
            <a:effectLst>
              <a:outerShdw blurRad="63500" dist="25400" sx="101000" sy="101000" algn="ctr" rotWithShape="0">
                <a:srgbClr val="00B1F0">
                  <a:alpha val="75000"/>
                </a:srgbClr>
              </a:outerShdw>
            </a:effectLst>
            <a:extLst/>
          </p:spPr>
          <p:txBody>
            <a:bodyPr vert="eaVert" rIns="36000" anchor="ctr" anchorCtr="1"/>
            <a:lstStyle/>
            <a:p>
              <a:pPr marL="180000" indent="-180000" fontAlgn="auto">
                <a:lnSpc>
                  <a:spcPts val="1600"/>
                </a:lnSpc>
                <a:spcBef>
                  <a:spcPts val="0"/>
                </a:spcBef>
                <a:spcAft>
                  <a:spcPts val="0"/>
                </a:spcAft>
                <a:defRPr/>
              </a:pPr>
              <a:r>
                <a:rPr lang="ja-JP" altLang="en-US" sz="1100" dirty="0" smtClean="0">
                  <a:solidFill>
                    <a:srgbClr val="000000"/>
                  </a:solidFill>
                  <a:latin typeface="HG丸ｺﾞｼｯｸM-PRO" pitchFamily="50" charset="-128"/>
                  <a:ea typeface="HG丸ｺﾞｼｯｸM-PRO" pitchFamily="50" charset="-128"/>
                  <a:cs typeface="Meiryo UI" pitchFamily="50" charset="-128"/>
                </a:rPr>
                <a:t>転籍・配置転換</a:t>
              </a:r>
              <a:endParaRPr lang="en-US" altLang="ja-JP" sz="1100" dirty="0" smtClean="0">
                <a:solidFill>
                  <a:srgbClr val="000000"/>
                </a:solidFill>
                <a:latin typeface="HG丸ｺﾞｼｯｸM-PRO" pitchFamily="50" charset="-128"/>
                <a:ea typeface="HG丸ｺﾞｼｯｸM-PRO" pitchFamily="50" charset="-128"/>
                <a:cs typeface="Meiryo UI" pitchFamily="50" charset="-128"/>
              </a:endParaRPr>
            </a:p>
            <a:p>
              <a:pPr marL="180000" indent="-180000" fontAlgn="auto">
                <a:lnSpc>
                  <a:spcPts val="1600"/>
                </a:lnSpc>
                <a:spcBef>
                  <a:spcPts val="0"/>
                </a:spcBef>
                <a:spcAft>
                  <a:spcPts val="0"/>
                </a:spcAft>
                <a:defRPr/>
              </a:pPr>
              <a:r>
                <a:rPr lang="ja-JP" altLang="en-US" sz="1100" dirty="0" smtClean="0">
                  <a:solidFill>
                    <a:srgbClr val="000000"/>
                  </a:solidFill>
                  <a:latin typeface="HG丸ｺﾞｼｯｸM-PRO" pitchFamily="50" charset="-128"/>
                  <a:ea typeface="HG丸ｺﾞｼｯｸM-PRO" pitchFamily="50" charset="-128"/>
                  <a:cs typeface="Meiryo UI" pitchFamily="50" charset="-128"/>
                </a:rPr>
                <a:t>に関する意向</a:t>
              </a:r>
              <a:r>
                <a:rPr lang="ja-JP" altLang="en-US" sz="1100" dirty="0">
                  <a:solidFill>
                    <a:srgbClr val="000000"/>
                  </a:solidFill>
                  <a:latin typeface="HG丸ｺﾞｼｯｸM-PRO" pitchFamily="50" charset="-128"/>
                  <a:ea typeface="HG丸ｺﾞｼｯｸM-PRO" pitchFamily="50" charset="-128"/>
                  <a:cs typeface="Meiryo UI" pitchFamily="50" charset="-128"/>
                </a:rPr>
                <a:t>確認</a:t>
              </a:r>
            </a:p>
          </p:txBody>
        </p:sp>
        <p:sp>
          <p:nvSpPr>
            <p:cNvPr id="20" name="Rectangle 5"/>
            <p:cNvSpPr>
              <a:spLocks noChangeArrowheads="1"/>
            </p:cNvSpPr>
            <p:nvPr/>
          </p:nvSpPr>
          <p:spPr bwMode="auto">
            <a:xfrm>
              <a:off x="5092067" y="2652202"/>
              <a:ext cx="1423988" cy="288000"/>
            </a:xfrm>
            <a:prstGeom prst="rect">
              <a:avLst/>
            </a:prstGeom>
            <a:solidFill>
              <a:srgbClr val="E7F5FF"/>
            </a:solidFill>
            <a:ln w="12700">
              <a:solidFill>
                <a:schemeClr val="accent5">
                  <a:lumMod val="75000"/>
                </a:schemeClr>
              </a:solidFill>
              <a:prstDash val="solid"/>
              <a:miter lim="800000"/>
              <a:headEnd/>
              <a:tailEnd/>
            </a:ln>
            <a:effectLst>
              <a:outerShdw blurRad="63500" dist="25400" sx="101000" sy="101000" algn="ctr" rotWithShape="0">
                <a:srgbClr val="00B1F0">
                  <a:alpha val="75000"/>
                </a:srgbClr>
              </a:outerShdw>
            </a:effectLst>
            <a:extLst/>
          </p:spPr>
          <p:txBody>
            <a:bodyPr rIns="36000" anchor="ctr"/>
            <a:lstStyle/>
            <a:p>
              <a:pPr marL="180000" indent="-180000" algn="ctr" fontAlgn="auto">
                <a:lnSpc>
                  <a:spcPts val="1600"/>
                </a:lnSpc>
                <a:spcBef>
                  <a:spcPts val="0"/>
                </a:spcBef>
                <a:spcAft>
                  <a:spcPts val="0"/>
                </a:spcAft>
                <a:defRPr/>
              </a:pPr>
              <a:r>
                <a:rPr lang="ja-JP" altLang="en-US" sz="1100" dirty="0">
                  <a:solidFill>
                    <a:srgbClr val="000000"/>
                  </a:solidFill>
                  <a:latin typeface="HG丸ｺﾞｼｯｸM-PRO" pitchFamily="50" charset="-128"/>
                  <a:ea typeface="HG丸ｺﾞｼｯｸM-PRO" pitchFamily="50" charset="-128"/>
                  <a:cs typeface="Meiryo UI" pitchFamily="50" charset="-128"/>
                </a:rPr>
                <a:t>配置転換</a:t>
              </a:r>
            </a:p>
          </p:txBody>
        </p:sp>
        <p:sp>
          <p:nvSpPr>
            <p:cNvPr id="21" name="Rectangle 5"/>
            <p:cNvSpPr>
              <a:spLocks noChangeArrowheads="1"/>
            </p:cNvSpPr>
            <p:nvPr/>
          </p:nvSpPr>
          <p:spPr bwMode="auto">
            <a:xfrm>
              <a:off x="5096830" y="3051922"/>
              <a:ext cx="1425575" cy="288000"/>
            </a:xfrm>
            <a:prstGeom prst="rect">
              <a:avLst/>
            </a:prstGeom>
            <a:solidFill>
              <a:srgbClr val="E7F5FF"/>
            </a:solidFill>
            <a:ln w="12700">
              <a:solidFill>
                <a:schemeClr val="accent5">
                  <a:lumMod val="75000"/>
                </a:schemeClr>
              </a:solidFill>
              <a:prstDash val="solid"/>
              <a:miter lim="800000"/>
              <a:headEnd/>
              <a:tailEnd/>
            </a:ln>
            <a:effectLst>
              <a:outerShdw blurRad="63500" dist="25400" sx="101000" sy="101000" algn="ctr" rotWithShape="0">
                <a:srgbClr val="00B1F0">
                  <a:alpha val="75000"/>
                </a:srgbClr>
              </a:outerShdw>
            </a:effectLst>
            <a:extLst/>
          </p:spPr>
          <p:txBody>
            <a:bodyPr rIns="36000" anchor="ctr"/>
            <a:lstStyle/>
            <a:p>
              <a:pPr marL="180000" indent="-180000" algn="ctr" fontAlgn="auto">
                <a:lnSpc>
                  <a:spcPts val="1600"/>
                </a:lnSpc>
                <a:spcBef>
                  <a:spcPts val="0"/>
                </a:spcBef>
                <a:spcAft>
                  <a:spcPts val="0"/>
                </a:spcAft>
                <a:defRPr/>
              </a:pPr>
              <a:r>
                <a:rPr lang="ja-JP" altLang="en-US" sz="1100" dirty="0">
                  <a:solidFill>
                    <a:srgbClr val="000000"/>
                  </a:solidFill>
                  <a:latin typeface="HG丸ｺﾞｼｯｸM-PRO" pitchFamily="50" charset="-128"/>
                  <a:ea typeface="HG丸ｺﾞｼｯｸM-PRO" pitchFamily="50" charset="-128"/>
                  <a:cs typeface="Meiryo UI" pitchFamily="50" charset="-128"/>
                </a:rPr>
                <a:t>依願退職</a:t>
              </a:r>
            </a:p>
          </p:txBody>
        </p:sp>
        <p:sp>
          <p:nvSpPr>
            <p:cNvPr id="22" name="Rectangle 5"/>
            <p:cNvSpPr>
              <a:spLocks noChangeArrowheads="1"/>
            </p:cNvSpPr>
            <p:nvPr/>
          </p:nvSpPr>
          <p:spPr bwMode="auto">
            <a:xfrm>
              <a:off x="5092067" y="3448693"/>
              <a:ext cx="1423988" cy="288000"/>
            </a:xfrm>
            <a:prstGeom prst="rect">
              <a:avLst/>
            </a:prstGeom>
            <a:solidFill>
              <a:srgbClr val="E7F5FF"/>
            </a:solidFill>
            <a:ln w="12700">
              <a:solidFill>
                <a:schemeClr val="accent5">
                  <a:lumMod val="75000"/>
                </a:schemeClr>
              </a:solidFill>
              <a:prstDash val="solid"/>
              <a:miter lim="800000"/>
              <a:headEnd/>
              <a:tailEnd/>
            </a:ln>
            <a:effectLst>
              <a:outerShdw blurRad="63500" dist="25400" sx="101000" sy="101000" algn="ctr" rotWithShape="0">
                <a:srgbClr val="00B1F0">
                  <a:alpha val="75000"/>
                </a:srgbClr>
              </a:outerShdw>
            </a:effectLst>
            <a:extLst/>
          </p:spPr>
          <p:txBody>
            <a:bodyPr rIns="36000" anchor="ctr"/>
            <a:lstStyle/>
            <a:p>
              <a:pPr marL="180000" indent="-180000" algn="ctr" fontAlgn="auto">
                <a:lnSpc>
                  <a:spcPts val="1600"/>
                </a:lnSpc>
                <a:spcBef>
                  <a:spcPts val="0"/>
                </a:spcBef>
                <a:spcAft>
                  <a:spcPts val="0"/>
                </a:spcAft>
                <a:defRPr/>
              </a:pPr>
              <a:r>
                <a:rPr lang="ja-JP" altLang="en-US" sz="1100" dirty="0">
                  <a:solidFill>
                    <a:srgbClr val="000000"/>
                  </a:solidFill>
                  <a:latin typeface="HG丸ｺﾞｼｯｸM-PRO" pitchFamily="50" charset="-128"/>
                  <a:ea typeface="HG丸ｺﾞｼｯｸM-PRO" pitchFamily="50" charset="-128"/>
                  <a:cs typeface="Meiryo UI" pitchFamily="50" charset="-128"/>
                </a:rPr>
                <a:t>依願退職</a:t>
              </a:r>
            </a:p>
          </p:txBody>
        </p:sp>
        <p:sp>
          <p:nvSpPr>
            <p:cNvPr id="23" name="Rectangle 5"/>
            <p:cNvSpPr>
              <a:spLocks noChangeArrowheads="1"/>
            </p:cNvSpPr>
            <p:nvPr/>
          </p:nvSpPr>
          <p:spPr bwMode="auto">
            <a:xfrm>
              <a:off x="5092067" y="3842246"/>
              <a:ext cx="1423988" cy="288000"/>
            </a:xfrm>
            <a:prstGeom prst="rect">
              <a:avLst/>
            </a:prstGeom>
            <a:solidFill>
              <a:srgbClr val="E7F5FF"/>
            </a:solidFill>
            <a:ln w="12700">
              <a:solidFill>
                <a:schemeClr val="accent5">
                  <a:lumMod val="75000"/>
                </a:schemeClr>
              </a:solidFill>
              <a:prstDash val="solid"/>
              <a:miter lim="800000"/>
              <a:headEnd/>
              <a:tailEnd/>
            </a:ln>
            <a:effectLst>
              <a:outerShdw blurRad="63500" dist="25400" sx="101000" sy="101000" algn="ctr" rotWithShape="0">
                <a:srgbClr val="00B1F0">
                  <a:alpha val="75000"/>
                </a:srgbClr>
              </a:outerShdw>
            </a:effectLst>
            <a:extLst/>
          </p:spPr>
          <p:txBody>
            <a:bodyPr rIns="36000" anchor="ctr"/>
            <a:lstStyle/>
            <a:p>
              <a:pPr marL="180000" indent="-180000" algn="ctr" fontAlgn="auto">
                <a:lnSpc>
                  <a:spcPts val="1600"/>
                </a:lnSpc>
                <a:spcBef>
                  <a:spcPts val="0"/>
                </a:spcBef>
                <a:spcAft>
                  <a:spcPts val="0"/>
                </a:spcAft>
                <a:defRPr/>
              </a:pPr>
              <a:r>
                <a:rPr lang="ja-JP" altLang="en-US" sz="1100" dirty="0">
                  <a:solidFill>
                    <a:srgbClr val="000000"/>
                  </a:solidFill>
                  <a:latin typeface="HG丸ｺﾞｼｯｸM-PRO" pitchFamily="50" charset="-128"/>
                  <a:ea typeface="HG丸ｺﾞｼｯｸM-PRO" pitchFamily="50" charset="-128"/>
                  <a:cs typeface="Meiryo UI" pitchFamily="50" charset="-128"/>
                </a:rPr>
                <a:t>分限</a:t>
              </a:r>
              <a:r>
                <a:rPr lang="ja-JP" altLang="en-US" sz="1100" dirty="0" smtClean="0">
                  <a:solidFill>
                    <a:srgbClr val="000000"/>
                  </a:solidFill>
                  <a:latin typeface="HG丸ｺﾞｼｯｸM-PRO" pitchFamily="50" charset="-128"/>
                  <a:ea typeface="HG丸ｺﾞｼｯｸM-PRO" pitchFamily="50" charset="-128"/>
                  <a:cs typeface="Meiryo UI" pitchFamily="50" charset="-128"/>
                </a:rPr>
                <a:t>処分の検討</a:t>
              </a:r>
              <a:endParaRPr lang="ja-JP" altLang="en-US" sz="1100" dirty="0">
                <a:solidFill>
                  <a:srgbClr val="000000"/>
                </a:solidFill>
                <a:latin typeface="HG丸ｺﾞｼｯｸM-PRO" pitchFamily="50" charset="-128"/>
                <a:ea typeface="HG丸ｺﾞｼｯｸM-PRO" pitchFamily="50" charset="-128"/>
                <a:cs typeface="Meiryo UI" pitchFamily="50" charset="-128"/>
              </a:endParaRPr>
            </a:p>
          </p:txBody>
        </p:sp>
        <p:sp>
          <p:nvSpPr>
            <p:cNvPr id="27" name="タイトル 1"/>
            <p:cNvSpPr txBox="1">
              <a:spLocks/>
            </p:cNvSpPr>
            <p:nvPr/>
          </p:nvSpPr>
          <p:spPr>
            <a:xfrm>
              <a:off x="3189995" y="2962244"/>
              <a:ext cx="1150937" cy="323850"/>
            </a:xfrm>
            <a:prstGeom prst="rect">
              <a:avLst/>
            </a:prstGeom>
          </p:spPr>
          <p:txBody>
            <a:bodyPr>
              <a:normAutofit/>
            </a:bodyPr>
            <a:lstStyle/>
            <a:p>
              <a:pPr fontAlgn="auto">
                <a:spcAft>
                  <a:spcPts val="0"/>
                </a:spcAft>
                <a:defRPr/>
              </a:pPr>
              <a:r>
                <a:rPr lang="ja-JP" altLang="en-US" sz="1100" dirty="0" smtClean="0">
                  <a:latin typeface="HGP創英角ｺﾞｼｯｸUB" pitchFamily="50" charset="-128"/>
                  <a:ea typeface="HGP創英角ｺﾞｼｯｸUB" pitchFamily="50" charset="-128"/>
                  <a:cs typeface="+mj-cs"/>
                </a:rPr>
                <a:t>転籍応諾</a:t>
              </a:r>
              <a:endParaRPr lang="ja-JP" altLang="en-US" sz="1100" dirty="0">
                <a:latin typeface="HGP創英角ｺﾞｼｯｸUB" pitchFamily="50" charset="-128"/>
                <a:ea typeface="HGP創英角ｺﾞｼｯｸUB" pitchFamily="50" charset="-128"/>
                <a:cs typeface="+mj-cs"/>
              </a:endParaRPr>
            </a:p>
          </p:txBody>
        </p:sp>
        <p:sp>
          <p:nvSpPr>
            <p:cNvPr id="28" name="タイトル 1"/>
            <p:cNvSpPr txBox="1">
              <a:spLocks/>
            </p:cNvSpPr>
            <p:nvPr/>
          </p:nvSpPr>
          <p:spPr>
            <a:xfrm>
              <a:off x="3802063" y="3358102"/>
              <a:ext cx="1150937" cy="323850"/>
            </a:xfrm>
            <a:prstGeom prst="rect">
              <a:avLst/>
            </a:prstGeom>
          </p:spPr>
          <p:txBody>
            <a:bodyPr>
              <a:normAutofit/>
            </a:bodyPr>
            <a:lstStyle/>
            <a:p>
              <a:pPr algn="ctr" fontAlgn="auto">
                <a:spcAft>
                  <a:spcPts val="0"/>
                </a:spcAft>
                <a:defRPr/>
              </a:pPr>
              <a:r>
                <a:rPr lang="ja-JP" altLang="en-US" sz="1100" dirty="0" smtClean="0">
                  <a:latin typeface="HGP創英角ｺﾞｼｯｸUB" pitchFamily="50" charset="-128"/>
                  <a:ea typeface="HGP創英角ｺﾞｼｯｸUB" pitchFamily="50" charset="-128"/>
                  <a:cs typeface="+mj-cs"/>
                </a:rPr>
                <a:t>退職希望</a:t>
              </a:r>
              <a:endParaRPr lang="ja-JP" altLang="en-US" sz="1100" dirty="0">
                <a:latin typeface="HGP創英角ｺﾞｼｯｸUB" pitchFamily="50" charset="-128"/>
                <a:ea typeface="HGP創英角ｺﾞｼｯｸUB" pitchFamily="50" charset="-128"/>
                <a:cs typeface="+mj-cs"/>
              </a:endParaRPr>
            </a:p>
          </p:txBody>
        </p:sp>
        <p:sp>
          <p:nvSpPr>
            <p:cNvPr id="30" name="Rectangle 5"/>
            <p:cNvSpPr>
              <a:spLocks noChangeArrowheads="1"/>
            </p:cNvSpPr>
            <p:nvPr/>
          </p:nvSpPr>
          <p:spPr bwMode="auto">
            <a:xfrm>
              <a:off x="7957505" y="3051922"/>
              <a:ext cx="1423987" cy="288000"/>
            </a:xfrm>
            <a:prstGeom prst="rect">
              <a:avLst/>
            </a:prstGeom>
            <a:solidFill>
              <a:srgbClr val="E7F5FF"/>
            </a:solidFill>
            <a:ln w="12700">
              <a:solidFill>
                <a:schemeClr val="accent5">
                  <a:lumMod val="75000"/>
                </a:schemeClr>
              </a:solidFill>
              <a:prstDash val="solid"/>
              <a:miter lim="800000"/>
              <a:headEnd/>
              <a:tailEnd/>
            </a:ln>
            <a:effectLst>
              <a:outerShdw blurRad="63500" dist="25400" sx="101000" sy="101000" algn="ctr" rotWithShape="0">
                <a:srgbClr val="00B1F0">
                  <a:alpha val="75000"/>
                </a:srgbClr>
              </a:outerShdw>
            </a:effectLst>
            <a:extLst/>
          </p:spPr>
          <p:txBody>
            <a:bodyPr rIns="36000" anchor="ctr"/>
            <a:lstStyle/>
            <a:p>
              <a:pPr marL="180000" indent="-180000" algn="ctr" fontAlgn="auto">
                <a:lnSpc>
                  <a:spcPts val="1600"/>
                </a:lnSpc>
                <a:spcBef>
                  <a:spcPts val="0"/>
                </a:spcBef>
                <a:spcAft>
                  <a:spcPts val="0"/>
                </a:spcAft>
                <a:defRPr/>
              </a:pPr>
              <a:r>
                <a:rPr lang="ja-JP" altLang="en-US" sz="1100" dirty="0" smtClean="0">
                  <a:solidFill>
                    <a:srgbClr val="000000"/>
                  </a:solidFill>
                  <a:latin typeface="HG丸ｺﾞｼｯｸM-PRO" pitchFamily="50" charset="-128"/>
                  <a:ea typeface="HG丸ｺﾞｼｯｸM-PRO" pitchFamily="50" charset="-128"/>
                  <a:cs typeface="Meiryo UI" pitchFamily="50" charset="-128"/>
                </a:rPr>
                <a:t>新会社への転籍</a:t>
              </a:r>
              <a:endParaRPr lang="ja-JP" altLang="en-US" sz="1100" dirty="0">
                <a:solidFill>
                  <a:srgbClr val="000000"/>
                </a:solidFill>
                <a:latin typeface="HG丸ｺﾞｼｯｸM-PRO" pitchFamily="50" charset="-128"/>
                <a:ea typeface="HG丸ｺﾞｼｯｸM-PRO" pitchFamily="50" charset="-128"/>
                <a:cs typeface="Meiryo UI" pitchFamily="50" charset="-128"/>
              </a:endParaRPr>
            </a:p>
          </p:txBody>
        </p:sp>
        <p:sp>
          <p:nvSpPr>
            <p:cNvPr id="32" name="タイトル 1"/>
            <p:cNvSpPr txBox="1">
              <a:spLocks/>
            </p:cNvSpPr>
            <p:nvPr/>
          </p:nvSpPr>
          <p:spPr>
            <a:xfrm>
              <a:off x="6501172" y="2674212"/>
              <a:ext cx="1152525" cy="323850"/>
            </a:xfrm>
            <a:prstGeom prst="rect">
              <a:avLst/>
            </a:prstGeom>
          </p:spPr>
          <p:txBody>
            <a:bodyPr>
              <a:normAutofit/>
            </a:bodyPr>
            <a:lstStyle/>
            <a:p>
              <a:pPr fontAlgn="auto">
                <a:spcAft>
                  <a:spcPts val="0"/>
                </a:spcAft>
                <a:defRPr/>
              </a:pPr>
              <a:r>
                <a:rPr lang="en-US" altLang="ja-JP" sz="1100" dirty="0">
                  <a:latin typeface="HGP創英角ｺﾞｼｯｸUB" pitchFamily="50" charset="-128"/>
                  <a:ea typeface="HGP創英角ｺﾞｼｯｸUB" pitchFamily="50" charset="-128"/>
                  <a:cs typeface="+mj-cs"/>
                </a:rPr>
                <a:t>※</a:t>
              </a:r>
              <a:r>
                <a:rPr lang="ja-JP" altLang="en-US" sz="1100" dirty="0">
                  <a:latin typeface="HGP創英角ｺﾞｼｯｸUB" pitchFamily="50" charset="-128"/>
                  <a:ea typeface="HGP創英角ｺﾞｼｯｸUB" pitchFamily="50" charset="-128"/>
                  <a:cs typeface="+mj-cs"/>
                </a:rPr>
                <a:t>転任含む</a:t>
              </a:r>
            </a:p>
          </p:txBody>
        </p:sp>
        <p:sp>
          <p:nvSpPr>
            <p:cNvPr id="33" name="タイトル 1"/>
            <p:cNvSpPr txBox="1">
              <a:spLocks/>
            </p:cNvSpPr>
            <p:nvPr/>
          </p:nvSpPr>
          <p:spPr>
            <a:xfrm>
              <a:off x="2252154" y="2566471"/>
              <a:ext cx="1150938" cy="323850"/>
            </a:xfrm>
            <a:prstGeom prst="rect">
              <a:avLst/>
            </a:prstGeom>
          </p:spPr>
          <p:txBody>
            <a:bodyPr>
              <a:normAutofit/>
            </a:bodyPr>
            <a:lstStyle/>
            <a:p>
              <a:pPr fontAlgn="auto">
                <a:spcAft>
                  <a:spcPts val="0"/>
                </a:spcAft>
                <a:defRPr/>
              </a:pPr>
              <a:r>
                <a:rPr lang="ja-JP" altLang="en-US" sz="1100" dirty="0">
                  <a:latin typeface="HGP創英角ｺﾞｼｯｸUB" pitchFamily="50" charset="-128"/>
                  <a:ea typeface="HGP創英角ｺﾞｼｯｸUB" pitchFamily="50" charset="-128"/>
                  <a:cs typeface="+mj-cs"/>
                </a:rPr>
                <a:t>可</a:t>
              </a:r>
            </a:p>
          </p:txBody>
        </p:sp>
        <p:sp>
          <p:nvSpPr>
            <p:cNvPr id="34" name="タイトル 1"/>
            <p:cNvSpPr txBox="1">
              <a:spLocks/>
            </p:cNvSpPr>
            <p:nvPr/>
          </p:nvSpPr>
          <p:spPr>
            <a:xfrm>
              <a:off x="1928664" y="2781315"/>
              <a:ext cx="360000" cy="504000"/>
            </a:xfrm>
            <a:prstGeom prst="rect">
              <a:avLst/>
            </a:prstGeom>
          </p:spPr>
          <p:txBody>
            <a:bodyPr vert="wordArtVertRtl" wrap="none">
              <a:normAutofit/>
            </a:bodyPr>
            <a:lstStyle/>
            <a:p>
              <a:pPr fontAlgn="auto">
                <a:spcAft>
                  <a:spcPts val="0"/>
                </a:spcAft>
                <a:defRPr/>
              </a:pPr>
              <a:r>
                <a:rPr lang="ja-JP" altLang="en-US" sz="1100" dirty="0">
                  <a:latin typeface="HGP創英角ｺﾞｼｯｸUB" pitchFamily="50" charset="-128"/>
                  <a:ea typeface="HGP創英角ｺﾞｼｯｸUB" pitchFamily="50" charset="-128"/>
                  <a:cs typeface="+mj-cs"/>
                </a:rPr>
                <a:t>不可</a:t>
              </a:r>
            </a:p>
          </p:txBody>
        </p:sp>
        <p:sp>
          <p:nvSpPr>
            <p:cNvPr id="69" name="タイトル 1"/>
            <p:cNvSpPr txBox="1">
              <a:spLocks noChangeAspect="1"/>
            </p:cNvSpPr>
            <p:nvPr/>
          </p:nvSpPr>
          <p:spPr>
            <a:xfrm>
              <a:off x="1460612" y="2420674"/>
              <a:ext cx="576000" cy="372706"/>
            </a:xfrm>
            <a:prstGeom prst="rect">
              <a:avLst/>
            </a:prstGeom>
          </p:spPr>
          <p:txBody>
            <a:bodyPr lIns="0" tIns="0" rIns="0" bIns="0" anchor="ctr" anchorCtr="0">
              <a:noAutofit/>
            </a:bodyPr>
            <a:lstStyle/>
            <a:p>
              <a:pPr algn="ctr" fontAlgn="auto">
                <a:spcAft>
                  <a:spcPts val="0"/>
                </a:spcAft>
                <a:defRPr/>
              </a:pPr>
              <a:r>
                <a:rPr lang="ja-JP" altLang="en-US" sz="1100" dirty="0" smtClean="0">
                  <a:latin typeface="HGP創英角ｺﾞｼｯｸUB" pitchFamily="50" charset="-128"/>
                  <a:ea typeface="HGP創英角ｺﾞｼｯｸUB" pitchFamily="50" charset="-128"/>
                  <a:cs typeface="+mj-cs"/>
                </a:rPr>
                <a:t>配置転換</a:t>
              </a:r>
              <a:endParaRPr lang="en-US" altLang="ja-JP" sz="1100" dirty="0" smtClean="0">
                <a:latin typeface="HGP創英角ｺﾞｼｯｸUB" pitchFamily="50" charset="-128"/>
                <a:ea typeface="HGP創英角ｺﾞｼｯｸUB" pitchFamily="50" charset="-128"/>
                <a:cs typeface="+mj-cs"/>
              </a:endParaRPr>
            </a:p>
            <a:p>
              <a:pPr algn="ctr" fontAlgn="auto">
                <a:spcAft>
                  <a:spcPts val="0"/>
                </a:spcAft>
                <a:defRPr/>
              </a:pPr>
              <a:r>
                <a:rPr lang="ja-JP" altLang="en-US" sz="1100" dirty="0" smtClean="0">
                  <a:latin typeface="HGP創英角ｺﾞｼｯｸUB" pitchFamily="50" charset="-128"/>
                  <a:ea typeface="HGP創英角ｺﾞｼｯｸUB" pitchFamily="50" charset="-128"/>
                  <a:cs typeface="+mj-cs"/>
                </a:rPr>
                <a:t>希望</a:t>
              </a:r>
              <a:endParaRPr lang="ja-JP" altLang="en-US" sz="1100" dirty="0">
                <a:latin typeface="HGP創英角ｺﾞｼｯｸUB" pitchFamily="50" charset="-128"/>
                <a:ea typeface="HGP創英角ｺﾞｼｯｸUB" pitchFamily="50" charset="-128"/>
                <a:cs typeface="+mj-cs"/>
              </a:endParaRPr>
            </a:p>
          </p:txBody>
        </p:sp>
        <p:sp>
          <p:nvSpPr>
            <p:cNvPr id="71" name="タイトル 1"/>
            <p:cNvSpPr txBox="1">
              <a:spLocks/>
            </p:cNvSpPr>
            <p:nvPr/>
          </p:nvSpPr>
          <p:spPr>
            <a:xfrm>
              <a:off x="2936776" y="3178138"/>
              <a:ext cx="360000" cy="504000"/>
            </a:xfrm>
            <a:prstGeom prst="rect">
              <a:avLst/>
            </a:prstGeom>
          </p:spPr>
          <p:txBody>
            <a:bodyPr vert="wordArtVertRtl" wrap="none">
              <a:normAutofit/>
            </a:bodyPr>
            <a:lstStyle/>
            <a:p>
              <a:pPr fontAlgn="auto">
                <a:spcAft>
                  <a:spcPts val="0"/>
                </a:spcAft>
                <a:defRPr/>
              </a:pPr>
              <a:r>
                <a:rPr lang="ja-JP" altLang="en-US" sz="1100" dirty="0" smtClean="0">
                  <a:latin typeface="HGP創英角ｺﾞｼｯｸUB" pitchFamily="50" charset="-128"/>
                  <a:ea typeface="HGP創英角ｺﾞｼｯｸUB" pitchFamily="50" charset="-128"/>
                  <a:cs typeface="+mj-cs"/>
                </a:rPr>
                <a:t>転籍拒否</a:t>
              </a:r>
              <a:endParaRPr lang="ja-JP" altLang="en-US" sz="1100" dirty="0">
                <a:latin typeface="HGP創英角ｺﾞｼｯｸUB" pitchFamily="50" charset="-128"/>
                <a:ea typeface="HGP創英角ｺﾞｼｯｸUB" pitchFamily="50" charset="-128"/>
                <a:cs typeface="+mj-cs"/>
              </a:endParaRPr>
            </a:p>
          </p:txBody>
        </p:sp>
        <p:sp>
          <p:nvSpPr>
            <p:cNvPr id="73" name="タイトル 1"/>
            <p:cNvSpPr txBox="1">
              <a:spLocks/>
            </p:cNvSpPr>
            <p:nvPr/>
          </p:nvSpPr>
          <p:spPr>
            <a:xfrm>
              <a:off x="3728864" y="3610130"/>
              <a:ext cx="360000" cy="504000"/>
            </a:xfrm>
            <a:prstGeom prst="rect">
              <a:avLst/>
            </a:prstGeom>
          </p:spPr>
          <p:txBody>
            <a:bodyPr vert="wordArtVertRtl" wrap="none">
              <a:noAutofit/>
            </a:bodyPr>
            <a:lstStyle/>
            <a:p>
              <a:pPr fontAlgn="auto">
                <a:spcAft>
                  <a:spcPts val="0"/>
                </a:spcAft>
                <a:defRPr/>
              </a:pPr>
              <a:r>
                <a:rPr lang="ja-JP" altLang="en-US" sz="1100" dirty="0" smtClean="0">
                  <a:latin typeface="HGP創英角ｺﾞｼｯｸUB" pitchFamily="50" charset="-128"/>
                  <a:ea typeface="HGP創英角ｺﾞｼｯｸUB" pitchFamily="50" charset="-128"/>
                  <a:cs typeface="+mj-cs"/>
                </a:rPr>
                <a:t>退職拒否</a:t>
              </a:r>
              <a:endParaRPr lang="ja-JP" altLang="en-US" sz="1100" dirty="0">
                <a:latin typeface="HGP創英角ｺﾞｼｯｸUB" pitchFamily="50" charset="-128"/>
                <a:ea typeface="HGP創英角ｺﾞｼｯｸUB" pitchFamily="50" charset="-128"/>
                <a:cs typeface="+mj-cs"/>
              </a:endParaRPr>
            </a:p>
          </p:txBody>
        </p:sp>
        <p:sp>
          <p:nvSpPr>
            <p:cNvPr id="8" name="正方形/長方形 7"/>
            <p:cNvSpPr/>
            <p:nvPr/>
          </p:nvSpPr>
          <p:spPr>
            <a:xfrm>
              <a:off x="677508" y="2352691"/>
              <a:ext cx="8956012" cy="2049527"/>
            </a:xfrm>
            <a:prstGeom prst="rect">
              <a:avLst/>
            </a:prstGeom>
            <a:noFill/>
            <a:ln w="190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a:off x="1316323" y="3185983"/>
              <a:ext cx="3775744" cy="0"/>
            </a:xfrm>
            <a:prstGeom prst="straightConnector1">
              <a:avLst/>
            </a:prstGeom>
            <a:ln>
              <a:solidFill>
                <a:srgbClr val="003366"/>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3246343" y="3185983"/>
              <a:ext cx="1848678" cy="417443"/>
            </a:xfrm>
            <a:custGeom>
              <a:avLst/>
              <a:gdLst>
                <a:gd name="connsiteX0" fmla="*/ 0 w 1848678"/>
                <a:gd name="connsiteY0" fmla="*/ 0 h 417443"/>
                <a:gd name="connsiteX1" fmla="*/ 0 w 1848678"/>
                <a:gd name="connsiteY1" fmla="*/ 417443 h 417443"/>
                <a:gd name="connsiteX2" fmla="*/ 1848678 w 1848678"/>
                <a:gd name="connsiteY2" fmla="*/ 417443 h 417443"/>
              </a:gdLst>
              <a:ahLst/>
              <a:cxnLst>
                <a:cxn ang="0">
                  <a:pos x="connsiteX0" y="connsiteY0"/>
                </a:cxn>
                <a:cxn ang="0">
                  <a:pos x="connsiteX1" y="connsiteY1"/>
                </a:cxn>
                <a:cxn ang="0">
                  <a:pos x="connsiteX2" y="connsiteY2"/>
                </a:cxn>
              </a:cxnLst>
              <a:rect l="l" t="t" r="r" b="b"/>
              <a:pathLst>
                <a:path w="1848678" h="417443">
                  <a:moveTo>
                    <a:pt x="0" y="0"/>
                  </a:moveTo>
                  <a:lnTo>
                    <a:pt x="0" y="417443"/>
                  </a:lnTo>
                  <a:lnTo>
                    <a:pt x="1848678" y="417443"/>
                  </a:lnTo>
                </a:path>
              </a:pathLst>
            </a:custGeom>
            <a:ln>
              <a:solidFill>
                <a:srgbClr val="003366"/>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フリーフォーム 77"/>
            <p:cNvSpPr/>
            <p:nvPr/>
          </p:nvSpPr>
          <p:spPr>
            <a:xfrm>
              <a:off x="4025478" y="3593795"/>
              <a:ext cx="1084011" cy="417443"/>
            </a:xfrm>
            <a:custGeom>
              <a:avLst/>
              <a:gdLst>
                <a:gd name="connsiteX0" fmla="*/ 0 w 1848678"/>
                <a:gd name="connsiteY0" fmla="*/ 0 h 417443"/>
                <a:gd name="connsiteX1" fmla="*/ 0 w 1848678"/>
                <a:gd name="connsiteY1" fmla="*/ 417443 h 417443"/>
                <a:gd name="connsiteX2" fmla="*/ 1848678 w 1848678"/>
                <a:gd name="connsiteY2" fmla="*/ 417443 h 417443"/>
              </a:gdLst>
              <a:ahLst/>
              <a:cxnLst>
                <a:cxn ang="0">
                  <a:pos x="connsiteX0" y="connsiteY0"/>
                </a:cxn>
                <a:cxn ang="0">
                  <a:pos x="connsiteX1" y="connsiteY1"/>
                </a:cxn>
                <a:cxn ang="0">
                  <a:pos x="connsiteX2" y="connsiteY2"/>
                </a:cxn>
              </a:cxnLst>
              <a:rect l="l" t="t" r="r" b="b"/>
              <a:pathLst>
                <a:path w="1848678" h="417443">
                  <a:moveTo>
                    <a:pt x="0" y="0"/>
                  </a:moveTo>
                  <a:lnTo>
                    <a:pt x="0" y="417443"/>
                  </a:lnTo>
                  <a:lnTo>
                    <a:pt x="1848678" y="417443"/>
                  </a:lnTo>
                </a:path>
              </a:pathLst>
            </a:custGeom>
            <a:ln>
              <a:solidFill>
                <a:srgbClr val="003366"/>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1" name="直線矢印コネクタ 50"/>
            <p:cNvCxnSpPr/>
            <p:nvPr/>
          </p:nvCxnSpPr>
          <p:spPr>
            <a:xfrm>
              <a:off x="2252154" y="2796202"/>
              <a:ext cx="0" cy="389780"/>
            </a:xfrm>
            <a:prstGeom prst="straightConnector1">
              <a:avLst/>
            </a:prstGeom>
            <a:ln>
              <a:solidFill>
                <a:srgbClr val="003366"/>
              </a:solidFill>
              <a:prstDash val="solid"/>
              <a:tailEnd type="triangle" w="med" len="lg"/>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stCxn id="21" idx="3"/>
              <a:endCxn id="30" idx="1"/>
            </p:cNvCxnSpPr>
            <p:nvPr/>
          </p:nvCxnSpPr>
          <p:spPr>
            <a:xfrm>
              <a:off x="6522405" y="3195922"/>
              <a:ext cx="1435100" cy="0"/>
            </a:xfrm>
            <a:prstGeom prst="straightConnector1">
              <a:avLst/>
            </a:prstGeom>
            <a:ln>
              <a:solidFill>
                <a:srgbClr val="00336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1316323" y="2782038"/>
              <a:ext cx="3775744" cy="0"/>
            </a:xfrm>
            <a:prstGeom prst="straightConnector1">
              <a:avLst/>
            </a:prstGeom>
            <a:ln>
              <a:solidFill>
                <a:srgbClr val="003366"/>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43" name="Rectangle 5"/>
          <p:cNvSpPr>
            <a:spLocks noChangeArrowheads="1"/>
          </p:cNvSpPr>
          <p:nvPr/>
        </p:nvSpPr>
        <p:spPr bwMode="auto">
          <a:xfrm>
            <a:off x="396001" y="608400"/>
            <a:ext cx="9036000" cy="1560460"/>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rIns="72000" anchor="ctr">
            <a:noAutofit/>
          </a:bodyPr>
          <a:lstStyle/>
          <a:p>
            <a:pPr marL="180000" indent="-180000">
              <a:lnSpc>
                <a:spcPts val="2200"/>
              </a:lnSpc>
              <a:defRPr/>
            </a:pPr>
            <a:r>
              <a:rPr lang="ja-JP" altLang="en-US" sz="1600" dirty="0" smtClean="0">
                <a:solidFill>
                  <a:srgbClr val="003366"/>
                </a:solidFill>
                <a:latin typeface="HG丸ｺﾞｼｯｸM-PRO" pitchFamily="50" charset="-128"/>
                <a:ea typeface="HG丸ｺﾞｼｯｸM-PRO" pitchFamily="50" charset="-128"/>
                <a:cs typeface="Meiryo UI" pitchFamily="50" charset="-128"/>
              </a:rPr>
              <a:t>・新会社に</a:t>
            </a:r>
            <a:r>
              <a:rPr lang="ja-JP" altLang="en-US" sz="1600" dirty="0">
                <a:solidFill>
                  <a:srgbClr val="003366"/>
                </a:solidFill>
                <a:latin typeface="HG丸ｺﾞｼｯｸM-PRO" pitchFamily="50" charset="-128"/>
                <a:ea typeface="HG丸ｺﾞｼｯｸM-PRO" pitchFamily="50" charset="-128"/>
                <a:cs typeface="Meiryo UI" pitchFamily="50" charset="-128"/>
              </a:rPr>
              <a:t>おいて、下水道施設の適切な維持管理を安定的かつ継続的に実施するとともに、大雨や災害時に的確に対応するためには、本市職員が有する知識・技術・経験を活用することが</a:t>
            </a:r>
            <a:r>
              <a:rPr lang="ja-JP" altLang="en-US" sz="1600" dirty="0" smtClean="0">
                <a:solidFill>
                  <a:srgbClr val="003366"/>
                </a:solidFill>
                <a:latin typeface="HG丸ｺﾞｼｯｸM-PRO" pitchFamily="50" charset="-128"/>
                <a:ea typeface="HG丸ｺﾞｼｯｸM-PRO" pitchFamily="50" charset="-128"/>
                <a:cs typeface="Meiryo UI" pitchFamily="50" charset="-128"/>
              </a:rPr>
              <a:t>不可欠。</a:t>
            </a:r>
            <a:endParaRPr lang="en-US" altLang="ja-JP" sz="1600" dirty="0" smtClean="0">
              <a:solidFill>
                <a:srgbClr val="003366"/>
              </a:solidFill>
              <a:latin typeface="HG丸ｺﾞｼｯｸM-PRO" pitchFamily="50" charset="-128"/>
              <a:ea typeface="HG丸ｺﾞｼｯｸM-PRO" pitchFamily="50" charset="-128"/>
              <a:cs typeface="Meiryo UI" pitchFamily="50" charset="-128"/>
            </a:endParaRPr>
          </a:p>
          <a:p>
            <a:pPr marL="180000" indent="-180000">
              <a:lnSpc>
                <a:spcPts val="2200"/>
              </a:lnSpc>
              <a:defRPr/>
            </a:pPr>
            <a:r>
              <a:rPr lang="ja-JP" altLang="en-US" sz="1600" dirty="0" smtClean="0">
                <a:solidFill>
                  <a:srgbClr val="003366"/>
                </a:solidFill>
                <a:latin typeface="HG丸ｺﾞｼｯｸM-PRO" pitchFamily="50" charset="-128"/>
                <a:ea typeface="HG丸ｺﾞｼｯｸM-PRO" pitchFamily="50" charset="-128"/>
                <a:cs typeface="Meiryo UI" pitchFamily="50" charset="-128"/>
              </a:rPr>
              <a:t>・新会社設立</a:t>
            </a:r>
            <a:r>
              <a:rPr lang="ja-JP" altLang="en-US" sz="1600" dirty="0">
                <a:solidFill>
                  <a:srgbClr val="003366"/>
                </a:solidFill>
                <a:latin typeface="HG丸ｺﾞｼｯｸM-PRO" pitchFamily="50" charset="-128"/>
                <a:ea typeface="HG丸ｺﾞｼｯｸM-PRO" pitchFamily="50" charset="-128"/>
                <a:cs typeface="Meiryo UI" pitchFamily="50" charset="-128"/>
              </a:rPr>
              <a:t>に</a:t>
            </a:r>
            <a:r>
              <a:rPr lang="ja-JP" altLang="en-US" sz="1600" dirty="0" smtClean="0">
                <a:solidFill>
                  <a:srgbClr val="003366"/>
                </a:solidFill>
                <a:latin typeface="HG丸ｺﾞｼｯｸM-PRO" pitchFamily="50" charset="-128"/>
                <a:ea typeface="HG丸ｺﾞｼｯｸM-PRO" pitchFamily="50" charset="-128"/>
                <a:cs typeface="Meiryo UI" pitchFamily="50" charset="-128"/>
              </a:rPr>
              <a:t>あたっては、</a:t>
            </a:r>
            <a:r>
              <a:rPr lang="ja-JP" altLang="en-US" sz="1600" dirty="0">
                <a:solidFill>
                  <a:srgbClr val="003366"/>
                </a:solidFill>
                <a:latin typeface="HG丸ｺﾞｼｯｸM-PRO" pitchFamily="50" charset="-128"/>
                <a:ea typeface="HG丸ｺﾞｼｯｸM-PRO" pitchFamily="50" charset="-128"/>
                <a:cs typeface="Meiryo UI" pitchFamily="50" charset="-128"/>
              </a:rPr>
              <a:t>技術の継承の</a:t>
            </a:r>
            <a:r>
              <a:rPr lang="ja-JP" altLang="en-US" sz="1600" dirty="0" smtClean="0">
                <a:solidFill>
                  <a:srgbClr val="003366"/>
                </a:solidFill>
                <a:latin typeface="HG丸ｺﾞｼｯｸM-PRO" pitchFamily="50" charset="-128"/>
                <a:ea typeface="HG丸ｺﾞｼｯｸM-PRO" pitchFamily="50" charset="-128"/>
                <a:cs typeface="Meiryo UI" pitchFamily="50" charset="-128"/>
              </a:rPr>
              <a:t>ため市職員</a:t>
            </a:r>
            <a:r>
              <a:rPr lang="ja-JP" altLang="en-US" sz="1600" dirty="0">
                <a:solidFill>
                  <a:srgbClr val="003366"/>
                </a:solidFill>
                <a:latin typeface="HG丸ｺﾞｼｯｸM-PRO" pitchFamily="50" charset="-128"/>
                <a:ea typeface="HG丸ｺﾞｼｯｸM-PRO" pitchFamily="50" charset="-128"/>
                <a:cs typeface="Meiryo UI" pitchFamily="50" charset="-128"/>
              </a:rPr>
              <a:t>を次のとおり確保する</a:t>
            </a:r>
            <a:r>
              <a:rPr lang="ja-JP" altLang="en-US" sz="1600" dirty="0" smtClean="0">
                <a:solidFill>
                  <a:srgbClr val="003366"/>
                </a:solidFill>
                <a:latin typeface="HG丸ｺﾞｼｯｸM-PRO" pitchFamily="50" charset="-128"/>
                <a:ea typeface="HG丸ｺﾞｼｯｸM-PRO" pitchFamily="50" charset="-128"/>
                <a:cs typeface="Meiryo UI" pitchFamily="50" charset="-128"/>
              </a:rPr>
              <a:t>。</a:t>
            </a:r>
            <a:endParaRPr lang="ja-JP" altLang="en-US" sz="1600" dirty="0">
              <a:solidFill>
                <a:srgbClr val="003366"/>
              </a:solidFill>
              <a:latin typeface="HG丸ｺﾞｼｯｸM-PRO" pitchFamily="50" charset="-128"/>
              <a:ea typeface="HG丸ｺﾞｼｯｸM-PRO" pitchFamily="50" charset="-128"/>
              <a:cs typeface="Meiryo UI" pitchFamily="50" charset="-128"/>
            </a:endParaRPr>
          </a:p>
        </p:txBody>
      </p:sp>
    </p:spTree>
    <p:extLst>
      <p:ext uri="{BB962C8B-B14F-4D97-AF65-F5344CB8AC3E}">
        <p14:creationId xmlns:p14="http://schemas.microsoft.com/office/powerpoint/2010/main" val="42610655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角丸四角形 108"/>
          <p:cNvSpPr/>
          <p:nvPr/>
        </p:nvSpPr>
        <p:spPr>
          <a:xfrm>
            <a:off x="682909" y="571069"/>
            <a:ext cx="1169988" cy="303212"/>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r>
              <a:rPr lang="ja-JP" altLang="en-US" sz="1500" dirty="0" smtClean="0">
                <a:solidFill>
                  <a:srgbClr val="003E60"/>
                </a:solidFill>
                <a:latin typeface="HGP創英角ｺﾞｼｯｸUB" pitchFamily="50" charset="-128"/>
                <a:ea typeface="HGP創英角ｺﾞｼｯｸUB" pitchFamily="50" charset="-128"/>
                <a:cs typeface="Meiryo UI" pitchFamily="50" charset="-128"/>
              </a:rPr>
              <a:t>基本的</a:t>
            </a:r>
            <a:r>
              <a:rPr lang="ja-JP" altLang="en-US" sz="1500" dirty="0">
                <a:solidFill>
                  <a:srgbClr val="003E60"/>
                </a:solidFill>
                <a:latin typeface="HGP創英角ｺﾞｼｯｸUB" pitchFamily="50" charset="-128"/>
                <a:ea typeface="HGP創英角ｺﾞｼｯｸUB" pitchFamily="50" charset="-128"/>
                <a:cs typeface="Meiryo UI" pitchFamily="50" charset="-128"/>
              </a:rPr>
              <a:t>な考え方</a:t>
            </a:r>
          </a:p>
        </p:txBody>
      </p:sp>
      <p:sp>
        <p:nvSpPr>
          <p:cNvPr id="129" name="角丸四角形 128"/>
          <p:cNvSpPr/>
          <p:nvPr/>
        </p:nvSpPr>
        <p:spPr>
          <a:xfrm>
            <a:off x="722674" y="2699482"/>
            <a:ext cx="1169988" cy="301625"/>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r>
              <a:rPr lang="ja-JP" altLang="en-US" sz="1500" dirty="0" smtClean="0">
                <a:solidFill>
                  <a:srgbClr val="003E60"/>
                </a:solidFill>
                <a:latin typeface="HGP創英角ｺﾞｼｯｸUB" pitchFamily="50" charset="-128"/>
                <a:ea typeface="HGP創英角ｺﾞｼｯｸUB" pitchFamily="50" charset="-128"/>
                <a:cs typeface="Meiryo UI" pitchFamily="50" charset="-128"/>
              </a:rPr>
              <a:t>具体的</a:t>
            </a:r>
            <a:r>
              <a:rPr lang="ja-JP" altLang="en-US" sz="1500" dirty="0">
                <a:solidFill>
                  <a:srgbClr val="003E60"/>
                </a:solidFill>
                <a:latin typeface="HGP創英角ｺﾞｼｯｸUB" pitchFamily="50" charset="-128"/>
                <a:ea typeface="HGP創英角ｺﾞｼｯｸUB" pitchFamily="50" charset="-128"/>
                <a:cs typeface="Meiryo UI" pitchFamily="50" charset="-128"/>
              </a:rPr>
              <a:t>な方法案</a:t>
            </a:r>
          </a:p>
        </p:txBody>
      </p:sp>
      <p:sp>
        <p:nvSpPr>
          <p:cNvPr id="131" name="Rectangle 5"/>
          <p:cNvSpPr>
            <a:spLocks noChangeArrowheads="1"/>
          </p:cNvSpPr>
          <p:nvPr/>
        </p:nvSpPr>
        <p:spPr bwMode="auto">
          <a:xfrm>
            <a:off x="350886" y="970656"/>
            <a:ext cx="9036000" cy="576000"/>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rIns="36000" anchor="ctr"/>
          <a:lstStyle/>
          <a:p>
            <a:pPr marL="180000" indent="-180000" fontAlgn="auto">
              <a:lnSpc>
                <a:spcPts val="1600"/>
              </a:lnSpc>
              <a:spcBef>
                <a:spcPts val="0"/>
              </a:spcBef>
              <a:spcAft>
                <a:spcPts val="0"/>
              </a:spcAft>
              <a:defRPr/>
            </a:pPr>
            <a:r>
              <a:rPr lang="ja-JP" altLang="en-US" sz="1600" dirty="0" smtClean="0">
                <a:solidFill>
                  <a:srgbClr val="000000"/>
                </a:solidFill>
                <a:latin typeface="HG丸ｺﾞｼｯｸM-PRO" pitchFamily="50" charset="-128"/>
                <a:ea typeface="HG丸ｺﾞｼｯｸM-PRO" pitchFamily="50" charset="-128"/>
                <a:cs typeface="Meiryo UI" pitchFamily="50" charset="-128"/>
              </a:rPr>
              <a:t>・新会社が</a:t>
            </a:r>
            <a:r>
              <a:rPr lang="ja-JP" altLang="en-US" sz="1600" dirty="0">
                <a:solidFill>
                  <a:srgbClr val="000000"/>
                </a:solidFill>
                <a:latin typeface="HG丸ｺﾞｼｯｸM-PRO" pitchFamily="50" charset="-128"/>
                <a:ea typeface="HG丸ｺﾞｼｯｸM-PRO" pitchFamily="50" charset="-128"/>
                <a:cs typeface="Meiryo UI" pitchFamily="50" charset="-128"/>
              </a:rPr>
              <a:t>、民間事業者として自立して、安定的かつ継続的な経営を進めていくことが</a:t>
            </a:r>
            <a:r>
              <a:rPr lang="ja-JP" altLang="en-US" sz="1600" dirty="0" smtClean="0">
                <a:solidFill>
                  <a:srgbClr val="000000"/>
                </a:solidFill>
                <a:latin typeface="HG丸ｺﾞｼｯｸM-PRO" pitchFamily="50" charset="-128"/>
                <a:ea typeface="HG丸ｺﾞｼｯｸM-PRO" pitchFamily="50" charset="-128"/>
                <a:cs typeface="Meiryo UI" pitchFamily="50" charset="-128"/>
              </a:rPr>
              <a:t>不可欠。</a:t>
            </a:r>
            <a:endParaRPr lang="ja-JP" altLang="en-US" sz="1600" dirty="0">
              <a:solidFill>
                <a:srgbClr val="000000"/>
              </a:solidFill>
              <a:latin typeface="HG丸ｺﾞｼｯｸM-PRO" pitchFamily="50" charset="-128"/>
              <a:ea typeface="HG丸ｺﾞｼｯｸM-PRO" pitchFamily="50" charset="-128"/>
              <a:cs typeface="Meiryo UI" pitchFamily="50" charset="-128"/>
            </a:endParaRPr>
          </a:p>
        </p:txBody>
      </p:sp>
      <p:sp>
        <p:nvSpPr>
          <p:cNvPr id="132" name="Rectangle 5"/>
          <p:cNvSpPr>
            <a:spLocks noChangeArrowheads="1"/>
          </p:cNvSpPr>
          <p:nvPr/>
        </p:nvSpPr>
        <p:spPr bwMode="auto">
          <a:xfrm>
            <a:off x="777257" y="2278137"/>
            <a:ext cx="7704137" cy="358775"/>
          </a:xfrm>
          <a:prstGeom prst="rect">
            <a:avLst/>
          </a:prstGeom>
          <a:noFill/>
          <a:ln w="12700">
            <a:noFill/>
            <a:miter lim="800000"/>
            <a:headEnd/>
            <a:tailEnd/>
          </a:ln>
          <a:effectLst>
            <a:outerShdw blurRad="63500" dist="25400" sx="101000" sy="101000" algn="ctr" rotWithShape="0">
              <a:srgbClr val="00B1F0">
                <a:alpha val="75000"/>
              </a:srgbClr>
            </a:outerShdw>
          </a:effectLst>
          <a:extLst/>
        </p:spPr>
        <p:txBody>
          <a:bodyPr rIns="36000" anchor="ctr"/>
          <a:lstStyle/>
          <a:p>
            <a:pPr marL="180000" indent="-180000" algn="ctr" fontAlgn="auto">
              <a:lnSpc>
                <a:spcPts val="2000"/>
              </a:lnSpc>
              <a:spcBef>
                <a:spcPts val="0"/>
              </a:spcBef>
              <a:spcAft>
                <a:spcPts val="0"/>
              </a:spcAft>
              <a:defRPr/>
            </a:pPr>
            <a:r>
              <a:rPr lang="ja-JP" altLang="en-US" sz="1600" dirty="0" smtClean="0">
                <a:solidFill>
                  <a:srgbClr val="000000"/>
                </a:solidFill>
                <a:latin typeface="HGP創英角ｺﾞｼｯｸUB" pitchFamily="50" charset="-128"/>
                <a:ea typeface="HGP創英角ｺﾞｼｯｸUB" pitchFamily="50" charset="-128"/>
                <a:cs typeface="Meiryo UI" pitchFamily="50" charset="-128"/>
              </a:rPr>
              <a:t>職員の新会社への転籍を促し、</a:t>
            </a:r>
            <a:endParaRPr lang="en-US" altLang="ja-JP" sz="1600" dirty="0">
              <a:solidFill>
                <a:srgbClr val="000000"/>
              </a:solidFill>
              <a:latin typeface="HGP創英角ｺﾞｼｯｸUB" pitchFamily="50" charset="-128"/>
              <a:ea typeface="HGP創英角ｺﾞｼｯｸUB" pitchFamily="50" charset="-128"/>
              <a:cs typeface="Meiryo UI" pitchFamily="50" charset="-128"/>
            </a:endParaRPr>
          </a:p>
          <a:p>
            <a:pPr marL="180000" indent="-180000" algn="ctr" fontAlgn="auto">
              <a:lnSpc>
                <a:spcPts val="2000"/>
              </a:lnSpc>
              <a:spcBef>
                <a:spcPts val="0"/>
              </a:spcBef>
              <a:spcAft>
                <a:spcPts val="0"/>
              </a:spcAft>
              <a:defRPr/>
            </a:pPr>
            <a:r>
              <a:rPr lang="ja-JP" altLang="en-US" sz="1600" dirty="0" smtClean="0">
                <a:solidFill>
                  <a:srgbClr val="000000"/>
                </a:solidFill>
                <a:latin typeface="HGP創英角ｺﾞｼｯｸUB" pitchFamily="50" charset="-128"/>
                <a:ea typeface="HGP創英角ｺﾞｼｯｸUB" pitchFamily="50" charset="-128"/>
                <a:cs typeface="Meiryo UI" pitchFamily="50" charset="-128"/>
              </a:rPr>
              <a:t>他</a:t>
            </a:r>
            <a:r>
              <a:rPr lang="ja-JP" altLang="en-US" sz="1600" dirty="0">
                <a:solidFill>
                  <a:srgbClr val="000000"/>
                </a:solidFill>
                <a:latin typeface="HGP創英角ｺﾞｼｯｸUB" pitchFamily="50" charset="-128"/>
                <a:ea typeface="HGP創英角ｺﾞｼｯｸUB" pitchFamily="50" charset="-128"/>
                <a:cs typeface="Meiryo UI" pitchFamily="50" charset="-128"/>
              </a:rPr>
              <a:t>の同種事業者と比較しても競争性を発揮できる人事給与制度</a:t>
            </a:r>
          </a:p>
        </p:txBody>
      </p:sp>
      <p:sp>
        <p:nvSpPr>
          <p:cNvPr id="134" name="Rectangle 5"/>
          <p:cNvSpPr>
            <a:spLocks noChangeArrowheads="1"/>
          </p:cNvSpPr>
          <p:nvPr/>
        </p:nvSpPr>
        <p:spPr bwMode="auto">
          <a:xfrm>
            <a:off x="396245" y="3097482"/>
            <a:ext cx="9036050" cy="3567643"/>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rIns="72000" anchor="ctr">
            <a:spAutoFit/>
          </a:bodyPr>
          <a:lstStyle/>
          <a:p>
            <a:pPr marL="216000" indent="-216000" fontAlgn="auto">
              <a:lnSpc>
                <a:spcPts val="1900"/>
              </a:lnSpc>
              <a:spcBef>
                <a:spcPts val="0"/>
              </a:spcBef>
              <a:spcAft>
                <a:spcPts val="0"/>
              </a:spcAft>
              <a:buFont typeface="+mj-ea"/>
              <a:buAutoNum type="circleNumDbPlain"/>
              <a:defRPr/>
            </a:pPr>
            <a:r>
              <a:rPr lang="ja-JP" altLang="en-US" sz="1400" dirty="0">
                <a:solidFill>
                  <a:srgbClr val="000000"/>
                </a:solidFill>
                <a:latin typeface="HG丸ｺﾞｼｯｸM-PRO" pitchFamily="50" charset="-128"/>
                <a:ea typeface="HG丸ｺﾞｼｯｸM-PRO" pitchFamily="50" charset="-128"/>
                <a:cs typeface="Meiryo UI" pitchFamily="50" charset="-128"/>
              </a:rPr>
              <a:t>体制と職種の再編</a:t>
            </a:r>
            <a:endParaRPr lang="en-US" altLang="ja-JP" sz="1400" dirty="0">
              <a:solidFill>
                <a:srgbClr val="000000"/>
              </a:solidFill>
              <a:latin typeface="HG丸ｺﾞｼｯｸM-PRO" pitchFamily="50" charset="-128"/>
              <a:ea typeface="HG丸ｺﾞｼｯｸM-PRO" pitchFamily="50" charset="-128"/>
              <a:cs typeface="Meiryo UI" pitchFamily="50" charset="-128"/>
            </a:endParaRPr>
          </a:p>
          <a:p>
            <a:pPr marL="745200" lvl="2" indent="-288000" fontAlgn="auto">
              <a:lnSpc>
                <a:spcPts val="1900"/>
              </a:lnSpc>
              <a:spcBef>
                <a:spcPts val="0"/>
              </a:spcBef>
              <a:spcAft>
                <a:spcPts val="0"/>
              </a:spcAft>
              <a:buFont typeface="Wingdings" pitchFamily="2" charset="2"/>
              <a:buChar char=""/>
              <a:defRPr/>
            </a:pPr>
            <a:r>
              <a:rPr lang="ja-JP" altLang="en-US" sz="1400" dirty="0">
                <a:solidFill>
                  <a:srgbClr val="000000"/>
                </a:solidFill>
                <a:latin typeface="HG丸ｺﾞｼｯｸM-PRO" pitchFamily="50" charset="-128"/>
                <a:ea typeface="HG丸ｺﾞｼｯｸM-PRO" pitchFamily="50" charset="-128"/>
                <a:cs typeface="Meiryo UI" pitchFamily="50" charset="-128"/>
              </a:rPr>
              <a:t>事業所の管理体制を簡素化し、運転維持管理部門の実務統括者を対外的責任や労務管理上の責任等を担わせたうえで、総合職として係長に位置付け、現在の技能職等の中からも能力のある職員を登用</a:t>
            </a:r>
            <a:endParaRPr lang="en-US" altLang="ja-JP" sz="1400" dirty="0">
              <a:solidFill>
                <a:srgbClr val="000000"/>
              </a:solidFill>
              <a:latin typeface="HG丸ｺﾞｼｯｸM-PRO" pitchFamily="50" charset="-128"/>
              <a:ea typeface="HG丸ｺﾞｼｯｸM-PRO" pitchFamily="50" charset="-128"/>
              <a:cs typeface="Meiryo UI" pitchFamily="50" charset="-128"/>
            </a:endParaRPr>
          </a:p>
          <a:p>
            <a:pPr marL="745200" lvl="2" indent="-288000" fontAlgn="auto">
              <a:lnSpc>
                <a:spcPts val="1900"/>
              </a:lnSpc>
              <a:spcBef>
                <a:spcPts val="0"/>
              </a:spcBef>
              <a:spcAft>
                <a:spcPts val="0"/>
              </a:spcAft>
              <a:buFont typeface="Wingdings" pitchFamily="2" charset="2"/>
              <a:buChar char=""/>
              <a:defRPr/>
            </a:pPr>
            <a:r>
              <a:rPr lang="ja-JP" altLang="en-US" sz="1400" dirty="0" smtClean="0">
                <a:solidFill>
                  <a:srgbClr val="000000"/>
                </a:solidFill>
                <a:latin typeface="HG丸ｺﾞｼｯｸM-PRO" pitchFamily="50" charset="-128"/>
                <a:ea typeface="HG丸ｺﾞｼｯｸM-PRO" pitchFamily="50" charset="-128"/>
                <a:cs typeface="Meiryo UI" pitchFamily="50" charset="-128"/>
              </a:rPr>
              <a:t>職種</a:t>
            </a:r>
            <a:r>
              <a:rPr lang="ja-JP" altLang="en-US" sz="1400" dirty="0">
                <a:solidFill>
                  <a:srgbClr val="000000"/>
                </a:solidFill>
                <a:latin typeface="HG丸ｺﾞｼｯｸM-PRO" pitchFamily="50" charset="-128"/>
                <a:ea typeface="HG丸ｺﾞｼｯｸM-PRO" pitchFamily="50" charset="-128"/>
                <a:cs typeface="Meiryo UI" pitchFamily="50" charset="-128"/>
              </a:rPr>
              <a:t>変更を実施</a:t>
            </a:r>
            <a:endParaRPr lang="en-US" altLang="ja-JP" sz="1400" dirty="0">
              <a:solidFill>
                <a:srgbClr val="000000"/>
              </a:solidFill>
              <a:latin typeface="HG丸ｺﾞｼｯｸM-PRO" pitchFamily="50" charset="-128"/>
              <a:ea typeface="HG丸ｺﾞｼｯｸM-PRO" pitchFamily="50" charset="-128"/>
              <a:cs typeface="Meiryo UI" pitchFamily="50" charset="-128"/>
            </a:endParaRPr>
          </a:p>
          <a:p>
            <a:pPr marL="216000" indent="-216000" fontAlgn="auto">
              <a:lnSpc>
                <a:spcPts val="1900"/>
              </a:lnSpc>
              <a:spcBef>
                <a:spcPts val="600"/>
              </a:spcBef>
              <a:spcAft>
                <a:spcPts val="0"/>
              </a:spcAft>
              <a:buFont typeface="+mj-ea"/>
              <a:buAutoNum type="circleNumDbPlain"/>
              <a:defRPr/>
            </a:pPr>
            <a:r>
              <a:rPr lang="ja-JP" altLang="en-US" sz="1400" dirty="0">
                <a:solidFill>
                  <a:srgbClr val="000000"/>
                </a:solidFill>
                <a:latin typeface="HG丸ｺﾞｼｯｸM-PRO" pitchFamily="50" charset="-128"/>
                <a:ea typeface="HG丸ｺﾞｼｯｸM-PRO" pitchFamily="50" charset="-128"/>
                <a:cs typeface="Meiryo UI" pitchFamily="50" charset="-128"/>
              </a:rPr>
              <a:t>職種にとらわれない人事配置</a:t>
            </a:r>
            <a:endParaRPr lang="en-US" altLang="ja-JP" sz="1400" dirty="0">
              <a:solidFill>
                <a:srgbClr val="000000"/>
              </a:solidFill>
              <a:latin typeface="HG丸ｺﾞｼｯｸM-PRO" pitchFamily="50" charset="-128"/>
              <a:ea typeface="HG丸ｺﾞｼｯｸM-PRO" pitchFamily="50" charset="-128"/>
              <a:cs typeface="Meiryo UI" pitchFamily="50" charset="-128"/>
            </a:endParaRPr>
          </a:p>
          <a:p>
            <a:pPr marL="745200" lvl="2" indent="-288000" fontAlgn="auto">
              <a:lnSpc>
                <a:spcPts val="1900"/>
              </a:lnSpc>
              <a:spcBef>
                <a:spcPts val="0"/>
              </a:spcBef>
              <a:spcAft>
                <a:spcPts val="0"/>
              </a:spcAft>
              <a:buFont typeface="Wingdings" pitchFamily="2" charset="2"/>
              <a:buChar char=""/>
              <a:defRPr/>
            </a:pPr>
            <a:r>
              <a:rPr lang="ja-JP" altLang="en-US" sz="1400" dirty="0">
                <a:solidFill>
                  <a:srgbClr val="000000"/>
                </a:solidFill>
                <a:latin typeface="HG丸ｺﾞｼｯｸM-PRO" pitchFamily="50" charset="-128"/>
                <a:ea typeface="HG丸ｺﾞｼｯｸM-PRO" pitchFamily="50" charset="-128"/>
                <a:cs typeface="Meiryo UI" pitchFamily="50" charset="-128"/>
              </a:rPr>
              <a:t>係員については、一部に固定的な職種にとらわれない</a:t>
            </a:r>
            <a:r>
              <a:rPr lang="ja-JP" altLang="en-US" sz="1400" dirty="0" smtClean="0">
                <a:solidFill>
                  <a:srgbClr val="000000"/>
                </a:solidFill>
                <a:latin typeface="HG丸ｺﾞｼｯｸM-PRO" pitchFamily="50" charset="-128"/>
                <a:ea typeface="HG丸ｺﾞｼｯｸM-PRO" pitchFamily="50" charset="-128"/>
                <a:cs typeface="Meiryo UI" pitchFamily="50" charset="-128"/>
              </a:rPr>
              <a:t>人事配置</a:t>
            </a:r>
            <a:r>
              <a:rPr lang="ja-JP" altLang="en-US" sz="1400" dirty="0">
                <a:solidFill>
                  <a:srgbClr val="000000"/>
                </a:solidFill>
                <a:latin typeface="HG丸ｺﾞｼｯｸM-PRO" pitchFamily="50" charset="-128"/>
                <a:ea typeface="HG丸ｺﾞｼｯｸM-PRO" pitchFamily="50" charset="-128"/>
                <a:cs typeface="Meiryo UI" pitchFamily="50" charset="-128"/>
              </a:rPr>
              <a:t>を積極的に行う</a:t>
            </a:r>
            <a:endParaRPr lang="en-US" altLang="ja-JP" sz="1400" dirty="0">
              <a:solidFill>
                <a:srgbClr val="000000"/>
              </a:solidFill>
              <a:latin typeface="HG丸ｺﾞｼｯｸM-PRO" pitchFamily="50" charset="-128"/>
              <a:ea typeface="HG丸ｺﾞｼｯｸM-PRO" pitchFamily="50" charset="-128"/>
              <a:cs typeface="Meiryo UI" pitchFamily="50" charset="-128"/>
            </a:endParaRPr>
          </a:p>
          <a:p>
            <a:pPr marL="216000" indent="-216000" fontAlgn="auto">
              <a:lnSpc>
                <a:spcPts val="1900"/>
              </a:lnSpc>
              <a:spcBef>
                <a:spcPts val="600"/>
              </a:spcBef>
              <a:spcAft>
                <a:spcPts val="0"/>
              </a:spcAft>
              <a:buFont typeface="+mj-ea"/>
              <a:buAutoNum type="circleNumDbPlain"/>
              <a:defRPr/>
            </a:pPr>
            <a:r>
              <a:rPr lang="ja-JP" altLang="en-US" sz="1400" dirty="0">
                <a:solidFill>
                  <a:srgbClr val="000000"/>
                </a:solidFill>
                <a:latin typeface="HG丸ｺﾞｼｯｸM-PRO" pitchFamily="50" charset="-128"/>
                <a:ea typeface="HG丸ｺﾞｼｯｸM-PRO" pitchFamily="50" charset="-128"/>
                <a:cs typeface="Meiryo UI" pitchFamily="50" charset="-128"/>
              </a:rPr>
              <a:t>能力のある職員の積極的登用</a:t>
            </a:r>
            <a:endParaRPr lang="en-US" altLang="ja-JP" sz="1400" dirty="0">
              <a:solidFill>
                <a:srgbClr val="000000"/>
              </a:solidFill>
              <a:latin typeface="HG丸ｺﾞｼｯｸM-PRO" pitchFamily="50" charset="-128"/>
              <a:ea typeface="HG丸ｺﾞｼｯｸM-PRO" pitchFamily="50" charset="-128"/>
              <a:cs typeface="Meiryo UI" pitchFamily="50" charset="-128"/>
            </a:endParaRPr>
          </a:p>
          <a:p>
            <a:pPr marL="745200" lvl="2" indent="-288000" fontAlgn="auto">
              <a:lnSpc>
                <a:spcPts val="1900"/>
              </a:lnSpc>
              <a:spcBef>
                <a:spcPts val="0"/>
              </a:spcBef>
              <a:spcAft>
                <a:spcPts val="0"/>
              </a:spcAft>
              <a:buFont typeface="Wingdings" pitchFamily="2" charset="2"/>
              <a:buChar char=""/>
              <a:defRPr/>
            </a:pPr>
            <a:r>
              <a:rPr lang="ja-JP" altLang="en-US" sz="1400" dirty="0">
                <a:solidFill>
                  <a:srgbClr val="000000"/>
                </a:solidFill>
                <a:latin typeface="HG丸ｺﾞｼｯｸM-PRO" pitchFamily="50" charset="-128"/>
                <a:ea typeface="HG丸ｺﾞｼｯｸM-PRO" pitchFamily="50" charset="-128"/>
                <a:cs typeface="Meiryo UI" pitchFamily="50" charset="-128"/>
              </a:rPr>
              <a:t>従来の大阪市の慣例にとらわれず、年齢や経験年数に関わらず能力のある職員を積極的に登用</a:t>
            </a:r>
            <a:endParaRPr lang="en-US" altLang="ja-JP" sz="1400" dirty="0">
              <a:solidFill>
                <a:srgbClr val="000000"/>
              </a:solidFill>
              <a:latin typeface="HG丸ｺﾞｼｯｸM-PRO" pitchFamily="50" charset="-128"/>
              <a:ea typeface="HG丸ｺﾞｼｯｸM-PRO" pitchFamily="50" charset="-128"/>
              <a:cs typeface="Meiryo UI" pitchFamily="50" charset="-128"/>
            </a:endParaRPr>
          </a:p>
          <a:p>
            <a:pPr marL="216000" indent="-216000" fontAlgn="auto">
              <a:lnSpc>
                <a:spcPts val="1900"/>
              </a:lnSpc>
              <a:spcBef>
                <a:spcPts val="600"/>
              </a:spcBef>
              <a:spcAft>
                <a:spcPts val="0"/>
              </a:spcAft>
              <a:buFont typeface="+mj-ea"/>
              <a:buAutoNum type="circleNumDbPlain"/>
              <a:defRPr/>
            </a:pPr>
            <a:r>
              <a:rPr lang="ja-JP" altLang="en-US" sz="1400" dirty="0">
                <a:solidFill>
                  <a:srgbClr val="000000"/>
                </a:solidFill>
                <a:latin typeface="HG丸ｺﾞｼｯｸM-PRO" pitchFamily="50" charset="-128"/>
                <a:ea typeface="HG丸ｺﾞｼｯｸM-PRO" pitchFamily="50" charset="-128"/>
                <a:cs typeface="Meiryo UI" pitchFamily="50" charset="-128"/>
              </a:rPr>
              <a:t>意欲のある職員の資質向上支援</a:t>
            </a:r>
            <a:endParaRPr lang="en-US" altLang="ja-JP" sz="1400" dirty="0">
              <a:solidFill>
                <a:srgbClr val="000000"/>
              </a:solidFill>
              <a:latin typeface="HG丸ｺﾞｼｯｸM-PRO" pitchFamily="50" charset="-128"/>
              <a:ea typeface="HG丸ｺﾞｼｯｸM-PRO" pitchFamily="50" charset="-128"/>
              <a:cs typeface="Meiryo UI" pitchFamily="50" charset="-128"/>
            </a:endParaRPr>
          </a:p>
          <a:p>
            <a:pPr marL="745200" lvl="2" indent="-288000" fontAlgn="auto">
              <a:lnSpc>
                <a:spcPts val="1900"/>
              </a:lnSpc>
              <a:spcBef>
                <a:spcPts val="0"/>
              </a:spcBef>
              <a:spcAft>
                <a:spcPts val="0"/>
              </a:spcAft>
              <a:buFont typeface="Wingdings" pitchFamily="2" charset="2"/>
              <a:buChar char=""/>
              <a:defRPr/>
            </a:pPr>
            <a:r>
              <a:rPr lang="ja-JP" altLang="en-US" sz="1400" dirty="0">
                <a:solidFill>
                  <a:srgbClr val="000000"/>
                </a:solidFill>
                <a:latin typeface="HG丸ｺﾞｼｯｸM-PRO" pitchFamily="50" charset="-128"/>
                <a:ea typeface="HG丸ｺﾞｼｯｸM-PRO" pitchFamily="50" charset="-128"/>
                <a:cs typeface="Meiryo UI" pitchFamily="50" charset="-128"/>
              </a:rPr>
              <a:t>下水道施設の維持管理の資質向上につながる資格取得を支援するとともに、資格取得者に対する処遇を優遇</a:t>
            </a:r>
            <a:endParaRPr lang="en-US" altLang="ja-JP" sz="1400" dirty="0">
              <a:solidFill>
                <a:srgbClr val="000000"/>
              </a:solidFill>
              <a:latin typeface="HG丸ｺﾞｼｯｸM-PRO" pitchFamily="50" charset="-128"/>
              <a:ea typeface="HG丸ｺﾞｼｯｸM-PRO" pitchFamily="50" charset="-128"/>
              <a:cs typeface="Meiryo UI" pitchFamily="50" charset="-128"/>
            </a:endParaRPr>
          </a:p>
          <a:p>
            <a:pPr marL="216000" indent="-216000" fontAlgn="auto">
              <a:lnSpc>
                <a:spcPts val="1900"/>
              </a:lnSpc>
              <a:spcBef>
                <a:spcPts val="600"/>
              </a:spcBef>
              <a:spcAft>
                <a:spcPts val="0"/>
              </a:spcAft>
              <a:buFont typeface="+mj-ea"/>
              <a:buAutoNum type="circleNumDbPlain"/>
              <a:defRPr/>
            </a:pPr>
            <a:r>
              <a:rPr lang="ja-JP" altLang="en-US" sz="1400" dirty="0">
                <a:solidFill>
                  <a:srgbClr val="000000"/>
                </a:solidFill>
                <a:latin typeface="HG丸ｺﾞｼｯｸM-PRO" pitchFamily="50" charset="-128"/>
                <a:ea typeface="HG丸ｺﾞｼｯｸM-PRO" pitchFamily="50" charset="-128"/>
                <a:cs typeface="Meiryo UI" pitchFamily="50" charset="-128"/>
              </a:rPr>
              <a:t>能力のある高齢者の職の確保</a:t>
            </a:r>
            <a:endParaRPr lang="en-US" altLang="ja-JP" sz="1400" dirty="0">
              <a:solidFill>
                <a:srgbClr val="000000"/>
              </a:solidFill>
              <a:latin typeface="HG丸ｺﾞｼｯｸM-PRO" pitchFamily="50" charset="-128"/>
              <a:ea typeface="HG丸ｺﾞｼｯｸM-PRO" pitchFamily="50" charset="-128"/>
              <a:cs typeface="Meiryo UI" pitchFamily="50" charset="-128"/>
            </a:endParaRPr>
          </a:p>
          <a:p>
            <a:pPr marL="745200" lvl="2" indent="-288000" fontAlgn="auto">
              <a:lnSpc>
                <a:spcPts val="1900"/>
              </a:lnSpc>
              <a:spcBef>
                <a:spcPts val="0"/>
              </a:spcBef>
              <a:spcAft>
                <a:spcPts val="0"/>
              </a:spcAft>
              <a:buFont typeface="Wingdings" pitchFamily="2" charset="2"/>
              <a:buChar char=""/>
              <a:defRPr/>
            </a:pPr>
            <a:r>
              <a:rPr lang="en-US" altLang="ja-JP" sz="1400" dirty="0">
                <a:solidFill>
                  <a:srgbClr val="000000"/>
                </a:solidFill>
                <a:latin typeface="HG丸ｺﾞｼｯｸM-PRO" pitchFamily="50" charset="-128"/>
                <a:ea typeface="HG丸ｺﾞｼｯｸM-PRO" pitchFamily="50" charset="-128"/>
                <a:cs typeface="Meiryo UI" pitchFamily="50" charset="-128"/>
              </a:rPr>
              <a:t>60</a:t>
            </a:r>
            <a:r>
              <a:rPr lang="ja-JP" altLang="en-US" sz="1400" dirty="0">
                <a:solidFill>
                  <a:srgbClr val="000000"/>
                </a:solidFill>
                <a:latin typeface="HG丸ｺﾞｼｯｸM-PRO" pitchFamily="50" charset="-128"/>
                <a:ea typeface="HG丸ｺﾞｼｯｸM-PRO" pitchFamily="50" charset="-128"/>
                <a:cs typeface="Meiryo UI" pitchFamily="50" charset="-128"/>
              </a:rPr>
              <a:t>歳を過ぎても、成績が優秀な者は引き続き雇用し</a:t>
            </a:r>
            <a:r>
              <a:rPr lang="ja-JP" altLang="en-US" sz="1400" dirty="0" smtClean="0">
                <a:solidFill>
                  <a:srgbClr val="000000"/>
                </a:solidFill>
                <a:latin typeface="HG丸ｺﾞｼｯｸM-PRO" pitchFamily="50" charset="-128"/>
                <a:ea typeface="HG丸ｺﾞｼｯｸM-PRO" pitchFamily="50" charset="-128"/>
                <a:cs typeface="Meiryo UI" pitchFamily="50" charset="-128"/>
              </a:rPr>
              <a:t>、本市</a:t>
            </a:r>
            <a:r>
              <a:rPr lang="ja-JP" altLang="en-US" sz="1400" dirty="0">
                <a:solidFill>
                  <a:srgbClr val="000000"/>
                </a:solidFill>
                <a:latin typeface="HG丸ｺﾞｼｯｸM-PRO" pitchFamily="50" charset="-128"/>
                <a:ea typeface="HG丸ｺﾞｼｯｸM-PRO" pitchFamily="50" charset="-128"/>
                <a:cs typeface="Meiryo UI" pitchFamily="50" charset="-128"/>
              </a:rPr>
              <a:t>ＯＢ職員よりも処遇を優遇</a:t>
            </a:r>
            <a:endParaRPr lang="en-US" altLang="ja-JP" sz="1400" dirty="0">
              <a:solidFill>
                <a:srgbClr val="000000"/>
              </a:solidFill>
              <a:latin typeface="HG丸ｺﾞｼｯｸM-PRO" pitchFamily="50" charset="-128"/>
              <a:ea typeface="HG丸ｺﾞｼｯｸM-PRO" pitchFamily="50" charset="-128"/>
              <a:cs typeface="Meiryo UI" pitchFamily="50" charset="-128"/>
            </a:endParaRPr>
          </a:p>
        </p:txBody>
      </p:sp>
      <p:sp>
        <p:nvSpPr>
          <p:cNvPr id="139" name="二等辺三角形 138"/>
          <p:cNvSpPr/>
          <p:nvPr/>
        </p:nvSpPr>
        <p:spPr>
          <a:xfrm flipV="1">
            <a:off x="3621522" y="1808820"/>
            <a:ext cx="1979550" cy="183327"/>
          </a:xfrm>
          <a:prstGeom prst="triangle">
            <a:avLst/>
          </a:prstGeom>
          <a:solidFill>
            <a:schemeClr val="accent1"/>
          </a:solidFill>
          <a:ln>
            <a:noFill/>
            <a:prstDash val="sysDash"/>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0"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74</a:t>
            </a:fld>
            <a:endParaRPr lang="ja-JP" altLang="en-US" sz="2000" b="1" dirty="0">
              <a:solidFill>
                <a:srgbClr val="000000"/>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８</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８</a:t>
            </a:r>
            <a:r>
              <a:rPr lang="ja-JP" altLang="en-US" dirty="0">
                <a:solidFill>
                  <a:srgbClr val="623104"/>
                </a:solidFill>
                <a:latin typeface="HGS創英角ｺﾞｼｯｸUB" pitchFamily="50" charset="-128"/>
                <a:ea typeface="HGS創英角ｺﾞｼｯｸUB" pitchFamily="50" charset="-128"/>
              </a:rPr>
              <a:t>．</a:t>
            </a:r>
            <a:r>
              <a:rPr lang="ja-JP" altLang="en-US" sz="2000" dirty="0"/>
              <a:t>人事・給与制度の基本的な</a:t>
            </a:r>
            <a:r>
              <a:rPr lang="ja-JP" altLang="en-US" sz="2000" dirty="0" smtClean="0"/>
              <a:t>考え方</a:t>
            </a:r>
            <a:endParaRPr kumimoji="1" lang="ja-JP" altLang="en-US" sz="2000" dirty="0"/>
          </a:p>
        </p:txBody>
      </p:sp>
      <p:grpSp>
        <p:nvGrpSpPr>
          <p:cNvPr id="21" name="グループ化 10"/>
          <p:cNvGrpSpPr>
            <a:grpSpLocks noChangeAspect="1"/>
          </p:cNvGrpSpPr>
          <p:nvPr/>
        </p:nvGrpSpPr>
        <p:grpSpPr>
          <a:xfrm>
            <a:off x="340727" y="625278"/>
            <a:ext cx="350996" cy="233984"/>
            <a:chOff x="-936000" y="3717064"/>
            <a:chExt cx="540000" cy="359976"/>
          </a:xfrm>
        </p:grpSpPr>
        <p:sp>
          <p:nvSpPr>
            <p:cNvPr id="22" name="平行四辺形 21"/>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平行四辺形 23"/>
            <p:cNvSpPr/>
            <p:nvPr/>
          </p:nvSpPr>
          <p:spPr>
            <a:xfrm>
              <a:off x="-936000" y="3717064"/>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10"/>
          <p:cNvGrpSpPr>
            <a:grpSpLocks noChangeAspect="1"/>
          </p:cNvGrpSpPr>
          <p:nvPr/>
        </p:nvGrpSpPr>
        <p:grpSpPr>
          <a:xfrm>
            <a:off x="380493" y="2767119"/>
            <a:ext cx="350996" cy="233984"/>
            <a:chOff x="-936000" y="3717064"/>
            <a:chExt cx="540000" cy="359976"/>
          </a:xfrm>
        </p:grpSpPr>
        <p:sp>
          <p:nvSpPr>
            <p:cNvPr id="26" name="平行四辺形 25"/>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平行四辺形 26"/>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平行四辺形 27"/>
            <p:cNvSpPr/>
            <p:nvPr/>
          </p:nvSpPr>
          <p:spPr>
            <a:xfrm>
              <a:off x="-936000" y="3717064"/>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230356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5"/>
          <p:cNvSpPr>
            <a:spLocks noChangeArrowheads="1"/>
          </p:cNvSpPr>
          <p:nvPr/>
        </p:nvSpPr>
        <p:spPr bwMode="auto">
          <a:xfrm>
            <a:off x="432000" y="608400"/>
            <a:ext cx="8892000" cy="2325240"/>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lIns="108000" tIns="72000" rIns="108000" bIns="72000" anchor="ctr">
            <a:noAutofit/>
          </a:bodyPr>
          <a:lstStyle/>
          <a:p>
            <a:pPr marL="216000" indent="-216000">
              <a:lnSpc>
                <a:spcPts val="2400"/>
              </a:lnSpc>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・下水道事業は、衛生・環境保全・防災などの公益的サービスを担う公共性の高い事業であることを踏まえ、新会社には本市の資本関与は不可欠。</a:t>
            </a:r>
            <a:endParaRPr lang="en-US" altLang="ja-JP" sz="16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216000" indent="-216000">
              <a:lnSpc>
                <a:spcPts val="2400"/>
              </a:lnSpc>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・新会社の規律性・競争性を担保するためには、民間資本参画が有効であるために、企業等を対象とした民間参画に関する調査等を行い、早期の民間資本参画を図る。</a:t>
            </a:r>
            <a:endParaRPr lang="en-US" altLang="ja-JP" sz="1600" dirty="0" smtClean="0">
              <a:solidFill>
                <a:schemeClr val="accent1">
                  <a:lumMod val="50000"/>
                </a:schemeClr>
              </a:solidFill>
              <a:latin typeface="HG丸ｺﾞｼｯｸM-PRO" pitchFamily="50" charset="-128"/>
              <a:ea typeface="HG丸ｺﾞｼｯｸM-PRO" pitchFamily="50" charset="-128"/>
              <a:cs typeface="Meiryo UI" pitchFamily="50" charset="-128"/>
            </a:endParaRPr>
          </a:p>
          <a:p>
            <a:pPr marL="216000" indent="-216000">
              <a:lnSpc>
                <a:spcPts val="2400"/>
              </a:lnSpc>
            </a:pP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・ただし、目指すべき経営形態である運営権制度導入を見据え、新会社の経営方針を踏まえ確実に事業を運営させるため、設立当初は市</a:t>
            </a:r>
            <a:r>
              <a:rPr lang="en-US" altLang="ja-JP" sz="1600" dirty="0" smtClean="0">
                <a:solidFill>
                  <a:schemeClr val="accent1">
                    <a:lumMod val="50000"/>
                  </a:schemeClr>
                </a:solidFill>
                <a:latin typeface="HG丸ｺﾞｼｯｸM-PRO" pitchFamily="50" charset="-128"/>
                <a:ea typeface="HG丸ｺﾞｼｯｸM-PRO" pitchFamily="50" charset="-128"/>
                <a:cs typeface="Meiryo UI" pitchFamily="50" charset="-128"/>
              </a:rPr>
              <a:t>100</a:t>
            </a:r>
            <a:r>
              <a:rPr lang="ja-JP" altLang="en-US" sz="1600" dirty="0" smtClean="0">
                <a:solidFill>
                  <a:schemeClr val="accent1">
                    <a:lumMod val="50000"/>
                  </a:schemeClr>
                </a:solidFill>
                <a:latin typeface="HG丸ｺﾞｼｯｸM-PRO" pitchFamily="50" charset="-128"/>
                <a:ea typeface="HG丸ｺﾞｼｯｸM-PRO" pitchFamily="50" charset="-128"/>
                <a:cs typeface="Meiryo UI" pitchFamily="50" charset="-128"/>
              </a:rPr>
              <a:t>％出資とする。</a:t>
            </a:r>
            <a:endParaRPr lang="ja-JP" altLang="en-US" sz="1600"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14" name="角丸四角形 113"/>
          <p:cNvSpPr/>
          <p:nvPr/>
        </p:nvSpPr>
        <p:spPr>
          <a:xfrm>
            <a:off x="773970" y="3145848"/>
            <a:ext cx="5220577" cy="302401"/>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r>
              <a:rPr lang="ja-JP" altLang="en-US" sz="1500" dirty="0" smtClean="0">
                <a:solidFill>
                  <a:srgbClr val="003E60"/>
                </a:solidFill>
                <a:latin typeface="HGP創英角ｺﾞｼｯｸUB" pitchFamily="50" charset="-128"/>
                <a:ea typeface="HGP創英角ｺﾞｼｯｸUB" pitchFamily="50" charset="-128"/>
                <a:cs typeface="Meiryo UI" pitchFamily="50" charset="-128"/>
              </a:rPr>
              <a:t>民間資本参画を促すための条件</a:t>
            </a:r>
            <a:endParaRPr lang="ja-JP" altLang="en-US" sz="1500" dirty="0">
              <a:solidFill>
                <a:srgbClr val="003E60"/>
              </a:solidFill>
              <a:latin typeface="HGP創英角ｺﾞｼｯｸUB" pitchFamily="50" charset="-128"/>
              <a:ea typeface="HGP創英角ｺﾞｼｯｸUB" pitchFamily="50" charset="-128"/>
              <a:cs typeface="Meiryo UI" pitchFamily="50" charset="-128"/>
            </a:endParaRPr>
          </a:p>
        </p:txBody>
      </p:sp>
      <p:grpSp>
        <p:nvGrpSpPr>
          <p:cNvPr id="3" name="グループ化 114"/>
          <p:cNvGrpSpPr>
            <a:grpSpLocks noChangeAspect="1"/>
          </p:cNvGrpSpPr>
          <p:nvPr/>
        </p:nvGrpSpPr>
        <p:grpSpPr>
          <a:xfrm>
            <a:off x="413927" y="3181848"/>
            <a:ext cx="350996" cy="233984"/>
            <a:chOff x="-936000" y="3717064"/>
            <a:chExt cx="540000" cy="359976"/>
          </a:xfrm>
        </p:grpSpPr>
        <p:sp>
          <p:nvSpPr>
            <p:cNvPr id="116" name="平行四辺形 115"/>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平行四辺形 116"/>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平行四辺形 117"/>
            <p:cNvSpPr/>
            <p:nvPr/>
          </p:nvSpPr>
          <p:spPr>
            <a:xfrm>
              <a:off x="-936000" y="3717064"/>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Rectangle 5"/>
          <p:cNvSpPr>
            <a:spLocks noChangeArrowheads="1"/>
          </p:cNvSpPr>
          <p:nvPr/>
        </p:nvSpPr>
        <p:spPr bwMode="auto">
          <a:xfrm>
            <a:off x="651929" y="3505884"/>
            <a:ext cx="8871013" cy="684000"/>
          </a:xfrm>
          <a:prstGeom prst="rect">
            <a:avLst/>
          </a:prstGeom>
          <a:noFill/>
          <a:ln w="12700">
            <a:noFill/>
            <a:miter lim="800000"/>
            <a:headEnd/>
            <a:tailEnd/>
          </a:ln>
          <a:effectLst>
            <a:outerShdw blurRad="63500" dist="25400" sx="101000" sy="101000" algn="ctr" rotWithShape="0">
              <a:srgbClr val="00B1F0">
                <a:alpha val="75000"/>
              </a:srgbClr>
            </a:outerShdw>
          </a:effectLst>
          <a:extLst/>
        </p:spPr>
        <p:txBody>
          <a:bodyPr rIns="36000" anchor="ctr"/>
          <a:lstStyle/>
          <a:p>
            <a:pPr marL="180000" indent="-180000" fontAlgn="auto">
              <a:lnSpc>
                <a:spcPts val="1600"/>
              </a:lnSpc>
              <a:spcBef>
                <a:spcPts val="600"/>
              </a:spcBef>
              <a:spcAft>
                <a:spcPts val="0"/>
              </a:spcAft>
              <a:defRPr/>
            </a:pPr>
            <a:r>
              <a:rPr lang="ja-JP" altLang="en-US" sz="1200" dirty="0" smtClean="0">
                <a:solidFill>
                  <a:srgbClr val="000000"/>
                </a:solidFill>
                <a:latin typeface="HG丸ｺﾞｼｯｸM-PRO" pitchFamily="50" charset="-128"/>
                <a:ea typeface="HG丸ｺﾞｼｯｸM-PRO" pitchFamily="50" charset="-128"/>
                <a:cs typeface="Meiryo UI" pitchFamily="50" charset="-128"/>
              </a:rPr>
              <a:t>・</a:t>
            </a:r>
            <a:r>
              <a:rPr lang="ja-JP" altLang="en-US" sz="1400" dirty="0" smtClean="0">
                <a:solidFill>
                  <a:srgbClr val="000000"/>
                </a:solidFill>
                <a:latin typeface="HG丸ｺﾞｼｯｸM-PRO" pitchFamily="50" charset="-128"/>
                <a:ea typeface="HG丸ｺﾞｼｯｸM-PRO" pitchFamily="50" charset="-128"/>
                <a:cs typeface="Meiryo UI" pitchFamily="50" charset="-128"/>
              </a:rPr>
              <a:t>民間の投資対象となる収益性の確保</a:t>
            </a:r>
            <a:endParaRPr lang="en-US" altLang="ja-JP" sz="1400" dirty="0" smtClean="0">
              <a:solidFill>
                <a:srgbClr val="000000"/>
              </a:solidFill>
              <a:latin typeface="HG丸ｺﾞｼｯｸM-PRO" pitchFamily="50" charset="-128"/>
              <a:ea typeface="HG丸ｺﾞｼｯｸM-PRO" pitchFamily="50" charset="-128"/>
              <a:cs typeface="Meiryo UI" pitchFamily="50" charset="-128"/>
            </a:endParaRPr>
          </a:p>
          <a:p>
            <a:pPr marL="180000" indent="-180000" fontAlgn="auto">
              <a:lnSpc>
                <a:spcPts val="1600"/>
              </a:lnSpc>
              <a:spcBef>
                <a:spcPts val="600"/>
              </a:spcBef>
              <a:spcAft>
                <a:spcPts val="0"/>
              </a:spcAft>
              <a:defRPr/>
            </a:pPr>
            <a:r>
              <a:rPr lang="ja-JP" altLang="en-US" sz="1400" dirty="0" smtClean="0">
                <a:solidFill>
                  <a:srgbClr val="000000"/>
                </a:solidFill>
                <a:latin typeface="HG丸ｺﾞｼｯｸM-PRO" pitchFamily="50" charset="-128"/>
                <a:ea typeface="HG丸ｺﾞｼｯｸM-PRO" pitchFamily="50" charset="-128"/>
                <a:cs typeface="Meiryo UI" pitchFamily="50" charset="-128"/>
              </a:rPr>
              <a:t>・長期安定的な</a:t>
            </a:r>
            <a:r>
              <a:rPr lang="en-US" altLang="ja-JP" sz="1400" dirty="0" smtClean="0">
                <a:solidFill>
                  <a:srgbClr val="000000"/>
                </a:solidFill>
                <a:latin typeface="HG丸ｺﾞｼｯｸM-PRO" pitchFamily="50" charset="-128"/>
                <a:ea typeface="HG丸ｺﾞｼｯｸM-PRO" pitchFamily="50" charset="-128"/>
                <a:cs typeface="Meiryo UI" pitchFamily="50" charset="-128"/>
              </a:rPr>
              <a:t>Value For Money</a:t>
            </a:r>
            <a:r>
              <a:rPr lang="ja-JP" altLang="en-US" sz="1400" dirty="0" smtClean="0">
                <a:solidFill>
                  <a:srgbClr val="000000"/>
                </a:solidFill>
                <a:latin typeface="HG丸ｺﾞｼｯｸM-PRO" pitchFamily="50" charset="-128"/>
                <a:ea typeface="HG丸ｺﾞｼｯｸM-PRO" pitchFamily="50" charset="-128"/>
                <a:cs typeface="Meiryo UI" pitchFamily="50" charset="-128"/>
              </a:rPr>
              <a:t>（</a:t>
            </a:r>
            <a:r>
              <a:rPr lang="en-US" altLang="ja-JP" sz="1400" dirty="0" smtClean="0">
                <a:solidFill>
                  <a:srgbClr val="000000"/>
                </a:solidFill>
                <a:latin typeface="HG丸ｺﾞｼｯｸM-PRO" pitchFamily="50" charset="-128"/>
                <a:ea typeface="HG丸ｺﾞｼｯｸM-PRO" pitchFamily="50" charset="-128"/>
                <a:cs typeface="Meiryo UI" pitchFamily="50" charset="-128"/>
              </a:rPr>
              <a:t>VFM</a:t>
            </a:r>
            <a:r>
              <a:rPr lang="ja-JP" altLang="en-US" sz="1400" dirty="0" smtClean="0">
                <a:solidFill>
                  <a:srgbClr val="000000"/>
                </a:solidFill>
                <a:latin typeface="HG丸ｺﾞｼｯｸM-PRO" pitchFamily="50" charset="-128"/>
                <a:ea typeface="HG丸ｺﾞｼｯｸM-PRO" pitchFamily="50" charset="-128"/>
                <a:cs typeface="Meiryo UI" pitchFamily="50" charset="-128"/>
              </a:rPr>
              <a:t>）の確保</a:t>
            </a:r>
            <a:endParaRPr lang="ja-JP" altLang="en-US" sz="1400" dirty="0">
              <a:solidFill>
                <a:srgbClr val="000000"/>
              </a:solidFill>
              <a:latin typeface="HG丸ｺﾞｼｯｸM-PRO" pitchFamily="50" charset="-128"/>
              <a:ea typeface="HG丸ｺﾞｼｯｸM-PRO" pitchFamily="50" charset="-128"/>
              <a:cs typeface="Meiryo UI" pitchFamily="50" charset="-128"/>
            </a:endParaRPr>
          </a:p>
        </p:txBody>
      </p:sp>
      <p:sp>
        <p:nvSpPr>
          <p:cNvPr id="31"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75</a:t>
            </a:fld>
            <a:endParaRPr lang="ja-JP" altLang="en-US" sz="2000" b="1" dirty="0">
              <a:solidFill>
                <a:srgbClr val="000000"/>
              </a:solidFill>
              <a:latin typeface="Times New Roman" pitchFamily="18" charset="0"/>
              <a:cs typeface="Times New Roman" pitchFamily="18" charset="0"/>
            </a:endParaRPr>
          </a:p>
        </p:txBody>
      </p:sp>
      <p:sp>
        <p:nvSpPr>
          <p:cNvPr id="2" name="タイトル 1"/>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８</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９</a:t>
            </a:r>
            <a:r>
              <a:rPr lang="ja-JP" altLang="en-US" dirty="0">
                <a:solidFill>
                  <a:srgbClr val="623104"/>
                </a:solidFill>
                <a:latin typeface="HGS創英角ｺﾞｼｯｸUB" pitchFamily="50" charset="-128"/>
                <a:ea typeface="HGS創英角ｺﾞｼｯｸUB" pitchFamily="50" charset="-128"/>
              </a:rPr>
              <a:t>．</a:t>
            </a:r>
            <a:r>
              <a:rPr lang="ja-JP" altLang="en-US" dirty="0"/>
              <a:t>民間資本参画に</a:t>
            </a:r>
            <a:r>
              <a:rPr lang="ja-JP" altLang="en-US" dirty="0" smtClean="0"/>
              <a:t>ついて</a:t>
            </a:r>
            <a:endParaRPr kumimoji="1" lang="ja-JP" altLang="en-US" dirty="0"/>
          </a:p>
        </p:txBody>
      </p:sp>
      <p:sp>
        <p:nvSpPr>
          <p:cNvPr id="25" name="右中かっこ 24"/>
          <p:cNvSpPr/>
          <p:nvPr/>
        </p:nvSpPr>
        <p:spPr>
          <a:xfrm>
            <a:off x="4878424" y="3649900"/>
            <a:ext cx="288032" cy="3960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Rectangle 5"/>
          <p:cNvSpPr>
            <a:spLocks noChangeArrowheads="1"/>
          </p:cNvSpPr>
          <p:nvPr/>
        </p:nvSpPr>
        <p:spPr bwMode="auto">
          <a:xfrm>
            <a:off x="5246340" y="3685904"/>
            <a:ext cx="4384613" cy="360040"/>
          </a:xfrm>
          <a:prstGeom prst="rect">
            <a:avLst/>
          </a:prstGeom>
          <a:noFill/>
          <a:ln w="12700">
            <a:noFill/>
            <a:miter lim="800000"/>
            <a:headEnd/>
            <a:tailEnd/>
          </a:ln>
          <a:effectLst>
            <a:outerShdw blurRad="63500" dist="25400" sx="101000" sy="101000" algn="ctr" rotWithShape="0">
              <a:srgbClr val="00B1F0">
                <a:alpha val="75000"/>
              </a:srgbClr>
            </a:outerShdw>
          </a:effectLst>
          <a:extLst/>
        </p:spPr>
        <p:txBody>
          <a:bodyPr rIns="36000" anchor="ctr" anchorCtr="0"/>
          <a:lstStyle/>
          <a:p>
            <a:pPr marL="180000" indent="-180000" fontAlgn="auto">
              <a:lnSpc>
                <a:spcPts val="1600"/>
              </a:lnSpc>
              <a:spcBef>
                <a:spcPts val="600"/>
              </a:spcBef>
              <a:spcAft>
                <a:spcPts val="0"/>
              </a:spcAft>
              <a:defRPr/>
            </a:pPr>
            <a:r>
              <a:rPr lang="ja-JP" altLang="en-US" sz="1400" dirty="0" smtClean="0">
                <a:solidFill>
                  <a:srgbClr val="000000"/>
                </a:solidFill>
                <a:latin typeface="HG丸ｺﾞｼｯｸM-PRO" pitchFamily="50" charset="-128"/>
                <a:ea typeface="HG丸ｺﾞｼｯｸM-PRO" pitchFamily="50" charset="-128"/>
                <a:cs typeface="Meiryo UI" pitchFamily="50" charset="-128"/>
              </a:rPr>
              <a:t>これらを対外的に示すことが必要</a:t>
            </a:r>
            <a:endParaRPr lang="en-US" altLang="ja-JP" sz="1400" dirty="0" smtClean="0">
              <a:solidFill>
                <a:srgbClr val="000000"/>
              </a:solidFill>
              <a:latin typeface="HG丸ｺﾞｼｯｸM-PRO" pitchFamily="50" charset="-128"/>
              <a:ea typeface="HG丸ｺﾞｼｯｸM-PRO" pitchFamily="50" charset="-128"/>
              <a:cs typeface="Meiryo UI" pitchFamily="50" charset="-128"/>
            </a:endParaRPr>
          </a:p>
        </p:txBody>
      </p:sp>
      <p:sp>
        <p:nvSpPr>
          <p:cNvPr id="35" name="正方形/長方形 34"/>
          <p:cNvSpPr/>
          <p:nvPr/>
        </p:nvSpPr>
        <p:spPr>
          <a:xfrm>
            <a:off x="748287" y="4825118"/>
            <a:ext cx="8460000" cy="908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pPr marL="144000" indent="-144000">
              <a:lnSpc>
                <a:spcPts val="2200"/>
              </a:lnSpc>
            </a:pPr>
            <a:r>
              <a:rPr lang="ja-JP" altLang="en-US" sz="1400" dirty="0" smtClean="0">
                <a:solidFill>
                  <a:schemeClr val="tx1"/>
                </a:solidFill>
                <a:latin typeface="HG丸ｺﾞｼｯｸM-PRO" pitchFamily="50" charset="-128"/>
                <a:ea typeface="HG丸ｺﾞｼｯｸM-PRO" pitchFamily="50" charset="-128"/>
              </a:rPr>
              <a:t>・下水道の持続性、都市インフラ運営による市民の安全・安心の確保など、新会社の設立趣旨を理解し、その事業展開に資する出資者が必要。</a:t>
            </a:r>
            <a:endParaRPr lang="en-US" altLang="ja-JP" sz="1400" dirty="0" smtClean="0">
              <a:solidFill>
                <a:schemeClr val="tx1"/>
              </a:solidFill>
              <a:latin typeface="HG丸ｺﾞｼｯｸM-PRO" pitchFamily="50" charset="-128"/>
              <a:ea typeface="HG丸ｺﾞｼｯｸM-PRO" pitchFamily="50" charset="-128"/>
            </a:endParaRPr>
          </a:p>
          <a:p>
            <a:pPr marL="144000" indent="-144000">
              <a:lnSpc>
                <a:spcPts val="2200"/>
              </a:lnSpc>
            </a:pPr>
            <a:r>
              <a:rPr lang="ja-JP" altLang="en-US" sz="1400" dirty="0" smtClean="0">
                <a:solidFill>
                  <a:schemeClr val="tx1"/>
                </a:solidFill>
                <a:latin typeface="HG丸ｺﾞｼｯｸM-PRO" pitchFamily="50" charset="-128"/>
                <a:ea typeface="HG丸ｺﾞｼｯｸM-PRO" pitchFamily="50" charset="-128"/>
              </a:rPr>
              <a:t>・出資者は、新会社の運営方針に大きな影響を与えることができるため、その選定については慎重であるべき。 </a:t>
            </a:r>
            <a:endParaRPr lang="en-US" altLang="ja-JP" sz="1400" dirty="0" smtClean="0">
              <a:solidFill>
                <a:schemeClr val="tx1"/>
              </a:solidFill>
              <a:latin typeface="HG丸ｺﾞｼｯｸM-PRO" pitchFamily="50" charset="-128"/>
              <a:ea typeface="HG丸ｺﾞｼｯｸM-PRO" pitchFamily="50" charset="-128"/>
            </a:endParaRPr>
          </a:p>
          <a:p>
            <a:pPr marL="144000" indent="-144000">
              <a:lnSpc>
                <a:spcPts val="2200"/>
              </a:lnSpc>
            </a:pPr>
            <a:r>
              <a:rPr lang="ja-JP" altLang="en-US" sz="1400" dirty="0" smtClean="0">
                <a:solidFill>
                  <a:schemeClr val="tx1"/>
                </a:solidFill>
                <a:latin typeface="HG丸ｺﾞｼｯｸM-PRO" pitchFamily="50" charset="-128"/>
                <a:ea typeface="HG丸ｺﾞｼｯｸM-PRO" pitchFamily="50" charset="-128"/>
              </a:rPr>
              <a:t>・市民生活に直接影響することを考慮し、出資者選定は実績・事実に基づき、新会社事業にプラスとなる主体を選定することが好ましい。</a:t>
            </a:r>
            <a:endParaRPr lang="en-US" altLang="ja-JP" sz="1400" dirty="0" smtClean="0">
              <a:solidFill>
                <a:schemeClr val="tx1"/>
              </a:solidFill>
              <a:latin typeface="HG丸ｺﾞｼｯｸM-PRO" pitchFamily="50" charset="-128"/>
              <a:ea typeface="HG丸ｺﾞｼｯｸM-PRO" pitchFamily="50" charset="-128"/>
            </a:endParaRPr>
          </a:p>
        </p:txBody>
      </p:sp>
      <p:sp>
        <p:nvSpPr>
          <p:cNvPr id="36" name="角丸四角形 35"/>
          <p:cNvSpPr/>
          <p:nvPr/>
        </p:nvSpPr>
        <p:spPr>
          <a:xfrm>
            <a:off x="781681" y="4481140"/>
            <a:ext cx="1169741" cy="302401"/>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r>
              <a:rPr lang="ja-JP" altLang="en-US" sz="1500" dirty="0" smtClean="0">
                <a:solidFill>
                  <a:srgbClr val="003E60"/>
                </a:solidFill>
                <a:latin typeface="HGP創英角ｺﾞｼｯｸUB" pitchFamily="50" charset="-128"/>
                <a:ea typeface="HGP創英角ｺﾞｼｯｸUB" pitchFamily="50" charset="-128"/>
                <a:cs typeface="Meiryo UI" pitchFamily="50" charset="-128"/>
              </a:rPr>
              <a:t>民間</a:t>
            </a:r>
            <a:r>
              <a:rPr lang="ja-JP" altLang="en-US" sz="1500" dirty="0">
                <a:solidFill>
                  <a:srgbClr val="003E60"/>
                </a:solidFill>
                <a:latin typeface="HGP創英角ｺﾞｼｯｸUB" pitchFamily="50" charset="-128"/>
                <a:ea typeface="HGP創英角ｺﾞｼｯｸUB" pitchFamily="50" charset="-128"/>
                <a:cs typeface="Meiryo UI" pitchFamily="50" charset="-128"/>
              </a:rPr>
              <a:t>資本参画の基本的な考え方</a:t>
            </a:r>
          </a:p>
        </p:txBody>
      </p:sp>
      <p:grpSp>
        <p:nvGrpSpPr>
          <p:cNvPr id="37" name="グループ化 32"/>
          <p:cNvGrpSpPr>
            <a:grpSpLocks noChangeAspect="1"/>
          </p:cNvGrpSpPr>
          <p:nvPr/>
        </p:nvGrpSpPr>
        <p:grpSpPr>
          <a:xfrm>
            <a:off x="430683" y="4538748"/>
            <a:ext cx="350996" cy="233984"/>
            <a:chOff x="-936000" y="3717064"/>
            <a:chExt cx="540000" cy="359976"/>
          </a:xfrm>
        </p:grpSpPr>
        <p:sp>
          <p:nvSpPr>
            <p:cNvPr id="39" name="平行四辺形 38"/>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平行四辺形 39"/>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平行四辺形 40"/>
            <p:cNvSpPr/>
            <p:nvPr/>
          </p:nvSpPr>
          <p:spPr>
            <a:xfrm>
              <a:off x="-936000" y="3717064"/>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922895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5"/>
          <p:cNvSpPr>
            <a:spLocks noChangeArrowheads="1"/>
          </p:cNvSpPr>
          <p:nvPr/>
        </p:nvSpPr>
        <p:spPr bwMode="auto">
          <a:xfrm>
            <a:off x="468000" y="608400"/>
            <a:ext cx="9000000" cy="1665741"/>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lIns="72000" tIns="108000" rIns="36000" bIns="108000" anchor="ctr">
            <a:noAutofit/>
          </a:bodyPr>
          <a:lstStyle/>
          <a:p>
            <a:pPr marL="180000" indent="-180000">
              <a:lnSpc>
                <a:spcPts val="2200"/>
              </a:lnSpc>
              <a:defRPr/>
            </a:pPr>
            <a:r>
              <a:rPr lang="ja-JP" altLang="en-US" sz="1600" dirty="0" smtClean="0">
                <a:solidFill>
                  <a:srgbClr val="4F81BD">
                    <a:lumMod val="50000"/>
                  </a:srgbClr>
                </a:solidFill>
                <a:latin typeface="HG丸ｺﾞｼｯｸM-PRO" pitchFamily="50" charset="-128"/>
                <a:ea typeface="HG丸ｺﾞｼｯｸM-PRO" pitchFamily="50" charset="-128"/>
                <a:cs typeface="Meiryo UI" pitchFamily="50" charset="-128"/>
              </a:rPr>
              <a:t>・新会社設立時に、設立費用及び当面の経営層などの人件費が必要となり、資本金により、賄うこととする。</a:t>
            </a:r>
            <a:endParaRPr lang="en-US" altLang="ja-JP" sz="1600" dirty="0" smtClean="0">
              <a:solidFill>
                <a:srgbClr val="4F81BD">
                  <a:lumMod val="50000"/>
                </a:srgbClr>
              </a:solidFill>
              <a:latin typeface="HG丸ｺﾞｼｯｸM-PRO" pitchFamily="50" charset="-128"/>
              <a:ea typeface="HG丸ｺﾞｼｯｸM-PRO" pitchFamily="50" charset="-128"/>
              <a:cs typeface="Meiryo UI" pitchFamily="50" charset="-128"/>
            </a:endParaRPr>
          </a:p>
          <a:p>
            <a:pPr marL="180000" indent="-180000">
              <a:lnSpc>
                <a:spcPts val="2200"/>
              </a:lnSpc>
              <a:defRPr/>
            </a:pPr>
            <a:r>
              <a:rPr lang="ja-JP" altLang="en-US" sz="1600" dirty="0" smtClean="0">
                <a:solidFill>
                  <a:srgbClr val="4F81BD">
                    <a:lumMod val="50000"/>
                  </a:srgbClr>
                </a:solidFill>
                <a:latin typeface="HG丸ｺﾞｼｯｸM-PRO" pitchFamily="50" charset="-128"/>
                <a:ea typeface="HG丸ｺﾞｼｯｸM-PRO" pitchFamily="50" charset="-128"/>
                <a:cs typeface="Meiryo UI" pitchFamily="50" charset="-128"/>
              </a:rPr>
              <a:t>・資本金については、新会社の規律性・競争性の担保のために、可能な限り早期に民間からの資本参画を図る。</a:t>
            </a:r>
            <a:endParaRPr lang="en-US" altLang="ja-JP" sz="1600" dirty="0" smtClean="0">
              <a:solidFill>
                <a:srgbClr val="4F81BD">
                  <a:lumMod val="50000"/>
                </a:srgbClr>
              </a:solidFill>
              <a:latin typeface="HG丸ｺﾞｼｯｸM-PRO" pitchFamily="50" charset="-128"/>
              <a:ea typeface="HG丸ｺﾞｼｯｸM-PRO" pitchFamily="50" charset="-128"/>
              <a:cs typeface="Meiryo UI" pitchFamily="50" charset="-128"/>
            </a:endParaRPr>
          </a:p>
        </p:txBody>
      </p:sp>
      <p:sp>
        <p:nvSpPr>
          <p:cNvPr id="48" name="正方形/長方形 47"/>
          <p:cNvSpPr/>
          <p:nvPr/>
        </p:nvSpPr>
        <p:spPr>
          <a:xfrm>
            <a:off x="884548" y="3243175"/>
            <a:ext cx="871296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216000" indent="-216000">
              <a:lnSpc>
                <a:spcPts val="2200"/>
              </a:lnSpc>
            </a:pPr>
            <a:r>
              <a:rPr lang="ja-JP" altLang="en-US" sz="1600" dirty="0" smtClean="0">
                <a:solidFill>
                  <a:schemeClr val="tx1"/>
                </a:solidFill>
                <a:latin typeface="HG丸ｺﾞｼｯｸM-PRO" pitchFamily="50" charset="-128"/>
                <a:ea typeface="HG丸ｺﾞｼｯｸM-PRO" pitchFamily="50" charset="-128"/>
              </a:rPr>
              <a:t>・設立費用及び当面の経営層などの人件費として必要な資金は</a:t>
            </a:r>
            <a:r>
              <a:rPr lang="en-US" altLang="ja-JP" sz="1600" dirty="0" smtClean="0">
                <a:solidFill>
                  <a:schemeClr val="tx1"/>
                </a:solidFill>
                <a:latin typeface="HG丸ｺﾞｼｯｸM-PRO" pitchFamily="50" charset="-128"/>
                <a:ea typeface="HG丸ｺﾞｼｯｸM-PRO" pitchFamily="50" charset="-128"/>
              </a:rPr>
              <a:t>2</a:t>
            </a:r>
            <a:r>
              <a:rPr lang="ja-JP" altLang="en-US" sz="1600" dirty="0" smtClean="0">
                <a:solidFill>
                  <a:schemeClr val="tx1"/>
                </a:solidFill>
                <a:latin typeface="HG丸ｺﾞｼｯｸM-PRO" pitchFamily="50" charset="-128"/>
                <a:ea typeface="HG丸ｺﾞｼｯｸM-PRO" pitchFamily="50" charset="-128"/>
              </a:rPr>
              <a:t>億円であり、これについては資本金で賄う。</a:t>
            </a:r>
            <a:endParaRPr lang="en-US" altLang="ja-JP" sz="1600" dirty="0" smtClean="0">
              <a:solidFill>
                <a:schemeClr val="tx1"/>
              </a:solidFill>
              <a:latin typeface="HG丸ｺﾞｼｯｸM-PRO" pitchFamily="50" charset="-128"/>
              <a:ea typeface="HG丸ｺﾞｼｯｸM-PRO" pitchFamily="50" charset="-128"/>
            </a:endParaRPr>
          </a:p>
          <a:p>
            <a:pPr marL="216000" indent="-216000">
              <a:lnSpc>
                <a:spcPts val="2200"/>
              </a:lnSpc>
            </a:pPr>
            <a:r>
              <a:rPr lang="ja-JP" altLang="en-US" sz="1600" dirty="0" smtClean="0">
                <a:solidFill>
                  <a:schemeClr val="tx1"/>
                </a:solidFill>
                <a:latin typeface="HG丸ｺﾞｼｯｸM-PRO" pitchFamily="50" charset="-128"/>
                <a:ea typeface="HG丸ｺﾞｼｯｸM-PRO" pitchFamily="50" charset="-128"/>
              </a:rPr>
              <a:t>・なお、外形標準課税を回避でき、中小企業の税制優遇措置が適用される資本金の上限額は</a:t>
            </a:r>
            <a:r>
              <a:rPr lang="en-US" altLang="ja-JP" sz="1600" dirty="0" smtClean="0">
                <a:solidFill>
                  <a:schemeClr val="tx1"/>
                </a:solidFill>
                <a:latin typeface="HG丸ｺﾞｼｯｸM-PRO" pitchFamily="50" charset="-128"/>
                <a:ea typeface="HG丸ｺﾞｼｯｸM-PRO" pitchFamily="50" charset="-128"/>
              </a:rPr>
              <a:t>1</a:t>
            </a:r>
            <a:r>
              <a:rPr lang="ja-JP" altLang="en-US" sz="1600" dirty="0" smtClean="0">
                <a:solidFill>
                  <a:schemeClr val="tx1"/>
                </a:solidFill>
                <a:latin typeface="HG丸ｺﾞｼｯｸM-PRO" pitchFamily="50" charset="-128"/>
                <a:ea typeface="HG丸ｺﾞｼｯｸM-PRO" pitchFamily="50" charset="-128"/>
              </a:rPr>
              <a:t>億円、また、会社法上、払込資本の</a:t>
            </a:r>
            <a:r>
              <a:rPr lang="en-US" altLang="ja-JP" sz="1600" dirty="0" smtClean="0">
                <a:solidFill>
                  <a:schemeClr val="tx1"/>
                </a:solidFill>
                <a:latin typeface="HG丸ｺﾞｼｯｸM-PRO" pitchFamily="50" charset="-128"/>
                <a:ea typeface="HG丸ｺﾞｼｯｸM-PRO" pitchFamily="50" charset="-128"/>
              </a:rPr>
              <a:t>1/2</a:t>
            </a:r>
            <a:r>
              <a:rPr lang="ja-JP" altLang="en-US" sz="1600" dirty="0" smtClean="0">
                <a:solidFill>
                  <a:schemeClr val="tx1"/>
                </a:solidFill>
                <a:latin typeface="HG丸ｺﾞｼｯｸM-PRO" pitchFamily="50" charset="-128"/>
                <a:ea typeface="HG丸ｺﾞｼｯｸM-PRO" pitchFamily="50" charset="-128"/>
              </a:rPr>
              <a:t>までは資本準備金として計上可能であり、総額</a:t>
            </a:r>
            <a:r>
              <a:rPr lang="en-US" altLang="ja-JP" sz="1600" dirty="0" smtClean="0">
                <a:solidFill>
                  <a:schemeClr val="tx1"/>
                </a:solidFill>
                <a:latin typeface="HG丸ｺﾞｼｯｸM-PRO" pitchFamily="50" charset="-128"/>
                <a:ea typeface="HG丸ｺﾞｼｯｸM-PRO" pitchFamily="50" charset="-128"/>
              </a:rPr>
              <a:t>2</a:t>
            </a:r>
            <a:r>
              <a:rPr lang="ja-JP" altLang="en-US" sz="1600" dirty="0" smtClean="0">
                <a:solidFill>
                  <a:schemeClr val="tx1"/>
                </a:solidFill>
                <a:latin typeface="HG丸ｺﾞｼｯｸM-PRO" pitchFamily="50" charset="-128"/>
                <a:ea typeface="HG丸ｺﾞｼｯｸM-PRO" pitchFamily="50" charset="-128"/>
              </a:rPr>
              <a:t>億円の株式発行が可能である。</a:t>
            </a:r>
            <a:endParaRPr lang="en-US" altLang="ja-JP" sz="1600" dirty="0" smtClean="0">
              <a:solidFill>
                <a:schemeClr val="tx1"/>
              </a:solidFill>
              <a:latin typeface="HG丸ｺﾞｼｯｸM-PRO" pitchFamily="50" charset="-128"/>
              <a:ea typeface="HG丸ｺﾞｼｯｸM-PRO" pitchFamily="50" charset="-128"/>
            </a:endParaRPr>
          </a:p>
        </p:txBody>
      </p:sp>
      <p:sp>
        <p:nvSpPr>
          <p:cNvPr id="49" name="角丸四角形 48"/>
          <p:cNvSpPr/>
          <p:nvPr/>
        </p:nvSpPr>
        <p:spPr>
          <a:xfrm>
            <a:off x="974950" y="2508730"/>
            <a:ext cx="1169741" cy="302401"/>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r>
              <a:rPr lang="ja-JP" altLang="en-US" sz="1500" dirty="0">
                <a:solidFill>
                  <a:srgbClr val="003E60"/>
                </a:solidFill>
                <a:latin typeface="HGP創英角ｺﾞｼｯｸUB" pitchFamily="50" charset="-128"/>
                <a:ea typeface="HGP創英角ｺﾞｼｯｸUB" pitchFamily="50" charset="-128"/>
                <a:cs typeface="Meiryo UI" pitchFamily="50" charset="-128"/>
              </a:rPr>
              <a:t>資本金額の基本的な考え方</a:t>
            </a:r>
          </a:p>
        </p:txBody>
      </p:sp>
      <p:grpSp>
        <p:nvGrpSpPr>
          <p:cNvPr id="7" name="グループ化 32"/>
          <p:cNvGrpSpPr>
            <a:grpSpLocks noChangeAspect="1"/>
          </p:cNvGrpSpPr>
          <p:nvPr/>
        </p:nvGrpSpPr>
        <p:grpSpPr>
          <a:xfrm>
            <a:off x="569556" y="2541139"/>
            <a:ext cx="350996" cy="233984"/>
            <a:chOff x="-936000" y="3717064"/>
            <a:chExt cx="540000" cy="359976"/>
          </a:xfrm>
        </p:grpSpPr>
        <p:sp>
          <p:nvSpPr>
            <p:cNvPr id="51" name="平行四辺形 50"/>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平行四辺形 51"/>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平行四辺形 52"/>
            <p:cNvSpPr/>
            <p:nvPr/>
          </p:nvSpPr>
          <p:spPr>
            <a:xfrm>
              <a:off x="-936000" y="3717064"/>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Rectangle 5"/>
          <p:cNvSpPr>
            <a:spLocks noChangeArrowheads="1"/>
          </p:cNvSpPr>
          <p:nvPr/>
        </p:nvSpPr>
        <p:spPr bwMode="auto">
          <a:xfrm>
            <a:off x="5813202" y="4952546"/>
            <a:ext cx="2916000" cy="1152000"/>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lIns="72000" tIns="0" rIns="0" bIns="0" anchor="ctr"/>
          <a:lstStyle/>
          <a:p>
            <a:pPr marL="180000" indent="-180000">
              <a:lnSpc>
                <a:spcPts val="2000"/>
              </a:lnSpc>
              <a:defRPr/>
            </a:pPr>
            <a:r>
              <a:rPr lang="ja-JP" altLang="en-US" sz="1200" dirty="0" smtClean="0">
                <a:solidFill>
                  <a:srgbClr val="4F81BD">
                    <a:lumMod val="50000"/>
                  </a:srgbClr>
                </a:solidFill>
                <a:latin typeface="HG丸ｺﾞｼｯｸM-PRO" pitchFamily="50" charset="-128"/>
                <a:ea typeface="HG丸ｺﾞｼｯｸM-PRO" pitchFamily="50" charset="-128"/>
                <a:cs typeface="Meiryo UI" pitchFamily="50" charset="-128"/>
              </a:rPr>
              <a:t>・東京都下水道サービス　        </a:t>
            </a:r>
            <a:r>
              <a:rPr lang="en-US" altLang="ja-JP" sz="1200" dirty="0" smtClean="0">
                <a:solidFill>
                  <a:srgbClr val="4F81BD">
                    <a:lumMod val="50000"/>
                  </a:srgbClr>
                </a:solidFill>
                <a:latin typeface="HG丸ｺﾞｼｯｸM-PRO" pitchFamily="50" charset="-128"/>
                <a:ea typeface="HG丸ｺﾞｼｯｸM-PRO" pitchFamily="50" charset="-128"/>
                <a:cs typeface="Meiryo UI" pitchFamily="50" charset="-128"/>
              </a:rPr>
              <a:t>1</a:t>
            </a:r>
            <a:r>
              <a:rPr lang="ja-JP" altLang="en-US" sz="1200" dirty="0" smtClean="0">
                <a:solidFill>
                  <a:srgbClr val="4F81BD">
                    <a:lumMod val="50000"/>
                  </a:srgbClr>
                </a:solidFill>
                <a:latin typeface="HG丸ｺﾞｼｯｸM-PRO" pitchFamily="50" charset="-128"/>
                <a:ea typeface="HG丸ｺﾞｼｯｸM-PRO" pitchFamily="50" charset="-128"/>
                <a:cs typeface="Meiryo UI" pitchFamily="50" charset="-128"/>
              </a:rPr>
              <a:t>億円</a:t>
            </a:r>
            <a:endParaRPr lang="en-US" altLang="ja-JP" sz="1200" dirty="0" smtClean="0">
              <a:solidFill>
                <a:srgbClr val="4F81BD">
                  <a:lumMod val="50000"/>
                </a:srgbClr>
              </a:solidFill>
              <a:latin typeface="HG丸ｺﾞｼｯｸM-PRO" pitchFamily="50" charset="-128"/>
              <a:ea typeface="HG丸ｺﾞｼｯｸM-PRO" pitchFamily="50" charset="-128"/>
              <a:cs typeface="Meiryo UI" pitchFamily="50" charset="-128"/>
            </a:endParaRPr>
          </a:p>
          <a:p>
            <a:pPr marL="180000" indent="-180000">
              <a:lnSpc>
                <a:spcPts val="2000"/>
              </a:lnSpc>
              <a:defRPr/>
            </a:pPr>
            <a:r>
              <a:rPr lang="ja-JP" altLang="en-US" sz="1200" dirty="0" smtClean="0">
                <a:solidFill>
                  <a:srgbClr val="4F81BD">
                    <a:lumMod val="50000"/>
                  </a:srgbClr>
                </a:solidFill>
                <a:latin typeface="HG丸ｺﾞｼｯｸM-PRO" pitchFamily="50" charset="-128"/>
                <a:ea typeface="HG丸ｺﾞｼｯｸM-PRO" pitchFamily="50" charset="-128"/>
                <a:cs typeface="Meiryo UI" pitchFamily="50" charset="-128"/>
              </a:rPr>
              <a:t>・東京水道サービス　   　        </a:t>
            </a:r>
            <a:r>
              <a:rPr lang="en-US" altLang="ja-JP" sz="1200" dirty="0" smtClean="0">
                <a:solidFill>
                  <a:srgbClr val="4F81BD">
                    <a:lumMod val="50000"/>
                  </a:srgbClr>
                </a:solidFill>
                <a:latin typeface="HG丸ｺﾞｼｯｸM-PRO" pitchFamily="50" charset="-128"/>
                <a:ea typeface="HG丸ｺﾞｼｯｸM-PRO" pitchFamily="50" charset="-128"/>
                <a:cs typeface="Meiryo UI" pitchFamily="50" charset="-128"/>
              </a:rPr>
              <a:t>1</a:t>
            </a:r>
            <a:r>
              <a:rPr lang="ja-JP" altLang="en-US" sz="1200" dirty="0" smtClean="0">
                <a:solidFill>
                  <a:srgbClr val="4F81BD">
                    <a:lumMod val="50000"/>
                  </a:srgbClr>
                </a:solidFill>
                <a:latin typeface="HG丸ｺﾞｼｯｸM-PRO" pitchFamily="50" charset="-128"/>
                <a:ea typeface="HG丸ｺﾞｼｯｸM-PRO" pitchFamily="50" charset="-128"/>
                <a:cs typeface="Meiryo UI" pitchFamily="50" charset="-128"/>
              </a:rPr>
              <a:t>億円　　</a:t>
            </a:r>
            <a:endParaRPr lang="en-US" altLang="ja-JP" sz="1200" dirty="0" smtClean="0">
              <a:solidFill>
                <a:srgbClr val="4F81BD">
                  <a:lumMod val="50000"/>
                </a:srgbClr>
              </a:solidFill>
              <a:latin typeface="HG丸ｺﾞｼｯｸM-PRO" pitchFamily="50" charset="-128"/>
              <a:ea typeface="HG丸ｺﾞｼｯｸM-PRO" pitchFamily="50" charset="-128"/>
              <a:cs typeface="Meiryo UI" pitchFamily="50" charset="-128"/>
            </a:endParaRPr>
          </a:p>
          <a:p>
            <a:pPr marL="180000" indent="-180000">
              <a:lnSpc>
                <a:spcPts val="2000"/>
              </a:lnSpc>
              <a:defRPr/>
            </a:pPr>
            <a:r>
              <a:rPr lang="ja-JP" altLang="en-US" sz="1200" dirty="0" smtClean="0">
                <a:solidFill>
                  <a:srgbClr val="4F81BD">
                    <a:lumMod val="50000"/>
                  </a:srgbClr>
                </a:solidFill>
                <a:latin typeface="HG丸ｺﾞｼｯｸM-PRO" pitchFamily="50" charset="-128"/>
                <a:ea typeface="HG丸ｺﾞｼｯｸM-PRO" pitchFamily="50" charset="-128"/>
                <a:cs typeface="Meiryo UI" pitchFamily="50" charset="-128"/>
              </a:rPr>
              <a:t>・大阪水道総合サービス　 </a:t>
            </a:r>
            <a:r>
              <a:rPr lang="en-US" altLang="ja-JP" sz="1200" dirty="0" smtClean="0">
                <a:solidFill>
                  <a:srgbClr val="4F81BD">
                    <a:lumMod val="50000"/>
                  </a:srgbClr>
                </a:solidFill>
                <a:latin typeface="HG丸ｺﾞｼｯｸM-PRO" pitchFamily="50" charset="-128"/>
                <a:ea typeface="HG丸ｺﾞｼｯｸM-PRO" pitchFamily="50" charset="-128"/>
                <a:cs typeface="Meiryo UI" pitchFamily="50" charset="-128"/>
              </a:rPr>
              <a:t>8,500</a:t>
            </a:r>
            <a:r>
              <a:rPr lang="ja-JP" altLang="en-US" sz="1200" dirty="0" smtClean="0">
                <a:solidFill>
                  <a:srgbClr val="4F81BD">
                    <a:lumMod val="50000"/>
                  </a:srgbClr>
                </a:solidFill>
                <a:latin typeface="HG丸ｺﾞｼｯｸM-PRO" pitchFamily="50" charset="-128"/>
                <a:ea typeface="HG丸ｺﾞｼｯｸM-PRO" pitchFamily="50" charset="-128"/>
                <a:cs typeface="Meiryo UI" pitchFamily="50" charset="-128"/>
              </a:rPr>
              <a:t>万円</a:t>
            </a:r>
            <a:endParaRPr lang="en-US" altLang="ja-JP" sz="1200" dirty="0" smtClean="0">
              <a:solidFill>
                <a:srgbClr val="4F81BD">
                  <a:lumMod val="50000"/>
                </a:srgbClr>
              </a:solidFill>
              <a:latin typeface="HG丸ｺﾞｼｯｸM-PRO" pitchFamily="50" charset="-128"/>
              <a:ea typeface="HG丸ｺﾞｼｯｸM-PRO" pitchFamily="50" charset="-128"/>
              <a:cs typeface="Meiryo UI" pitchFamily="50" charset="-128"/>
            </a:endParaRPr>
          </a:p>
          <a:p>
            <a:pPr marL="180000" indent="-180000">
              <a:lnSpc>
                <a:spcPts val="2000"/>
              </a:lnSpc>
              <a:defRPr/>
            </a:pPr>
            <a:r>
              <a:rPr lang="ja-JP" altLang="en-US" sz="1200" dirty="0" smtClean="0">
                <a:solidFill>
                  <a:srgbClr val="4F81BD">
                    <a:lumMod val="50000"/>
                  </a:srgbClr>
                </a:solidFill>
                <a:latin typeface="HG丸ｺﾞｼｯｸM-PRO" pitchFamily="50" charset="-128"/>
                <a:ea typeface="HG丸ｺﾞｼｯｸM-PRO" pitchFamily="50" charset="-128"/>
                <a:cs typeface="Meiryo UI" pitchFamily="50" charset="-128"/>
              </a:rPr>
              <a:t>・水みらい広島            　 </a:t>
            </a:r>
            <a:r>
              <a:rPr lang="en-US" altLang="ja-JP" sz="1200" dirty="0" smtClean="0">
                <a:solidFill>
                  <a:srgbClr val="4F81BD">
                    <a:lumMod val="50000"/>
                  </a:srgbClr>
                </a:solidFill>
                <a:latin typeface="HG丸ｺﾞｼｯｸM-PRO" pitchFamily="50" charset="-128"/>
                <a:ea typeface="HG丸ｺﾞｼｯｸM-PRO" pitchFamily="50" charset="-128"/>
                <a:cs typeface="Meiryo UI" pitchFamily="50" charset="-128"/>
              </a:rPr>
              <a:t>6,000</a:t>
            </a:r>
            <a:r>
              <a:rPr lang="ja-JP" altLang="en-US" sz="1200" dirty="0" smtClean="0">
                <a:solidFill>
                  <a:srgbClr val="4F81BD">
                    <a:lumMod val="50000"/>
                  </a:srgbClr>
                </a:solidFill>
                <a:latin typeface="HG丸ｺﾞｼｯｸM-PRO" pitchFamily="50" charset="-128"/>
                <a:ea typeface="HG丸ｺﾞｼｯｸM-PRO" pitchFamily="50" charset="-128"/>
                <a:cs typeface="Meiryo UI" pitchFamily="50" charset="-128"/>
              </a:rPr>
              <a:t>万円</a:t>
            </a:r>
            <a:endParaRPr lang="en-US" altLang="ja-JP" sz="1200" dirty="0" smtClean="0">
              <a:solidFill>
                <a:srgbClr val="4F81BD">
                  <a:lumMod val="50000"/>
                </a:srgbClr>
              </a:solidFill>
              <a:latin typeface="HG丸ｺﾞｼｯｸM-PRO" pitchFamily="50" charset="-128"/>
              <a:ea typeface="HG丸ｺﾞｼｯｸM-PRO" pitchFamily="50" charset="-128"/>
              <a:cs typeface="Meiryo UI" pitchFamily="50" charset="-128"/>
            </a:endParaRPr>
          </a:p>
        </p:txBody>
      </p:sp>
      <p:sp>
        <p:nvSpPr>
          <p:cNvPr id="56" name="テキスト ボックス 55"/>
          <p:cNvSpPr txBox="1"/>
          <p:nvPr/>
        </p:nvSpPr>
        <p:spPr>
          <a:xfrm>
            <a:off x="5781092" y="4647883"/>
            <a:ext cx="3231654" cy="215444"/>
          </a:xfrm>
          <a:prstGeom prst="rect">
            <a:avLst/>
          </a:prstGeom>
          <a:noFill/>
        </p:spPr>
        <p:txBody>
          <a:bodyPr wrap="none" lIns="0" tIns="0" rIns="0" bIns="0" rtlCol="0" anchor="ctr" anchorCtr="0">
            <a:spAutoFit/>
          </a:bodyPr>
          <a:lstStyle/>
          <a:p>
            <a:r>
              <a:rPr lang="en-US" altLang="ja-JP" sz="1400" dirty="0" smtClean="0">
                <a:latin typeface="HGS創英角ｺﾞｼｯｸUB" pitchFamily="50" charset="-128"/>
                <a:ea typeface="HGS創英角ｺﾞｼｯｸUB" pitchFamily="50" charset="-128"/>
              </a:rPr>
              <a:t>※</a:t>
            </a:r>
            <a:r>
              <a:rPr lang="ja-JP" altLang="en-US" sz="1400" dirty="0" smtClean="0">
                <a:latin typeface="HGS創英角ｺﾞｼｯｸUB" pitchFamily="50" charset="-128"/>
                <a:ea typeface="HGS創英角ｺﾞｼｯｸUB" pitchFamily="50" charset="-128"/>
              </a:rPr>
              <a:t>上下水道関連企業における資本金の例</a:t>
            </a:r>
            <a:endParaRPr lang="ja-JP" altLang="en-US" sz="1400" dirty="0">
              <a:latin typeface="HGS創英角ｺﾞｼｯｸUB" pitchFamily="50" charset="-128"/>
              <a:ea typeface="HGS創英角ｺﾞｼｯｸUB" pitchFamily="50" charset="-128"/>
            </a:endParaRPr>
          </a:p>
        </p:txBody>
      </p:sp>
      <p:sp>
        <p:nvSpPr>
          <p:cNvPr id="25" name="テキスト ボックス 24"/>
          <p:cNvSpPr txBox="1"/>
          <p:nvPr/>
        </p:nvSpPr>
        <p:spPr>
          <a:xfrm>
            <a:off x="711301" y="4649157"/>
            <a:ext cx="2513509" cy="215444"/>
          </a:xfrm>
          <a:prstGeom prst="rect">
            <a:avLst/>
          </a:prstGeom>
          <a:noFill/>
        </p:spPr>
        <p:txBody>
          <a:bodyPr wrap="none" lIns="0" tIns="0" rIns="0" bIns="0" rtlCol="0" anchor="ctr" anchorCtr="0">
            <a:spAutoFit/>
          </a:bodyPr>
          <a:lstStyle/>
          <a:p>
            <a:r>
              <a:rPr lang="en-US" altLang="ja-JP" sz="1400" dirty="0" smtClean="0">
                <a:latin typeface="HGS創英角ｺﾞｼｯｸUB" pitchFamily="50" charset="-128"/>
                <a:ea typeface="HGS創英角ｺﾞｼｯｸUB" pitchFamily="50" charset="-128"/>
              </a:rPr>
              <a:t>※</a:t>
            </a:r>
            <a:r>
              <a:rPr lang="ja-JP" altLang="en-US" sz="1400" dirty="0" smtClean="0">
                <a:latin typeface="HGS創英角ｺﾞｼｯｸUB" pitchFamily="50" charset="-128"/>
                <a:ea typeface="HGS創英角ｺﾞｼｯｸUB" pitchFamily="50" charset="-128"/>
              </a:rPr>
              <a:t>新会社の設立時に必要な経費</a:t>
            </a:r>
            <a:endParaRPr lang="ja-JP" altLang="en-US" sz="1400" dirty="0">
              <a:latin typeface="HGS創英角ｺﾞｼｯｸUB" pitchFamily="50" charset="-128"/>
              <a:ea typeface="HGS創英角ｺﾞｼｯｸUB" pitchFamily="50" charset="-128"/>
            </a:endParaRPr>
          </a:p>
        </p:txBody>
      </p:sp>
      <p:sp>
        <p:nvSpPr>
          <p:cNvPr id="26" name="Rectangle 5"/>
          <p:cNvSpPr>
            <a:spLocks noChangeArrowheads="1"/>
          </p:cNvSpPr>
          <p:nvPr/>
        </p:nvSpPr>
        <p:spPr bwMode="auto">
          <a:xfrm>
            <a:off x="760064" y="4952546"/>
            <a:ext cx="2916000" cy="1124992"/>
          </a:xfrm>
          <a:prstGeom prst="rect">
            <a:avLst/>
          </a:prstGeom>
          <a:solidFill>
            <a:srgbClr val="E7F5FF"/>
          </a:solidFill>
          <a:ln w="12700">
            <a:noFill/>
            <a:miter lim="800000"/>
            <a:headEnd/>
            <a:tailEnd/>
          </a:ln>
          <a:effectLst>
            <a:outerShdw blurRad="63500" dist="25400" sx="101000" sy="101000" algn="ctr" rotWithShape="0">
              <a:srgbClr val="00B1F0">
                <a:alpha val="75000"/>
              </a:srgbClr>
            </a:outerShdw>
          </a:effectLst>
          <a:extLst/>
        </p:spPr>
        <p:txBody>
          <a:bodyPr lIns="72000" tIns="0" rIns="0" bIns="0" anchor="ctr"/>
          <a:lstStyle/>
          <a:p>
            <a:pPr marL="144000" indent="-144000">
              <a:lnSpc>
                <a:spcPts val="2200"/>
              </a:lnSpc>
            </a:pPr>
            <a:r>
              <a:rPr lang="ja-JP" altLang="en-US" sz="1200" dirty="0">
                <a:solidFill>
                  <a:schemeClr val="tx2">
                    <a:lumMod val="75000"/>
                  </a:schemeClr>
                </a:solidFill>
                <a:latin typeface="HG丸ｺﾞｼｯｸM-PRO" pitchFamily="50" charset="-128"/>
                <a:ea typeface="HG丸ｺﾞｼｯｸM-PRO" pitchFamily="50" charset="-128"/>
              </a:rPr>
              <a:t>・登記代等の設立にかかる諸経費</a:t>
            </a:r>
            <a:endParaRPr lang="en-US" altLang="ja-JP" sz="1200" dirty="0">
              <a:solidFill>
                <a:schemeClr val="tx2">
                  <a:lumMod val="75000"/>
                </a:schemeClr>
              </a:solidFill>
              <a:latin typeface="HG丸ｺﾞｼｯｸM-PRO" pitchFamily="50" charset="-128"/>
              <a:ea typeface="HG丸ｺﾞｼｯｸM-PRO" pitchFamily="50" charset="-128"/>
            </a:endParaRPr>
          </a:p>
          <a:p>
            <a:pPr marL="144000" indent="-144000">
              <a:lnSpc>
                <a:spcPts val="2200"/>
              </a:lnSpc>
            </a:pPr>
            <a:r>
              <a:rPr lang="ja-JP" altLang="en-US" sz="1200" dirty="0">
                <a:solidFill>
                  <a:schemeClr val="tx2">
                    <a:lumMod val="75000"/>
                  </a:schemeClr>
                </a:solidFill>
                <a:latin typeface="HG丸ｺﾞｼｯｸM-PRO" pitchFamily="50" charset="-128"/>
                <a:ea typeface="HG丸ｺﾞｼｯｸM-PRO" pitchFamily="50" charset="-128"/>
              </a:rPr>
              <a:t>・経営層人件費</a:t>
            </a:r>
            <a:endParaRPr lang="en-US" altLang="ja-JP" sz="1200" dirty="0">
              <a:solidFill>
                <a:schemeClr val="tx2">
                  <a:lumMod val="75000"/>
                </a:schemeClr>
              </a:solidFill>
              <a:latin typeface="HG丸ｺﾞｼｯｸM-PRO" pitchFamily="50" charset="-128"/>
              <a:ea typeface="HG丸ｺﾞｼｯｸM-PRO" pitchFamily="50" charset="-128"/>
            </a:endParaRPr>
          </a:p>
          <a:p>
            <a:pPr marL="144000" indent="-144000">
              <a:lnSpc>
                <a:spcPts val="2200"/>
              </a:lnSpc>
            </a:pPr>
            <a:r>
              <a:rPr lang="ja-JP" altLang="en-US" sz="1200" dirty="0">
                <a:solidFill>
                  <a:schemeClr val="tx2">
                    <a:lumMod val="75000"/>
                  </a:schemeClr>
                </a:solidFill>
                <a:latin typeface="HG丸ｺﾞｼｯｸM-PRO" pitchFamily="50" charset="-128"/>
                <a:ea typeface="HG丸ｺﾞｼｯｸM-PRO" pitchFamily="50" charset="-128"/>
              </a:rPr>
              <a:t>・</a:t>
            </a:r>
            <a:r>
              <a:rPr lang="en-US" altLang="ja-JP" sz="1200" dirty="0">
                <a:solidFill>
                  <a:schemeClr val="tx2">
                    <a:lumMod val="75000"/>
                  </a:schemeClr>
                </a:solidFill>
                <a:latin typeface="HG丸ｺﾞｼｯｸM-PRO" pitchFamily="50" charset="-128"/>
                <a:ea typeface="HG丸ｺﾞｼｯｸM-PRO" pitchFamily="50" charset="-128"/>
              </a:rPr>
              <a:t>IT</a:t>
            </a:r>
            <a:r>
              <a:rPr lang="ja-JP" altLang="en-US" sz="1200" dirty="0">
                <a:solidFill>
                  <a:schemeClr val="tx2">
                    <a:lumMod val="75000"/>
                  </a:schemeClr>
                </a:solidFill>
                <a:latin typeface="HG丸ｺﾞｼｯｸM-PRO" pitchFamily="50" charset="-128"/>
                <a:ea typeface="HG丸ｺﾞｼｯｸM-PRO" pitchFamily="50" charset="-128"/>
              </a:rPr>
              <a:t>システム導入費</a:t>
            </a:r>
            <a:endParaRPr lang="en-US" altLang="ja-JP" sz="1200" dirty="0">
              <a:solidFill>
                <a:schemeClr val="tx2">
                  <a:lumMod val="75000"/>
                </a:schemeClr>
              </a:solidFill>
              <a:latin typeface="HG丸ｺﾞｼｯｸM-PRO" pitchFamily="50" charset="-128"/>
              <a:ea typeface="HG丸ｺﾞｼｯｸM-PRO" pitchFamily="50" charset="-128"/>
            </a:endParaRPr>
          </a:p>
          <a:p>
            <a:pPr marL="144000" indent="-144000">
              <a:lnSpc>
                <a:spcPts val="2200"/>
              </a:lnSpc>
            </a:pPr>
            <a:r>
              <a:rPr lang="ja-JP" altLang="en-US" sz="1200" dirty="0">
                <a:solidFill>
                  <a:schemeClr val="tx2">
                    <a:lumMod val="75000"/>
                  </a:schemeClr>
                </a:solidFill>
                <a:latin typeface="HG丸ｺﾞｼｯｸM-PRO" pitchFamily="50" charset="-128"/>
                <a:ea typeface="HG丸ｺﾞｼｯｸM-PRO" pitchFamily="50" charset="-128"/>
              </a:rPr>
              <a:t>・その他移転に係る費用</a:t>
            </a:r>
            <a:endParaRPr lang="en-US" altLang="ja-JP" sz="1200" dirty="0">
              <a:solidFill>
                <a:schemeClr val="tx2">
                  <a:lumMod val="75000"/>
                </a:schemeClr>
              </a:solidFill>
              <a:latin typeface="HG丸ｺﾞｼｯｸM-PRO" pitchFamily="50" charset="-128"/>
              <a:ea typeface="HG丸ｺﾞｼｯｸM-PRO" pitchFamily="50" charset="-128"/>
            </a:endParaRPr>
          </a:p>
        </p:txBody>
      </p:sp>
      <p:sp>
        <p:nvSpPr>
          <p:cNvPr id="57" name="スライド番号プレースホルダ 1"/>
          <p:cNvSpPr>
            <a:spLocks noGrp="1"/>
          </p:cNvSpPr>
          <p:nvPr>
            <p:ph type="sldNum" sz="quarter" idx="12"/>
          </p:nvPr>
        </p:nvSpPr>
        <p:spPr/>
        <p:txBody>
          <a:bodyPr/>
          <a:lstStyle/>
          <a:p>
            <a:pPr algn="ctr"/>
            <a:fld id="{D2D8002D-B5B0-4BAC-B1F6-782DDCCE6D9C}" type="slidenum">
              <a:rPr lang="ja-JP" altLang="en-US" sz="2000" b="1" smtClean="0">
                <a:solidFill>
                  <a:srgbClr val="000000"/>
                </a:solidFill>
                <a:latin typeface="Times New Roman" pitchFamily="18" charset="0"/>
                <a:cs typeface="Times New Roman" pitchFamily="18" charset="0"/>
              </a:rPr>
              <a:pPr algn="ctr"/>
              <a:t>76</a:t>
            </a:fld>
            <a:endParaRPr lang="ja-JP" altLang="en-US" sz="2000" b="1" dirty="0">
              <a:solidFill>
                <a:srgbClr val="000000"/>
              </a:solidFill>
              <a:latin typeface="Times New Roman" pitchFamily="18" charset="0"/>
              <a:cs typeface="Times New Roman" pitchFamily="18" charset="0"/>
            </a:endParaRPr>
          </a:p>
        </p:txBody>
      </p:sp>
      <p:sp>
        <p:nvSpPr>
          <p:cNvPr id="4" name="タイトル 3"/>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８</a:t>
            </a:r>
            <a:r>
              <a:rPr lang="en-US" altLang="ja-JP" sz="2000" dirty="0" smtClean="0">
                <a:latin typeface="HGS創英角ｺﾞｼｯｸUB" pitchFamily="50" charset="-128"/>
                <a:ea typeface="HGS創英角ｺﾞｼｯｸUB" pitchFamily="50" charset="-128"/>
              </a:rPr>
              <a:t>-10</a:t>
            </a:r>
            <a:r>
              <a:rPr lang="ja-JP" altLang="en-US" dirty="0" err="1" smtClean="0">
                <a:solidFill>
                  <a:srgbClr val="623104"/>
                </a:solidFill>
                <a:latin typeface="HGS創英角ｺﾞｼｯｸUB" pitchFamily="50" charset="-128"/>
                <a:ea typeface="HGS創英角ｺﾞｼｯｸUB" pitchFamily="50" charset="-128"/>
              </a:rPr>
              <a:t>．</a:t>
            </a:r>
            <a:r>
              <a:rPr lang="ja-JP" altLang="en-US" dirty="0" smtClean="0"/>
              <a:t>新会社設立</a:t>
            </a:r>
            <a:r>
              <a:rPr lang="ja-JP" altLang="en-US" dirty="0"/>
              <a:t>当初における資本金額の</a:t>
            </a:r>
            <a:r>
              <a:rPr lang="ja-JP" altLang="en-US" dirty="0" smtClean="0"/>
              <a:t>考え方</a:t>
            </a:r>
            <a:endParaRPr kumimoji="1" lang="ja-JP" altLang="en-US" dirty="0"/>
          </a:p>
        </p:txBody>
      </p:sp>
    </p:spTree>
    <p:extLst>
      <p:ext uri="{BB962C8B-B14F-4D97-AF65-F5344CB8AC3E}">
        <p14:creationId xmlns:p14="http://schemas.microsoft.com/office/powerpoint/2010/main" val="336105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・大阪市の下水道の施設数など</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graphicFrame>
        <p:nvGraphicFramePr>
          <p:cNvPr id="2" name="図表 1"/>
          <p:cNvGraphicFramePr/>
          <p:nvPr>
            <p:extLst>
              <p:ext uri="{D42A27DB-BD31-4B8C-83A1-F6EECF244321}">
                <p14:modId xmlns:p14="http://schemas.microsoft.com/office/powerpoint/2010/main" val="3286176743"/>
              </p:ext>
            </p:extLst>
          </p:nvPr>
        </p:nvGraphicFramePr>
        <p:xfrm>
          <a:off x="360000" y="1556792"/>
          <a:ext cx="9317856"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0" name="角丸四角形 119"/>
          <p:cNvSpPr/>
          <p:nvPr/>
        </p:nvSpPr>
        <p:spPr>
          <a:xfrm>
            <a:off x="848544" y="2316741"/>
            <a:ext cx="734830" cy="302401"/>
          </a:xfrm>
          <a:prstGeom prst="roundRect">
            <a:avLst>
              <a:gd name="adj" fmla="val 929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r>
              <a:rPr lang="ja-JP" altLang="en-US" sz="1500" dirty="0" smtClean="0">
                <a:solidFill>
                  <a:srgbClr val="003E60"/>
                </a:solidFill>
                <a:latin typeface="HGP創英角ｺﾞｼｯｸUB" pitchFamily="50" charset="-128"/>
                <a:ea typeface="HGP創英角ｺﾞｼｯｸUB" pitchFamily="50" charset="-128"/>
                <a:cs typeface="Meiryo UI" pitchFamily="50" charset="-128"/>
              </a:rPr>
              <a:t>行政区と下水処理区の関係（市域模式図）</a:t>
            </a:r>
          </a:p>
        </p:txBody>
      </p:sp>
      <p:grpSp>
        <p:nvGrpSpPr>
          <p:cNvPr id="10" name="グループ化 122"/>
          <p:cNvGrpSpPr>
            <a:grpSpLocks noChangeAspect="1"/>
          </p:cNvGrpSpPr>
          <p:nvPr/>
        </p:nvGrpSpPr>
        <p:grpSpPr>
          <a:xfrm>
            <a:off x="488504" y="2388735"/>
            <a:ext cx="269997" cy="179988"/>
            <a:chOff x="-936000" y="3717064"/>
            <a:chExt cx="540000" cy="359976"/>
          </a:xfrm>
        </p:grpSpPr>
        <p:sp>
          <p:nvSpPr>
            <p:cNvPr id="122" name="平行四辺形 121"/>
            <p:cNvSpPr/>
            <p:nvPr/>
          </p:nvSpPr>
          <p:spPr>
            <a:xfrm>
              <a:off x="-936000" y="3933056"/>
              <a:ext cx="540000" cy="143984"/>
            </a:xfrm>
            <a:prstGeom prst="parallelogram">
              <a:avLst>
                <a:gd name="adj" fmla="val 156951"/>
              </a:avLst>
            </a:prstGeom>
            <a:gradFill flip="none" rotWithShape="1">
              <a:gsLst>
                <a:gs pos="0">
                  <a:srgbClr val="0070C0"/>
                </a:gs>
                <a:gs pos="50000">
                  <a:srgbClr val="00B0F0"/>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平行四辺形 122"/>
            <p:cNvSpPr/>
            <p:nvPr/>
          </p:nvSpPr>
          <p:spPr>
            <a:xfrm>
              <a:off x="-936000" y="3816000"/>
              <a:ext cx="540000" cy="143984"/>
            </a:xfrm>
            <a:prstGeom prst="parallelogram">
              <a:avLst>
                <a:gd name="adj" fmla="val 160143"/>
              </a:avLst>
            </a:prstGeom>
            <a:gradFill flip="none" rotWithShape="1">
              <a:gsLst>
                <a:gs pos="0">
                  <a:srgbClr val="008BD8"/>
                </a:gs>
                <a:gs pos="50000">
                  <a:srgbClr val="39D9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平行四辺形 123"/>
            <p:cNvSpPr/>
            <p:nvPr/>
          </p:nvSpPr>
          <p:spPr>
            <a:xfrm>
              <a:off x="-936000" y="3717064"/>
              <a:ext cx="540000" cy="143984"/>
            </a:xfrm>
            <a:prstGeom prst="parallelogram">
              <a:avLst>
                <a:gd name="adj" fmla="val 153095"/>
              </a:avLst>
            </a:prstGeom>
            <a:gradFill flip="none" rotWithShape="1">
              <a:gsLst>
                <a:gs pos="0">
                  <a:srgbClr val="00B1F0"/>
                </a:gs>
                <a:gs pos="50000">
                  <a:srgbClr val="B1F6FF"/>
                </a:gs>
              </a:gsLst>
              <a:lin ang="0" scaled="1"/>
              <a:tileRect/>
            </a:gradFill>
            <a:ln>
              <a:noFill/>
            </a:ln>
            <a:effectLst>
              <a:outerShdw blurRad="25400" dist="12700" dir="5400000" algn="t" rotWithShape="0">
                <a:srgbClr val="B1F6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5" name="角丸四角形 124"/>
          <p:cNvSpPr/>
          <p:nvPr/>
        </p:nvSpPr>
        <p:spPr>
          <a:xfrm>
            <a:off x="468000" y="5589240"/>
            <a:ext cx="8928992" cy="999087"/>
          </a:xfrm>
          <a:prstGeom prst="roundRect">
            <a:avLst>
              <a:gd name="adj" fmla="val 13794"/>
            </a:avLst>
          </a:prstGeom>
          <a:solidFill>
            <a:srgbClr val="F0F7FA"/>
          </a:solidFill>
          <a:ln>
            <a:solidFill>
              <a:srgbClr val="ACC9E4"/>
            </a:solidFill>
          </a:ln>
          <a:effectLst>
            <a:outerShdw blurRad="88900" dist="63500" dir="2700000" algn="tl" rotWithShape="0">
              <a:srgbClr val="3774A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54000" tIns="36000" rIns="72000" bIns="36000" rtlCol="0" anchor="ctr">
            <a:spAutoFit/>
          </a:bodyPr>
          <a:lstStyle/>
          <a:p>
            <a:pPr marL="171450" indent="-171450">
              <a:lnSpc>
                <a:spcPts val="2000"/>
              </a:lnSpc>
              <a:spcBef>
                <a:spcPts val="300"/>
              </a:spcBef>
            </a:pPr>
            <a:r>
              <a:rPr lang="ja-JP" altLang="en-US" sz="1400" dirty="0" smtClean="0">
                <a:solidFill>
                  <a:srgbClr val="003366"/>
                </a:solidFill>
                <a:latin typeface="HG丸ｺﾞｼｯｸM-PRO" pitchFamily="50" charset="-128"/>
                <a:ea typeface="HG丸ｺﾞｼｯｸM-PRO" pitchFamily="50" charset="-128"/>
              </a:rPr>
              <a:t>・行政区と処理区が異なる（処理区が複数の行政区に跨る）</a:t>
            </a:r>
            <a:endParaRPr lang="en-US" altLang="ja-JP" sz="1400" dirty="0" smtClean="0">
              <a:solidFill>
                <a:srgbClr val="003366"/>
              </a:solidFill>
              <a:latin typeface="HG丸ｺﾞｼｯｸM-PRO" pitchFamily="50" charset="-128"/>
              <a:ea typeface="HG丸ｺﾞｼｯｸM-PRO" pitchFamily="50" charset="-128"/>
            </a:endParaRPr>
          </a:p>
          <a:p>
            <a:pPr marL="171450" indent="-171450">
              <a:lnSpc>
                <a:spcPts val="2000"/>
              </a:lnSpc>
              <a:spcBef>
                <a:spcPts val="300"/>
              </a:spcBef>
            </a:pPr>
            <a:r>
              <a:rPr lang="ja-JP" altLang="en-US" sz="1400" dirty="0" smtClean="0">
                <a:solidFill>
                  <a:srgbClr val="003366"/>
                </a:solidFill>
                <a:latin typeface="HG丸ｺﾞｼｯｸM-PRO" pitchFamily="50" charset="-128"/>
                <a:ea typeface="HG丸ｺﾞｼｯｸM-PRO" pitchFamily="50" charset="-128"/>
              </a:rPr>
              <a:t>・幹線管渠、処理場、抽水所、汚泥処理施設と、下流側になるほど複数行政区で施設を共同利用</a:t>
            </a:r>
            <a:endParaRPr lang="en-US" altLang="ja-JP" sz="1400" dirty="0" smtClean="0">
              <a:solidFill>
                <a:srgbClr val="003366"/>
              </a:solidFill>
              <a:latin typeface="HG丸ｺﾞｼｯｸM-PRO" pitchFamily="50" charset="-128"/>
              <a:ea typeface="HG丸ｺﾞｼｯｸM-PRO" pitchFamily="50" charset="-128"/>
            </a:endParaRPr>
          </a:p>
          <a:p>
            <a:pPr marL="171450" indent="-171450">
              <a:lnSpc>
                <a:spcPts val="2000"/>
              </a:lnSpc>
              <a:spcBef>
                <a:spcPts val="300"/>
              </a:spcBef>
            </a:pPr>
            <a:r>
              <a:rPr lang="ja-JP" altLang="en-US" sz="1400" dirty="0" smtClean="0">
                <a:solidFill>
                  <a:srgbClr val="003366"/>
                </a:solidFill>
                <a:latin typeface="HG丸ｺﾞｼｯｸM-PRO" pitchFamily="50" charset="-128"/>
                <a:ea typeface="HG丸ｺﾞｼｯｸM-PRO" pitchFamily="50" charset="-128"/>
              </a:rPr>
              <a:t>・行政区単位で事業が完結しない</a:t>
            </a:r>
          </a:p>
        </p:txBody>
      </p:sp>
      <p:sp>
        <p:nvSpPr>
          <p:cNvPr id="20" name="スライド番号プレースホルダ 1"/>
          <p:cNvSpPr>
            <a:spLocks noGrp="1"/>
          </p:cNvSpPr>
          <p:nvPr>
            <p:ph type="sldNum" sz="quarter" idx="12"/>
          </p:nvPr>
        </p:nvSpPr>
        <p:spPr>
          <a:xfrm>
            <a:off x="9360000" y="6300000"/>
            <a:ext cx="648000" cy="360000"/>
          </a:xfrm>
        </p:spPr>
        <p:txBody>
          <a:bodyPr/>
          <a:lstStyle/>
          <a:p>
            <a:pPr algn="ctr"/>
            <a:fld id="{D2D8002D-B5B0-4BAC-B1F6-782DDCCE6D9C}" type="slidenum">
              <a:rPr lang="ja-JP" altLang="en-US" sz="2000" b="1" smtClean="0">
                <a:solidFill>
                  <a:schemeClr val="tx1"/>
                </a:solidFill>
                <a:latin typeface="Times New Roman" pitchFamily="18" charset="0"/>
                <a:cs typeface="Times New Roman" pitchFamily="18" charset="0"/>
              </a:rPr>
              <a:pPr algn="ctr"/>
              <a:t>7</a:t>
            </a:fld>
            <a:endParaRPr lang="ja-JP" altLang="en-US" sz="2000" b="1" dirty="0">
              <a:solidFill>
                <a:schemeClr val="tx1"/>
              </a:solidFill>
              <a:latin typeface="Times New Roman" pitchFamily="18" charset="0"/>
              <a:cs typeface="Times New Roman" pitchFamily="18" charset="0"/>
            </a:endParaRPr>
          </a:p>
        </p:txBody>
      </p:sp>
      <p:sp>
        <p:nvSpPr>
          <p:cNvPr id="3" name="タイトル 2"/>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１</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２</a:t>
            </a:r>
            <a:r>
              <a:rPr lang="ja-JP" altLang="en-US" dirty="0">
                <a:solidFill>
                  <a:srgbClr val="623104"/>
                </a:solidFill>
                <a:latin typeface="HGS創英角ｺﾞｼｯｸUB" pitchFamily="50" charset="-128"/>
                <a:ea typeface="HGS創英角ｺﾞｼｯｸUB" pitchFamily="50" charset="-128"/>
              </a:rPr>
              <a:t>．</a:t>
            </a:r>
            <a:r>
              <a:rPr lang="ja-JP" altLang="en-US" dirty="0"/>
              <a:t>本市下水道施設の特徴（施設数など）　</a:t>
            </a:r>
            <a:endParaRPr kumimoji="1" lang="ja-JP" altLang="en-US" dirty="0"/>
          </a:p>
        </p:txBody>
      </p:sp>
      <p:grpSp>
        <p:nvGrpSpPr>
          <p:cNvPr id="84283" name="グループ化 84282"/>
          <p:cNvGrpSpPr/>
          <p:nvPr/>
        </p:nvGrpSpPr>
        <p:grpSpPr>
          <a:xfrm>
            <a:off x="757174" y="2725086"/>
            <a:ext cx="8254613" cy="2803835"/>
            <a:chOff x="757173" y="2930376"/>
            <a:chExt cx="8254612" cy="2803835"/>
          </a:xfrm>
        </p:grpSpPr>
        <p:grpSp>
          <p:nvGrpSpPr>
            <p:cNvPr id="84281" name="グループ化 84280"/>
            <p:cNvGrpSpPr/>
            <p:nvPr/>
          </p:nvGrpSpPr>
          <p:grpSpPr>
            <a:xfrm>
              <a:off x="3614244" y="2952452"/>
              <a:ext cx="2297112" cy="2771675"/>
              <a:chOff x="12815728" y="3735085"/>
              <a:chExt cx="2297112" cy="2771675"/>
            </a:xfrm>
          </p:grpSpPr>
          <p:sp>
            <p:nvSpPr>
              <p:cNvPr id="84080" name="Rectangle 5"/>
              <p:cNvSpPr>
                <a:spLocks noChangeArrowheads="1"/>
              </p:cNvSpPr>
              <p:nvPr/>
            </p:nvSpPr>
            <p:spPr bwMode="auto">
              <a:xfrm>
                <a:off x="13103065" y="6351285"/>
                <a:ext cx="8175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１２下水処理区</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081" name="Rectangle 6"/>
              <p:cNvSpPr>
                <a:spLocks noChangeArrowheads="1"/>
              </p:cNvSpPr>
              <p:nvPr/>
            </p:nvSpPr>
            <p:spPr bwMode="auto">
              <a:xfrm>
                <a:off x="14022228" y="3874785"/>
                <a:ext cx="320675" cy="319087"/>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82" name="Freeform 7"/>
              <p:cNvSpPr>
                <a:spLocks noEditPoints="1"/>
              </p:cNvSpPr>
              <p:nvPr/>
            </p:nvSpPr>
            <p:spPr bwMode="auto">
              <a:xfrm>
                <a:off x="14011115" y="3862085"/>
                <a:ext cx="344488" cy="344487"/>
              </a:xfrm>
              <a:custGeom>
                <a:avLst/>
                <a:gdLst>
                  <a:gd name="T0" fmla="*/ 0 w 656"/>
                  <a:gd name="T1" fmla="*/ 24 h 656"/>
                  <a:gd name="T2" fmla="*/ 24 w 656"/>
                  <a:gd name="T3" fmla="*/ 0 h 656"/>
                  <a:gd name="T4" fmla="*/ 632 w 656"/>
                  <a:gd name="T5" fmla="*/ 0 h 656"/>
                  <a:gd name="T6" fmla="*/ 656 w 656"/>
                  <a:gd name="T7" fmla="*/ 24 h 656"/>
                  <a:gd name="T8" fmla="*/ 656 w 656"/>
                  <a:gd name="T9" fmla="*/ 632 h 656"/>
                  <a:gd name="T10" fmla="*/ 632 w 656"/>
                  <a:gd name="T11" fmla="*/ 656 h 656"/>
                  <a:gd name="T12" fmla="*/ 24 w 656"/>
                  <a:gd name="T13" fmla="*/ 656 h 656"/>
                  <a:gd name="T14" fmla="*/ 0 w 656"/>
                  <a:gd name="T15" fmla="*/ 632 h 656"/>
                  <a:gd name="T16" fmla="*/ 0 w 656"/>
                  <a:gd name="T17" fmla="*/ 24 h 656"/>
                  <a:gd name="T18" fmla="*/ 48 w 656"/>
                  <a:gd name="T19" fmla="*/ 632 h 656"/>
                  <a:gd name="T20" fmla="*/ 24 w 656"/>
                  <a:gd name="T21" fmla="*/ 608 h 656"/>
                  <a:gd name="T22" fmla="*/ 632 w 656"/>
                  <a:gd name="T23" fmla="*/ 608 h 656"/>
                  <a:gd name="T24" fmla="*/ 608 w 656"/>
                  <a:gd name="T25" fmla="*/ 632 h 656"/>
                  <a:gd name="T26" fmla="*/ 608 w 656"/>
                  <a:gd name="T27" fmla="*/ 24 h 656"/>
                  <a:gd name="T28" fmla="*/ 632 w 656"/>
                  <a:gd name="T29" fmla="*/ 48 h 656"/>
                  <a:gd name="T30" fmla="*/ 24 w 656"/>
                  <a:gd name="T31" fmla="*/ 48 h 656"/>
                  <a:gd name="T32" fmla="*/ 48 w 656"/>
                  <a:gd name="T33" fmla="*/ 24 h 656"/>
                  <a:gd name="T34" fmla="*/ 48 w 65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56">
                    <a:moveTo>
                      <a:pt x="0" y="24"/>
                    </a:moveTo>
                    <a:cubicBezTo>
                      <a:pt x="0" y="11"/>
                      <a:pt x="11" y="0"/>
                      <a:pt x="24" y="0"/>
                    </a:cubicBezTo>
                    <a:lnTo>
                      <a:pt x="632" y="0"/>
                    </a:lnTo>
                    <a:cubicBezTo>
                      <a:pt x="646" y="0"/>
                      <a:pt x="656" y="11"/>
                      <a:pt x="656" y="24"/>
                    </a:cubicBezTo>
                    <a:lnTo>
                      <a:pt x="656" y="632"/>
                    </a:lnTo>
                    <a:cubicBezTo>
                      <a:pt x="656" y="646"/>
                      <a:pt x="646" y="656"/>
                      <a:pt x="632" y="656"/>
                    </a:cubicBezTo>
                    <a:lnTo>
                      <a:pt x="24" y="656"/>
                    </a:lnTo>
                    <a:cubicBezTo>
                      <a:pt x="11" y="656"/>
                      <a:pt x="0" y="646"/>
                      <a:pt x="0" y="632"/>
                    </a:cubicBezTo>
                    <a:lnTo>
                      <a:pt x="0" y="24"/>
                    </a:lnTo>
                    <a:close/>
                    <a:moveTo>
                      <a:pt x="48" y="632"/>
                    </a:moveTo>
                    <a:lnTo>
                      <a:pt x="24" y="608"/>
                    </a:lnTo>
                    <a:lnTo>
                      <a:pt x="632" y="608"/>
                    </a:lnTo>
                    <a:lnTo>
                      <a:pt x="608" y="632"/>
                    </a:lnTo>
                    <a:lnTo>
                      <a:pt x="608" y="24"/>
                    </a:lnTo>
                    <a:lnTo>
                      <a:pt x="632"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83" name="Rectangle 8"/>
              <p:cNvSpPr>
                <a:spLocks noChangeArrowheads="1"/>
              </p:cNvSpPr>
              <p:nvPr/>
            </p:nvSpPr>
            <p:spPr bwMode="auto">
              <a:xfrm>
                <a:off x="13711078" y="3874785"/>
                <a:ext cx="311150" cy="319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84" name="Freeform 9"/>
              <p:cNvSpPr>
                <a:spLocks noEditPoints="1"/>
              </p:cNvSpPr>
              <p:nvPr/>
            </p:nvSpPr>
            <p:spPr bwMode="auto">
              <a:xfrm>
                <a:off x="13698378" y="3862085"/>
                <a:ext cx="336550" cy="344487"/>
              </a:xfrm>
              <a:custGeom>
                <a:avLst/>
                <a:gdLst>
                  <a:gd name="T0" fmla="*/ 0 w 640"/>
                  <a:gd name="T1" fmla="*/ 24 h 656"/>
                  <a:gd name="T2" fmla="*/ 24 w 640"/>
                  <a:gd name="T3" fmla="*/ 0 h 656"/>
                  <a:gd name="T4" fmla="*/ 616 w 640"/>
                  <a:gd name="T5" fmla="*/ 0 h 656"/>
                  <a:gd name="T6" fmla="*/ 640 w 640"/>
                  <a:gd name="T7" fmla="*/ 24 h 656"/>
                  <a:gd name="T8" fmla="*/ 640 w 640"/>
                  <a:gd name="T9" fmla="*/ 632 h 656"/>
                  <a:gd name="T10" fmla="*/ 616 w 640"/>
                  <a:gd name="T11" fmla="*/ 656 h 656"/>
                  <a:gd name="T12" fmla="*/ 24 w 640"/>
                  <a:gd name="T13" fmla="*/ 656 h 656"/>
                  <a:gd name="T14" fmla="*/ 0 w 640"/>
                  <a:gd name="T15" fmla="*/ 632 h 656"/>
                  <a:gd name="T16" fmla="*/ 0 w 640"/>
                  <a:gd name="T17" fmla="*/ 24 h 656"/>
                  <a:gd name="T18" fmla="*/ 48 w 640"/>
                  <a:gd name="T19" fmla="*/ 632 h 656"/>
                  <a:gd name="T20" fmla="*/ 24 w 640"/>
                  <a:gd name="T21" fmla="*/ 608 h 656"/>
                  <a:gd name="T22" fmla="*/ 616 w 640"/>
                  <a:gd name="T23" fmla="*/ 608 h 656"/>
                  <a:gd name="T24" fmla="*/ 592 w 640"/>
                  <a:gd name="T25" fmla="*/ 632 h 656"/>
                  <a:gd name="T26" fmla="*/ 592 w 640"/>
                  <a:gd name="T27" fmla="*/ 24 h 656"/>
                  <a:gd name="T28" fmla="*/ 616 w 640"/>
                  <a:gd name="T29" fmla="*/ 48 h 656"/>
                  <a:gd name="T30" fmla="*/ 24 w 640"/>
                  <a:gd name="T31" fmla="*/ 48 h 656"/>
                  <a:gd name="T32" fmla="*/ 48 w 640"/>
                  <a:gd name="T33" fmla="*/ 24 h 656"/>
                  <a:gd name="T34" fmla="*/ 48 w 64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56">
                    <a:moveTo>
                      <a:pt x="0" y="24"/>
                    </a:moveTo>
                    <a:cubicBezTo>
                      <a:pt x="0" y="11"/>
                      <a:pt x="11" y="0"/>
                      <a:pt x="24" y="0"/>
                    </a:cubicBezTo>
                    <a:lnTo>
                      <a:pt x="616" y="0"/>
                    </a:lnTo>
                    <a:cubicBezTo>
                      <a:pt x="630" y="0"/>
                      <a:pt x="640" y="11"/>
                      <a:pt x="640" y="24"/>
                    </a:cubicBezTo>
                    <a:lnTo>
                      <a:pt x="640" y="632"/>
                    </a:lnTo>
                    <a:cubicBezTo>
                      <a:pt x="640" y="646"/>
                      <a:pt x="630" y="656"/>
                      <a:pt x="616" y="656"/>
                    </a:cubicBezTo>
                    <a:lnTo>
                      <a:pt x="24" y="656"/>
                    </a:lnTo>
                    <a:cubicBezTo>
                      <a:pt x="11" y="656"/>
                      <a:pt x="0" y="646"/>
                      <a:pt x="0" y="632"/>
                    </a:cubicBezTo>
                    <a:lnTo>
                      <a:pt x="0" y="24"/>
                    </a:lnTo>
                    <a:close/>
                    <a:moveTo>
                      <a:pt x="48" y="632"/>
                    </a:moveTo>
                    <a:lnTo>
                      <a:pt x="24" y="608"/>
                    </a:lnTo>
                    <a:lnTo>
                      <a:pt x="616" y="608"/>
                    </a:lnTo>
                    <a:lnTo>
                      <a:pt x="592" y="632"/>
                    </a:lnTo>
                    <a:lnTo>
                      <a:pt x="592" y="24"/>
                    </a:lnTo>
                    <a:lnTo>
                      <a:pt x="616"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85" name="Rectangle 10"/>
              <p:cNvSpPr>
                <a:spLocks noChangeArrowheads="1"/>
              </p:cNvSpPr>
              <p:nvPr/>
            </p:nvSpPr>
            <p:spPr bwMode="auto">
              <a:xfrm>
                <a:off x="13080840" y="4000197"/>
                <a:ext cx="630238" cy="320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86" name="Freeform 11"/>
              <p:cNvSpPr>
                <a:spLocks noEditPoints="1"/>
              </p:cNvSpPr>
              <p:nvPr/>
            </p:nvSpPr>
            <p:spPr bwMode="auto">
              <a:xfrm>
                <a:off x="13068140" y="3987497"/>
                <a:ext cx="655638" cy="346075"/>
              </a:xfrm>
              <a:custGeom>
                <a:avLst/>
                <a:gdLst>
                  <a:gd name="T0" fmla="*/ 0 w 1248"/>
                  <a:gd name="T1" fmla="*/ 24 h 656"/>
                  <a:gd name="T2" fmla="*/ 24 w 1248"/>
                  <a:gd name="T3" fmla="*/ 0 h 656"/>
                  <a:gd name="T4" fmla="*/ 1224 w 1248"/>
                  <a:gd name="T5" fmla="*/ 0 h 656"/>
                  <a:gd name="T6" fmla="*/ 1248 w 1248"/>
                  <a:gd name="T7" fmla="*/ 24 h 656"/>
                  <a:gd name="T8" fmla="*/ 1248 w 1248"/>
                  <a:gd name="T9" fmla="*/ 632 h 656"/>
                  <a:gd name="T10" fmla="*/ 1224 w 1248"/>
                  <a:gd name="T11" fmla="*/ 656 h 656"/>
                  <a:gd name="T12" fmla="*/ 24 w 1248"/>
                  <a:gd name="T13" fmla="*/ 656 h 656"/>
                  <a:gd name="T14" fmla="*/ 0 w 1248"/>
                  <a:gd name="T15" fmla="*/ 632 h 656"/>
                  <a:gd name="T16" fmla="*/ 0 w 1248"/>
                  <a:gd name="T17" fmla="*/ 24 h 656"/>
                  <a:gd name="T18" fmla="*/ 48 w 1248"/>
                  <a:gd name="T19" fmla="*/ 632 h 656"/>
                  <a:gd name="T20" fmla="*/ 24 w 1248"/>
                  <a:gd name="T21" fmla="*/ 608 h 656"/>
                  <a:gd name="T22" fmla="*/ 1224 w 1248"/>
                  <a:gd name="T23" fmla="*/ 608 h 656"/>
                  <a:gd name="T24" fmla="*/ 1200 w 1248"/>
                  <a:gd name="T25" fmla="*/ 632 h 656"/>
                  <a:gd name="T26" fmla="*/ 1200 w 1248"/>
                  <a:gd name="T27" fmla="*/ 24 h 656"/>
                  <a:gd name="T28" fmla="*/ 1224 w 1248"/>
                  <a:gd name="T29" fmla="*/ 48 h 656"/>
                  <a:gd name="T30" fmla="*/ 24 w 1248"/>
                  <a:gd name="T31" fmla="*/ 48 h 656"/>
                  <a:gd name="T32" fmla="*/ 48 w 1248"/>
                  <a:gd name="T33" fmla="*/ 24 h 656"/>
                  <a:gd name="T34" fmla="*/ 48 w 1248"/>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656">
                    <a:moveTo>
                      <a:pt x="0" y="24"/>
                    </a:moveTo>
                    <a:cubicBezTo>
                      <a:pt x="0" y="11"/>
                      <a:pt x="11" y="0"/>
                      <a:pt x="24" y="0"/>
                    </a:cubicBezTo>
                    <a:lnTo>
                      <a:pt x="1224" y="0"/>
                    </a:lnTo>
                    <a:cubicBezTo>
                      <a:pt x="1238" y="0"/>
                      <a:pt x="1248" y="11"/>
                      <a:pt x="1248" y="24"/>
                    </a:cubicBezTo>
                    <a:lnTo>
                      <a:pt x="1248" y="632"/>
                    </a:lnTo>
                    <a:cubicBezTo>
                      <a:pt x="1248" y="646"/>
                      <a:pt x="1238" y="656"/>
                      <a:pt x="1224" y="656"/>
                    </a:cubicBezTo>
                    <a:lnTo>
                      <a:pt x="24" y="656"/>
                    </a:lnTo>
                    <a:cubicBezTo>
                      <a:pt x="11" y="656"/>
                      <a:pt x="0" y="646"/>
                      <a:pt x="0" y="632"/>
                    </a:cubicBezTo>
                    <a:lnTo>
                      <a:pt x="0" y="24"/>
                    </a:lnTo>
                    <a:close/>
                    <a:moveTo>
                      <a:pt x="48" y="632"/>
                    </a:moveTo>
                    <a:lnTo>
                      <a:pt x="24" y="608"/>
                    </a:lnTo>
                    <a:lnTo>
                      <a:pt x="1224" y="608"/>
                    </a:lnTo>
                    <a:lnTo>
                      <a:pt x="1200" y="632"/>
                    </a:lnTo>
                    <a:lnTo>
                      <a:pt x="1200" y="24"/>
                    </a:lnTo>
                    <a:lnTo>
                      <a:pt x="1224"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87" name="Rectangle 12"/>
              <p:cNvSpPr>
                <a:spLocks noChangeArrowheads="1"/>
              </p:cNvSpPr>
              <p:nvPr/>
            </p:nvSpPr>
            <p:spPr bwMode="auto">
              <a:xfrm>
                <a:off x="14342903" y="3747785"/>
                <a:ext cx="630238"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88" name="Freeform 13"/>
              <p:cNvSpPr>
                <a:spLocks noEditPoints="1"/>
              </p:cNvSpPr>
              <p:nvPr/>
            </p:nvSpPr>
            <p:spPr bwMode="auto">
              <a:xfrm>
                <a:off x="14330203" y="3735085"/>
                <a:ext cx="655638" cy="346075"/>
              </a:xfrm>
              <a:custGeom>
                <a:avLst/>
                <a:gdLst>
                  <a:gd name="T0" fmla="*/ 0 w 1248"/>
                  <a:gd name="T1" fmla="*/ 24 h 656"/>
                  <a:gd name="T2" fmla="*/ 24 w 1248"/>
                  <a:gd name="T3" fmla="*/ 0 h 656"/>
                  <a:gd name="T4" fmla="*/ 1224 w 1248"/>
                  <a:gd name="T5" fmla="*/ 0 h 656"/>
                  <a:gd name="T6" fmla="*/ 1248 w 1248"/>
                  <a:gd name="T7" fmla="*/ 24 h 656"/>
                  <a:gd name="T8" fmla="*/ 1248 w 1248"/>
                  <a:gd name="T9" fmla="*/ 632 h 656"/>
                  <a:gd name="T10" fmla="*/ 1224 w 1248"/>
                  <a:gd name="T11" fmla="*/ 656 h 656"/>
                  <a:gd name="T12" fmla="*/ 24 w 1248"/>
                  <a:gd name="T13" fmla="*/ 656 h 656"/>
                  <a:gd name="T14" fmla="*/ 0 w 1248"/>
                  <a:gd name="T15" fmla="*/ 632 h 656"/>
                  <a:gd name="T16" fmla="*/ 0 w 1248"/>
                  <a:gd name="T17" fmla="*/ 24 h 656"/>
                  <a:gd name="T18" fmla="*/ 48 w 1248"/>
                  <a:gd name="T19" fmla="*/ 632 h 656"/>
                  <a:gd name="T20" fmla="*/ 24 w 1248"/>
                  <a:gd name="T21" fmla="*/ 608 h 656"/>
                  <a:gd name="T22" fmla="*/ 1224 w 1248"/>
                  <a:gd name="T23" fmla="*/ 608 h 656"/>
                  <a:gd name="T24" fmla="*/ 1200 w 1248"/>
                  <a:gd name="T25" fmla="*/ 632 h 656"/>
                  <a:gd name="T26" fmla="*/ 1200 w 1248"/>
                  <a:gd name="T27" fmla="*/ 24 h 656"/>
                  <a:gd name="T28" fmla="*/ 1224 w 1248"/>
                  <a:gd name="T29" fmla="*/ 48 h 656"/>
                  <a:gd name="T30" fmla="*/ 24 w 1248"/>
                  <a:gd name="T31" fmla="*/ 48 h 656"/>
                  <a:gd name="T32" fmla="*/ 48 w 1248"/>
                  <a:gd name="T33" fmla="*/ 24 h 656"/>
                  <a:gd name="T34" fmla="*/ 48 w 1248"/>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656">
                    <a:moveTo>
                      <a:pt x="0" y="24"/>
                    </a:moveTo>
                    <a:cubicBezTo>
                      <a:pt x="0" y="11"/>
                      <a:pt x="11" y="0"/>
                      <a:pt x="24" y="0"/>
                    </a:cubicBezTo>
                    <a:lnTo>
                      <a:pt x="1224" y="0"/>
                    </a:lnTo>
                    <a:cubicBezTo>
                      <a:pt x="1238" y="0"/>
                      <a:pt x="1248" y="11"/>
                      <a:pt x="1248" y="24"/>
                    </a:cubicBezTo>
                    <a:lnTo>
                      <a:pt x="1248" y="632"/>
                    </a:lnTo>
                    <a:cubicBezTo>
                      <a:pt x="1248" y="646"/>
                      <a:pt x="1238" y="656"/>
                      <a:pt x="1224" y="656"/>
                    </a:cubicBezTo>
                    <a:lnTo>
                      <a:pt x="24" y="656"/>
                    </a:lnTo>
                    <a:cubicBezTo>
                      <a:pt x="11" y="656"/>
                      <a:pt x="0" y="646"/>
                      <a:pt x="0" y="632"/>
                    </a:cubicBezTo>
                    <a:lnTo>
                      <a:pt x="0" y="24"/>
                    </a:lnTo>
                    <a:close/>
                    <a:moveTo>
                      <a:pt x="48" y="632"/>
                    </a:moveTo>
                    <a:lnTo>
                      <a:pt x="24" y="608"/>
                    </a:lnTo>
                    <a:lnTo>
                      <a:pt x="1224" y="608"/>
                    </a:lnTo>
                    <a:lnTo>
                      <a:pt x="1200" y="632"/>
                    </a:lnTo>
                    <a:lnTo>
                      <a:pt x="1200" y="24"/>
                    </a:lnTo>
                    <a:lnTo>
                      <a:pt x="1224"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89" name="Rectangle 14"/>
              <p:cNvSpPr>
                <a:spLocks noChangeArrowheads="1"/>
              </p:cNvSpPr>
              <p:nvPr/>
            </p:nvSpPr>
            <p:spPr bwMode="auto">
              <a:xfrm>
                <a:off x="13458665" y="4447872"/>
                <a:ext cx="631825"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90" name="Freeform 15"/>
              <p:cNvSpPr>
                <a:spLocks noEditPoints="1"/>
              </p:cNvSpPr>
              <p:nvPr/>
            </p:nvSpPr>
            <p:spPr bwMode="auto">
              <a:xfrm>
                <a:off x="13447553" y="4435172"/>
                <a:ext cx="655638" cy="336550"/>
              </a:xfrm>
              <a:custGeom>
                <a:avLst/>
                <a:gdLst>
                  <a:gd name="T0" fmla="*/ 0 w 1248"/>
                  <a:gd name="T1" fmla="*/ 24 h 640"/>
                  <a:gd name="T2" fmla="*/ 24 w 1248"/>
                  <a:gd name="T3" fmla="*/ 0 h 640"/>
                  <a:gd name="T4" fmla="*/ 1224 w 1248"/>
                  <a:gd name="T5" fmla="*/ 0 h 640"/>
                  <a:gd name="T6" fmla="*/ 1248 w 1248"/>
                  <a:gd name="T7" fmla="*/ 24 h 640"/>
                  <a:gd name="T8" fmla="*/ 1248 w 1248"/>
                  <a:gd name="T9" fmla="*/ 616 h 640"/>
                  <a:gd name="T10" fmla="*/ 1224 w 1248"/>
                  <a:gd name="T11" fmla="*/ 640 h 640"/>
                  <a:gd name="T12" fmla="*/ 24 w 1248"/>
                  <a:gd name="T13" fmla="*/ 640 h 640"/>
                  <a:gd name="T14" fmla="*/ 0 w 1248"/>
                  <a:gd name="T15" fmla="*/ 616 h 640"/>
                  <a:gd name="T16" fmla="*/ 0 w 1248"/>
                  <a:gd name="T17" fmla="*/ 24 h 640"/>
                  <a:gd name="T18" fmla="*/ 48 w 1248"/>
                  <a:gd name="T19" fmla="*/ 616 h 640"/>
                  <a:gd name="T20" fmla="*/ 24 w 1248"/>
                  <a:gd name="T21" fmla="*/ 592 h 640"/>
                  <a:gd name="T22" fmla="*/ 1224 w 1248"/>
                  <a:gd name="T23" fmla="*/ 592 h 640"/>
                  <a:gd name="T24" fmla="*/ 1200 w 1248"/>
                  <a:gd name="T25" fmla="*/ 616 h 640"/>
                  <a:gd name="T26" fmla="*/ 1200 w 1248"/>
                  <a:gd name="T27" fmla="*/ 24 h 640"/>
                  <a:gd name="T28" fmla="*/ 1224 w 1248"/>
                  <a:gd name="T29" fmla="*/ 48 h 640"/>
                  <a:gd name="T30" fmla="*/ 24 w 1248"/>
                  <a:gd name="T31" fmla="*/ 48 h 640"/>
                  <a:gd name="T32" fmla="*/ 48 w 1248"/>
                  <a:gd name="T33" fmla="*/ 24 h 640"/>
                  <a:gd name="T34" fmla="*/ 48 w 1248"/>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640">
                    <a:moveTo>
                      <a:pt x="0" y="24"/>
                    </a:moveTo>
                    <a:cubicBezTo>
                      <a:pt x="0" y="11"/>
                      <a:pt x="11" y="0"/>
                      <a:pt x="24" y="0"/>
                    </a:cubicBezTo>
                    <a:lnTo>
                      <a:pt x="1224" y="0"/>
                    </a:lnTo>
                    <a:cubicBezTo>
                      <a:pt x="1238" y="0"/>
                      <a:pt x="1248" y="11"/>
                      <a:pt x="1248" y="24"/>
                    </a:cubicBezTo>
                    <a:lnTo>
                      <a:pt x="1248" y="616"/>
                    </a:lnTo>
                    <a:cubicBezTo>
                      <a:pt x="1248" y="630"/>
                      <a:pt x="1238" y="640"/>
                      <a:pt x="1224" y="640"/>
                    </a:cubicBezTo>
                    <a:lnTo>
                      <a:pt x="24" y="640"/>
                    </a:lnTo>
                    <a:cubicBezTo>
                      <a:pt x="11" y="640"/>
                      <a:pt x="0" y="630"/>
                      <a:pt x="0" y="616"/>
                    </a:cubicBezTo>
                    <a:lnTo>
                      <a:pt x="0" y="24"/>
                    </a:lnTo>
                    <a:close/>
                    <a:moveTo>
                      <a:pt x="48" y="616"/>
                    </a:moveTo>
                    <a:lnTo>
                      <a:pt x="24" y="592"/>
                    </a:lnTo>
                    <a:lnTo>
                      <a:pt x="1224" y="592"/>
                    </a:lnTo>
                    <a:lnTo>
                      <a:pt x="1200" y="616"/>
                    </a:lnTo>
                    <a:lnTo>
                      <a:pt x="1200" y="24"/>
                    </a:lnTo>
                    <a:lnTo>
                      <a:pt x="1224"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91" name="Rectangle 16"/>
              <p:cNvSpPr>
                <a:spLocks noChangeArrowheads="1"/>
              </p:cNvSpPr>
              <p:nvPr/>
            </p:nvSpPr>
            <p:spPr bwMode="auto">
              <a:xfrm>
                <a:off x="14149228" y="4447872"/>
                <a:ext cx="319088" cy="311150"/>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92" name="Freeform 17"/>
              <p:cNvSpPr>
                <a:spLocks noEditPoints="1"/>
              </p:cNvSpPr>
              <p:nvPr/>
            </p:nvSpPr>
            <p:spPr bwMode="auto">
              <a:xfrm>
                <a:off x="14136528" y="4435172"/>
                <a:ext cx="344488" cy="336550"/>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93" name="Rectangle 18"/>
              <p:cNvSpPr>
                <a:spLocks noChangeArrowheads="1"/>
              </p:cNvSpPr>
              <p:nvPr/>
            </p:nvSpPr>
            <p:spPr bwMode="auto">
              <a:xfrm>
                <a:off x="14468315" y="4252610"/>
                <a:ext cx="311150" cy="32067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94" name="Freeform 19"/>
              <p:cNvSpPr>
                <a:spLocks noEditPoints="1"/>
              </p:cNvSpPr>
              <p:nvPr/>
            </p:nvSpPr>
            <p:spPr bwMode="auto">
              <a:xfrm>
                <a:off x="14455615" y="4241497"/>
                <a:ext cx="336550" cy="344487"/>
              </a:xfrm>
              <a:custGeom>
                <a:avLst/>
                <a:gdLst>
                  <a:gd name="T0" fmla="*/ 0 w 640"/>
                  <a:gd name="T1" fmla="*/ 24 h 656"/>
                  <a:gd name="T2" fmla="*/ 24 w 640"/>
                  <a:gd name="T3" fmla="*/ 0 h 656"/>
                  <a:gd name="T4" fmla="*/ 616 w 640"/>
                  <a:gd name="T5" fmla="*/ 0 h 656"/>
                  <a:gd name="T6" fmla="*/ 640 w 640"/>
                  <a:gd name="T7" fmla="*/ 24 h 656"/>
                  <a:gd name="T8" fmla="*/ 640 w 640"/>
                  <a:gd name="T9" fmla="*/ 632 h 656"/>
                  <a:gd name="T10" fmla="*/ 616 w 640"/>
                  <a:gd name="T11" fmla="*/ 656 h 656"/>
                  <a:gd name="T12" fmla="*/ 24 w 640"/>
                  <a:gd name="T13" fmla="*/ 656 h 656"/>
                  <a:gd name="T14" fmla="*/ 0 w 640"/>
                  <a:gd name="T15" fmla="*/ 632 h 656"/>
                  <a:gd name="T16" fmla="*/ 0 w 640"/>
                  <a:gd name="T17" fmla="*/ 24 h 656"/>
                  <a:gd name="T18" fmla="*/ 48 w 640"/>
                  <a:gd name="T19" fmla="*/ 632 h 656"/>
                  <a:gd name="T20" fmla="*/ 24 w 640"/>
                  <a:gd name="T21" fmla="*/ 608 h 656"/>
                  <a:gd name="T22" fmla="*/ 616 w 640"/>
                  <a:gd name="T23" fmla="*/ 608 h 656"/>
                  <a:gd name="T24" fmla="*/ 592 w 640"/>
                  <a:gd name="T25" fmla="*/ 632 h 656"/>
                  <a:gd name="T26" fmla="*/ 592 w 640"/>
                  <a:gd name="T27" fmla="*/ 24 h 656"/>
                  <a:gd name="T28" fmla="*/ 616 w 640"/>
                  <a:gd name="T29" fmla="*/ 48 h 656"/>
                  <a:gd name="T30" fmla="*/ 24 w 640"/>
                  <a:gd name="T31" fmla="*/ 48 h 656"/>
                  <a:gd name="T32" fmla="*/ 48 w 640"/>
                  <a:gd name="T33" fmla="*/ 24 h 656"/>
                  <a:gd name="T34" fmla="*/ 48 w 64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56">
                    <a:moveTo>
                      <a:pt x="0" y="24"/>
                    </a:moveTo>
                    <a:cubicBezTo>
                      <a:pt x="0" y="11"/>
                      <a:pt x="11" y="0"/>
                      <a:pt x="24" y="0"/>
                    </a:cubicBezTo>
                    <a:lnTo>
                      <a:pt x="616" y="0"/>
                    </a:lnTo>
                    <a:cubicBezTo>
                      <a:pt x="630" y="0"/>
                      <a:pt x="640" y="11"/>
                      <a:pt x="640" y="24"/>
                    </a:cubicBezTo>
                    <a:lnTo>
                      <a:pt x="640" y="632"/>
                    </a:lnTo>
                    <a:cubicBezTo>
                      <a:pt x="640" y="646"/>
                      <a:pt x="630" y="656"/>
                      <a:pt x="616" y="656"/>
                    </a:cubicBezTo>
                    <a:lnTo>
                      <a:pt x="24" y="656"/>
                    </a:lnTo>
                    <a:cubicBezTo>
                      <a:pt x="11" y="656"/>
                      <a:pt x="0" y="646"/>
                      <a:pt x="0" y="632"/>
                    </a:cubicBezTo>
                    <a:lnTo>
                      <a:pt x="0" y="24"/>
                    </a:lnTo>
                    <a:close/>
                    <a:moveTo>
                      <a:pt x="48" y="632"/>
                    </a:moveTo>
                    <a:lnTo>
                      <a:pt x="24" y="608"/>
                    </a:lnTo>
                    <a:lnTo>
                      <a:pt x="616" y="608"/>
                    </a:lnTo>
                    <a:lnTo>
                      <a:pt x="592" y="632"/>
                    </a:lnTo>
                    <a:lnTo>
                      <a:pt x="592" y="24"/>
                    </a:lnTo>
                    <a:lnTo>
                      <a:pt x="616" y="48"/>
                    </a:lnTo>
                    <a:lnTo>
                      <a:pt x="24" y="48"/>
                    </a:lnTo>
                    <a:lnTo>
                      <a:pt x="48" y="24"/>
                    </a:lnTo>
                    <a:lnTo>
                      <a:pt x="48" y="632"/>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95" name="Rectangle 20"/>
              <p:cNvSpPr>
                <a:spLocks noChangeArrowheads="1"/>
              </p:cNvSpPr>
              <p:nvPr/>
            </p:nvSpPr>
            <p:spPr bwMode="auto">
              <a:xfrm>
                <a:off x="14468315" y="4573285"/>
                <a:ext cx="311150" cy="312737"/>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96" name="Freeform 21"/>
              <p:cNvSpPr>
                <a:spLocks noEditPoints="1"/>
              </p:cNvSpPr>
              <p:nvPr/>
            </p:nvSpPr>
            <p:spPr bwMode="auto">
              <a:xfrm>
                <a:off x="14455615" y="4560585"/>
                <a:ext cx="336550" cy="338137"/>
              </a:xfrm>
              <a:custGeom>
                <a:avLst/>
                <a:gdLst>
                  <a:gd name="T0" fmla="*/ 0 w 640"/>
                  <a:gd name="T1" fmla="*/ 24 h 640"/>
                  <a:gd name="T2" fmla="*/ 24 w 640"/>
                  <a:gd name="T3" fmla="*/ 0 h 640"/>
                  <a:gd name="T4" fmla="*/ 616 w 640"/>
                  <a:gd name="T5" fmla="*/ 0 h 640"/>
                  <a:gd name="T6" fmla="*/ 640 w 640"/>
                  <a:gd name="T7" fmla="*/ 24 h 640"/>
                  <a:gd name="T8" fmla="*/ 640 w 640"/>
                  <a:gd name="T9" fmla="*/ 616 h 640"/>
                  <a:gd name="T10" fmla="*/ 616 w 640"/>
                  <a:gd name="T11" fmla="*/ 640 h 640"/>
                  <a:gd name="T12" fmla="*/ 24 w 640"/>
                  <a:gd name="T13" fmla="*/ 640 h 640"/>
                  <a:gd name="T14" fmla="*/ 0 w 640"/>
                  <a:gd name="T15" fmla="*/ 616 h 640"/>
                  <a:gd name="T16" fmla="*/ 0 w 640"/>
                  <a:gd name="T17" fmla="*/ 24 h 640"/>
                  <a:gd name="T18" fmla="*/ 48 w 640"/>
                  <a:gd name="T19" fmla="*/ 616 h 640"/>
                  <a:gd name="T20" fmla="*/ 24 w 640"/>
                  <a:gd name="T21" fmla="*/ 592 h 640"/>
                  <a:gd name="T22" fmla="*/ 616 w 640"/>
                  <a:gd name="T23" fmla="*/ 592 h 640"/>
                  <a:gd name="T24" fmla="*/ 592 w 640"/>
                  <a:gd name="T25" fmla="*/ 616 h 640"/>
                  <a:gd name="T26" fmla="*/ 592 w 640"/>
                  <a:gd name="T27" fmla="*/ 24 h 640"/>
                  <a:gd name="T28" fmla="*/ 616 w 640"/>
                  <a:gd name="T29" fmla="*/ 48 h 640"/>
                  <a:gd name="T30" fmla="*/ 24 w 640"/>
                  <a:gd name="T31" fmla="*/ 48 h 640"/>
                  <a:gd name="T32" fmla="*/ 48 w 640"/>
                  <a:gd name="T33" fmla="*/ 24 h 640"/>
                  <a:gd name="T34" fmla="*/ 48 w 6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40">
                    <a:moveTo>
                      <a:pt x="0" y="24"/>
                    </a:moveTo>
                    <a:cubicBezTo>
                      <a:pt x="0" y="11"/>
                      <a:pt x="11" y="0"/>
                      <a:pt x="24" y="0"/>
                    </a:cubicBezTo>
                    <a:lnTo>
                      <a:pt x="616" y="0"/>
                    </a:lnTo>
                    <a:cubicBezTo>
                      <a:pt x="630" y="0"/>
                      <a:pt x="640" y="11"/>
                      <a:pt x="640" y="24"/>
                    </a:cubicBezTo>
                    <a:lnTo>
                      <a:pt x="640" y="616"/>
                    </a:lnTo>
                    <a:cubicBezTo>
                      <a:pt x="640" y="630"/>
                      <a:pt x="630" y="640"/>
                      <a:pt x="616" y="640"/>
                    </a:cubicBezTo>
                    <a:lnTo>
                      <a:pt x="24" y="640"/>
                    </a:lnTo>
                    <a:cubicBezTo>
                      <a:pt x="11" y="640"/>
                      <a:pt x="0" y="630"/>
                      <a:pt x="0" y="616"/>
                    </a:cubicBezTo>
                    <a:lnTo>
                      <a:pt x="0" y="24"/>
                    </a:lnTo>
                    <a:close/>
                    <a:moveTo>
                      <a:pt x="48" y="616"/>
                    </a:moveTo>
                    <a:lnTo>
                      <a:pt x="24" y="592"/>
                    </a:lnTo>
                    <a:lnTo>
                      <a:pt x="616" y="592"/>
                    </a:lnTo>
                    <a:lnTo>
                      <a:pt x="592" y="616"/>
                    </a:lnTo>
                    <a:lnTo>
                      <a:pt x="592" y="24"/>
                    </a:lnTo>
                    <a:lnTo>
                      <a:pt x="616" y="48"/>
                    </a:lnTo>
                    <a:lnTo>
                      <a:pt x="24" y="48"/>
                    </a:lnTo>
                    <a:lnTo>
                      <a:pt x="48" y="24"/>
                    </a:lnTo>
                    <a:lnTo>
                      <a:pt x="48" y="616"/>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97" name="Rectangle 22"/>
              <p:cNvSpPr>
                <a:spLocks noChangeArrowheads="1"/>
              </p:cNvSpPr>
              <p:nvPr/>
            </p:nvSpPr>
            <p:spPr bwMode="auto">
              <a:xfrm>
                <a:off x="14779465" y="4573285"/>
                <a:ext cx="320675" cy="312737"/>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98" name="Freeform 23"/>
              <p:cNvSpPr>
                <a:spLocks noEditPoints="1"/>
              </p:cNvSpPr>
              <p:nvPr/>
            </p:nvSpPr>
            <p:spPr bwMode="auto">
              <a:xfrm>
                <a:off x="14766765" y="4560585"/>
                <a:ext cx="346075" cy="338137"/>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99" name="Rectangle 24"/>
              <p:cNvSpPr>
                <a:spLocks noChangeArrowheads="1"/>
              </p:cNvSpPr>
              <p:nvPr/>
            </p:nvSpPr>
            <p:spPr bwMode="auto">
              <a:xfrm>
                <a:off x="14468315" y="4886022"/>
                <a:ext cx="311150" cy="320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00" name="Freeform 25"/>
              <p:cNvSpPr>
                <a:spLocks noEditPoints="1"/>
              </p:cNvSpPr>
              <p:nvPr/>
            </p:nvSpPr>
            <p:spPr bwMode="auto">
              <a:xfrm>
                <a:off x="14455615" y="4873322"/>
                <a:ext cx="336550" cy="346075"/>
              </a:xfrm>
              <a:custGeom>
                <a:avLst/>
                <a:gdLst>
                  <a:gd name="T0" fmla="*/ 0 w 640"/>
                  <a:gd name="T1" fmla="*/ 24 h 656"/>
                  <a:gd name="T2" fmla="*/ 24 w 640"/>
                  <a:gd name="T3" fmla="*/ 0 h 656"/>
                  <a:gd name="T4" fmla="*/ 616 w 640"/>
                  <a:gd name="T5" fmla="*/ 0 h 656"/>
                  <a:gd name="T6" fmla="*/ 640 w 640"/>
                  <a:gd name="T7" fmla="*/ 24 h 656"/>
                  <a:gd name="T8" fmla="*/ 640 w 640"/>
                  <a:gd name="T9" fmla="*/ 632 h 656"/>
                  <a:gd name="T10" fmla="*/ 616 w 640"/>
                  <a:gd name="T11" fmla="*/ 656 h 656"/>
                  <a:gd name="T12" fmla="*/ 24 w 640"/>
                  <a:gd name="T13" fmla="*/ 656 h 656"/>
                  <a:gd name="T14" fmla="*/ 0 w 640"/>
                  <a:gd name="T15" fmla="*/ 632 h 656"/>
                  <a:gd name="T16" fmla="*/ 0 w 640"/>
                  <a:gd name="T17" fmla="*/ 24 h 656"/>
                  <a:gd name="T18" fmla="*/ 48 w 640"/>
                  <a:gd name="T19" fmla="*/ 632 h 656"/>
                  <a:gd name="T20" fmla="*/ 24 w 640"/>
                  <a:gd name="T21" fmla="*/ 608 h 656"/>
                  <a:gd name="T22" fmla="*/ 616 w 640"/>
                  <a:gd name="T23" fmla="*/ 608 h 656"/>
                  <a:gd name="T24" fmla="*/ 592 w 640"/>
                  <a:gd name="T25" fmla="*/ 632 h 656"/>
                  <a:gd name="T26" fmla="*/ 592 w 640"/>
                  <a:gd name="T27" fmla="*/ 24 h 656"/>
                  <a:gd name="T28" fmla="*/ 616 w 640"/>
                  <a:gd name="T29" fmla="*/ 48 h 656"/>
                  <a:gd name="T30" fmla="*/ 24 w 640"/>
                  <a:gd name="T31" fmla="*/ 48 h 656"/>
                  <a:gd name="T32" fmla="*/ 48 w 640"/>
                  <a:gd name="T33" fmla="*/ 24 h 656"/>
                  <a:gd name="T34" fmla="*/ 48 w 64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56">
                    <a:moveTo>
                      <a:pt x="0" y="24"/>
                    </a:moveTo>
                    <a:cubicBezTo>
                      <a:pt x="0" y="11"/>
                      <a:pt x="11" y="0"/>
                      <a:pt x="24" y="0"/>
                    </a:cubicBezTo>
                    <a:lnTo>
                      <a:pt x="616" y="0"/>
                    </a:lnTo>
                    <a:cubicBezTo>
                      <a:pt x="630" y="0"/>
                      <a:pt x="640" y="11"/>
                      <a:pt x="640" y="24"/>
                    </a:cubicBezTo>
                    <a:lnTo>
                      <a:pt x="640" y="632"/>
                    </a:lnTo>
                    <a:cubicBezTo>
                      <a:pt x="640" y="646"/>
                      <a:pt x="630" y="656"/>
                      <a:pt x="616" y="656"/>
                    </a:cubicBezTo>
                    <a:lnTo>
                      <a:pt x="24" y="656"/>
                    </a:lnTo>
                    <a:cubicBezTo>
                      <a:pt x="11" y="656"/>
                      <a:pt x="0" y="646"/>
                      <a:pt x="0" y="632"/>
                    </a:cubicBezTo>
                    <a:lnTo>
                      <a:pt x="0" y="24"/>
                    </a:lnTo>
                    <a:close/>
                    <a:moveTo>
                      <a:pt x="48" y="632"/>
                    </a:moveTo>
                    <a:lnTo>
                      <a:pt x="24" y="608"/>
                    </a:lnTo>
                    <a:lnTo>
                      <a:pt x="616" y="608"/>
                    </a:lnTo>
                    <a:lnTo>
                      <a:pt x="592" y="632"/>
                    </a:lnTo>
                    <a:lnTo>
                      <a:pt x="592" y="24"/>
                    </a:lnTo>
                    <a:lnTo>
                      <a:pt x="616"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01" name="Rectangle 26"/>
              <p:cNvSpPr>
                <a:spLocks noChangeArrowheads="1"/>
              </p:cNvSpPr>
              <p:nvPr/>
            </p:nvSpPr>
            <p:spPr bwMode="auto">
              <a:xfrm>
                <a:off x="14468315" y="5206697"/>
                <a:ext cx="311150" cy="311150"/>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02" name="Freeform 27"/>
              <p:cNvSpPr>
                <a:spLocks noEditPoints="1"/>
              </p:cNvSpPr>
              <p:nvPr/>
            </p:nvSpPr>
            <p:spPr bwMode="auto">
              <a:xfrm>
                <a:off x="14455615" y="5193997"/>
                <a:ext cx="336550" cy="336550"/>
              </a:xfrm>
              <a:custGeom>
                <a:avLst/>
                <a:gdLst>
                  <a:gd name="T0" fmla="*/ 0 w 640"/>
                  <a:gd name="T1" fmla="*/ 24 h 640"/>
                  <a:gd name="T2" fmla="*/ 24 w 640"/>
                  <a:gd name="T3" fmla="*/ 0 h 640"/>
                  <a:gd name="T4" fmla="*/ 616 w 640"/>
                  <a:gd name="T5" fmla="*/ 0 h 640"/>
                  <a:gd name="T6" fmla="*/ 640 w 640"/>
                  <a:gd name="T7" fmla="*/ 24 h 640"/>
                  <a:gd name="T8" fmla="*/ 640 w 640"/>
                  <a:gd name="T9" fmla="*/ 616 h 640"/>
                  <a:gd name="T10" fmla="*/ 616 w 640"/>
                  <a:gd name="T11" fmla="*/ 640 h 640"/>
                  <a:gd name="T12" fmla="*/ 24 w 640"/>
                  <a:gd name="T13" fmla="*/ 640 h 640"/>
                  <a:gd name="T14" fmla="*/ 0 w 640"/>
                  <a:gd name="T15" fmla="*/ 616 h 640"/>
                  <a:gd name="T16" fmla="*/ 0 w 640"/>
                  <a:gd name="T17" fmla="*/ 24 h 640"/>
                  <a:gd name="T18" fmla="*/ 48 w 640"/>
                  <a:gd name="T19" fmla="*/ 616 h 640"/>
                  <a:gd name="T20" fmla="*/ 24 w 640"/>
                  <a:gd name="T21" fmla="*/ 592 h 640"/>
                  <a:gd name="T22" fmla="*/ 616 w 640"/>
                  <a:gd name="T23" fmla="*/ 592 h 640"/>
                  <a:gd name="T24" fmla="*/ 592 w 640"/>
                  <a:gd name="T25" fmla="*/ 616 h 640"/>
                  <a:gd name="T26" fmla="*/ 592 w 640"/>
                  <a:gd name="T27" fmla="*/ 24 h 640"/>
                  <a:gd name="T28" fmla="*/ 616 w 640"/>
                  <a:gd name="T29" fmla="*/ 48 h 640"/>
                  <a:gd name="T30" fmla="*/ 24 w 640"/>
                  <a:gd name="T31" fmla="*/ 48 h 640"/>
                  <a:gd name="T32" fmla="*/ 48 w 640"/>
                  <a:gd name="T33" fmla="*/ 24 h 640"/>
                  <a:gd name="T34" fmla="*/ 48 w 6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40">
                    <a:moveTo>
                      <a:pt x="0" y="24"/>
                    </a:moveTo>
                    <a:cubicBezTo>
                      <a:pt x="0" y="11"/>
                      <a:pt x="11" y="0"/>
                      <a:pt x="24" y="0"/>
                    </a:cubicBezTo>
                    <a:lnTo>
                      <a:pt x="616" y="0"/>
                    </a:lnTo>
                    <a:cubicBezTo>
                      <a:pt x="630" y="0"/>
                      <a:pt x="640" y="11"/>
                      <a:pt x="640" y="24"/>
                    </a:cubicBezTo>
                    <a:lnTo>
                      <a:pt x="640" y="616"/>
                    </a:lnTo>
                    <a:cubicBezTo>
                      <a:pt x="640" y="630"/>
                      <a:pt x="630" y="640"/>
                      <a:pt x="616" y="640"/>
                    </a:cubicBezTo>
                    <a:lnTo>
                      <a:pt x="24" y="640"/>
                    </a:lnTo>
                    <a:cubicBezTo>
                      <a:pt x="11" y="640"/>
                      <a:pt x="0" y="630"/>
                      <a:pt x="0" y="616"/>
                    </a:cubicBezTo>
                    <a:lnTo>
                      <a:pt x="0" y="24"/>
                    </a:lnTo>
                    <a:close/>
                    <a:moveTo>
                      <a:pt x="48" y="616"/>
                    </a:moveTo>
                    <a:lnTo>
                      <a:pt x="24" y="592"/>
                    </a:lnTo>
                    <a:lnTo>
                      <a:pt x="616" y="592"/>
                    </a:lnTo>
                    <a:lnTo>
                      <a:pt x="592" y="616"/>
                    </a:lnTo>
                    <a:lnTo>
                      <a:pt x="592" y="24"/>
                    </a:lnTo>
                    <a:lnTo>
                      <a:pt x="61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03" name="Rectangle 28"/>
              <p:cNvSpPr>
                <a:spLocks noChangeArrowheads="1"/>
              </p:cNvSpPr>
              <p:nvPr/>
            </p:nvSpPr>
            <p:spPr bwMode="auto">
              <a:xfrm>
                <a:off x="14654053" y="5517847"/>
                <a:ext cx="319088" cy="63182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04" name="Freeform 29"/>
              <p:cNvSpPr>
                <a:spLocks noEditPoints="1"/>
              </p:cNvSpPr>
              <p:nvPr/>
            </p:nvSpPr>
            <p:spPr bwMode="auto">
              <a:xfrm>
                <a:off x="14641353" y="5505147"/>
                <a:ext cx="344488" cy="657225"/>
              </a:xfrm>
              <a:custGeom>
                <a:avLst/>
                <a:gdLst>
                  <a:gd name="T0" fmla="*/ 0 w 656"/>
                  <a:gd name="T1" fmla="*/ 24 h 1248"/>
                  <a:gd name="T2" fmla="*/ 24 w 656"/>
                  <a:gd name="T3" fmla="*/ 0 h 1248"/>
                  <a:gd name="T4" fmla="*/ 632 w 656"/>
                  <a:gd name="T5" fmla="*/ 0 h 1248"/>
                  <a:gd name="T6" fmla="*/ 656 w 656"/>
                  <a:gd name="T7" fmla="*/ 24 h 1248"/>
                  <a:gd name="T8" fmla="*/ 656 w 656"/>
                  <a:gd name="T9" fmla="*/ 1224 h 1248"/>
                  <a:gd name="T10" fmla="*/ 632 w 656"/>
                  <a:gd name="T11" fmla="*/ 1248 h 1248"/>
                  <a:gd name="T12" fmla="*/ 24 w 656"/>
                  <a:gd name="T13" fmla="*/ 1248 h 1248"/>
                  <a:gd name="T14" fmla="*/ 0 w 656"/>
                  <a:gd name="T15" fmla="*/ 1224 h 1248"/>
                  <a:gd name="T16" fmla="*/ 0 w 656"/>
                  <a:gd name="T17" fmla="*/ 24 h 1248"/>
                  <a:gd name="T18" fmla="*/ 48 w 656"/>
                  <a:gd name="T19" fmla="*/ 1224 h 1248"/>
                  <a:gd name="T20" fmla="*/ 24 w 656"/>
                  <a:gd name="T21" fmla="*/ 1200 h 1248"/>
                  <a:gd name="T22" fmla="*/ 632 w 656"/>
                  <a:gd name="T23" fmla="*/ 1200 h 1248"/>
                  <a:gd name="T24" fmla="*/ 608 w 656"/>
                  <a:gd name="T25" fmla="*/ 1224 h 1248"/>
                  <a:gd name="T26" fmla="*/ 608 w 656"/>
                  <a:gd name="T27" fmla="*/ 24 h 1248"/>
                  <a:gd name="T28" fmla="*/ 632 w 656"/>
                  <a:gd name="T29" fmla="*/ 48 h 1248"/>
                  <a:gd name="T30" fmla="*/ 24 w 656"/>
                  <a:gd name="T31" fmla="*/ 48 h 1248"/>
                  <a:gd name="T32" fmla="*/ 48 w 656"/>
                  <a:gd name="T33" fmla="*/ 24 h 1248"/>
                  <a:gd name="T34" fmla="*/ 48 w 656"/>
                  <a:gd name="T35" fmla="*/ 12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1248">
                    <a:moveTo>
                      <a:pt x="0" y="24"/>
                    </a:moveTo>
                    <a:cubicBezTo>
                      <a:pt x="0" y="11"/>
                      <a:pt x="11" y="0"/>
                      <a:pt x="24" y="0"/>
                    </a:cubicBezTo>
                    <a:lnTo>
                      <a:pt x="632" y="0"/>
                    </a:lnTo>
                    <a:cubicBezTo>
                      <a:pt x="646" y="0"/>
                      <a:pt x="656" y="11"/>
                      <a:pt x="656" y="24"/>
                    </a:cubicBezTo>
                    <a:lnTo>
                      <a:pt x="656" y="1224"/>
                    </a:lnTo>
                    <a:cubicBezTo>
                      <a:pt x="656" y="1238"/>
                      <a:pt x="646" y="1248"/>
                      <a:pt x="632" y="1248"/>
                    </a:cubicBezTo>
                    <a:lnTo>
                      <a:pt x="24" y="1248"/>
                    </a:lnTo>
                    <a:cubicBezTo>
                      <a:pt x="11" y="1248"/>
                      <a:pt x="0" y="1238"/>
                      <a:pt x="0" y="1224"/>
                    </a:cubicBezTo>
                    <a:lnTo>
                      <a:pt x="0" y="24"/>
                    </a:lnTo>
                    <a:close/>
                    <a:moveTo>
                      <a:pt x="48" y="1224"/>
                    </a:moveTo>
                    <a:lnTo>
                      <a:pt x="24" y="1200"/>
                    </a:lnTo>
                    <a:lnTo>
                      <a:pt x="632" y="1200"/>
                    </a:lnTo>
                    <a:lnTo>
                      <a:pt x="608" y="1224"/>
                    </a:lnTo>
                    <a:lnTo>
                      <a:pt x="608" y="24"/>
                    </a:lnTo>
                    <a:lnTo>
                      <a:pt x="632" y="48"/>
                    </a:lnTo>
                    <a:lnTo>
                      <a:pt x="24" y="48"/>
                    </a:lnTo>
                    <a:lnTo>
                      <a:pt x="48" y="24"/>
                    </a:lnTo>
                    <a:lnTo>
                      <a:pt x="48" y="1224"/>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05" name="Rectangle 30"/>
              <p:cNvSpPr>
                <a:spLocks noChangeArrowheads="1"/>
              </p:cNvSpPr>
              <p:nvPr/>
            </p:nvSpPr>
            <p:spPr bwMode="auto">
              <a:xfrm>
                <a:off x="14342903" y="5517847"/>
                <a:ext cx="311150" cy="63182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06" name="Freeform 31"/>
              <p:cNvSpPr>
                <a:spLocks noEditPoints="1"/>
              </p:cNvSpPr>
              <p:nvPr/>
            </p:nvSpPr>
            <p:spPr bwMode="auto">
              <a:xfrm>
                <a:off x="14330203" y="5505147"/>
                <a:ext cx="336550" cy="657225"/>
              </a:xfrm>
              <a:custGeom>
                <a:avLst/>
                <a:gdLst>
                  <a:gd name="T0" fmla="*/ 0 w 640"/>
                  <a:gd name="T1" fmla="*/ 24 h 1248"/>
                  <a:gd name="T2" fmla="*/ 24 w 640"/>
                  <a:gd name="T3" fmla="*/ 0 h 1248"/>
                  <a:gd name="T4" fmla="*/ 616 w 640"/>
                  <a:gd name="T5" fmla="*/ 0 h 1248"/>
                  <a:gd name="T6" fmla="*/ 640 w 640"/>
                  <a:gd name="T7" fmla="*/ 24 h 1248"/>
                  <a:gd name="T8" fmla="*/ 640 w 640"/>
                  <a:gd name="T9" fmla="*/ 1224 h 1248"/>
                  <a:gd name="T10" fmla="*/ 616 w 640"/>
                  <a:gd name="T11" fmla="*/ 1248 h 1248"/>
                  <a:gd name="T12" fmla="*/ 24 w 640"/>
                  <a:gd name="T13" fmla="*/ 1248 h 1248"/>
                  <a:gd name="T14" fmla="*/ 0 w 640"/>
                  <a:gd name="T15" fmla="*/ 1224 h 1248"/>
                  <a:gd name="T16" fmla="*/ 0 w 640"/>
                  <a:gd name="T17" fmla="*/ 24 h 1248"/>
                  <a:gd name="T18" fmla="*/ 48 w 640"/>
                  <a:gd name="T19" fmla="*/ 1224 h 1248"/>
                  <a:gd name="T20" fmla="*/ 24 w 640"/>
                  <a:gd name="T21" fmla="*/ 1200 h 1248"/>
                  <a:gd name="T22" fmla="*/ 616 w 640"/>
                  <a:gd name="T23" fmla="*/ 1200 h 1248"/>
                  <a:gd name="T24" fmla="*/ 592 w 640"/>
                  <a:gd name="T25" fmla="*/ 1224 h 1248"/>
                  <a:gd name="T26" fmla="*/ 592 w 640"/>
                  <a:gd name="T27" fmla="*/ 24 h 1248"/>
                  <a:gd name="T28" fmla="*/ 616 w 640"/>
                  <a:gd name="T29" fmla="*/ 48 h 1248"/>
                  <a:gd name="T30" fmla="*/ 24 w 640"/>
                  <a:gd name="T31" fmla="*/ 48 h 1248"/>
                  <a:gd name="T32" fmla="*/ 48 w 640"/>
                  <a:gd name="T33" fmla="*/ 24 h 1248"/>
                  <a:gd name="T34" fmla="*/ 48 w 640"/>
                  <a:gd name="T35" fmla="*/ 12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1248">
                    <a:moveTo>
                      <a:pt x="0" y="24"/>
                    </a:moveTo>
                    <a:cubicBezTo>
                      <a:pt x="0" y="11"/>
                      <a:pt x="11" y="0"/>
                      <a:pt x="24" y="0"/>
                    </a:cubicBezTo>
                    <a:lnTo>
                      <a:pt x="616" y="0"/>
                    </a:lnTo>
                    <a:cubicBezTo>
                      <a:pt x="630" y="0"/>
                      <a:pt x="640" y="11"/>
                      <a:pt x="640" y="24"/>
                    </a:cubicBezTo>
                    <a:lnTo>
                      <a:pt x="640" y="1224"/>
                    </a:lnTo>
                    <a:cubicBezTo>
                      <a:pt x="640" y="1238"/>
                      <a:pt x="630" y="1248"/>
                      <a:pt x="616" y="1248"/>
                    </a:cubicBezTo>
                    <a:lnTo>
                      <a:pt x="24" y="1248"/>
                    </a:lnTo>
                    <a:cubicBezTo>
                      <a:pt x="11" y="1248"/>
                      <a:pt x="0" y="1238"/>
                      <a:pt x="0" y="1224"/>
                    </a:cubicBezTo>
                    <a:lnTo>
                      <a:pt x="0" y="24"/>
                    </a:lnTo>
                    <a:close/>
                    <a:moveTo>
                      <a:pt x="48" y="1224"/>
                    </a:moveTo>
                    <a:lnTo>
                      <a:pt x="24" y="1200"/>
                    </a:lnTo>
                    <a:lnTo>
                      <a:pt x="616" y="1200"/>
                    </a:lnTo>
                    <a:lnTo>
                      <a:pt x="592" y="1224"/>
                    </a:lnTo>
                    <a:lnTo>
                      <a:pt x="592" y="24"/>
                    </a:lnTo>
                    <a:lnTo>
                      <a:pt x="616" y="48"/>
                    </a:lnTo>
                    <a:lnTo>
                      <a:pt x="24" y="48"/>
                    </a:lnTo>
                    <a:lnTo>
                      <a:pt x="48" y="24"/>
                    </a:lnTo>
                    <a:lnTo>
                      <a:pt x="48" y="1224"/>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07" name="Rectangle 32"/>
              <p:cNvSpPr>
                <a:spLocks noChangeArrowheads="1"/>
              </p:cNvSpPr>
              <p:nvPr/>
            </p:nvSpPr>
            <p:spPr bwMode="auto">
              <a:xfrm>
                <a:off x="14022228" y="5517847"/>
                <a:ext cx="320675" cy="32067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08" name="Freeform 33"/>
              <p:cNvSpPr>
                <a:spLocks noEditPoints="1"/>
              </p:cNvSpPr>
              <p:nvPr/>
            </p:nvSpPr>
            <p:spPr bwMode="auto">
              <a:xfrm>
                <a:off x="14011115" y="5505147"/>
                <a:ext cx="344488" cy="346075"/>
              </a:xfrm>
              <a:custGeom>
                <a:avLst/>
                <a:gdLst>
                  <a:gd name="T0" fmla="*/ 0 w 656"/>
                  <a:gd name="T1" fmla="*/ 24 h 656"/>
                  <a:gd name="T2" fmla="*/ 24 w 656"/>
                  <a:gd name="T3" fmla="*/ 0 h 656"/>
                  <a:gd name="T4" fmla="*/ 632 w 656"/>
                  <a:gd name="T5" fmla="*/ 0 h 656"/>
                  <a:gd name="T6" fmla="*/ 656 w 656"/>
                  <a:gd name="T7" fmla="*/ 24 h 656"/>
                  <a:gd name="T8" fmla="*/ 656 w 656"/>
                  <a:gd name="T9" fmla="*/ 632 h 656"/>
                  <a:gd name="T10" fmla="*/ 632 w 656"/>
                  <a:gd name="T11" fmla="*/ 656 h 656"/>
                  <a:gd name="T12" fmla="*/ 24 w 656"/>
                  <a:gd name="T13" fmla="*/ 656 h 656"/>
                  <a:gd name="T14" fmla="*/ 0 w 656"/>
                  <a:gd name="T15" fmla="*/ 632 h 656"/>
                  <a:gd name="T16" fmla="*/ 0 w 656"/>
                  <a:gd name="T17" fmla="*/ 24 h 656"/>
                  <a:gd name="T18" fmla="*/ 48 w 656"/>
                  <a:gd name="T19" fmla="*/ 632 h 656"/>
                  <a:gd name="T20" fmla="*/ 24 w 656"/>
                  <a:gd name="T21" fmla="*/ 608 h 656"/>
                  <a:gd name="T22" fmla="*/ 632 w 656"/>
                  <a:gd name="T23" fmla="*/ 608 h 656"/>
                  <a:gd name="T24" fmla="*/ 608 w 656"/>
                  <a:gd name="T25" fmla="*/ 632 h 656"/>
                  <a:gd name="T26" fmla="*/ 608 w 656"/>
                  <a:gd name="T27" fmla="*/ 24 h 656"/>
                  <a:gd name="T28" fmla="*/ 632 w 656"/>
                  <a:gd name="T29" fmla="*/ 48 h 656"/>
                  <a:gd name="T30" fmla="*/ 24 w 656"/>
                  <a:gd name="T31" fmla="*/ 48 h 656"/>
                  <a:gd name="T32" fmla="*/ 48 w 656"/>
                  <a:gd name="T33" fmla="*/ 24 h 656"/>
                  <a:gd name="T34" fmla="*/ 48 w 65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56">
                    <a:moveTo>
                      <a:pt x="0" y="24"/>
                    </a:moveTo>
                    <a:cubicBezTo>
                      <a:pt x="0" y="11"/>
                      <a:pt x="11" y="0"/>
                      <a:pt x="24" y="0"/>
                    </a:cubicBezTo>
                    <a:lnTo>
                      <a:pt x="632" y="0"/>
                    </a:lnTo>
                    <a:cubicBezTo>
                      <a:pt x="646" y="0"/>
                      <a:pt x="656" y="11"/>
                      <a:pt x="656" y="24"/>
                    </a:cubicBezTo>
                    <a:lnTo>
                      <a:pt x="656" y="632"/>
                    </a:lnTo>
                    <a:cubicBezTo>
                      <a:pt x="656" y="646"/>
                      <a:pt x="646" y="656"/>
                      <a:pt x="632" y="656"/>
                    </a:cubicBezTo>
                    <a:lnTo>
                      <a:pt x="24" y="656"/>
                    </a:lnTo>
                    <a:cubicBezTo>
                      <a:pt x="11" y="656"/>
                      <a:pt x="0" y="646"/>
                      <a:pt x="0" y="632"/>
                    </a:cubicBezTo>
                    <a:lnTo>
                      <a:pt x="0" y="24"/>
                    </a:lnTo>
                    <a:close/>
                    <a:moveTo>
                      <a:pt x="48" y="632"/>
                    </a:moveTo>
                    <a:lnTo>
                      <a:pt x="24" y="608"/>
                    </a:lnTo>
                    <a:lnTo>
                      <a:pt x="632" y="608"/>
                    </a:lnTo>
                    <a:lnTo>
                      <a:pt x="608" y="632"/>
                    </a:lnTo>
                    <a:lnTo>
                      <a:pt x="608" y="24"/>
                    </a:lnTo>
                    <a:lnTo>
                      <a:pt x="632" y="48"/>
                    </a:lnTo>
                    <a:lnTo>
                      <a:pt x="24" y="48"/>
                    </a:lnTo>
                    <a:lnTo>
                      <a:pt x="48" y="24"/>
                    </a:lnTo>
                    <a:lnTo>
                      <a:pt x="48" y="632"/>
                    </a:lnTo>
                    <a:close/>
                  </a:path>
                </a:pathLst>
              </a:custGeom>
              <a:solidFill>
                <a:srgbClr val="C7CBDA"/>
              </a:solidFill>
              <a:ln w="0" cap="flat">
                <a:solidFill>
                  <a:srgbClr val="C7CBD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09" name="Rectangle 34"/>
              <p:cNvSpPr>
                <a:spLocks noChangeArrowheads="1"/>
              </p:cNvSpPr>
              <p:nvPr/>
            </p:nvSpPr>
            <p:spPr bwMode="auto">
              <a:xfrm>
                <a:off x="14022228" y="5838522"/>
                <a:ext cx="320675" cy="311150"/>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10" name="Freeform 35"/>
              <p:cNvSpPr>
                <a:spLocks noEditPoints="1"/>
              </p:cNvSpPr>
              <p:nvPr/>
            </p:nvSpPr>
            <p:spPr bwMode="auto">
              <a:xfrm>
                <a:off x="14011115" y="5825822"/>
                <a:ext cx="344488" cy="336550"/>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11" name="Rectangle 36"/>
              <p:cNvSpPr>
                <a:spLocks noChangeArrowheads="1"/>
              </p:cNvSpPr>
              <p:nvPr/>
            </p:nvSpPr>
            <p:spPr bwMode="auto">
              <a:xfrm>
                <a:off x="14149228" y="4886022"/>
                <a:ext cx="319088" cy="32067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12" name="Freeform 37"/>
              <p:cNvSpPr>
                <a:spLocks noEditPoints="1"/>
              </p:cNvSpPr>
              <p:nvPr/>
            </p:nvSpPr>
            <p:spPr bwMode="auto">
              <a:xfrm>
                <a:off x="14136528" y="4873322"/>
                <a:ext cx="344488" cy="346075"/>
              </a:xfrm>
              <a:custGeom>
                <a:avLst/>
                <a:gdLst>
                  <a:gd name="T0" fmla="*/ 0 w 656"/>
                  <a:gd name="T1" fmla="*/ 24 h 656"/>
                  <a:gd name="T2" fmla="*/ 24 w 656"/>
                  <a:gd name="T3" fmla="*/ 0 h 656"/>
                  <a:gd name="T4" fmla="*/ 632 w 656"/>
                  <a:gd name="T5" fmla="*/ 0 h 656"/>
                  <a:gd name="T6" fmla="*/ 656 w 656"/>
                  <a:gd name="T7" fmla="*/ 24 h 656"/>
                  <a:gd name="T8" fmla="*/ 656 w 656"/>
                  <a:gd name="T9" fmla="*/ 632 h 656"/>
                  <a:gd name="T10" fmla="*/ 632 w 656"/>
                  <a:gd name="T11" fmla="*/ 656 h 656"/>
                  <a:gd name="T12" fmla="*/ 24 w 656"/>
                  <a:gd name="T13" fmla="*/ 656 h 656"/>
                  <a:gd name="T14" fmla="*/ 0 w 656"/>
                  <a:gd name="T15" fmla="*/ 632 h 656"/>
                  <a:gd name="T16" fmla="*/ 0 w 656"/>
                  <a:gd name="T17" fmla="*/ 24 h 656"/>
                  <a:gd name="T18" fmla="*/ 48 w 656"/>
                  <a:gd name="T19" fmla="*/ 632 h 656"/>
                  <a:gd name="T20" fmla="*/ 24 w 656"/>
                  <a:gd name="T21" fmla="*/ 608 h 656"/>
                  <a:gd name="T22" fmla="*/ 632 w 656"/>
                  <a:gd name="T23" fmla="*/ 608 h 656"/>
                  <a:gd name="T24" fmla="*/ 608 w 656"/>
                  <a:gd name="T25" fmla="*/ 632 h 656"/>
                  <a:gd name="T26" fmla="*/ 608 w 656"/>
                  <a:gd name="T27" fmla="*/ 24 h 656"/>
                  <a:gd name="T28" fmla="*/ 632 w 656"/>
                  <a:gd name="T29" fmla="*/ 48 h 656"/>
                  <a:gd name="T30" fmla="*/ 24 w 656"/>
                  <a:gd name="T31" fmla="*/ 48 h 656"/>
                  <a:gd name="T32" fmla="*/ 48 w 656"/>
                  <a:gd name="T33" fmla="*/ 24 h 656"/>
                  <a:gd name="T34" fmla="*/ 48 w 65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56">
                    <a:moveTo>
                      <a:pt x="0" y="24"/>
                    </a:moveTo>
                    <a:cubicBezTo>
                      <a:pt x="0" y="11"/>
                      <a:pt x="11" y="0"/>
                      <a:pt x="24" y="0"/>
                    </a:cubicBezTo>
                    <a:lnTo>
                      <a:pt x="632" y="0"/>
                    </a:lnTo>
                    <a:cubicBezTo>
                      <a:pt x="646" y="0"/>
                      <a:pt x="656" y="11"/>
                      <a:pt x="656" y="24"/>
                    </a:cubicBezTo>
                    <a:lnTo>
                      <a:pt x="656" y="632"/>
                    </a:lnTo>
                    <a:cubicBezTo>
                      <a:pt x="656" y="646"/>
                      <a:pt x="646" y="656"/>
                      <a:pt x="632" y="656"/>
                    </a:cubicBezTo>
                    <a:lnTo>
                      <a:pt x="24" y="656"/>
                    </a:lnTo>
                    <a:cubicBezTo>
                      <a:pt x="11" y="656"/>
                      <a:pt x="0" y="646"/>
                      <a:pt x="0" y="632"/>
                    </a:cubicBezTo>
                    <a:lnTo>
                      <a:pt x="0" y="24"/>
                    </a:lnTo>
                    <a:close/>
                    <a:moveTo>
                      <a:pt x="48" y="632"/>
                    </a:moveTo>
                    <a:lnTo>
                      <a:pt x="24" y="608"/>
                    </a:lnTo>
                    <a:lnTo>
                      <a:pt x="632" y="608"/>
                    </a:lnTo>
                    <a:lnTo>
                      <a:pt x="608" y="632"/>
                    </a:lnTo>
                    <a:lnTo>
                      <a:pt x="608" y="24"/>
                    </a:lnTo>
                    <a:lnTo>
                      <a:pt x="632"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13" name="Rectangle 38"/>
              <p:cNvSpPr>
                <a:spLocks noChangeArrowheads="1"/>
              </p:cNvSpPr>
              <p:nvPr/>
            </p:nvSpPr>
            <p:spPr bwMode="auto">
              <a:xfrm>
                <a:off x="14149228" y="5206697"/>
                <a:ext cx="319088" cy="311150"/>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14" name="Freeform 39"/>
              <p:cNvSpPr>
                <a:spLocks noEditPoints="1"/>
              </p:cNvSpPr>
              <p:nvPr/>
            </p:nvSpPr>
            <p:spPr bwMode="auto">
              <a:xfrm>
                <a:off x="14136528" y="5193997"/>
                <a:ext cx="344488" cy="336550"/>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15" name="Rectangle 40"/>
              <p:cNvSpPr>
                <a:spLocks noChangeArrowheads="1"/>
              </p:cNvSpPr>
              <p:nvPr/>
            </p:nvSpPr>
            <p:spPr bwMode="auto">
              <a:xfrm>
                <a:off x="13838078" y="4886022"/>
                <a:ext cx="311150" cy="32067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16" name="Freeform 41"/>
              <p:cNvSpPr>
                <a:spLocks noEditPoints="1"/>
              </p:cNvSpPr>
              <p:nvPr/>
            </p:nvSpPr>
            <p:spPr bwMode="auto">
              <a:xfrm>
                <a:off x="13825378" y="4873322"/>
                <a:ext cx="336550" cy="346075"/>
              </a:xfrm>
              <a:custGeom>
                <a:avLst/>
                <a:gdLst>
                  <a:gd name="T0" fmla="*/ 0 w 640"/>
                  <a:gd name="T1" fmla="*/ 24 h 656"/>
                  <a:gd name="T2" fmla="*/ 24 w 640"/>
                  <a:gd name="T3" fmla="*/ 0 h 656"/>
                  <a:gd name="T4" fmla="*/ 616 w 640"/>
                  <a:gd name="T5" fmla="*/ 0 h 656"/>
                  <a:gd name="T6" fmla="*/ 640 w 640"/>
                  <a:gd name="T7" fmla="*/ 24 h 656"/>
                  <a:gd name="T8" fmla="*/ 640 w 640"/>
                  <a:gd name="T9" fmla="*/ 632 h 656"/>
                  <a:gd name="T10" fmla="*/ 616 w 640"/>
                  <a:gd name="T11" fmla="*/ 656 h 656"/>
                  <a:gd name="T12" fmla="*/ 24 w 640"/>
                  <a:gd name="T13" fmla="*/ 656 h 656"/>
                  <a:gd name="T14" fmla="*/ 0 w 640"/>
                  <a:gd name="T15" fmla="*/ 632 h 656"/>
                  <a:gd name="T16" fmla="*/ 0 w 640"/>
                  <a:gd name="T17" fmla="*/ 24 h 656"/>
                  <a:gd name="T18" fmla="*/ 48 w 640"/>
                  <a:gd name="T19" fmla="*/ 632 h 656"/>
                  <a:gd name="T20" fmla="*/ 24 w 640"/>
                  <a:gd name="T21" fmla="*/ 608 h 656"/>
                  <a:gd name="T22" fmla="*/ 616 w 640"/>
                  <a:gd name="T23" fmla="*/ 608 h 656"/>
                  <a:gd name="T24" fmla="*/ 592 w 640"/>
                  <a:gd name="T25" fmla="*/ 632 h 656"/>
                  <a:gd name="T26" fmla="*/ 592 w 640"/>
                  <a:gd name="T27" fmla="*/ 24 h 656"/>
                  <a:gd name="T28" fmla="*/ 616 w 640"/>
                  <a:gd name="T29" fmla="*/ 48 h 656"/>
                  <a:gd name="T30" fmla="*/ 24 w 640"/>
                  <a:gd name="T31" fmla="*/ 48 h 656"/>
                  <a:gd name="T32" fmla="*/ 48 w 640"/>
                  <a:gd name="T33" fmla="*/ 24 h 656"/>
                  <a:gd name="T34" fmla="*/ 48 w 64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56">
                    <a:moveTo>
                      <a:pt x="0" y="24"/>
                    </a:moveTo>
                    <a:cubicBezTo>
                      <a:pt x="0" y="11"/>
                      <a:pt x="11" y="0"/>
                      <a:pt x="24" y="0"/>
                    </a:cubicBezTo>
                    <a:lnTo>
                      <a:pt x="616" y="0"/>
                    </a:lnTo>
                    <a:cubicBezTo>
                      <a:pt x="630" y="0"/>
                      <a:pt x="640" y="11"/>
                      <a:pt x="640" y="24"/>
                    </a:cubicBezTo>
                    <a:lnTo>
                      <a:pt x="640" y="632"/>
                    </a:lnTo>
                    <a:cubicBezTo>
                      <a:pt x="640" y="646"/>
                      <a:pt x="630" y="656"/>
                      <a:pt x="616" y="656"/>
                    </a:cubicBezTo>
                    <a:lnTo>
                      <a:pt x="24" y="656"/>
                    </a:lnTo>
                    <a:cubicBezTo>
                      <a:pt x="11" y="656"/>
                      <a:pt x="0" y="646"/>
                      <a:pt x="0" y="632"/>
                    </a:cubicBezTo>
                    <a:lnTo>
                      <a:pt x="0" y="24"/>
                    </a:lnTo>
                    <a:close/>
                    <a:moveTo>
                      <a:pt x="48" y="632"/>
                    </a:moveTo>
                    <a:lnTo>
                      <a:pt x="24" y="608"/>
                    </a:lnTo>
                    <a:lnTo>
                      <a:pt x="616" y="608"/>
                    </a:lnTo>
                    <a:lnTo>
                      <a:pt x="592" y="632"/>
                    </a:lnTo>
                    <a:lnTo>
                      <a:pt x="592" y="24"/>
                    </a:lnTo>
                    <a:lnTo>
                      <a:pt x="616"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17" name="Rectangle 42"/>
              <p:cNvSpPr>
                <a:spLocks noChangeArrowheads="1"/>
              </p:cNvSpPr>
              <p:nvPr/>
            </p:nvSpPr>
            <p:spPr bwMode="auto">
              <a:xfrm>
                <a:off x="13518990" y="4886022"/>
                <a:ext cx="319088"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18" name="Freeform 43"/>
              <p:cNvSpPr>
                <a:spLocks noEditPoints="1"/>
              </p:cNvSpPr>
              <p:nvPr/>
            </p:nvSpPr>
            <p:spPr bwMode="auto">
              <a:xfrm>
                <a:off x="13506290" y="4873322"/>
                <a:ext cx="344488" cy="346075"/>
              </a:xfrm>
              <a:custGeom>
                <a:avLst/>
                <a:gdLst>
                  <a:gd name="T0" fmla="*/ 0 w 656"/>
                  <a:gd name="T1" fmla="*/ 24 h 656"/>
                  <a:gd name="T2" fmla="*/ 24 w 656"/>
                  <a:gd name="T3" fmla="*/ 0 h 656"/>
                  <a:gd name="T4" fmla="*/ 632 w 656"/>
                  <a:gd name="T5" fmla="*/ 0 h 656"/>
                  <a:gd name="T6" fmla="*/ 656 w 656"/>
                  <a:gd name="T7" fmla="*/ 24 h 656"/>
                  <a:gd name="T8" fmla="*/ 656 w 656"/>
                  <a:gd name="T9" fmla="*/ 632 h 656"/>
                  <a:gd name="T10" fmla="*/ 632 w 656"/>
                  <a:gd name="T11" fmla="*/ 656 h 656"/>
                  <a:gd name="T12" fmla="*/ 24 w 656"/>
                  <a:gd name="T13" fmla="*/ 656 h 656"/>
                  <a:gd name="T14" fmla="*/ 0 w 656"/>
                  <a:gd name="T15" fmla="*/ 632 h 656"/>
                  <a:gd name="T16" fmla="*/ 0 w 656"/>
                  <a:gd name="T17" fmla="*/ 24 h 656"/>
                  <a:gd name="T18" fmla="*/ 48 w 656"/>
                  <a:gd name="T19" fmla="*/ 632 h 656"/>
                  <a:gd name="T20" fmla="*/ 24 w 656"/>
                  <a:gd name="T21" fmla="*/ 608 h 656"/>
                  <a:gd name="T22" fmla="*/ 632 w 656"/>
                  <a:gd name="T23" fmla="*/ 608 h 656"/>
                  <a:gd name="T24" fmla="*/ 608 w 656"/>
                  <a:gd name="T25" fmla="*/ 632 h 656"/>
                  <a:gd name="T26" fmla="*/ 608 w 656"/>
                  <a:gd name="T27" fmla="*/ 24 h 656"/>
                  <a:gd name="T28" fmla="*/ 632 w 656"/>
                  <a:gd name="T29" fmla="*/ 48 h 656"/>
                  <a:gd name="T30" fmla="*/ 24 w 656"/>
                  <a:gd name="T31" fmla="*/ 48 h 656"/>
                  <a:gd name="T32" fmla="*/ 48 w 656"/>
                  <a:gd name="T33" fmla="*/ 24 h 656"/>
                  <a:gd name="T34" fmla="*/ 48 w 65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56">
                    <a:moveTo>
                      <a:pt x="0" y="24"/>
                    </a:moveTo>
                    <a:cubicBezTo>
                      <a:pt x="0" y="11"/>
                      <a:pt x="11" y="0"/>
                      <a:pt x="24" y="0"/>
                    </a:cubicBezTo>
                    <a:lnTo>
                      <a:pt x="632" y="0"/>
                    </a:lnTo>
                    <a:cubicBezTo>
                      <a:pt x="646" y="0"/>
                      <a:pt x="656" y="11"/>
                      <a:pt x="656" y="24"/>
                    </a:cubicBezTo>
                    <a:lnTo>
                      <a:pt x="656" y="632"/>
                    </a:lnTo>
                    <a:cubicBezTo>
                      <a:pt x="656" y="646"/>
                      <a:pt x="646" y="656"/>
                      <a:pt x="632" y="656"/>
                    </a:cubicBezTo>
                    <a:lnTo>
                      <a:pt x="24" y="656"/>
                    </a:lnTo>
                    <a:cubicBezTo>
                      <a:pt x="11" y="656"/>
                      <a:pt x="0" y="646"/>
                      <a:pt x="0" y="632"/>
                    </a:cubicBezTo>
                    <a:lnTo>
                      <a:pt x="0" y="24"/>
                    </a:lnTo>
                    <a:close/>
                    <a:moveTo>
                      <a:pt x="48" y="632"/>
                    </a:moveTo>
                    <a:lnTo>
                      <a:pt x="24" y="608"/>
                    </a:lnTo>
                    <a:lnTo>
                      <a:pt x="632" y="608"/>
                    </a:lnTo>
                    <a:lnTo>
                      <a:pt x="608" y="632"/>
                    </a:lnTo>
                    <a:lnTo>
                      <a:pt x="608" y="24"/>
                    </a:lnTo>
                    <a:lnTo>
                      <a:pt x="632"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19" name="Rectangle 44"/>
              <p:cNvSpPr>
                <a:spLocks noChangeArrowheads="1"/>
              </p:cNvSpPr>
              <p:nvPr/>
            </p:nvSpPr>
            <p:spPr bwMode="auto">
              <a:xfrm>
                <a:off x="13518990" y="5206697"/>
                <a:ext cx="31908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20" name="Freeform 45"/>
              <p:cNvSpPr>
                <a:spLocks noEditPoints="1"/>
              </p:cNvSpPr>
              <p:nvPr/>
            </p:nvSpPr>
            <p:spPr bwMode="auto">
              <a:xfrm>
                <a:off x="13506290" y="5193997"/>
                <a:ext cx="344488" cy="336550"/>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21" name="Rectangle 46"/>
              <p:cNvSpPr>
                <a:spLocks noChangeArrowheads="1"/>
              </p:cNvSpPr>
              <p:nvPr/>
            </p:nvSpPr>
            <p:spPr bwMode="auto">
              <a:xfrm>
                <a:off x="13711078" y="5517847"/>
                <a:ext cx="631825"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22" name="Freeform 47"/>
              <p:cNvSpPr>
                <a:spLocks noEditPoints="1"/>
              </p:cNvSpPr>
              <p:nvPr/>
            </p:nvSpPr>
            <p:spPr bwMode="auto">
              <a:xfrm>
                <a:off x="13698378" y="5505147"/>
                <a:ext cx="657225" cy="346075"/>
              </a:xfrm>
              <a:custGeom>
                <a:avLst/>
                <a:gdLst>
                  <a:gd name="T0" fmla="*/ 0 w 1248"/>
                  <a:gd name="T1" fmla="*/ 24 h 656"/>
                  <a:gd name="T2" fmla="*/ 24 w 1248"/>
                  <a:gd name="T3" fmla="*/ 0 h 656"/>
                  <a:gd name="T4" fmla="*/ 1224 w 1248"/>
                  <a:gd name="T5" fmla="*/ 0 h 656"/>
                  <a:gd name="T6" fmla="*/ 1248 w 1248"/>
                  <a:gd name="T7" fmla="*/ 24 h 656"/>
                  <a:gd name="T8" fmla="*/ 1248 w 1248"/>
                  <a:gd name="T9" fmla="*/ 632 h 656"/>
                  <a:gd name="T10" fmla="*/ 1224 w 1248"/>
                  <a:gd name="T11" fmla="*/ 656 h 656"/>
                  <a:gd name="T12" fmla="*/ 24 w 1248"/>
                  <a:gd name="T13" fmla="*/ 656 h 656"/>
                  <a:gd name="T14" fmla="*/ 0 w 1248"/>
                  <a:gd name="T15" fmla="*/ 632 h 656"/>
                  <a:gd name="T16" fmla="*/ 0 w 1248"/>
                  <a:gd name="T17" fmla="*/ 24 h 656"/>
                  <a:gd name="T18" fmla="*/ 48 w 1248"/>
                  <a:gd name="T19" fmla="*/ 632 h 656"/>
                  <a:gd name="T20" fmla="*/ 24 w 1248"/>
                  <a:gd name="T21" fmla="*/ 608 h 656"/>
                  <a:gd name="T22" fmla="*/ 1224 w 1248"/>
                  <a:gd name="T23" fmla="*/ 608 h 656"/>
                  <a:gd name="T24" fmla="*/ 1200 w 1248"/>
                  <a:gd name="T25" fmla="*/ 632 h 656"/>
                  <a:gd name="T26" fmla="*/ 1200 w 1248"/>
                  <a:gd name="T27" fmla="*/ 24 h 656"/>
                  <a:gd name="T28" fmla="*/ 1224 w 1248"/>
                  <a:gd name="T29" fmla="*/ 48 h 656"/>
                  <a:gd name="T30" fmla="*/ 24 w 1248"/>
                  <a:gd name="T31" fmla="*/ 48 h 656"/>
                  <a:gd name="T32" fmla="*/ 48 w 1248"/>
                  <a:gd name="T33" fmla="*/ 24 h 656"/>
                  <a:gd name="T34" fmla="*/ 48 w 1248"/>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656">
                    <a:moveTo>
                      <a:pt x="0" y="24"/>
                    </a:moveTo>
                    <a:cubicBezTo>
                      <a:pt x="0" y="11"/>
                      <a:pt x="11" y="0"/>
                      <a:pt x="24" y="0"/>
                    </a:cubicBezTo>
                    <a:lnTo>
                      <a:pt x="1224" y="0"/>
                    </a:lnTo>
                    <a:cubicBezTo>
                      <a:pt x="1238" y="0"/>
                      <a:pt x="1248" y="11"/>
                      <a:pt x="1248" y="24"/>
                    </a:cubicBezTo>
                    <a:lnTo>
                      <a:pt x="1248" y="632"/>
                    </a:lnTo>
                    <a:cubicBezTo>
                      <a:pt x="1248" y="646"/>
                      <a:pt x="1238" y="656"/>
                      <a:pt x="1224" y="656"/>
                    </a:cubicBezTo>
                    <a:lnTo>
                      <a:pt x="24" y="656"/>
                    </a:lnTo>
                    <a:cubicBezTo>
                      <a:pt x="11" y="656"/>
                      <a:pt x="0" y="646"/>
                      <a:pt x="0" y="632"/>
                    </a:cubicBezTo>
                    <a:lnTo>
                      <a:pt x="0" y="24"/>
                    </a:lnTo>
                    <a:close/>
                    <a:moveTo>
                      <a:pt x="48" y="632"/>
                    </a:moveTo>
                    <a:lnTo>
                      <a:pt x="24" y="608"/>
                    </a:lnTo>
                    <a:lnTo>
                      <a:pt x="1224" y="608"/>
                    </a:lnTo>
                    <a:lnTo>
                      <a:pt x="1200" y="632"/>
                    </a:lnTo>
                    <a:lnTo>
                      <a:pt x="1200" y="24"/>
                    </a:lnTo>
                    <a:lnTo>
                      <a:pt x="1224"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23" name="Rectangle 48"/>
              <p:cNvSpPr>
                <a:spLocks noChangeArrowheads="1"/>
              </p:cNvSpPr>
              <p:nvPr/>
            </p:nvSpPr>
            <p:spPr bwMode="auto">
              <a:xfrm>
                <a:off x="13139578" y="4506610"/>
                <a:ext cx="319088"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24" name="Freeform 49"/>
              <p:cNvSpPr>
                <a:spLocks noEditPoints="1"/>
              </p:cNvSpPr>
              <p:nvPr/>
            </p:nvSpPr>
            <p:spPr bwMode="auto">
              <a:xfrm>
                <a:off x="13126878" y="4493910"/>
                <a:ext cx="344488" cy="346075"/>
              </a:xfrm>
              <a:custGeom>
                <a:avLst/>
                <a:gdLst>
                  <a:gd name="T0" fmla="*/ 0 w 656"/>
                  <a:gd name="T1" fmla="*/ 24 h 656"/>
                  <a:gd name="T2" fmla="*/ 24 w 656"/>
                  <a:gd name="T3" fmla="*/ 0 h 656"/>
                  <a:gd name="T4" fmla="*/ 632 w 656"/>
                  <a:gd name="T5" fmla="*/ 0 h 656"/>
                  <a:gd name="T6" fmla="*/ 656 w 656"/>
                  <a:gd name="T7" fmla="*/ 24 h 656"/>
                  <a:gd name="T8" fmla="*/ 656 w 656"/>
                  <a:gd name="T9" fmla="*/ 632 h 656"/>
                  <a:gd name="T10" fmla="*/ 632 w 656"/>
                  <a:gd name="T11" fmla="*/ 656 h 656"/>
                  <a:gd name="T12" fmla="*/ 24 w 656"/>
                  <a:gd name="T13" fmla="*/ 656 h 656"/>
                  <a:gd name="T14" fmla="*/ 0 w 656"/>
                  <a:gd name="T15" fmla="*/ 632 h 656"/>
                  <a:gd name="T16" fmla="*/ 0 w 656"/>
                  <a:gd name="T17" fmla="*/ 24 h 656"/>
                  <a:gd name="T18" fmla="*/ 48 w 656"/>
                  <a:gd name="T19" fmla="*/ 632 h 656"/>
                  <a:gd name="T20" fmla="*/ 24 w 656"/>
                  <a:gd name="T21" fmla="*/ 608 h 656"/>
                  <a:gd name="T22" fmla="*/ 632 w 656"/>
                  <a:gd name="T23" fmla="*/ 608 h 656"/>
                  <a:gd name="T24" fmla="*/ 608 w 656"/>
                  <a:gd name="T25" fmla="*/ 632 h 656"/>
                  <a:gd name="T26" fmla="*/ 608 w 656"/>
                  <a:gd name="T27" fmla="*/ 24 h 656"/>
                  <a:gd name="T28" fmla="*/ 632 w 656"/>
                  <a:gd name="T29" fmla="*/ 48 h 656"/>
                  <a:gd name="T30" fmla="*/ 24 w 656"/>
                  <a:gd name="T31" fmla="*/ 48 h 656"/>
                  <a:gd name="T32" fmla="*/ 48 w 656"/>
                  <a:gd name="T33" fmla="*/ 24 h 656"/>
                  <a:gd name="T34" fmla="*/ 48 w 65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56">
                    <a:moveTo>
                      <a:pt x="0" y="24"/>
                    </a:moveTo>
                    <a:cubicBezTo>
                      <a:pt x="0" y="11"/>
                      <a:pt x="11" y="0"/>
                      <a:pt x="24" y="0"/>
                    </a:cubicBezTo>
                    <a:lnTo>
                      <a:pt x="632" y="0"/>
                    </a:lnTo>
                    <a:cubicBezTo>
                      <a:pt x="646" y="0"/>
                      <a:pt x="656" y="11"/>
                      <a:pt x="656" y="24"/>
                    </a:cubicBezTo>
                    <a:lnTo>
                      <a:pt x="656" y="632"/>
                    </a:lnTo>
                    <a:cubicBezTo>
                      <a:pt x="656" y="646"/>
                      <a:pt x="646" y="656"/>
                      <a:pt x="632" y="656"/>
                    </a:cubicBezTo>
                    <a:lnTo>
                      <a:pt x="24" y="656"/>
                    </a:lnTo>
                    <a:cubicBezTo>
                      <a:pt x="11" y="656"/>
                      <a:pt x="0" y="646"/>
                      <a:pt x="0" y="632"/>
                    </a:cubicBezTo>
                    <a:lnTo>
                      <a:pt x="0" y="24"/>
                    </a:lnTo>
                    <a:close/>
                    <a:moveTo>
                      <a:pt x="48" y="632"/>
                    </a:moveTo>
                    <a:lnTo>
                      <a:pt x="24" y="608"/>
                    </a:lnTo>
                    <a:lnTo>
                      <a:pt x="632" y="608"/>
                    </a:lnTo>
                    <a:lnTo>
                      <a:pt x="608" y="632"/>
                    </a:lnTo>
                    <a:lnTo>
                      <a:pt x="608" y="24"/>
                    </a:lnTo>
                    <a:lnTo>
                      <a:pt x="632"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25" name="Rectangle 50"/>
              <p:cNvSpPr>
                <a:spLocks noChangeArrowheads="1"/>
              </p:cNvSpPr>
              <p:nvPr/>
            </p:nvSpPr>
            <p:spPr bwMode="auto">
              <a:xfrm>
                <a:off x="12828428" y="4700285"/>
                <a:ext cx="311150" cy="311150"/>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26" name="Freeform 51"/>
              <p:cNvSpPr>
                <a:spLocks noEditPoints="1"/>
              </p:cNvSpPr>
              <p:nvPr/>
            </p:nvSpPr>
            <p:spPr bwMode="auto">
              <a:xfrm>
                <a:off x="12815728" y="4687585"/>
                <a:ext cx="336550" cy="336550"/>
              </a:xfrm>
              <a:custGeom>
                <a:avLst/>
                <a:gdLst>
                  <a:gd name="T0" fmla="*/ 0 w 640"/>
                  <a:gd name="T1" fmla="*/ 24 h 640"/>
                  <a:gd name="T2" fmla="*/ 24 w 640"/>
                  <a:gd name="T3" fmla="*/ 0 h 640"/>
                  <a:gd name="T4" fmla="*/ 616 w 640"/>
                  <a:gd name="T5" fmla="*/ 0 h 640"/>
                  <a:gd name="T6" fmla="*/ 640 w 640"/>
                  <a:gd name="T7" fmla="*/ 24 h 640"/>
                  <a:gd name="T8" fmla="*/ 640 w 640"/>
                  <a:gd name="T9" fmla="*/ 616 h 640"/>
                  <a:gd name="T10" fmla="*/ 616 w 640"/>
                  <a:gd name="T11" fmla="*/ 640 h 640"/>
                  <a:gd name="T12" fmla="*/ 24 w 640"/>
                  <a:gd name="T13" fmla="*/ 640 h 640"/>
                  <a:gd name="T14" fmla="*/ 0 w 640"/>
                  <a:gd name="T15" fmla="*/ 616 h 640"/>
                  <a:gd name="T16" fmla="*/ 0 w 640"/>
                  <a:gd name="T17" fmla="*/ 24 h 640"/>
                  <a:gd name="T18" fmla="*/ 48 w 640"/>
                  <a:gd name="T19" fmla="*/ 616 h 640"/>
                  <a:gd name="T20" fmla="*/ 24 w 640"/>
                  <a:gd name="T21" fmla="*/ 592 h 640"/>
                  <a:gd name="T22" fmla="*/ 616 w 640"/>
                  <a:gd name="T23" fmla="*/ 592 h 640"/>
                  <a:gd name="T24" fmla="*/ 592 w 640"/>
                  <a:gd name="T25" fmla="*/ 616 h 640"/>
                  <a:gd name="T26" fmla="*/ 592 w 640"/>
                  <a:gd name="T27" fmla="*/ 24 h 640"/>
                  <a:gd name="T28" fmla="*/ 616 w 640"/>
                  <a:gd name="T29" fmla="*/ 48 h 640"/>
                  <a:gd name="T30" fmla="*/ 24 w 640"/>
                  <a:gd name="T31" fmla="*/ 48 h 640"/>
                  <a:gd name="T32" fmla="*/ 48 w 640"/>
                  <a:gd name="T33" fmla="*/ 24 h 640"/>
                  <a:gd name="T34" fmla="*/ 48 w 6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40">
                    <a:moveTo>
                      <a:pt x="0" y="24"/>
                    </a:moveTo>
                    <a:cubicBezTo>
                      <a:pt x="0" y="11"/>
                      <a:pt x="11" y="0"/>
                      <a:pt x="24" y="0"/>
                    </a:cubicBezTo>
                    <a:lnTo>
                      <a:pt x="616" y="0"/>
                    </a:lnTo>
                    <a:cubicBezTo>
                      <a:pt x="630" y="0"/>
                      <a:pt x="640" y="11"/>
                      <a:pt x="640" y="24"/>
                    </a:cubicBezTo>
                    <a:lnTo>
                      <a:pt x="640" y="616"/>
                    </a:lnTo>
                    <a:cubicBezTo>
                      <a:pt x="640" y="630"/>
                      <a:pt x="630" y="640"/>
                      <a:pt x="616" y="640"/>
                    </a:cubicBezTo>
                    <a:lnTo>
                      <a:pt x="24" y="640"/>
                    </a:lnTo>
                    <a:cubicBezTo>
                      <a:pt x="11" y="640"/>
                      <a:pt x="0" y="630"/>
                      <a:pt x="0" y="616"/>
                    </a:cubicBezTo>
                    <a:lnTo>
                      <a:pt x="0" y="24"/>
                    </a:lnTo>
                    <a:close/>
                    <a:moveTo>
                      <a:pt x="48" y="616"/>
                    </a:moveTo>
                    <a:lnTo>
                      <a:pt x="24" y="592"/>
                    </a:lnTo>
                    <a:lnTo>
                      <a:pt x="616" y="592"/>
                    </a:lnTo>
                    <a:lnTo>
                      <a:pt x="592" y="616"/>
                    </a:lnTo>
                    <a:lnTo>
                      <a:pt x="592" y="24"/>
                    </a:lnTo>
                    <a:lnTo>
                      <a:pt x="61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27" name="Rectangle 52"/>
              <p:cNvSpPr>
                <a:spLocks noChangeArrowheads="1"/>
              </p:cNvSpPr>
              <p:nvPr/>
            </p:nvSpPr>
            <p:spPr bwMode="auto">
              <a:xfrm>
                <a:off x="13076078" y="4705047"/>
                <a:ext cx="152400" cy="100012"/>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28" name="Rectangle 53"/>
              <p:cNvSpPr>
                <a:spLocks noChangeArrowheads="1"/>
              </p:cNvSpPr>
              <p:nvPr/>
            </p:nvSpPr>
            <p:spPr bwMode="auto">
              <a:xfrm>
                <a:off x="13080840" y="5838522"/>
                <a:ext cx="941388" cy="311150"/>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29" name="Freeform 54"/>
              <p:cNvSpPr>
                <a:spLocks noEditPoints="1"/>
              </p:cNvSpPr>
              <p:nvPr/>
            </p:nvSpPr>
            <p:spPr bwMode="auto">
              <a:xfrm>
                <a:off x="13068140" y="5825822"/>
                <a:ext cx="966788" cy="336550"/>
              </a:xfrm>
              <a:custGeom>
                <a:avLst/>
                <a:gdLst>
                  <a:gd name="T0" fmla="*/ 0 w 1840"/>
                  <a:gd name="T1" fmla="*/ 24 h 640"/>
                  <a:gd name="T2" fmla="*/ 24 w 1840"/>
                  <a:gd name="T3" fmla="*/ 0 h 640"/>
                  <a:gd name="T4" fmla="*/ 1816 w 1840"/>
                  <a:gd name="T5" fmla="*/ 0 h 640"/>
                  <a:gd name="T6" fmla="*/ 1840 w 1840"/>
                  <a:gd name="T7" fmla="*/ 24 h 640"/>
                  <a:gd name="T8" fmla="*/ 1840 w 1840"/>
                  <a:gd name="T9" fmla="*/ 616 h 640"/>
                  <a:gd name="T10" fmla="*/ 1816 w 1840"/>
                  <a:gd name="T11" fmla="*/ 640 h 640"/>
                  <a:gd name="T12" fmla="*/ 24 w 1840"/>
                  <a:gd name="T13" fmla="*/ 640 h 640"/>
                  <a:gd name="T14" fmla="*/ 0 w 1840"/>
                  <a:gd name="T15" fmla="*/ 616 h 640"/>
                  <a:gd name="T16" fmla="*/ 0 w 1840"/>
                  <a:gd name="T17" fmla="*/ 24 h 640"/>
                  <a:gd name="T18" fmla="*/ 48 w 1840"/>
                  <a:gd name="T19" fmla="*/ 616 h 640"/>
                  <a:gd name="T20" fmla="*/ 24 w 1840"/>
                  <a:gd name="T21" fmla="*/ 592 h 640"/>
                  <a:gd name="T22" fmla="*/ 1816 w 1840"/>
                  <a:gd name="T23" fmla="*/ 592 h 640"/>
                  <a:gd name="T24" fmla="*/ 1792 w 1840"/>
                  <a:gd name="T25" fmla="*/ 616 h 640"/>
                  <a:gd name="T26" fmla="*/ 1792 w 1840"/>
                  <a:gd name="T27" fmla="*/ 24 h 640"/>
                  <a:gd name="T28" fmla="*/ 1816 w 1840"/>
                  <a:gd name="T29" fmla="*/ 48 h 640"/>
                  <a:gd name="T30" fmla="*/ 24 w 1840"/>
                  <a:gd name="T31" fmla="*/ 48 h 640"/>
                  <a:gd name="T32" fmla="*/ 48 w 1840"/>
                  <a:gd name="T33" fmla="*/ 24 h 640"/>
                  <a:gd name="T34" fmla="*/ 48 w 18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0" h="640">
                    <a:moveTo>
                      <a:pt x="0" y="24"/>
                    </a:moveTo>
                    <a:cubicBezTo>
                      <a:pt x="0" y="11"/>
                      <a:pt x="11" y="0"/>
                      <a:pt x="24" y="0"/>
                    </a:cubicBezTo>
                    <a:lnTo>
                      <a:pt x="1816" y="0"/>
                    </a:lnTo>
                    <a:cubicBezTo>
                      <a:pt x="1830" y="0"/>
                      <a:pt x="1840" y="11"/>
                      <a:pt x="1840" y="24"/>
                    </a:cubicBezTo>
                    <a:lnTo>
                      <a:pt x="1840" y="616"/>
                    </a:lnTo>
                    <a:cubicBezTo>
                      <a:pt x="1840" y="630"/>
                      <a:pt x="1830" y="640"/>
                      <a:pt x="1816" y="640"/>
                    </a:cubicBezTo>
                    <a:lnTo>
                      <a:pt x="24" y="640"/>
                    </a:lnTo>
                    <a:cubicBezTo>
                      <a:pt x="11" y="640"/>
                      <a:pt x="0" y="630"/>
                      <a:pt x="0" y="616"/>
                    </a:cubicBezTo>
                    <a:lnTo>
                      <a:pt x="0" y="24"/>
                    </a:lnTo>
                    <a:close/>
                    <a:moveTo>
                      <a:pt x="48" y="616"/>
                    </a:moveTo>
                    <a:lnTo>
                      <a:pt x="24" y="592"/>
                    </a:lnTo>
                    <a:lnTo>
                      <a:pt x="1816" y="592"/>
                    </a:lnTo>
                    <a:lnTo>
                      <a:pt x="1792" y="616"/>
                    </a:lnTo>
                    <a:lnTo>
                      <a:pt x="1792" y="24"/>
                    </a:lnTo>
                    <a:lnTo>
                      <a:pt x="181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30" name="Rectangle 55"/>
              <p:cNvSpPr>
                <a:spLocks noChangeArrowheads="1"/>
              </p:cNvSpPr>
              <p:nvPr/>
            </p:nvSpPr>
            <p:spPr bwMode="auto">
              <a:xfrm>
                <a:off x="12955428" y="5517847"/>
                <a:ext cx="311150"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31" name="Freeform 56"/>
              <p:cNvSpPr>
                <a:spLocks noEditPoints="1"/>
              </p:cNvSpPr>
              <p:nvPr/>
            </p:nvSpPr>
            <p:spPr bwMode="auto">
              <a:xfrm>
                <a:off x="12942728" y="5505147"/>
                <a:ext cx="336550" cy="346075"/>
              </a:xfrm>
              <a:custGeom>
                <a:avLst/>
                <a:gdLst>
                  <a:gd name="T0" fmla="*/ 0 w 640"/>
                  <a:gd name="T1" fmla="*/ 24 h 656"/>
                  <a:gd name="T2" fmla="*/ 24 w 640"/>
                  <a:gd name="T3" fmla="*/ 0 h 656"/>
                  <a:gd name="T4" fmla="*/ 616 w 640"/>
                  <a:gd name="T5" fmla="*/ 0 h 656"/>
                  <a:gd name="T6" fmla="*/ 640 w 640"/>
                  <a:gd name="T7" fmla="*/ 24 h 656"/>
                  <a:gd name="T8" fmla="*/ 640 w 640"/>
                  <a:gd name="T9" fmla="*/ 632 h 656"/>
                  <a:gd name="T10" fmla="*/ 616 w 640"/>
                  <a:gd name="T11" fmla="*/ 656 h 656"/>
                  <a:gd name="T12" fmla="*/ 24 w 640"/>
                  <a:gd name="T13" fmla="*/ 656 h 656"/>
                  <a:gd name="T14" fmla="*/ 0 w 640"/>
                  <a:gd name="T15" fmla="*/ 632 h 656"/>
                  <a:gd name="T16" fmla="*/ 0 w 640"/>
                  <a:gd name="T17" fmla="*/ 24 h 656"/>
                  <a:gd name="T18" fmla="*/ 48 w 640"/>
                  <a:gd name="T19" fmla="*/ 632 h 656"/>
                  <a:gd name="T20" fmla="*/ 24 w 640"/>
                  <a:gd name="T21" fmla="*/ 608 h 656"/>
                  <a:gd name="T22" fmla="*/ 616 w 640"/>
                  <a:gd name="T23" fmla="*/ 608 h 656"/>
                  <a:gd name="T24" fmla="*/ 592 w 640"/>
                  <a:gd name="T25" fmla="*/ 632 h 656"/>
                  <a:gd name="T26" fmla="*/ 592 w 640"/>
                  <a:gd name="T27" fmla="*/ 24 h 656"/>
                  <a:gd name="T28" fmla="*/ 616 w 640"/>
                  <a:gd name="T29" fmla="*/ 48 h 656"/>
                  <a:gd name="T30" fmla="*/ 24 w 640"/>
                  <a:gd name="T31" fmla="*/ 48 h 656"/>
                  <a:gd name="T32" fmla="*/ 48 w 640"/>
                  <a:gd name="T33" fmla="*/ 24 h 656"/>
                  <a:gd name="T34" fmla="*/ 48 w 64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56">
                    <a:moveTo>
                      <a:pt x="0" y="24"/>
                    </a:moveTo>
                    <a:cubicBezTo>
                      <a:pt x="0" y="11"/>
                      <a:pt x="11" y="0"/>
                      <a:pt x="24" y="0"/>
                    </a:cubicBezTo>
                    <a:lnTo>
                      <a:pt x="616" y="0"/>
                    </a:lnTo>
                    <a:cubicBezTo>
                      <a:pt x="630" y="0"/>
                      <a:pt x="640" y="11"/>
                      <a:pt x="640" y="24"/>
                    </a:cubicBezTo>
                    <a:lnTo>
                      <a:pt x="640" y="632"/>
                    </a:lnTo>
                    <a:cubicBezTo>
                      <a:pt x="640" y="646"/>
                      <a:pt x="630" y="656"/>
                      <a:pt x="616" y="656"/>
                    </a:cubicBezTo>
                    <a:lnTo>
                      <a:pt x="24" y="656"/>
                    </a:lnTo>
                    <a:cubicBezTo>
                      <a:pt x="11" y="656"/>
                      <a:pt x="0" y="646"/>
                      <a:pt x="0" y="632"/>
                    </a:cubicBezTo>
                    <a:lnTo>
                      <a:pt x="0" y="24"/>
                    </a:lnTo>
                    <a:close/>
                    <a:moveTo>
                      <a:pt x="48" y="632"/>
                    </a:moveTo>
                    <a:lnTo>
                      <a:pt x="24" y="608"/>
                    </a:lnTo>
                    <a:lnTo>
                      <a:pt x="616" y="608"/>
                    </a:lnTo>
                    <a:lnTo>
                      <a:pt x="592" y="632"/>
                    </a:lnTo>
                    <a:lnTo>
                      <a:pt x="592" y="24"/>
                    </a:lnTo>
                    <a:lnTo>
                      <a:pt x="616"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32" name="Rectangle 57"/>
              <p:cNvSpPr>
                <a:spLocks noChangeArrowheads="1"/>
              </p:cNvSpPr>
              <p:nvPr/>
            </p:nvSpPr>
            <p:spPr bwMode="auto">
              <a:xfrm>
                <a:off x="13085603" y="5767085"/>
                <a:ext cx="168275" cy="100012"/>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33" name="Rectangle 58"/>
              <p:cNvSpPr>
                <a:spLocks noChangeArrowheads="1"/>
              </p:cNvSpPr>
              <p:nvPr/>
            </p:nvSpPr>
            <p:spPr bwMode="auto">
              <a:xfrm>
                <a:off x="13325315" y="4692347"/>
                <a:ext cx="1333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34" name="Freeform 59"/>
              <p:cNvSpPr>
                <a:spLocks noEditPoints="1"/>
              </p:cNvSpPr>
              <p:nvPr/>
            </p:nvSpPr>
            <p:spPr bwMode="auto">
              <a:xfrm>
                <a:off x="13312615" y="4679647"/>
                <a:ext cx="158750" cy="160337"/>
              </a:xfrm>
              <a:custGeom>
                <a:avLst/>
                <a:gdLst>
                  <a:gd name="T0" fmla="*/ 0 w 304"/>
                  <a:gd name="T1" fmla="*/ 24 h 304"/>
                  <a:gd name="T2" fmla="*/ 24 w 304"/>
                  <a:gd name="T3" fmla="*/ 0 h 304"/>
                  <a:gd name="T4" fmla="*/ 280 w 304"/>
                  <a:gd name="T5" fmla="*/ 0 h 304"/>
                  <a:gd name="T6" fmla="*/ 304 w 304"/>
                  <a:gd name="T7" fmla="*/ 24 h 304"/>
                  <a:gd name="T8" fmla="*/ 304 w 304"/>
                  <a:gd name="T9" fmla="*/ 280 h 304"/>
                  <a:gd name="T10" fmla="*/ 280 w 304"/>
                  <a:gd name="T11" fmla="*/ 304 h 304"/>
                  <a:gd name="T12" fmla="*/ 24 w 304"/>
                  <a:gd name="T13" fmla="*/ 304 h 304"/>
                  <a:gd name="T14" fmla="*/ 0 w 304"/>
                  <a:gd name="T15" fmla="*/ 280 h 304"/>
                  <a:gd name="T16" fmla="*/ 0 w 304"/>
                  <a:gd name="T17" fmla="*/ 24 h 304"/>
                  <a:gd name="T18" fmla="*/ 48 w 304"/>
                  <a:gd name="T19" fmla="*/ 280 h 304"/>
                  <a:gd name="T20" fmla="*/ 24 w 304"/>
                  <a:gd name="T21" fmla="*/ 256 h 304"/>
                  <a:gd name="T22" fmla="*/ 280 w 304"/>
                  <a:gd name="T23" fmla="*/ 256 h 304"/>
                  <a:gd name="T24" fmla="*/ 256 w 304"/>
                  <a:gd name="T25" fmla="*/ 280 h 304"/>
                  <a:gd name="T26" fmla="*/ 256 w 304"/>
                  <a:gd name="T27" fmla="*/ 24 h 304"/>
                  <a:gd name="T28" fmla="*/ 280 w 304"/>
                  <a:gd name="T29" fmla="*/ 48 h 304"/>
                  <a:gd name="T30" fmla="*/ 24 w 304"/>
                  <a:gd name="T31" fmla="*/ 48 h 304"/>
                  <a:gd name="T32" fmla="*/ 48 w 304"/>
                  <a:gd name="T33" fmla="*/ 24 h 304"/>
                  <a:gd name="T34" fmla="*/ 48 w 304"/>
                  <a:gd name="T35" fmla="*/ 28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04">
                    <a:moveTo>
                      <a:pt x="0" y="24"/>
                    </a:moveTo>
                    <a:cubicBezTo>
                      <a:pt x="0" y="11"/>
                      <a:pt x="11" y="0"/>
                      <a:pt x="24" y="0"/>
                    </a:cubicBezTo>
                    <a:lnTo>
                      <a:pt x="280" y="0"/>
                    </a:lnTo>
                    <a:cubicBezTo>
                      <a:pt x="294" y="0"/>
                      <a:pt x="304" y="11"/>
                      <a:pt x="304" y="24"/>
                    </a:cubicBezTo>
                    <a:lnTo>
                      <a:pt x="304" y="280"/>
                    </a:lnTo>
                    <a:cubicBezTo>
                      <a:pt x="304" y="294"/>
                      <a:pt x="294" y="304"/>
                      <a:pt x="280" y="304"/>
                    </a:cubicBezTo>
                    <a:lnTo>
                      <a:pt x="24" y="304"/>
                    </a:lnTo>
                    <a:cubicBezTo>
                      <a:pt x="11" y="304"/>
                      <a:pt x="0" y="294"/>
                      <a:pt x="0" y="280"/>
                    </a:cubicBezTo>
                    <a:lnTo>
                      <a:pt x="0" y="24"/>
                    </a:lnTo>
                    <a:close/>
                    <a:moveTo>
                      <a:pt x="48" y="280"/>
                    </a:moveTo>
                    <a:lnTo>
                      <a:pt x="24" y="256"/>
                    </a:lnTo>
                    <a:lnTo>
                      <a:pt x="280" y="256"/>
                    </a:lnTo>
                    <a:lnTo>
                      <a:pt x="256" y="280"/>
                    </a:lnTo>
                    <a:lnTo>
                      <a:pt x="256" y="24"/>
                    </a:lnTo>
                    <a:lnTo>
                      <a:pt x="280" y="48"/>
                    </a:lnTo>
                    <a:lnTo>
                      <a:pt x="24" y="48"/>
                    </a:lnTo>
                    <a:lnTo>
                      <a:pt x="48" y="24"/>
                    </a:lnTo>
                    <a:lnTo>
                      <a:pt x="48" y="280"/>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35" name="Rectangle 60"/>
              <p:cNvSpPr>
                <a:spLocks noChangeArrowheads="1"/>
              </p:cNvSpPr>
              <p:nvPr/>
            </p:nvSpPr>
            <p:spPr bwMode="auto">
              <a:xfrm>
                <a:off x="13518990" y="4886022"/>
                <a:ext cx="454025"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36" name="Freeform 61"/>
              <p:cNvSpPr>
                <a:spLocks noEditPoints="1"/>
              </p:cNvSpPr>
              <p:nvPr/>
            </p:nvSpPr>
            <p:spPr bwMode="auto">
              <a:xfrm>
                <a:off x="13506290" y="4873322"/>
                <a:ext cx="479425" cy="346075"/>
              </a:xfrm>
              <a:custGeom>
                <a:avLst/>
                <a:gdLst>
                  <a:gd name="T0" fmla="*/ 0 w 912"/>
                  <a:gd name="T1" fmla="*/ 24 h 656"/>
                  <a:gd name="T2" fmla="*/ 24 w 912"/>
                  <a:gd name="T3" fmla="*/ 0 h 656"/>
                  <a:gd name="T4" fmla="*/ 888 w 912"/>
                  <a:gd name="T5" fmla="*/ 0 h 656"/>
                  <a:gd name="T6" fmla="*/ 912 w 912"/>
                  <a:gd name="T7" fmla="*/ 24 h 656"/>
                  <a:gd name="T8" fmla="*/ 912 w 912"/>
                  <a:gd name="T9" fmla="*/ 632 h 656"/>
                  <a:gd name="T10" fmla="*/ 888 w 912"/>
                  <a:gd name="T11" fmla="*/ 656 h 656"/>
                  <a:gd name="T12" fmla="*/ 24 w 912"/>
                  <a:gd name="T13" fmla="*/ 656 h 656"/>
                  <a:gd name="T14" fmla="*/ 0 w 912"/>
                  <a:gd name="T15" fmla="*/ 632 h 656"/>
                  <a:gd name="T16" fmla="*/ 0 w 912"/>
                  <a:gd name="T17" fmla="*/ 24 h 656"/>
                  <a:gd name="T18" fmla="*/ 48 w 912"/>
                  <a:gd name="T19" fmla="*/ 632 h 656"/>
                  <a:gd name="T20" fmla="*/ 24 w 912"/>
                  <a:gd name="T21" fmla="*/ 608 h 656"/>
                  <a:gd name="T22" fmla="*/ 888 w 912"/>
                  <a:gd name="T23" fmla="*/ 608 h 656"/>
                  <a:gd name="T24" fmla="*/ 864 w 912"/>
                  <a:gd name="T25" fmla="*/ 632 h 656"/>
                  <a:gd name="T26" fmla="*/ 864 w 912"/>
                  <a:gd name="T27" fmla="*/ 24 h 656"/>
                  <a:gd name="T28" fmla="*/ 888 w 912"/>
                  <a:gd name="T29" fmla="*/ 48 h 656"/>
                  <a:gd name="T30" fmla="*/ 24 w 912"/>
                  <a:gd name="T31" fmla="*/ 48 h 656"/>
                  <a:gd name="T32" fmla="*/ 48 w 912"/>
                  <a:gd name="T33" fmla="*/ 24 h 656"/>
                  <a:gd name="T34" fmla="*/ 48 w 912"/>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2" h="656">
                    <a:moveTo>
                      <a:pt x="0" y="24"/>
                    </a:moveTo>
                    <a:cubicBezTo>
                      <a:pt x="0" y="11"/>
                      <a:pt x="11" y="0"/>
                      <a:pt x="24" y="0"/>
                    </a:cubicBezTo>
                    <a:lnTo>
                      <a:pt x="888" y="0"/>
                    </a:lnTo>
                    <a:cubicBezTo>
                      <a:pt x="902" y="0"/>
                      <a:pt x="912" y="11"/>
                      <a:pt x="912" y="24"/>
                    </a:cubicBezTo>
                    <a:lnTo>
                      <a:pt x="912" y="632"/>
                    </a:lnTo>
                    <a:cubicBezTo>
                      <a:pt x="912" y="646"/>
                      <a:pt x="902" y="656"/>
                      <a:pt x="888" y="656"/>
                    </a:cubicBezTo>
                    <a:lnTo>
                      <a:pt x="24" y="656"/>
                    </a:lnTo>
                    <a:cubicBezTo>
                      <a:pt x="11" y="656"/>
                      <a:pt x="0" y="646"/>
                      <a:pt x="0" y="632"/>
                    </a:cubicBezTo>
                    <a:lnTo>
                      <a:pt x="0" y="24"/>
                    </a:lnTo>
                    <a:close/>
                    <a:moveTo>
                      <a:pt x="48" y="632"/>
                    </a:moveTo>
                    <a:lnTo>
                      <a:pt x="24" y="608"/>
                    </a:lnTo>
                    <a:lnTo>
                      <a:pt x="888" y="608"/>
                    </a:lnTo>
                    <a:lnTo>
                      <a:pt x="864" y="632"/>
                    </a:lnTo>
                    <a:lnTo>
                      <a:pt x="864" y="24"/>
                    </a:lnTo>
                    <a:lnTo>
                      <a:pt x="888"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37" name="Rectangle 62"/>
              <p:cNvSpPr>
                <a:spLocks noChangeArrowheads="1"/>
              </p:cNvSpPr>
              <p:nvPr/>
            </p:nvSpPr>
            <p:spPr bwMode="auto">
              <a:xfrm>
                <a:off x="14149228" y="4700285"/>
                <a:ext cx="328613"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38" name="Freeform 63"/>
              <p:cNvSpPr>
                <a:spLocks noEditPoints="1"/>
              </p:cNvSpPr>
              <p:nvPr/>
            </p:nvSpPr>
            <p:spPr bwMode="auto">
              <a:xfrm>
                <a:off x="14136528" y="4687585"/>
                <a:ext cx="354013" cy="92075"/>
              </a:xfrm>
              <a:custGeom>
                <a:avLst/>
                <a:gdLst>
                  <a:gd name="T0" fmla="*/ 0 w 672"/>
                  <a:gd name="T1" fmla="*/ 24 h 176"/>
                  <a:gd name="T2" fmla="*/ 24 w 672"/>
                  <a:gd name="T3" fmla="*/ 0 h 176"/>
                  <a:gd name="T4" fmla="*/ 648 w 672"/>
                  <a:gd name="T5" fmla="*/ 0 h 176"/>
                  <a:gd name="T6" fmla="*/ 672 w 672"/>
                  <a:gd name="T7" fmla="*/ 24 h 176"/>
                  <a:gd name="T8" fmla="*/ 672 w 672"/>
                  <a:gd name="T9" fmla="*/ 152 h 176"/>
                  <a:gd name="T10" fmla="*/ 648 w 672"/>
                  <a:gd name="T11" fmla="*/ 176 h 176"/>
                  <a:gd name="T12" fmla="*/ 24 w 672"/>
                  <a:gd name="T13" fmla="*/ 176 h 176"/>
                  <a:gd name="T14" fmla="*/ 0 w 672"/>
                  <a:gd name="T15" fmla="*/ 152 h 176"/>
                  <a:gd name="T16" fmla="*/ 0 w 672"/>
                  <a:gd name="T17" fmla="*/ 24 h 176"/>
                  <a:gd name="T18" fmla="*/ 48 w 672"/>
                  <a:gd name="T19" fmla="*/ 152 h 176"/>
                  <a:gd name="T20" fmla="*/ 24 w 672"/>
                  <a:gd name="T21" fmla="*/ 128 h 176"/>
                  <a:gd name="T22" fmla="*/ 648 w 672"/>
                  <a:gd name="T23" fmla="*/ 128 h 176"/>
                  <a:gd name="T24" fmla="*/ 624 w 672"/>
                  <a:gd name="T25" fmla="*/ 152 h 176"/>
                  <a:gd name="T26" fmla="*/ 624 w 672"/>
                  <a:gd name="T27" fmla="*/ 24 h 176"/>
                  <a:gd name="T28" fmla="*/ 648 w 672"/>
                  <a:gd name="T29" fmla="*/ 48 h 176"/>
                  <a:gd name="T30" fmla="*/ 24 w 672"/>
                  <a:gd name="T31" fmla="*/ 48 h 176"/>
                  <a:gd name="T32" fmla="*/ 48 w 672"/>
                  <a:gd name="T33" fmla="*/ 24 h 176"/>
                  <a:gd name="T34" fmla="*/ 48 w 672"/>
                  <a:gd name="T35"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2" h="176">
                    <a:moveTo>
                      <a:pt x="0" y="24"/>
                    </a:moveTo>
                    <a:cubicBezTo>
                      <a:pt x="0" y="11"/>
                      <a:pt x="11" y="0"/>
                      <a:pt x="24" y="0"/>
                    </a:cubicBezTo>
                    <a:lnTo>
                      <a:pt x="648" y="0"/>
                    </a:lnTo>
                    <a:cubicBezTo>
                      <a:pt x="662" y="0"/>
                      <a:pt x="672" y="11"/>
                      <a:pt x="672" y="24"/>
                    </a:cubicBezTo>
                    <a:lnTo>
                      <a:pt x="672" y="152"/>
                    </a:lnTo>
                    <a:cubicBezTo>
                      <a:pt x="672" y="166"/>
                      <a:pt x="662" y="176"/>
                      <a:pt x="648" y="176"/>
                    </a:cubicBezTo>
                    <a:lnTo>
                      <a:pt x="24" y="176"/>
                    </a:lnTo>
                    <a:cubicBezTo>
                      <a:pt x="11" y="176"/>
                      <a:pt x="0" y="166"/>
                      <a:pt x="0" y="152"/>
                    </a:cubicBezTo>
                    <a:lnTo>
                      <a:pt x="0" y="24"/>
                    </a:lnTo>
                    <a:close/>
                    <a:moveTo>
                      <a:pt x="48" y="152"/>
                    </a:moveTo>
                    <a:lnTo>
                      <a:pt x="24" y="128"/>
                    </a:lnTo>
                    <a:lnTo>
                      <a:pt x="648" y="128"/>
                    </a:lnTo>
                    <a:lnTo>
                      <a:pt x="624" y="152"/>
                    </a:lnTo>
                    <a:lnTo>
                      <a:pt x="624" y="24"/>
                    </a:lnTo>
                    <a:lnTo>
                      <a:pt x="648" y="48"/>
                    </a:lnTo>
                    <a:lnTo>
                      <a:pt x="24" y="48"/>
                    </a:lnTo>
                    <a:lnTo>
                      <a:pt x="48" y="24"/>
                    </a:lnTo>
                    <a:lnTo>
                      <a:pt x="48" y="15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39" name="Rectangle 64"/>
              <p:cNvSpPr>
                <a:spLocks noChangeArrowheads="1"/>
              </p:cNvSpPr>
              <p:nvPr/>
            </p:nvSpPr>
            <p:spPr bwMode="auto">
              <a:xfrm>
                <a:off x="14468315" y="4700285"/>
                <a:ext cx="185738" cy="185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40" name="Freeform 65"/>
              <p:cNvSpPr>
                <a:spLocks noEditPoints="1"/>
              </p:cNvSpPr>
              <p:nvPr/>
            </p:nvSpPr>
            <p:spPr bwMode="auto">
              <a:xfrm>
                <a:off x="14455615" y="4687585"/>
                <a:ext cx="211138" cy="211137"/>
              </a:xfrm>
              <a:custGeom>
                <a:avLst/>
                <a:gdLst>
                  <a:gd name="T0" fmla="*/ 0 w 400"/>
                  <a:gd name="T1" fmla="*/ 24 h 400"/>
                  <a:gd name="T2" fmla="*/ 24 w 400"/>
                  <a:gd name="T3" fmla="*/ 0 h 400"/>
                  <a:gd name="T4" fmla="*/ 376 w 400"/>
                  <a:gd name="T5" fmla="*/ 0 h 400"/>
                  <a:gd name="T6" fmla="*/ 400 w 400"/>
                  <a:gd name="T7" fmla="*/ 24 h 400"/>
                  <a:gd name="T8" fmla="*/ 400 w 400"/>
                  <a:gd name="T9" fmla="*/ 376 h 400"/>
                  <a:gd name="T10" fmla="*/ 376 w 400"/>
                  <a:gd name="T11" fmla="*/ 400 h 400"/>
                  <a:gd name="T12" fmla="*/ 24 w 400"/>
                  <a:gd name="T13" fmla="*/ 400 h 400"/>
                  <a:gd name="T14" fmla="*/ 0 w 400"/>
                  <a:gd name="T15" fmla="*/ 376 h 400"/>
                  <a:gd name="T16" fmla="*/ 0 w 400"/>
                  <a:gd name="T17" fmla="*/ 24 h 400"/>
                  <a:gd name="T18" fmla="*/ 48 w 400"/>
                  <a:gd name="T19" fmla="*/ 376 h 400"/>
                  <a:gd name="T20" fmla="*/ 24 w 400"/>
                  <a:gd name="T21" fmla="*/ 352 h 400"/>
                  <a:gd name="T22" fmla="*/ 376 w 400"/>
                  <a:gd name="T23" fmla="*/ 352 h 400"/>
                  <a:gd name="T24" fmla="*/ 352 w 400"/>
                  <a:gd name="T25" fmla="*/ 376 h 400"/>
                  <a:gd name="T26" fmla="*/ 352 w 400"/>
                  <a:gd name="T27" fmla="*/ 24 h 400"/>
                  <a:gd name="T28" fmla="*/ 376 w 400"/>
                  <a:gd name="T29" fmla="*/ 48 h 400"/>
                  <a:gd name="T30" fmla="*/ 24 w 400"/>
                  <a:gd name="T31" fmla="*/ 48 h 400"/>
                  <a:gd name="T32" fmla="*/ 48 w 400"/>
                  <a:gd name="T33" fmla="*/ 24 h 400"/>
                  <a:gd name="T34" fmla="*/ 48 w 400"/>
                  <a:gd name="T3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400">
                    <a:moveTo>
                      <a:pt x="0" y="24"/>
                    </a:moveTo>
                    <a:cubicBezTo>
                      <a:pt x="0" y="11"/>
                      <a:pt x="11" y="0"/>
                      <a:pt x="24" y="0"/>
                    </a:cubicBezTo>
                    <a:lnTo>
                      <a:pt x="376" y="0"/>
                    </a:lnTo>
                    <a:cubicBezTo>
                      <a:pt x="390" y="0"/>
                      <a:pt x="400" y="11"/>
                      <a:pt x="400" y="24"/>
                    </a:cubicBezTo>
                    <a:lnTo>
                      <a:pt x="400" y="376"/>
                    </a:lnTo>
                    <a:cubicBezTo>
                      <a:pt x="400" y="390"/>
                      <a:pt x="390" y="400"/>
                      <a:pt x="376" y="400"/>
                    </a:cubicBezTo>
                    <a:lnTo>
                      <a:pt x="24" y="400"/>
                    </a:lnTo>
                    <a:cubicBezTo>
                      <a:pt x="11" y="400"/>
                      <a:pt x="0" y="390"/>
                      <a:pt x="0" y="376"/>
                    </a:cubicBezTo>
                    <a:lnTo>
                      <a:pt x="0" y="24"/>
                    </a:lnTo>
                    <a:close/>
                    <a:moveTo>
                      <a:pt x="48" y="376"/>
                    </a:moveTo>
                    <a:lnTo>
                      <a:pt x="24" y="352"/>
                    </a:lnTo>
                    <a:lnTo>
                      <a:pt x="376" y="352"/>
                    </a:lnTo>
                    <a:lnTo>
                      <a:pt x="352" y="376"/>
                    </a:lnTo>
                    <a:lnTo>
                      <a:pt x="352" y="24"/>
                    </a:lnTo>
                    <a:lnTo>
                      <a:pt x="376" y="48"/>
                    </a:lnTo>
                    <a:lnTo>
                      <a:pt x="24" y="48"/>
                    </a:lnTo>
                    <a:lnTo>
                      <a:pt x="48" y="24"/>
                    </a:lnTo>
                    <a:lnTo>
                      <a:pt x="48" y="37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41" name="Rectangle 66"/>
              <p:cNvSpPr>
                <a:spLocks noChangeArrowheads="1"/>
              </p:cNvSpPr>
              <p:nvPr/>
            </p:nvSpPr>
            <p:spPr bwMode="auto">
              <a:xfrm>
                <a:off x="14515940" y="4655835"/>
                <a:ext cx="89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FFFFFF"/>
                    </a:solidFill>
                    <a:effectLst/>
                    <a:latin typeface="Gill Sans MT" pitchFamily="34" charset="0"/>
                    <a:ea typeface="ＭＳ Ｐゴシック" pitchFamily="50" charset="-128"/>
                    <a:cs typeface="ＭＳ Ｐゴシック" pitchFamily="50" charset="-128"/>
                  </a:rPr>
                  <a:t>v</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142" name="Rectangle 67"/>
              <p:cNvSpPr>
                <a:spLocks noChangeArrowheads="1"/>
              </p:cNvSpPr>
              <p:nvPr/>
            </p:nvSpPr>
            <p:spPr bwMode="auto">
              <a:xfrm>
                <a:off x="14654053" y="4700285"/>
                <a:ext cx="134938" cy="185737"/>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43" name="Freeform 68"/>
              <p:cNvSpPr>
                <a:spLocks noEditPoints="1"/>
              </p:cNvSpPr>
              <p:nvPr/>
            </p:nvSpPr>
            <p:spPr bwMode="auto">
              <a:xfrm>
                <a:off x="14641353" y="4687585"/>
                <a:ext cx="160338" cy="211137"/>
              </a:xfrm>
              <a:custGeom>
                <a:avLst/>
                <a:gdLst>
                  <a:gd name="T0" fmla="*/ 0 w 304"/>
                  <a:gd name="T1" fmla="*/ 24 h 400"/>
                  <a:gd name="T2" fmla="*/ 24 w 304"/>
                  <a:gd name="T3" fmla="*/ 0 h 400"/>
                  <a:gd name="T4" fmla="*/ 280 w 304"/>
                  <a:gd name="T5" fmla="*/ 0 h 400"/>
                  <a:gd name="T6" fmla="*/ 304 w 304"/>
                  <a:gd name="T7" fmla="*/ 24 h 400"/>
                  <a:gd name="T8" fmla="*/ 304 w 304"/>
                  <a:gd name="T9" fmla="*/ 376 h 400"/>
                  <a:gd name="T10" fmla="*/ 280 w 304"/>
                  <a:gd name="T11" fmla="*/ 400 h 400"/>
                  <a:gd name="T12" fmla="*/ 24 w 304"/>
                  <a:gd name="T13" fmla="*/ 400 h 400"/>
                  <a:gd name="T14" fmla="*/ 0 w 304"/>
                  <a:gd name="T15" fmla="*/ 376 h 400"/>
                  <a:gd name="T16" fmla="*/ 0 w 304"/>
                  <a:gd name="T17" fmla="*/ 24 h 400"/>
                  <a:gd name="T18" fmla="*/ 48 w 304"/>
                  <a:gd name="T19" fmla="*/ 376 h 400"/>
                  <a:gd name="T20" fmla="*/ 24 w 304"/>
                  <a:gd name="T21" fmla="*/ 352 h 400"/>
                  <a:gd name="T22" fmla="*/ 280 w 304"/>
                  <a:gd name="T23" fmla="*/ 352 h 400"/>
                  <a:gd name="T24" fmla="*/ 256 w 304"/>
                  <a:gd name="T25" fmla="*/ 376 h 400"/>
                  <a:gd name="T26" fmla="*/ 256 w 304"/>
                  <a:gd name="T27" fmla="*/ 24 h 400"/>
                  <a:gd name="T28" fmla="*/ 280 w 304"/>
                  <a:gd name="T29" fmla="*/ 48 h 400"/>
                  <a:gd name="T30" fmla="*/ 24 w 304"/>
                  <a:gd name="T31" fmla="*/ 48 h 400"/>
                  <a:gd name="T32" fmla="*/ 48 w 304"/>
                  <a:gd name="T33" fmla="*/ 24 h 400"/>
                  <a:gd name="T34" fmla="*/ 48 w 304"/>
                  <a:gd name="T3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400">
                    <a:moveTo>
                      <a:pt x="0" y="24"/>
                    </a:moveTo>
                    <a:cubicBezTo>
                      <a:pt x="0" y="11"/>
                      <a:pt x="11" y="0"/>
                      <a:pt x="24" y="0"/>
                    </a:cubicBezTo>
                    <a:lnTo>
                      <a:pt x="280" y="0"/>
                    </a:lnTo>
                    <a:cubicBezTo>
                      <a:pt x="294" y="0"/>
                      <a:pt x="304" y="11"/>
                      <a:pt x="304" y="24"/>
                    </a:cubicBezTo>
                    <a:lnTo>
                      <a:pt x="304" y="376"/>
                    </a:lnTo>
                    <a:cubicBezTo>
                      <a:pt x="304" y="390"/>
                      <a:pt x="294" y="400"/>
                      <a:pt x="280" y="400"/>
                    </a:cubicBezTo>
                    <a:lnTo>
                      <a:pt x="24" y="400"/>
                    </a:lnTo>
                    <a:cubicBezTo>
                      <a:pt x="11" y="400"/>
                      <a:pt x="0" y="390"/>
                      <a:pt x="0" y="376"/>
                    </a:cubicBezTo>
                    <a:lnTo>
                      <a:pt x="0" y="24"/>
                    </a:lnTo>
                    <a:close/>
                    <a:moveTo>
                      <a:pt x="48" y="376"/>
                    </a:moveTo>
                    <a:lnTo>
                      <a:pt x="24" y="352"/>
                    </a:lnTo>
                    <a:lnTo>
                      <a:pt x="280" y="352"/>
                    </a:lnTo>
                    <a:lnTo>
                      <a:pt x="256" y="376"/>
                    </a:lnTo>
                    <a:lnTo>
                      <a:pt x="256" y="24"/>
                    </a:lnTo>
                    <a:lnTo>
                      <a:pt x="280" y="48"/>
                    </a:lnTo>
                    <a:lnTo>
                      <a:pt x="24" y="48"/>
                    </a:lnTo>
                    <a:lnTo>
                      <a:pt x="48" y="24"/>
                    </a:lnTo>
                    <a:lnTo>
                      <a:pt x="48" y="37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44" name="Rectangle 69"/>
              <p:cNvSpPr>
                <a:spLocks noChangeArrowheads="1"/>
              </p:cNvSpPr>
              <p:nvPr/>
            </p:nvSpPr>
            <p:spPr bwMode="auto">
              <a:xfrm>
                <a:off x="14779465" y="4700285"/>
                <a:ext cx="320675" cy="185737"/>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45" name="Freeform 70"/>
              <p:cNvSpPr>
                <a:spLocks noEditPoints="1"/>
              </p:cNvSpPr>
              <p:nvPr/>
            </p:nvSpPr>
            <p:spPr bwMode="auto">
              <a:xfrm>
                <a:off x="14766765" y="4687585"/>
                <a:ext cx="346075" cy="211137"/>
              </a:xfrm>
              <a:custGeom>
                <a:avLst/>
                <a:gdLst>
                  <a:gd name="T0" fmla="*/ 0 w 656"/>
                  <a:gd name="T1" fmla="*/ 24 h 400"/>
                  <a:gd name="T2" fmla="*/ 24 w 656"/>
                  <a:gd name="T3" fmla="*/ 0 h 400"/>
                  <a:gd name="T4" fmla="*/ 632 w 656"/>
                  <a:gd name="T5" fmla="*/ 0 h 400"/>
                  <a:gd name="T6" fmla="*/ 656 w 656"/>
                  <a:gd name="T7" fmla="*/ 24 h 400"/>
                  <a:gd name="T8" fmla="*/ 656 w 656"/>
                  <a:gd name="T9" fmla="*/ 376 h 400"/>
                  <a:gd name="T10" fmla="*/ 632 w 656"/>
                  <a:gd name="T11" fmla="*/ 400 h 400"/>
                  <a:gd name="T12" fmla="*/ 24 w 656"/>
                  <a:gd name="T13" fmla="*/ 400 h 400"/>
                  <a:gd name="T14" fmla="*/ 0 w 656"/>
                  <a:gd name="T15" fmla="*/ 376 h 400"/>
                  <a:gd name="T16" fmla="*/ 0 w 656"/>
                  <a:gd name="T17" fmla="*/ 24 h 400"/>
                  <a:gd name="T18" fmla="*/ 48 w 656"/>
                  <a:gd name="T19" fmla="*/ 376 h 400"/>
                  <a:gd name="T20" fmla="*/ 24 w 656"/>
                  <a:gd name="T21" fmla="*/ 352 h 400"/>
                  <a:gd name="T22" fmla="*/ 632 w 656"/>
                  <a:gd name="T23" fmla="*/ 352 h 400"/>
                  <a:gd name="T24" fmla="*/ 608 w 656"/>
                  <a:gd name="T25" fmla="*/ 376 h 400"/>
                  <a:gd name="T26" fmla="*/ 608 w 656"/>
                  <a:gd name="T27" fmla="*/ 24 h 400"/>
                  <a:gd name="T28" fmla="*/ 632 w 656"/>
                  <a:gd name="T29" fmla="*/ 48 h 400"/>
                  <a:gd name="T30" fmla="*/ 24 w 656"/>
                  <a:gd name="T31" fmla="*/ 48 h 400"/>
                  <a:gd name="T32" fmla="*/ 48 w 656"/>
                  <a:gd name="T33" fmla="*/ 24 h 400"/>
                  <a:gd name="T34" fmla="*/ 48 w 656"/>
                  <a:gd name="T3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400">
                    <a:moveTo>
                      <a:pt x="0" y="24"/>
                    </a:moveTo>
                    <a:cubicBezTo>
                      <a:pt x="0" y="11"/>
                      <a:pt x="11" y="0"/>
                      <a:pt x="24" y="0"/>
                    </a:cubicBezTo>
                    <a:lnTo>
                      <a:pt x="632" y="0"/>
                    </a:lnTo>
                    <a:cubicBezTo>
                      <a:pt x="646" y="0"/>
                      <a:pt x="656" y="11"/>
                      <a:pt x="656" y="24"/>
                    </a:cubicBezTo>
                    <a:lnTo>
                      <a:pt x="656" y="376"/>
                    </a:lnTo>
                    <a:cubicBezTo>
                      <a:pt x="656" y="390"/>
                      <a:pt x="646" y="400"/>
                      <a:pt x="632" y="400"/>
                    </a:cubicBezTo>
                    <a:lnTo>
                      <a:pt x="24" y="400"/>
                    </a:lnTo>
                    <a:cubicBezTo>
                      <a:pt x="11" y="400"/>
                      <a:pt x="0" y="390"/>
                      <a:pt x="0" y="376"/>
                    </a:cubicBezTo>
                    <a:lnTo>
                      <a:pt x="0" y="24"/>
                    </a:lnTo>
                    <a:close/>
                    <a:moveTo>
                      <a:pt x="48" y="376"/>
                    </a:moveTo>
                    <a:lnTo>
                      <a:pt x="24" y="352"/>
                    </a:lnTo>
                    <a:lnTo>
                      <a:pt x="632" y="352"/>
                    </a:lnTo>
                    <a:lnTo>
                      <a:pt x="608" y="376"/>
                    </a:lnTo>
                    <a:lnTo>
                      <a:pt x="608" y="24"/>
                    </a:lnTo>
                    <a:lnTo>
                      <a:pt x="632" y="48"/>
                    </a:lnTo>
                    <a:lnTo>
                      <a:pt x="24" y="48"/>
                    </a:lnTo>
                    <a:lnTo>
                      <a:pt x="48" y="24"/>
                    </a:lnTo>
                    <a:lnTo>
                      <a:pt x="48" y="37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46" name="Rectangle 71"/>
              <p:cNvSpPr>
                <a:spLocks noChangeArrowheads="1"/>
              </p:cNvSpPr>
              <p:nvPr/>
            </p:nvSpPr>
            <p:spPr bwMode="auto">
              <a:xfrm>
                <a:off x="14654053" y="5206697"/>
                <a:ext cx="125413" cy="134937"/>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47" name="Freeform 72"/>
              <p:cNvSpPr>
                <a:spLocks noEditPoints="1"/>
              </p:cNvSpPr>
              <p:nvPr/>
            </p:nvSpPr>
            <p:spPr bwMode="auto">
              <a:xfrm>
                <a:off x="14641353" y="5193997"/>
                <a:ext cx="150813" cy="158750"/>
              </a:xfrm>
              <a:custGeom>
                <a:avLst/>
                <a:gdLst>
                  <a:gd name="T0" fmla="*/ 0 w 288"/>
                  <a:gd name="T1" fmla="*/ 24 h 304"/>
                  <a:gd name="T2" fmla="*/ 24 w 288"/>
                  <a:gd name="T3" fmla="*/ 0 h 304"/>
                  <a:gd name="T4" fmla="*/ 264 w 288"/>
                  <a:gd name="T5" fmla="*/ 0 h 304"/>
                  <a:gd name="T6" fmla="*/ 288 w 288"/>
                  <a:gd name="T7" fmla="*/ 24 h 304"/>
                  <a:gd name="T8" fmla="*/ 288 w 288"/>
                  <a:gd name="T9" fmla="*/ 280 h 304"/>
                  <a:gd name="T10" fmla="*/ 264 w 288"/>
                  <a:gd name="T11" fmla="*/ 304 h 304"/>
                  <a:gd name="T12" fmla="*/ 24 w 288"/>
                  <a:gd name="T13" fmla="*/ 304 h 304"/>
                  <a:gd name="T14" fmla="*/ 0 w 288"/>
                  <a:gd name="T15" fmla="*/ 280 h 304"/>
                  <a:gd name="T16" fmla="*/ 0 w 288"/>
                  <a:gd name="T17" fmla="*/ 24 h 304"/>
                  <a:gd name="T18" fmla="*/ 48 w 288"/>
                  <a:gd name="T19" fmla="*/ 280 h 304"/>
                  <a:gd name="T20" fmla="*/ 24 w 288"/>
                  <a:gd name="T21" fmla="*/ 256 h 304"/>
                  <a:gd name="T22" fmla="*/ 264 w 288"/>
                  <a:gd name="T23" fmla="*/ 256 h 304"/>
                  <a:gd name="T24" fmla="*/ 240 w 288"/>
                  <a:gd name="T25" fmla="*/ 280 h 304"/>
                  <a:gd name="T26" fmla="*/ 240 w 288"/>
                  <a:gd name="T27" fmla="*/ 24 h 304"/>
                  <a:gd name="T28" fmla="*/ 264 w 288"/>
                  <a:gd name="T29" fmla="*/ 48 h 304"/>
                  <a:gd name="T30" fmla="*/ 24 w 288"/>
                  <a:gd name="T31" fmla="*/ 48 h 304"/>
                  <a:gd name="T32" fmla="*/ 48 w 288"/>
                  <a:gd name="T33" fmla="*/ 24 h 304"/>
                  <a:gd name="T34" fmla="*/ 48 w 288"/>
                  <a:gd name="T35" fmla="*/ 28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304">
                    <a:moveTo>
                      <a:pt x="0" y="24"/>
                    </a:moveTo>
                    <a:cubicBezTo>
                      <a:pt x="0" y="11"/>
                      <a:pt x="11" y="0"/>
                      <a:pt x="24" y="0"/>
                    </a:cubicBezTo>
                    <a:lnTo>
                      <a:pt x="264" y="0"/>
                    </a:lnTo>
                    <a:cubicBezTo>
                      <a:pt x="278" y="0"/>
                      <a:pt x="288" y="11"/>
                      <a:pt x="288" y="24"/>
                    </a:cubicBezTo>
                    <a:lnTo>
                      <a:pt x="288" y="280"/>
                    </a:lnTo>
                    <a:cubicBezTo>
                      <a:pt x="288" y="294"/>
                      <a:pt x="278" y="304"/>
                      <a:pt x="264" y="304"/>
                    </a:cubicBezTo>
                    <a:lnTo>
                      <a:pt x="24" y="304"/>
                    </a:lnTo>
                    <a:cubicBezTo>
                      <a:pt x="11" y="304"/>
                      <a:pt x="0" y="294"/>
                      <a:pt x="0" y="280"/>
                    </a:cubicBezTo>
                    <a:lnTo>
                      <a:pt x="0" y="24"/>
                    </a:lnTo>
                    <a:close/>
                    <a:moveTo>
                      <a:pt x="48" y="280"/>
                    </a:moveTo>
                    <a:lnTo>
                      <a:pt x="24" y="256"/>
                    </a:lnTo>
                    <a:lnTo>
                      <a:pt x="264" y="256"/>
                    </a:lnTo>
                    <a:lnTo>
                      <a:pt x="240" y="280"/>
                    </a:lnTo>
                    <a:lnTo>
                      <a:pt x="240" y="24"/>
                    </a:lnTo>
                    <a:lnTo>
                      <a:pt x="264" y="48"/>
                    </a:lnTo>
                    <a:lnTo>
                      <a:pt x="24" y="48"/>
                    </a:lnTo>
                    <a:lnTo>
                      <a:pt x="48" y="24"/>
                    </a:lnTo>
                    <a:lnTo>
                      <a:pt x="48" y="280"/>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48" name="Rectangle 73"/>
              <p:cNvSpPr>
                <a:spLocks noChangeArrowheads="1"/>
              </p:cNvSpPr>
              <p:nvPr/>
            </p:nvSpPr>
            <p:spPr bwMode="auto">
              <a:xfrm>
                <a:off x="14654053" y="5332110"/>
                <a:ext cx="125413" cy="185737"/>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49" name="Freeform 74"/>
              <p:cNvSpPr>
                <a:spLocks noEditPoints="1"/>
              </p:cNvSpPr>
              <p:nvPr/>
            </p:nvSpPr>
            <p:spPr bwMode="auto">
              <a:xfrm>
                <a:off x="14641353" y="5319410"/>
                <a:ext cx="150813" cy="211137"/>
              </a:xfrm>
              <a:custGeom>
                <a:avLst/>
                <a:gdLst>
                  <a:gd name="T0" fmla="*/ 0 w 288"/>
                  <a:gd name="T1" fmla="*/ 24 h 400"/>
                  <a:gd name="T2" fmla="*/ 24 w 288"/>
                  <a:gd name="T3" fmla="*/ 0 h 400"/>
                  <a:gd name="T4" fmla="*/ 264 w 288"/>
                  <a:gd name="T5" fmla="*/ 0 h 400"/>
                  <a:gd name="T6" fmla="*/ 288 w 288"/>
                  <a:gd name="T7" fmla="*/ 24 h 400"/>
                  <a:gd name="T8" fmla="*/ 288 w 288"/>
                  <a:gd name="T9" fmla="*/ 376 h 400"/>
                  <a:gd name="T10" fmla="*/ 264 w 288"/>
                  <a:gd name="T11" fmla="*/ 400 h 400"/>
                  <a:gd name="T12" fmla="*/ 24 w 288"/>
                  <a:gd name="T13" fmla="*/ 400 h 400"/>
                  <a:gd name="T14" fmla="*/ 0 w 288"/>
                  <a:gd name="T15" fmla="*/ 376 h 400"/>
                  <a:gd name="T16" fmla="*/ 0 w 288"/>
                  <a:gd name="T17" fmla="*/ 24 h 400"/>
                  <a:gd name="T18" fmla="*/ 48 w 288"/>
                  <a:gd name="T19" fmla="*/ 376 h 400"/>
                  <a:gd name="T20" fmla="*/ 24 w 288"/>
                  <a:gd name="T21" fmla="*/ 352 h 400"/>
                  <a:gd name="T22" fmla="*/ 264 w 288"/>
                  <a:gd name="T23" fmla="*/ 352 h 400"/>
                  <a:gd name="T24" fmla="*/ 240 w 288"/>
                  <a:gd name="T25" fmla="*/ 376 h 400"/>
                  <a:gd name="T26" fmla="*/ 240 w 288"/>
                  <a:gd name="T27" fmla="*/ 24 h 400"/>
                  <a:gd name="T28" fmla="*/ 264 w 288"/>
                  <a:gd name="T29" fmla="*/ 48 h 400"/>
                  <a:gd name="T30" fmla="*/ 24 w 288"/>
                  <a:gd name="T31" fmla="*/ 48 h 400"/>
                  <a:gd name="T32" fmla="*/ 48 w 288"/>
                  <a:gd name="T33" fmla="*/ 24 h 400"/>
                  <a:gd name="T34" fmla="*/ 48 w 288"/>
                  <a:gd name="T3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400">
                    <a:moveTo>
                      <a:pt x="0" y="24"/>
                    </a:moveTo>
                    <a:cubicBezTo>
                      <a:pt x="0" y="11"/>
                      <a:pt x="11" y="0"/>
                      <a:pt x="24" y="0"/>
                    </a:cubicBezTo>
                    <a:lnTo>
                      <a:pt x="264" y="0"/>
                    </a:lnTo>
                    <a:cubicBezTo>
                      <a:pt x="278" y="0"/>
                      <a:pt x="288" y="11"/>
                      <a:pt x="288" y="24"/>
                    </a:cubicBezTo>
                    <a:lnTo>
                      <a:pt x="288" y="376"/>
                    </a:lnTo>
                    <a:cubicBezTo>
                      <a:pt x="288" y="390"/>
                      <a:pt x="278" y="400"/>
                      <a:pt x="264" y="400"/>
                    </a:cubicBezTo>
                    <a:lnTo>
                      <a:pt x="24" y="400"/>
                    </a:lnTo>
                    <a:cubicBezTo>
                      <a:pt x="11" y="400"/>
                      <a:pt x="0" y="390"/>
                      <a:pt x="0" y="376"/>
                    </a:cubicBezTo>
                    <a:lnTo>
                      <a:pt x="0" y="24"/>
                    </a:lnTo>
                    <a:close/>
                    <a:moveTo>
                      <a:pt x="48" y="376"/>
                    </a:moveTo>
                    <a:lnTo>
                      <a:pt x="24" y="352"/>
                    </a:lnTo>
                    <a:lnTo>
                      <a:pt x="264" y="352"/>
                    </a:lnTo>
                    <a:lnTo>
                      <a:pt x="240" y="376"/>
                    </a:lnTo>
                    <a:lnTo>
                      <a:pt x="240" y="24"/>
                    </a:lnTo>
                    <a:lnTo>
                      <a:pt x="264" y="48"/>
                    </a:lnTo>
                    <a:lnTo>
                      <a:pt x="24" y="48"/>
                    </a:lnTo>
                    <a:lnTo>
                      <a:pt x="48" y="24"/>
                    </a:lnTo>
                    <a:lnTo>
                      <a:pt x="48" y="37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50" name="Rectangle 75"/>
              <p:cNvSpPr>
                <a:spLocks noChangeArrowheads="1"/>
              </p:cNvSpPr>
              <p:nvPr/>
            </p:nvSpPr>
            <p:spPr bwMode="auto">
              <a:xfrm>
                <a:off x="14342903" y="5206697"/>
                <a:ext cx="125413"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51" name="Freeform 76"/>
              <p:cNvSpPr>
                <a:spLocks noEditPoints="1"/>
              </p:cNvSpPr>
              <p:nvPr/>
            </p:nvSpPr>
            <p:spPr bwMode="auto">
              <a:xfrm>
                <a:off x="14330203" y="5193997"/>
                <a:ext cx="150813" cy="336550"/>
              </a:xfrm>
              <a:custGeom>
                <a:avLst/>
                <a:gdLst>
                  <a:gd name="T0" fmla="*/ 0 w 288"/>
                  <a:gd name="T1" fmla="*/ 24 h 640"/>
                  <a:gd name="T2" fmla="*/ 24 w 288"/>
                  <a:gd name="T3" fmla="*/ 0 h 640"/>
                  <a:gd name="T4" fmla="*/ 264 w 288"/>
                  <a:gd name="T5" fmla="*/ 0 h 640"/>
                  <a:gd name="T6" fmla="*/ 288 w 288"/>
                  <a:gd name="T7" fmla="*/ 24 h 640"/>
                  <a:gd name="T8" fmla="*/ 288 w 288"/>
                  <a:gd name="T9" fmla="*/ 616 h 640"/>
                  <a:gd name="T10" fmla="*/ 264 w 288"/>
                  <a:gd name="T11" fmla="*/ 640 h 640"/>
                  <a:gd name="T12" fmla="*/ 24 w 288"/>
                  <a:gd name="T13" fmla="*/ 640 h 640"/>
                  <a:gd name="T14" fmla="*/ 0 w 288"/>
                  <a:gd name="T15" fmla="*/ 616 h 640"/>
                  <a:gd name="T16" fmla="*/ 0 w 288"/>
                  <a:gd name="T17" fmla="*/ 24 h 640"/>
                  <a:gd name="T18" fmla="*/ 48 w 288"/>
                  <a:gd name="T19" fmla="*/ 616 h 640"/>
                  <a:gd name="T20" fmla="*/ 24 w 288"/>
                  <a:gd name="T21" fmla="*/ 592 h 640"/>
                  <a:gd name="T22" fmla="*/ 264 w 288"/>
                  <a:gd name="T23" fmla="*/ 592 h 640"/>
                  <a:gd name="T24" fmla="*/ 240 w 288"/>
                  <a:gd name="T25" fmla="*/ 616 h 640"/>
                  <a:gd name="T26" fmla="*/ 240 w 288"/>
                  <a:gd name="T27" fmla="*/ 24 h 640"/>
                  <a:gd name="T28" fmla="*/ 264 w 288"/>
                  <a:gd name="T29" fmla="*/ 48 h 640"/>
                  <a:gd name="T30" fmla="*/ 24 w 288"/>
                  <a:gd name="T31" fmla="*/ 48 h 640"/>
                  <a:gd name="T32" fmla="*/ 48 w 288"/>
                  <a:gd name="T33" fmla="*/ 24 h 640"/>
                  <a:gd name="T34" fmla="*/ 48 w 288"/>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640">
                    <a:moveTo>
                      <a:pt x="0" y="24"/>
                    </a:moveTo>
                    <a:cubicBezTo>
                      <a:pt x="0" y="11"/>
                      <a:pt x="11" y="0"/>
                      <a:pt x="24" y="0"/>
                    </a:cubicBezTo>
                    <a:lnTo>
                      <a:pt x="264" y="0"/>
                    </a:lnTo>
                    <a:cubicBezTo>
                      <a:pt x="278" y="0"/>
                      <a:pt x="288" y="11"/>
                      <a:pt x="288" y="24"/>
                    </a:cubicBezTo>
                    <a:lnTo>
                      <a:pt x="288" y="616"/>
                    </a:lnTo>
                    <a:cubicBezTo>
                      <a:pt x="288" y="630"/>
                      <a:pt x="278" y="640"/>
                      <a:pt x="264" y="640"/>
                    </a:cubicBezTo>
                    <a:lnTo>
                      <a:pt x="24" y="640"/>
                    </a:lnTo>
                    <a:cubicBezTo>
                      <a:pt x="11" y="640"/>
                      <a:pt x="0" y="630"/>
                      <a:pt x="0" y="616"/>
                    </a:cubicBezTo>
                    <a:lnTo>
                      <a:pt x="0" y="24"/>
                    </a:lnTo>
                    <a:close/>
                    <a:moveTo>
                      <a:pt x="48" y="616"/>
                    </a:moveTo>
                    <a:lnTo>
                      <a:pt x="24" y="592"/>
                    </a:lnTo>
                    <a:lnTo>
                      <a:pt x="264" y="592"/>
                    </a:lnTo>
                    <a:lnTo>
                      <a:pt x="240" y="616"/>
                    </a:lnTo>
                    <a:lnTo>
                      <a:pt x="240" y="24"/>
                    </a:lnTo>
                    <a:lnTo>
                      <a:pt x="264"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52" name="Rectangle 77"/>
              <p:cNvSpPr>
                <a:spLocks noChangeArrowheads="1"/>
              </p:cNvSpPr>
              <p:nvPr/>
            </p:nvSpPr>
            <p:spPr bwMode="auto">
              <a:xfrm>
                <a:off x="14358778" y="5222572"/>
                <a:ext cx="89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FFFFFF"/>
                    </a:solidFill>
                    <a:effectLst/>
                    <a:latin typeface="Gill Sans MT" pitchFamily="34" charset="0"/>
                    <a:ea typeface="ＭＳ Ｐゴシック" pitchFamily="50" charset="-128"/>
                    <a:cs typeface="ＭＳ Ｐゴシック" pitchFamily="50" charset="-128"/>
                  </a:rPr>
                  <a:t>v</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153" name="Rectangle 78"/>
              <p:cNvSpPr>
                <a:spLocks noChangeArrowheads="1"/>
              </p:cNvSpPr>
              <p:nvPr/>
            </p:nvSpPr>
            <p:spPr bwMode="auto">
              <a:xfrm>
                <a:off x="14468315" y="5206697"/>
                <a:ext cx="18573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54" name="Freeform 79"/>
              <p:cNvSpPr>
                <a:spLocks noEditPoints="1"/>
              </p:cNvSpPr>
              <p:nvPr/>
            </p:nvSpPr>
            <p:spPr bwMode="auto">
              <a:xfrm>
                <a:off x="14455615" y="5193997"/>
                <a:ext cx="211138" cy="336550"/>
              </a:xfrm>
              <a:custGeom>
                <a:avLst/>
                <a:gdLst>
                  <a:gd name="T0" fmla="*/ 0 w 400"/>
                  <a:gd name="T1" fmla="*/ 24 h 640"/>
                  <a:gd name="T2" fmla="*/ 24 w 400"/>
                  <a:gd name="T3" fmla="*/ 0 h 640"/>
                  <a:gd name="T4" fmla="*/ 376 w 400"/>
                  <a:gd name="T5" fmla="*/ 0 h 640"/>
                  <a:gd name="T6" fmla="*/ 400 w 400"/>
                  <a:gd name="T7" fmla="*/ 24 h 640"/>
                  <a:gd name="T8" fmla="*/ 400 w 400"/>
                  <a:gd name="T9" fmla="*/ 616 h 640"/>
                  <a:gd name="T10" fmla="*/ 376 w 400"/>
                  <a:gd name="T11" fmla="*/ 640 h 640"/>
                  <a:gd name="T12" fmla="*/ 24 w 400"/>
                  <a:gd name="T13" fmla="*/ 640 h 640"/>
                  <a:gd name="T14" fmla="*/ 0 w 400"/>
                  <a:gd name="T15" fmla="*/ 616 h 640"/>
                  <a:gd name="T16" fmla="*/ 0 w 400"/>
                  <a:gd name="T17" fmla="*/ 24 h 640"/>
                  <a:gd name="T18" fmla="*/ 48 w 400"/>
                  <a:gd name="T19" fmla="*/ 616 h 640"/>
                  <a:gd name="T20" fmla="*/ 24 w 400"/>
                  <a:gd name="T21" fmla="*/ 592 h 640"/>
                  <a:gd name="T22" fmla="*/ 376 w 400"/>
                  <a:gd name="T23" fmla="*/ 592 h 640"/>
                  <a:gd name="T24" fmla="*/ 352 w 400"/>
                  <a:gd name="T25" fmla="*/ 616 h 640"/>
                  <a:gd name="T26" fmla="*/ 352 w 400"/>
                  <a:gd name="T27" fmla="*/ 24 h 640"/>
                  <a:gd name="T28" fmla="*/ 376 w 400"/>
                  <a:gd name="T29" fmla="*/ 48 h 640"/>
                  <a:gd name="T30" fmla="*/ 24 w 400"/>
                  <a:gd name="T31" fmla="*/ 48 h 640"/>
                  <a:gd name="T32" fmla="*/ 48 w 400"/>
                  <a:gd name="T33" fmla="*/ 24 h 640"/>
                  <a:gd name="T34" fmla="*/ 48 w 40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0">
                    <a:moveTo>
                      <a:pt x="0" y="24"/>
                    </a:moveTo>
                    <a:cubicBezTo>
                      <a:pt x="0" y="11"/>
                      <a:pt x="11" y="0"/>
                      <a:pt x="24" y="0"/>
                    </a:cubicBezTo>
                    <a:lnTo>
                      <a:pt x="376" y="0"/>
                    </a:lnTo>
                    <a:cubicBezTo>
                      <a:pt x="390" y="0"/>
                      <a:pt x="400" y="11"/>
                      <a:pt x="400" y="24"/>
                    </a:cubicBezTo>
                    <a:lnTo>
                      <a:pt x="400" y="616"/>
                    </a:lnTo>
                    <a:cubicBezTo>
                      <a:pt x="400" y="630"/>
                      <a:pt x="390" y="640"/>
                      <a:pt x="376" y="640"/>
                    </a:cubicBezTo>
                    <a:lnTo>
                      <a:pt x="24" y="640"/>
                    </a:lnTo>
                    <a:cubicBezTo>
                      <a:pt x="11" y="640"/>
                      <a:pt x="0" y="630"/>
                      <a:pt x="0" y="616"/>
                    </a:cubicBezTo>
                    <a:lnTo>
                      <a:pt x="0" y="24"/>
                    </a:lnTo>
                    <a:close/>
                    <a:moveTo>
                      <a:pt x="48" y="616"/>
                    </a:moveTo>
                    <a:lnTo>
                      <a:pt x="24" y="592"/>
                    </a:lnTo>
                    <a:lnTo>
                      <a:pt x="376" y="592"/>
                    </a:lnTo>
                    <a:lnTo>
                      <a:pt x="352" y="616"/>
                    </a:lnTo>
                    <a:lnTo>
                      <a:pt x="352" y="24"/>
                    </a:lnTo>
                    <a:lnTo>
                      <a:pt x="37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55" name="Rectangle 80"/>
              <p:cNvSpPr>
                <a:spLocks noChangeArrowheads="1"/>
              </p:cNvSpPr>
              <p:nvPr/>
            </p:nvSpPr>
            <p:spPr bwMode="auto">
              <a:xfrm>
                <a:off x="14515940" y="5222572"/>
                <a:ext cx="89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FFFFFF"/>
                    </a:solidFill>
                    <a:effectLst/>
                    <a:latin typeface="Gill Sans MT" pitchFamily="34" charset="0"/>
                    <a:ea typeface="ＭＳ Ｐゴシック" pitchFamily="50" charset="-128"/>
                    <a:cs typeface="ＭＳ Ｐゴシック" pitchFamily="50" charset="-128"/>
                  </a:rPr>
                  <a:t>v</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156" name="Rectangle 81"/>
              <p:cNvSpPr>
                <a:spLocks noChangeArrowheads="1"/>
              </p:cNvSpPr>
              <p:nvPr/>
            </p:nvSpPr>
            <p:spPr bwMode="auto">
              <a:xfrm>
                <a:off x="14342903" y="4886022"/>
                <a:ext cx="311150" cy="631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57" name="Freeform 82"/>
              <p:cNvSpPr>
                <a:spLocks noEditPoints="1"/>
              </p:cNvSpPr>
              <p:nvPr/>
            </p:nvSpPr>
            <p:spPr bwMode="auto">
              <a:xfrm>
                <a:off x="14330203" y="4873322"/>
                <a:ext cx="336550" cy="657225"/>
              </a:xfrm>
              <a:custGeom>
                <a:avLst/>
                <a:gdLst>
                  <a:gd name="T0" fmla="*/ 0 w 640"/>
                  <a:gd name="T1" fmla="*/ 24 h 1248"/>
                  <a:gd name="T2" fmla="*/ 24 w 640"/>
                  <a:gd name="T3" fmla="*/ 0 h 1248"/>
                  <a:gd name="T4" fmla="*/ 616 w 640"/>
                  <a:gd name="T5" fmla="*/ 0 h 1248"/>
                  <a:gd name="T6" fmla="*/ 640 w 640"/>
                  <a:gd name="T7" fmla="*/ 24 h 1248"/>
                  <a:gd name="T8" fmla="*/ 640 w 640"/>
                  <a:gd name="T9" fmla="*/ 1224 h 1248"/>
                  <a:gd name="T10" fmla="*/ 616 w 640"/>
                  <a:gd name="T11" fmla="*/ 1248 h 1248"/>
                  <a:gd name="T12" fmla="*/ 24 w 640"/>
                  <a:gd name="T13" fmla="*/ 1248 h 1248"/>
                  <a:gd name="T14" fmla="*/ 0 w 640"/>
                  <a:gd name="T15" fmla="*/ 1224 h 1248"/>
                  <a:gd name="T16" fmla="*/ 0 w 640"/>
                  <a:gd name="T17" fmla="*/ 24 h 1248"/>
                  <a:gd name="T18" fmla="*/ 48 w 640"/>
                  <a:gd name="T19" fmla="*/ 1224 h 1248"/>
                  <a:gd name="T20" fmla="*/ 24 w 640"/>
                  <a:gd name="T21" fmla="*/ 1200 h 1248"/>
                  <a:gd name="T22" fmla="*/ 616 w 640"/>
                  <a:gd name="T23" fmla="*/ 1200 h 1248"/>
                  <a:gd name="T24" fmla="*/ 592 w 640"/>
                  <a:gd name="T25" fmla="*/ 1224 h 1248"/>
                  <a:gd name="T26" fmla="*/ 592 w 640"/>
                  <a:gd name="T27" fmla="*/ 24 h 1248"/>
                  <a:gd name="T28" fmla="*/ 616 w 640"/>
                  <a:gd name="T29" fmla="*/ 48 h 1248"/>
                  <a:gd name="T30" fmla="*/ 24 w 640"/>
                  <a:gd name="T31" fmla="*/ 48 h 1248"/>
                  <a:gd name="T32" fmla="*/ 48 w 640"/>
                  <a:gd name="T33" fmla="*/ 24 h 1248"/>
                  <a:gd name="T34" fmla="*/ 48 w 640"/>
                  <a:gd name="T35" fmla="*/ 12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1248">
                    <a:moveTo>
                      <a:pt x="0" y="24"/>
                    </a:moveTo>
                    <a:cubicBezTo>
                      <a:pt x="0" y="11"/>
                      <a:pt x="11" y="0"/>
                      <a:pt x="24" y="0"/>
                    </a:cubicBezTo>
                    <a:lnTo>
                      <a:pt x="616" y="0"/>
                    </a:lnTo>
                    <a:cubicBezTo>
                      <a:pt x="630" y="0"/>
                      <a:pt x="640" y="11"/>
                      <a:pt x="640" y="24"/>
                    </a:cubicBezTo>
                    <a:lnTo>
                      <a:pt x="640" y="1224"/>
                    </a:lnTo>
                    <a:cubicBezTo>
                      <a:pt x="640" y="1238"/>
                      <a:pt x="630" y="1248"/>
                      <a:pt x="616" y="1248"/>
                    </a:cubicBezTo>
                    <a:lnTo>
                      <a:pt x="24" y="1248"/>
                    </a:lnTo>
                    <a:cubicBezTo>
                      <a:pt x="11" y="1248"/>
                      <a:pt x="0" y="1238"/>
                      <a:pt x="0" y="1224"/>
                    </a:cubicBezTo>
                    <a:lnTo>
                      <a:pt x="0" y="24"/>
                    </a:lnTo>
                    <a:close/>
                    <a:moveTo>
                      <a:pt x="48" y="1224"/>
                    </a:moveTo>
                    <a:lnTo>
                      <a:pt x="24" y="1200"/>
                    </a:lnTo>
                    <a:lnTo>
                      <a:pt x="616" y="1200"/>
                    </a:lnTo>
                    <a:lnTo>
                      <a:pt x="592" y="1224"/>
                    </a:lnTo>
                    <a:lnTo>
                      <a:pt x="592" y="24"/>
                    </a:lnTo>
                    <a:lnTo>
                      <a:pt x="616" y="48"/>
                    </a:lnTo>
                    <a:lnTo>
                      <a:pt x="24" y="48"/>
                    </a:lnTo>
                    <a:lnTo>
                      <a:pt x="48" y="24"/>
                    </a:lnTo>
                    <a:lnTo>
                      <a:pt x="48" y="1224"/>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58" name="Rectangle 83"/>
              <p:cNvSpPr>
                <a:spLocks noChangeArrowheads="1"/>
              </p:cNvSpPr>
              <p:nvPr/>
            </p:nvSpPr>
            <p:spPr bwMode="auto">
              <a:xfrm>
                <a:off x="14446089" y="5066997"/>
                <a:ext cx="89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FFFFFF"/>
                    </a:solidFill>
                    <a:effectLst/>
                    <a:latin typeface="Gill Sans MT" pitchFamily="34" charset="0"/>
                    <a:ea typeface="ＭＳ Ｐゴシック" pitchFamily="50" charset="-128"/>
                    <a:cs typeface="ＭＳ Ｐゴシック" pitchFamily="50" charset="-128"/>
                  </a:rPr>
                  <a:t>v</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159" name="Rectangle 84"/>
              <p:cNvSpPr>
                <a:spLocks noChangeArrowheads="1"/>
              </p:cNvSpPr>
              <p:nvPr/>
            </p:nvSpPr>
            <p:spPr bwMode="auto">
              <a:xfrm>
                <a:off x="14215903" y="5517847"/>
                <a:ext cx="252413" cy="12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60" name="Freeform 85"/>
              <p:cNvSpPr>
                <a:spLocks noEditPoints="1"/>
              </p:cNvSpPr>
              <p:nvPr/>
            </p:nvSpPr>
            <p:spPr bwMode="auto">
              <a:xfrm>
                <a:off x="14203203" y="5505147"/>
                <a:ext cx="277813" cy="152400"/>
              </a:xfrm>
              <a:custGeom>
                <a:avLst/>
                <a:gdLst>
                  <a:gd name="T0" fmla="*/ 0 w 528"/>
                  <a:gd name="T1" fmla="*/ 24 h 288"/>
                  <a:gd name="T2" fmla="*/ 24 w 528"/>
                  <a:gd name="T3" fmla="*/ 0 h 288"/>
                  <a:gd name="T4" fmla="*/ 504 w 528"/>
                  <a:gd name="T5" fmla="*/ 0 h 288"/>
                  <a:gd name="T6" fmla="*/ 528 w 528"/>
                  <a:gd name="T7" fmla="*/ 24 h 288"/>
                  <a:gd name="T8" fmla="*/ 528 w 528"/>
                  <a:gd name="T9" fmla="*/ 264 h 288"/>
                  <a:gd name="T10" fmla="*/ 504 w 528"/>
                  <a:gd name="T11" fmla="*/ 288 h 288"/>
                  <a:gd name="T12" fmla="*/ 24 w 528"/>
                  <a:gd name="T13" fmla="*/ 288 h 288"/>
                  <a:gd name="T14" fmla="*/ 0 w 528"/>
                  <a:gd name="T15" fmla="*/ 264 h 288"/>
                  <a:gd name="T16" fmla="*/ 0 w 528"/>
                  <a:gd name="T17" fmla="*/ 24 h 288"/>
                  <a:gd name="T18" fmla="*/ 48 w 528"/>
                  <a:gd name="T19" fmla="*/ 264 h 288"/>
                  <a:gd name="T20" fmla="*/ 24 w 528"/>
                  <a:gd name="T21" fmla="*/ 240 h 288"/>
                  <a:gd name="T22" fmla="*/ 504 w 528"/>
                  <a:gd name="T23" fmla="*/ 240 h 288"/>
                  <a:gd name="T24" fmla="*/ 480 w 528"/>
                  <a:gd name="T25" fmla="*/ 264 h 288"/>
                  <a:gd name="T26" fmla="*/ 480 w 528"/>
                  <a:gd name="T27" fmla="*/ 24 h 288"/>
                  <a:gd name="T28" fmla="*/ 504 w 528"/>
                  <a:gd name="T29" fmla="*/ 48 h 288"/>
                  <a:gd name="T30" fmla="*/ 24 w 528"/>
                  <a:gd name="T31" fmla="*/ 48 h 288"/>
                  <a:gd name="T32" fmla="*/ 48 w 528"/>
                  <a:gd name="T33" fmla="*/ 24 h 288"/>
                  <a:gd name="T34" fmla="*/ 48 w 528"/>
                  <a:gd name="T35" fmla="*/ 26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8" h="288">
                    <a:moveTo>
                      <a:pt x="0" y="24"/>
                    </a:moveTo>
                    <a:cubicBezTo>
                      <a:pt x="0" y="11"/>
                      <a:pt x="11" y="0"/>
                      <a:pt x="24" y="0"/>
                    </a:cubicBezTo>
                    <a:lnTo>
                      <a:pt x="504" y="0"/>
                    </a:lnTo>
                    <a:cubicBezTo>
                      <a:pt x="518" y="0"/>
                      <a:pt x="528" y="11"/>
                      <a:pt x="528" y="24"/>
                    </a:cubicBezTo>
                    <a:lnTo>
                      <a:pt x="528" y="264"/>
                    </a:lnTo>
                    <a:cubicBezTo>
                      <a:pt x="528" y="278"/>
                      <a:pt x="518" y="288"/>
                      <a:pt x="504" y="288"/>
                    </a:cubicBezTo>
                    <a:lnTo>
                      <a:pt x="24" y="288"/>
                    </a:lnTo>
                    <a:cubicBezTo>
                      <a:pt x="11" y="288"/>
                      <a:pt x="0" y="278"/>
                      <a:pt x="0" y="264"/>
                    </a:cubicBezTo>
                    <a:lnTo>
                      <a:pt x="0" y="24"/>
                    </a:lnTo>
                    <a:close/>
                    <a:moveTo>
                      <a:pt x="48" y="264"/>
                    </a:moveTo>
                    <a:lnTo>
                      <a:pt x="24" y="240"/>
                    </a:lnTo>
                    <a:lnTo>
                      <a:pt x="504" y="240"/>
                    </a:lnTo>
                    <a:lnTo>
                      <a:pt x="480" y="264"/>
                    </a:lnTo>
                    <a:lnTo>
                      <a:pt x="480" y="24"/>
                    </a:lnTo>
                    <a:lnTo>
                      <a:pt x="504" y="48"/>
                    </a:lnTo>
                    <a:lnTo>
                      <a:pt x="24" y="48"/>
                    </a:lnTo>
                    <a:lnTo>
                      <a:pt x="48" y="24"/>
                    </a:lnTo>
                    <a:lnTo>
                      <a:pt x="48" y="264"/>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61" name="Rectangle 86"/>
              <p:cNvSpPr>
                <a:spLocks noChangeArrowheads="1"/>
              </p:cNvSpPr>
              <p:nvPr/>
            </p:nvSpPr>
            <p:spPr bwMode="auto">
              <a:xfrm>
                <a:off x="13838078" y="5509910"/>
                <a:ext cx="184150" cy="134937"/>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62" name="Freeform 87"/>
              <p:cNvSpPr>
                <a:spLocks noEditPoints="1"/>
              </p:cNvSpPr>
              <p:nvPr/>
            </p:nvSpPr>
            <p:spPr bwMode="auto">
              <a:xfrm>
                <a:off x="13825378" y="5497210"/>
                <a:ext cx="209550" cy="160337"/>
              </a:xfrm>
              <a:custGeom>
                <a:avLst/>
                <a:gdLst>
                  <a:gd name="T0" fmla="*/ 0 w 400"/>
                  <a:gd name="T1" fmla="*/ 24 h 304"/>
                  <a:gd name="T2" fmla="*/ 24 w 400"/>
                  <a:gd name="T3" fmla="*/ 0 h 304"/>
                  <a:gd name="T4" fmla="*/ 376 w 400"/>
                  <a:gd name="T5" fmla="*/ 0 h 304"/>
                  <a:gd name="T6" fmla="*/ 400 w 400"/>
                  <a:gd name="T7" fmla="*/ 24 h 304"/>
                  <a:gd name="T8" fmla="*/ 400 w 400"/>
                  <a:gd name="T9" fmla="*/ 280 h 304"/>
                  <a:gd name="T10" fmla="*/ 376 w 400"/>
                  <a:gd name="T11" fmla="*/ 304 h 304"/>
                  <a:gd name="T12" fmla="*/ 24 w 400"/>
                  <a:gd name="T13" fmla="*/ 304 h 304"/>
                  <a:gd name="T14" fmla="*/ 0 w 400"/>
                  <a:gd name="T15" fmla="*/ 280 h 304"/>
                  <a:gd name="T16" fmla="*/ 0 w 400"/>
                  <a:gd name="T17" fmla="*/ 24 h 304"/>
                  <a:gd name="T18" fmla="*/ 48 w 400"/>
                  <a:gd name="T19" fmla="*/ 280 h 304"/>
                  <a:gd name="T20" fmla="*/ 24 w 400"/>
                  <a:gd name="T21" fmla="*/ 256 h 304"/>
                  <a:gd name="T22" fmla="*/ 376 w 400"/>
                  <a:gd name="T23" fmla="*/ 256 h 304"/>
                  <a:gd name="T24" fmla="*/ 352 w 400"/>
                  <a:gd name="T25" fmla="*/ 280 h 304"/>
                  <a:gd name="T26" fmla="*/ 352 w 400"/>
                  <a:gd name="T27" fmla="*/ 24 h 304"/>
                  <a:gd name="T28" fmla="*/ 376 w 400"/>
                  <a:gd name="T29" fmla="*/ 48 h 304"/>
                  <a:gd name="T30" fmla="*/ 24 w 400"/>
                  <a:gd name="T31" fmla="*/ 48 h 304"/>
                  <a:gd name="T32" fmla="*/ 48 w 400"/>
                  <a:gd name="T33" fmla="*/ 24 h 304"/>
                  <a:gd name="T34" fmla="*/ 48 w 400"/>
                  <a:gd name="T35" fmla="*/ 28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304">
                    <a:moveTo>
                      <a:pt x="0" y="24"/>
                    </a:moveTo>
                    <a:cubicBezTo>
                      <a:pt x="0" y="11"/>
                      <a:pt x="11" y="0"/>
                      <a:pt x="24" y="0"/>
                    </a:cubicBezTo>
                    <a:lnTo>
                      <a:pt x="376" y="0"/>
                    </a:lnTo>
                    <a:cubicBezTo>
                      <a:pt x="390" y="0"/>
                      <a:pt x="400" y="11"/>
                      <a:pt x="400" y="24"/>
                    </a:cubicBezTo>
                    <a:lnTo>
                      <a:pt x="400" y="280"/>
                    </a:lnTo>
                    <a:cubicBezTo>
                      <a:pt x="400" y="294"/>
                      <a:pt x="390" y="304"/>
                      <a:pt x="376" y="304"/>
                    </a:cubicBezTo>
                    <a:lnTo>
                      <a:pt x="24" y="304"/>
                    </a:lnTo>
                    <a:cubicBezTo>
                      <a:pt x="11" y="304"/>
                      <a:pt x="0" y="294"/>
                      <a:pt x="0" y="280"/>
                    </a:cubicBezTo>
                    <a:lnTo>
                      <a:pt x="0" y="24"/>
                    </a:lnTo>
                    <a:close/>
                    <a:moveTo>
                      <a:pt x="48" y="280"/>
                    </a:moveTo>
                    <a:lnTo>
                      <a:pt x="24" y="256"/>
                    </a:lnTo>
                    <a:lnTo>
                      <a:pt x="376" y="256"/>
                    </a:lnTo>
                    <a:lnTo>
                      <a:pt x="352" y="280"/>
                    </a:lnTo>
                    <a:lnTo>
                      <a:pt x="352" y="24"/>
                    </a:lnTo>
                    <a:lnTo>
                      <a:pt x="376" y="48"/>
                    </a:lnTo>
                    <a:lnTo>
                      <a:pt x="24" y="48"/>
                    </a:lnTo>
                    <a:lnTo>
                      <a:pt x="48" y="24"/>
                    </a:lnTo>
                    <a:lnTo>
                      <a:pt x="48" y="280"/>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63" name="Rectangle 88"/>
              <p:cNvSpPr>
                <a:spLocks noChangeArrowheads="1"/>
              </p:cNvSpPr>
              <p:nvPr/>
            </p:nvSpPr>
            <p:spPr bwMode="auto">
              <a:xfrm>
                <a:off x="13838078" y="5206697"/>
                <a:ext cx="311150" cy="311150"/>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64" name="Freeform 89"/>
              <p:cNvSpPr>
                <a:spLocks noEditPoints="1"/>
              </p:cNvSpPr>
              <p:nvPr/>
            </p:nvSpPr>
            <p:spPr bwMode="auto">
              <a:xfrm>
                <a:off x="13825378" y="5193997"/>
                <a:ext cx="336550" cy="336550"/>
              </a:xfrm>
              <a:custGeom>
                <a:avLst/>
                <a:gdLst>
                  <a:gd name="T0" fmla="*/ 0 w 640"/>
                  <a:gd name="T1" fmla="*/ 24 h 640"/>
                  <a:gd name="T2" fmla="*/ 24 w 640"/>
                  <a:gd name="T3" fmla="*/ 0 h 640"/>
                  <a:gd name="T4" fmla="*/ 616 w 640"/>
                  <a:gd name="T5" fmla="*/ 0 h 640"/>
                  <a:gd name="T6" fmla="*/ 640 w 640"/>
                  <a:gd name="T7" fmla="*/ 24 h 640"/>
                  <a:gd name="T8" fmla="*/ 640 w 640"/>
                  <a:gd name="T9" fmla="*/ 616 h 640"/>
                  <a:gd name="T10" fmla="*/ 616 w 640"/>
                  <a:gd name="T11" fmla="*/ 640 h 640"/>
                  <a:gd name="T12" fmla="*/ 24 w 640"/>
                  <a:gd name="T13" fmla="*/ 640 h 640"/>
                  <a:gd name="T14" fmla="*/ 0 w 640"/>
                  <a:gd name="T15" fmla="*/ 616 h 640"/>
                  <a:gd name="T16" fmla="*/ 0 w 640"/>
                  <a:gd name="T17" fmla="*/ 24 h 640"/>
                  <a:gd name="T18" fmla="*/ 48 w 640"/>
                  <a:gd name="T19" fmla="*/ 616 h 640"/>
                  <a:gd name="T20" fmla="*/ 24 w 640"/>
                  <a:gd name="T21" fmla="*/ 592 h 640"/>
                  <a:gd name="T22" fmla="*/ 616 w 640"/>
                  <a:gd name="T23" fmla="*/ 592 h 640"/>
                  <a:gd name="T24" fmla="*/ 592 w 640"/>
                  <a:gd name="T25" fmla="*/ 616 h 640"/>
                  <a:gd name="T26" fmla="*/ 592 w 640"/>
                  <a:gd name="T27" fmla="*/ 24 h 640"/>
                  <a:gd name="T28" fmla="*/ 616 w 640"/>
                  <a:gd name="T29" fmla="*/ 48 h 640"/>
                  <a:gd name="T30" fmla="*/ 24 w 640"/>
                  <a:gd name="T31" fmla="*/ 48 h 640"/>
                  <a:gd name="T32" fmla="*/ 48 w 640"/>
                  <a:gd name="T33" fmla="*/ 24 h 640"/>
                  <a:gd name="T34" fmla="*/ 48 w 6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40">
                    <a:moveTo>
                      <a:pt x="0" y="24"/>
                    </a:moveTo>
                    <a:cubicBezTo>
                      <a:pt x="0" y="11"/>
                      <a:pt x="11" y="0"/>
                      <a:pt x="24" y="0"/>
                    </a:cubicBezTo>
                    <a:lnTo>
                      <a:pt x="616" y="0"/>
                    </a:lnTo>
                    <a:cubicBezTo>
                      <a:pt x="630" y="0"/>
                      <a:pt x="640" y="11"/>
                      <a:pt x="640" y="24"/>
                    </a:cubicBezTo>
                    <a:lnTo>
                      <a:pt x="640" y="616"/>
                    </a:lnTo>
                    <a:cubicBezTo>
                      <a:pt x="640" y="630"/>
                      <a:pt x="630" y="640"/>
                      <a:pt x="616" y="640"/>
                    </a:cubicBezTo>
                    <a:lnTo>
                      <a:pt x="24" y="640"/>
                    </a:lnTo>
                    <a:cubicBezTo>
                      <a:pt x="11" y="640"/>
                      <a:pt x="0" y="630"/>
                      <a:pt x="0" y="616"/>
                    </a:cubicBezTo>
                    <a:lnTo>
                      <a:pt x="0" y="24"/>
                    </a:lnTo>
                    <a:close/>
                    <a:moveTo>
                      <a:pt x="48" y="616"/>
                    </a:moveTo>
                    <a:lnTo>
                      <a:pt x="24" y="592"/>
                    </a:lnTo>
                    <a:lnTo>
                      <a:pt x="616" y="592"/>
                    </a:lnTo>
                    <a:lnTo>
                      <a:pt x="592" y="616"/>
                    </a:lnTo>
                    <a:lnTo>
                      <a:pt x="592" y="24"/>
                    </a:lnTo>
                    <a:lnTo>
                      <a:pt x="616" y="48"/>
                    </a:lnTo>
                    <a:lnTo>
                      <a:pt x="24" y="48"/>
                    </a:lnTo>
                    <a:lnTo>
                      <a:pt x="48" y="24"/>
                    </a:lnTo>
                    <a:lnTo>
                      <a:pt x="48" y="616"/>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65" name="Rectangle 90"/>
              <p:cNvSpPr>
                <a:spLocks noChangeArrowheads="1"/>
              </p:cNvSpPr>
              <p:nvPr/>
            </p:nvSpPr>
            <p:spPr bwMode="auto">
              <a:xfrm>
                <a:off x="14149228" y="4886022"/>
                <a:ext cx="193675" cy="32067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66" name="Freeform 91"/>
              <p:cNvSpPr>
                <a:spLocks noEditPoints="1"/>
              </p:cNvSpPr>
              <p:nvPr/>
            </p:nvSpPr>
            <p:spPr bwMode="auto">
              <a:xfrm>
                <a:off x="14136528" y="4873322"/>
                <a:ext cx="219075" cy="346075"/>
              </a:xfrm>
              <a:custGeom>
                <a:avLst/>
                <a:gdLst>
                  <a:gd name="T0" fmla="*/ 0 w 416"/>
                  <a:gd name="T1" fmla="*/ 24 h 656"/>
                  <a:gd name="T2" fmla="*/ 24 w 416"/>
                  <a:gd name="T3" fmla="*/ 0 h 656"/>
                  <a:gd name="T4" fmla="*/ 392 w 416"/>
                  <a:gd name="T5" fmla="*/ 0 h 656"/>
                  <a:gd name="T6" fmla="*/ 416 w 416"/>
                  <a:gd name="T7" fmla="*/ 24 h 656"/>
                  <a:gd name="T8" fmla="*/ 416 w 416"/>
                  <a:gd name="T9" fmla="*/ 632 h 656"/>
                  <a:gd name="T10" fmla="*/ 392 w 416"/>
                  <a:gd name="T11" fmla="*/ 656 h 656"/>
                  <a:gd name="T12" fmla="*/ 24 w 416"/>
                  <a:gd name="T13" fmla="*/ 656 h 656"/>
                  <a:gd name="T14" fmla="*/ 0 w 416"/>
                  <a:gd name="T15" fmla="*/ 632 h 656"/>
                  <a:gd name="T16" fmla="*/ 0 w 416"/>
                  <a:gd name="T17" fmla="*/ 24 h 656"/>
                  <a:gd name="T18" fmla="*/ 48 w 416"/>
                  <a:gd name="T19" fmla="*/ 632 h 656"/>
                  <a:gd name="T20" fmla="*/ 24 w 416"/>
                  <a:gd name="T21" fmla="*/ 608 h 656"/>
                  <a:gd name="T22" fmla="*/ 392 w 416"/>
                  <a:gd name="T23" fmla="*/ 608 h 656"/>
                  <a:gd name="T24" fmla="*/ 368 w 416"/>
                  <a:gd name="T25" fmla="*/ 632 h 656"/>
                  <a:gd name="T26" fmla="*/ 368 w 416"/>
                  <a:gd name="T27" fmla="*/ 24 h 656"/>
                  <a:gd name="T28" fmla="*/ 392 w 416"/>
                  <a:gd name="T29" fmla="*/ 48 h 656"/>
                  <a:gd name="T30" fmla="*/ 24 w 416"/>
                  <a:gd name="T31" fmla="*/ 48 h 656"/>
                  <a:gd name="T32" fmla="*/ 48 w 416"/>
                  <a:gd name="T33" fmla="*/ 24 h 656"/>
                  <a:gd name="T34" fmla="*/ 48 w 41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 h="656">
                    <a:moveTo>
                      <a:pt x="0" y="24"/>
                    </a:moveTo>
                    <a:cubicBezTo>
                      <a:pt x="0" y="11"/>
                      <a:pt x="11" y="0"/>
                      <a:pt x="24" y="0"/>
                    </a:cubicBezTo>
                    <a:lnTo>
                      <a:pt x="392" y="0"/>
                    </a:lnTo>
                    <a:cubicBezTo>
                      <a:pt x="406" y="0"/>
                      <a:pt x="416" y="11"/>
                      <a:pt x="416" y="24"/>
                    </a:cubicBezTo>
                    <a:lnTo>
                      <a:pt x="416" y="632"/>
                    </a:lnTo>
                    <a:cubicBezTo>
                      <a:pt x="416" y="646"/>
                      <a:pt x="406" y="656"/>
                      <a:pt x="392" y="656"/>
                    </a:cubicBezTo>
                    <a:lnTo>
                      <a:pt x="24" y="656"/>
                    </a:lnTo>
                    <a:cubicBezTo>
                      <a:pt x="11" y="656"/>
                      <a:pt x="0" y="646"/>
                      <a:pt x="0" y="632"/>
                    </a:cubicBezTo>
                    <a:lnTo>
                      <a:pt x="0" y="24"/>
                    </a:lnTo>
                    <a:close/>
                    <a:moveTo>
                      <a:pt x="48" y="632"/>
                    </a:moveTo>
                    <a:lnTo>
                      <a:pt x="24" y="608"/>
                    </a:lnTo>
                    <a:lnTo>
                      <a:pt x="392" y="608"/>
                    </a:lnTo>
                    <a:lnTo>
                      <a:pt x="368" y="632"/>
                    </a:lnTo>
                    <a:lnTo>
                      <a:pt x="368" y="24"/>
                    </a:lnTo>
                    <a:lnTo>
                      <a:pt x="392" y="48"/>
                    </a:lnTo>
                    <a:lnTo>
                      <a:pt x="24" y="48"/>
                    </a:lnTo>
                    <a:lnTo>
                      <a:pt x="48" y="24"/>
                    </a:lnTo>
                    <a:lnTo>
                      <a:pt x="48" y="632"/>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67" name="Rectangle 92"/>
              <p:cNvSpPr>
                <a:spLocks noChangeArrowheads="1"/>
              </p:cNvSpPr>
              <p:nvPr/>
            </p:nvSpPr>
            <p:spPr bwMode="auto">
              <a:xfrm>
                <a:off x="13963490" y="4886022"/>
                <a:ext cx="185738" cy="32067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68" name="Freeform 93"/>
              <p:cNvSpPr>
                <a:spLocks noEditPoints="1"/>
              </p:cNvSpPr>
              <p:nvPr/>
            </p:nvSpPr>
            <p:spPr bwMode="auto">
              <a:xfrm>
                <a:off x="13950790" y="4873322"/>
                <a:ext cx="211138" cy="346075"/>
              </a:xfrm>
              <a:custGeom>
                <a:avLst/>
                <a:gdLst>
                  <a:gd name="T0" fmla="*/ 0 w 400"/>
                  <a:gd name="T1" fmla="*/ 24 h 656"/>
                  <a:gd name="T2" fmla="*/ 24 w 400"/>
                  <a:gd name="T3" fmla="*/ 0 h 656"/>
                  <a:gd name="T4" fmla="*/ 376 w 400"/>
                  <a:gd name="T5" fmla="*/ 0 h 656"/>
                  <a:gd name="T6" fmla="*/ 400 w 400"/>
                  <a:gd name="T7" fmla="*/ 24 h 656"/>
                  <a:gd name="T8" fmla="*/ 400 w 400"/>
                  <a:gd name="T9" fmla="*/ 632 h 656"/>
                  <a:gd name="T10" fmla="*/ 376 w 400"/>
                  <a:gd name="T11" fmla="*/ 656 h 656"/>
                  <a:gd name="T12" fmla="*/ 24 w 400"/>
                  <a:gd name="T13" fmla="*/ 656 h 656"/>
                  <a:gd name="T14" fmla="*/ 0 w 400"/>
                  <a:gd name="T15" fmla="*/ 632 h 656"/>
                  <a:gd name="T16" fmla="*/ 0 w 400"/>
                  <a:gd name="T17" fmla="*/ 24 h 656"/>
                  <a:gd name="T18" fmla="*/ 48 w 400"/>
                  <a:gd name="T19" fmla="*/ 632 h 656"/>
                  <a:gd name="T20" fmla="*/ 24 w 400"/>
                  <a:gd name="T21" fmla="*/ 608 h 656"/>
                  <a:gd name="T22" fmla="*/ 376 w 400"/>
                  <a:gd name="T23" fmla="*/ 608 h 656"/>
                  <a:gd name="T24" fmla="*/ 352 w 400"/>
                  <a:gd name="T25" fmla="*/ 632 h 656"/>
                  <a:gd name="T26" fmla="*/ 352 w 400"/>
                  <a:gd name="T27" fmla="*/ 24 h 656"/>
                  <a:gd name="T28" fmla="*/ 376 w 400"/>
                  <a:gd name="T29" fmla="*/ 48 h 656"/>
                  <a:gd name="T30" fmla="*/ 24 w 400"/>
                  <a:gd name="T31" fmla="*/ 48 h 656"/>
                  <a:gd name="T32" fmla="*/ 48 w 400"/>
                  <a:gd name="T33" fmla="*/ 24 h 656"/>
                  <a:gd name="T34" fmla="*/ 48 w 40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56">
                    <a:moveTo>
                      <a:pt x="0" y="24"/>
                    </a:moveTo>
                    <a:cubicBezTo>
                      <a:pt x="0" y="11"/>
                      <a:pt x="11" y="0"/>
                      <a:pt x="24" y="0"/>
                    </a:cubicBezTo>
                    <a:lnTo>
                      <a:pt x="376" y="0"/>
                    </a:lnTo>
                    <a:cubicBezTo>
                      <a:pt x="390" y="0"/>
                      <a:pt x="400" y="11"/>
                      <a:pt x="400" y="24"/>
                    </a:cubicBezTo>
                    <a:lnTo>
                      <a:pt x="400" y="632"/>
                    </a:lnTo>
                    <a:cubicBezTo>
                      <a:pt x="400" y="646"/>
                      <a:pt x="390" y="656"/>
                      <a:pt x="376" y="656"/>
                    </a:cubicBezTo>
                    <a:lnTo>
                      <a:pt x="24" y="656"/>
                    </a:lnTo>
                    <a:cubicBezTo>
                      <a:pt x="11" y="656"/>
                      <a:pt x="0" y="646"/>
                      <a:pt x="0" y="632"/>
                    </a:cubicBezTo>
                    <a:lnTo>
                      <a:pt x="0" y="24"/>
                    </a:lnTo>
                    <a:close/>
                    <a:moveTo>
                      <a:pt x="48" y="632"/>
                    </a:moveTo>
                    <a:lnTo>
                      <a:pt x="24" y="608"/>
                    </a:lnTo>
                    <a:lnTo>
                      <a:pt x="376" y="608"/>
                    </a:lnTo>
                    <a:lnTo>
                      <a:pt x="352" y="632"/>
                    </a:lnTo>
                    <a:lnTo>
                      <a:pt x="352" y="24"/>
                    </a:lnTo>
                    <a:lnTo>
                      <a:pt x="376" y="48"/>
                    </a:lnTo>
                    <a:lnTo>
                      <a:pt x="24" y="48"/>
                    </a:lnTo>
                    <a:lnTo>
                      <a:pt x="48" y="24"/>
                    </a:lnTo>
                    <a:lnTo>
                      <a:pt x="48" y="632"/>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69" name="Rectangle 94"/>
              <p:cNvSpPr>
                <a:spLocks noChangeArrowheads="1"/>
              </p:cNvSpPr>
              <p:nvPr/>
            </p:nvSpPr>
            <p:spPr bwMode="auto">
              <a:xfrm>
                <a:off x="14149228" y="5206697"/>
                <a:ext cx="193675" cy="311150"/>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70" name="Freeform 95"/>
              <p:cNvSpPr>
                <a:spLocks noEditPoints="1"/>
              </p:cNvSpPr>
              <p:nvPr/>
            </p:nvSpPr>
            <p:spPr bwMode="auto">
              <a:xfrm>
                <a:off x="14136528" y="5193997"/>
                <a:ext cx="219075" cy="336550"/>
              </a:xfrm>
              <a:custGeom>
                <a:avLst/>
                <a:gdLst>
                  <a:gd name="T0" fmla="*/ 0 w 416"/>
                  <a:gd name="T1" fmla="*/ 24 h 640"/>
                  <a:gd name="T2" fmla="*/ 24 w 416"/>
                  <a:gd name="T3" fmla="*/ 0 h 640"/>
                  <a:gd name="T4" fmla="*/ 392 w 416"/>
                  <a:gd name="T5" fmla="*/ 0 h 640"/>
                  <a:gd name="T6" fmla="*/ 416 w 416"/>
                  <a:gd name="T7" fmla="*/ 24 h 640"/>
                  <a:gd name="T8" fmla="*/ 416 w 416"/>
                  <a:gd name="T9" fmla="*/ 616 h 640"/>
                  <a:gd name="T10" fmla="*/ 392 w 416"/>
                  <a:gd name="T11" fmla="*/ 640 h 640"/>
                  <a:gd name="T12" fmla="*/ 24 w 416"/>
                  <a:gd name="T13" fmla="*/ 640 h 640"/>
                  <a:gd name="T14" fmla="*/ 0 w 416"/>
                  <a:gd name="T15" fmla="*/ 616 h 640"/>
                  <a:gd name="T16" fmla="*/ 0 w 416"/>
                  <a:gd name="T17" fmla="*/ 24 h 640"/>
                  <a:gd name="T18" fmla="*/ 48 w 416"/>
                  <a:gd name="T19" fmla="*/ 616 h 640"/>
                  <a:gd name="T20" fmla="*/ 24 w 416"/>
                  <a:gd name="T21" fmla="*/ 592 h 640"/>
                  <a:gd name="T22" fmla="*/ 392 w 416"/>
                  <a:gd name="T23" fmla="*/ 592 h 640"/>
                  <a:gd name="T24" fmla="*/ 368 w 416"/>
                  <a:gd name="T25" fmla="*/ 616 h 640"/>
                  <a:gd name="T26" fmla="*/ 368 w 416"/>
                  <a:gd name="T27" fmla="*/ 24 h 640"/>
                  <a:gd name="T28" fmla="*/ 392 w 416"/>
                  <a:gd name="T29" fmla="*/ 48 h 640"/>
                  <a:gd name="T30" fmla="*/ 24 w 416"/>
                  <a:gd name="T31" fmla="*/ 48 h 640"/>
                  <a:gd name="T32" fmla="*/ 48 w 416"/>
                  <a:gd name="T33" fmla="*/ 24 h 640"/>
                  <a:gd name="T34" fmla="*/ 48 w 41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 h="640">
                    <a:moveTo>
                      <a:pt x="0" y="24"/>
                    </a:moveTo>
                    <a:cubicBezTo>
                      <a:pt x="0" y="11"/>
                      <a:pt x="11" y="0"/>
                      <a:pt x="24" y="0"/>
                    </a:cubicBezTo>
                    <a:lnTo>
                      <a:pt x="392" y="0"/>
                    </a:lnTo>
                    <a:cubicBezTo>
                      <a:pt x="406" y="0"/>
                      <a:pt x="416" y="11"/>
                      <a:pt x="416" y="24"/>
                    </a:cubicBezTo>
                    <a:lnTo>
                      <a:pt x="416" y="616"/>
                    </a:lnTo>
                    <a:cubicBezTo>
                      <a:pt x="416" y="630"/>
                      <a:pt x="406" y="640"/>
                      <a:pt x="392" y="640"/>
                    </a:cubicBezTo>
                    <a:lnTo>
                      <a:pt x="24" y="640"/>
                    </a:lnTo>
                    <a:cubicBezTo>
                      <a:pt x="11" y="640"/>
                      <a:pt x="0" y="630"/>
                      <a:pt x="0" y="616"/>
                    </a:cubicBezTo>
                    <a:lnTo>
                      <a:pt x="0" y="24"/>
                    </a:lnTo>
                    <a:close/>
                    <a:moveTo>
                      <a:pt x="48" y="616"/>
                    </a:moveTo>
                    <a:lnTo>
                      <a:pt x="24" y="592"/>
                    </a:lnTo>
                    <a:lnTo>
                      <a:pt x="392" y="592"/>
                    </a:lnTo>
                    <a:lnTo>
                      <a:pt x="368" y="616"/>
                    </a:lnTo>
                    <a:lnTo>
                      <a:pt x="368" y="24"/>
                    </a:lnTo>
                    <a:lnTo>
                      <a:pt x="392" y="48"/>
                    </a:lnTo>
                    <a:lnTo>
                      <a:pt x="24" y="48"/>
                    </a:lnTo>
                    <a:lnTo>
                      <a:pt x="48" y="24"/>
                    </a:lnTo>
                    <a:lnTo>
                      <a:pt x="48" y="616"/>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71" name="Rectangle 96"/>
              <p:cNvSpPr>
                <a:spLocks noChangeArrowheads="1"/>
              </p:cNvSpPr>
              <p:nvPr/>
            </p:nvSpPr>
            <p:spPr bwMode="auto">
              <a:xfrm>
                <a:off x="14022228" y="5509910"/>
                <a:ext cx="193675" cy="134937"/>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72" name="Freeform 97"/>
              <p:cNvSpPr>
                <a:spLocks noEditPoints="1"/>
              </p:cNvSpPr>
              <p:nvPr/>
            </p:nvSpPr>
            <p:spPr bwMode="auto">
              <a:xfrm>
                <a:off x="14011115" y="5497210"/>
                <a:ext cx="217488" cy="160337"/>
              </a:xfrm>
              <a:custGeom>
                <a:avLst/>
                <a:gdLst>
                  <a:gd name="T0" fmla="*/ 0 w 416"/>
                  <a:gd name="T1" fmla="*/ 24 h 304"/>
                  <a:gd name="T2" fmla="*/ 24 w 416"/>
                  <a:gd name="T3" fmla="*/ 0 h 304"/>
                  <a:gd name="T4" fmla="*/ 392 w 416"/>
                  <a:gd name="T5" fmla="*/ 0 h 304"/>
                  <a:gd name="T6" fmla="*/ 416 w 416"/>
                  <a:gd name="T7" fmla="*/ 24 h 304"/>
                  <a:gd name="T8" fmla="*/ 416 w 416"/>
                  <a:gd name="T9" fmla="*/ 280 h 304"/>
                  <a:gd name="T10" fmla="*/ 392 w 416"/>
                  <a:gd name="T11" fmla="*/ 304 h 304"/>
                  <a:gd name="T12" fmla="*/ 24 w 416"/>
                  <a:gd name="T13" fmla="*/ 304 h 304"/>
                  <a:gd name="T14" fmla="*/ 0 w 416"/>
                  <a:gd name="T15" fmla="*/ 280 h 304"/>
                  <a:gd name="T16" fmla="*/ 0 w 416"/>
                  <a:gd name="T17" fmla="*/ 24 h 304"/>
                  <a:gd name="T18" fmla="*/ 48 w 416"/>
                  <a:gd name="T19" fmla="*/ 280 h 304"/>
                  <a:gd name="T20" fmla="*/ 24 w 416"/>
                  <a:gd name="T21" fmla="*/ 256 h 304"/>
                  <a:gd name="T22" fmla="*/ 392 w 416"/>
                  <a:gd name="T23" fmla="*/ 256 h 304"/>
                  <a:gd name="T24" fmla="*/ 368 w 416"/>
                  <a:gd name="T25" fmla="*/ 280 h 304"/>
                  <a:gd name="T26" fmla="*/ 368 w 416"/>
                  <a:gd name="T27" fmla="*/ 24 h 304"/>
                  <a:gd name="T28" fmla="*/ 392 w 416"/>
                  <a:gd name="T29" fmla="*/ 48 h 304"/>
                  <a:gd name="T30" fmla="*/ 24 w 416"/>
                  <a:gd name="T31" fmla="*/ 48 h 304"/>
                  <a:gd name="T32" fmla="*/ 48 w 416"/>
                  <a:gd name="T33" fmla="*/ 24 h 304"/>
                  <a:gd name="T34" fmla="*/ 48 w 416"/>
                  <a:gd name="T35" fmla="*/ 28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 h="304">
                    <a:moveTo>
                      <a:pt x="0" y="24"/>
                    </a:moveTo>
                    <a:cubicBezTo>
                      <a:pt x="0" y="11"/>
                      <a:pt x="11" y="0"/>
                      <a:pt x="24" y="0"/>
                    </a:cubicBezTo>
                    <a:lnTo>
                      <a:pt x="392" y="0"/>
                    </a:lnTo>
                    <a:cubicBezTo>
                      <a:pt x="406" y="0"/>
                      <a:pt x="416" y="11"/>
                      <a:pt x="416" y="24"/>
                    </a:cubicBezTo>
                    <a:lnTo>
                      <a:pt x="416" y="280"/>
                    </a:lnTo>
                    <a:cubicBezTo>
                      <a:pt x="416" y="294"/>
                      <a:pt x="406" y="304"/>
                      <a:pt x="392" y="304"/>
                    </a:cubicBezTo>
                    <a:lnTo>
                      <a:pt x="24" y="304"/>
                    </a:lnTo>
                    <a:cubicBezTo>
                      <a:pt x="11" y="304"/>
                      <a:pt x="0" y="294"/>
                      <a:pt x="0" y="280"/>
                    </a:cubicBezTo>
                    <a:lnTo>
                      <a:pt x="0" y="24"/>
                    </a:lnTo>
                    <a:close/>
                    <a:moveTo>
                      <a:pt x="48" y="280"/>
                    </a:moveTo>
                    <a:lnTo>
                      <a:pt x="24" y="256"/>
                    </a:lnTo>
                    <a:lnTo>
                      <a:pt x="392" y="256"/>
                    </a:lnTo>
                    <a:lnTo>
                      <a:pt x="368" y="280"/>
                    </a:lnTo>
                    <a:lnTo>
                      <a:pt x="368" y="24"/>
                    </a:lnTo>
                    <a:lnTo>
                      <a:pt x="392" y="48"/>
                    </a:lnTo>
                    <a:lnTo>
                      <a:pt x="24" y="48"/>
                    </a:lnTo>
                    <a:lnTo>
                      <a:pt x="48" y="24"/>
                    </a:lnTo>
                    <a:lnTo>
                      <a:pt x="48" y="280"/>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73" name="Rectangle 98"/>
              <p:cNvSpPr>
                <a:spLocks noChangeArrowheads="1"/>
              </p:cNvSpPr>
              <p:nvPr/>
            </p:nvSpPr>
            <p:spPr bwMode="auto">
              <a:xfrm>
                <a:off x="14654053" y="4700285"/>
                <a:ext cx="125413" cy="63182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74" name="Freeform 99"/>
              <p:cNvSpPr>
                <a:spLocks noEditPoints="1"/>
              </p:cNvSpPr>
              <p:nvPr/>
            </p:nvSpPr>
            <p:spPr bwMode="auto">
              <a:xfrm>
                <a:off x="14641353" y="4687585"/>
                <a:ext cx="150813" cy="657225"/>
              </a:xfrm>
              <a:custGeom>
                <a:avLst/>
                <a:gdLst>
                  <a:gd name="T0" fmla="*/ 0 w 288"/>
                  <a:gd name="T1" fmla="*/ 24 h 1248"/>
                  <a:gd name="T2" fmla="*/ 24 w 288"/>
                  <a:gd name="T3" fmla="*/ 0 h 1248"/>
                  <a:gd name="T4" fmla="*/ 264 w 288"/>
                  <a:gd name="T5" fmla="*/ 0 h 1248"/>
                  <a:gd name="T6" fmla="*/ 288 w 288"/>
                  <a:gd name="T7" fmla="*/ 24 h 1248"/>
                  <a:gd name="T8" fmla="*/ 288 w 288"/>
                  <a:gd name="T9" fmla="*/ 1224 h 1248"/>
                  <a:gd name="T10" fmla="*/ 264 w 288"/>
                  <a:gd name="T11" fmla="*/ 1248 h 1248"/>
                  <a:gd name="T12" fmla="*/ 24 w 288"/>
                  <a:gd name="T13" fmla="*/ 1248 h 1248"/>
                  <a:gd name="T14" fmla="*/ 0 w 288"/>
                  <a:gd name="T15" fmla="*/ 1224 h 1248"/>
                  <a:gd name="T16" fmla="*/ 0 w 288"/>
                  <a:gd name="T17" fmla="*/ 24 h 1248"/>
                  <a:gd name="T18" fmla="*/ 48 w 288"/>
                  <a:gd name="T19" fmla="*/ 1224 h 1248"/>
                  <a:gd name="T20" fmla="*/ 24 w 288"/>
                  <a:gd name="T21" fmla="*/ 1200 h 1248"/>
                  <a:gd name="T22" fmla="*/ 264 w 288"/>
                  <a:gd name="T23" fmla="*/ 1200 h 1248"/>
                  <a:gd name="T24" fmla="*/ 240 w 288"/>
                  <a:gd name="T25" fmla="*/ 1224 h 1248"/>
                  <a:gd name="T26" fmla="*/ 240 w 288"/>
                  <a:gd name="T27" fmla="*/ 24 h 1248"/>
                  <a:gd name="T28" fmla="*/ 264 w 288"/>
                  <a:gd name="T29" fmla="*/ 48 h 1248"/>
                  <a:gd name="T30" fmla="*/ 24 w 288"/>
                  <a:gd name="T31" fmla="*/ 48 h 1248"/>
                  <a:gd name="T32" fmla="*/ 48 w 288"/>
                  <a:gd name="T33" fmla="*/ 24 h 1248"/>
                  <a:gd name="T34" fmla="*/ 48 w 288"/>
                  <a:gd name="T35" fmla="*/ 12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1248">
                    <a:moveTo>
                      <a:pt x="0" y="24"/>
                    </a:moveTo>
                    <a:cubicBezTo>
                      <a:pt x="0" y="11"/>
                      <a:pt x="11" y="0"/>
                      <a:pt x="24" y="0"/>
                    </a:cubicBezTo>
                    <a:lnTo>
                      <a:pt x="264" y="0"/>
                    </a:lnTo>
                    <a:cubicBezTo>
                      <a:pt x="278" y="0"/>
                      <a:pt x="288" y="11"/>
                      <a:pt x="288" y="24"/>
                    </a:cubicBezTo>
                    <a:lnTo>
                      <a:pt x="288" y="1224"/>
                    </a:lnTo>
                    <a:cubicBezTo>
                      <a:pt x="288" y="1238"/>
                      <a:pt x="278" y="1248"/>
                      <a:pt x="264" y="1248"/>
                    </a:cubicBezTo>
                    <a:lnTo>
                      <a:pt x="24" y="1248"/>
                    </a:lnTo>
                    <a:cubicBezTo>
                      <a:pt x="11" y="1248"/>
                      <a:pt x="0" y="1238"/>
                      <a:pt x="0" y="1224"/>
                    </a:cubicBezTo>
                    <a:lnTo>
                      <a:pt x="0" y="24"/>
                    </a:lnTo>
                    <a:close/>
                    <a:moveTo>
                      <a:pt x="48" y="1224"/>
                    </a:moveTo>
                    <a:lnTo>
                      <a:pt x="24" y="1200"/>
                    </a:lnTo>
                    <a:lnTo>
                      <a:pt x="264" y="1200"/>
                    </a:lnTo>
                    <a:lnTo>
                      <a:pt x="240" y="1224"/>
                    </a:lnTo>
                    <a:lnTo>
                      <a:pt x="240" y="24"/>
                    </a:lnTo>
                    <a:lnTo>
                      <a:pt x="264" y="48"/>
                    </a:lnTo>
                    <a:lnTo>
                      <a:pt x="24" y="48"/>
                    </a:lnTo>
                    <a:lnTo>
                      <a:pt x="48" y="24"/>
                    </a:lnTo>
                    <a:lnTo>
                      <a:pt x="48" y="1224"/>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75" name="Rectangle 100"/>
              <p:cNvSpPr>
                <a:spLocks noChangeArrowheads="1"/>
              </p:cNvSpPr>
              <p:nvPr/>
            </p:nvSpPr>
            <p:spPr bwMode="auto">
              <a:xfrm>
                <a:off x="13715840" y="5767085"/>
                <a:ext cx="538163" cy="369887"/>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76" name="Rectangle 101"/>
              <p:cNvSpPr>
                <a:spLocks noChangeArrowheads="1"/>
              </p:cNvSpPr>
              <p:nvPr/>
            </p:nvSpPr>
            <p:spPr bwMode="auto">
              <a:xfrm>
                <a:off x="14346078" y="5446410"/>
                <a:ext cx="101600"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77" name="Rectangle 102"/>
              <p:cNvSpPr>
                <a:spLocks noChangeArrowheads="1"/>
              </p:cNvSpPr>
              <p:nvPr/>
            </p:nvSpPr>
            <p:spPr bwMode="auto">
              <a:xfrm>
                <a:off x="14717553" y="4705047"/>
                <a:ext cx="100013" cy="1682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78" name="Rectangle 103"/>
              <p:cNvSpPr>
                <a:spLocks noChangeArrowheads="1"/>
              </p:cNvSpPr>
              <p:nvPr/>
            </p:nvSpPr>
            <p:spPr bwMode="auto">
              <a:xfrm>
                <a:off x="14447678" y="4712985"/>
                <a:ext cx="5873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79" name="Rectangle 104"/>
              <p:cNvSpPr>
                <a:spLocks noChangeArrowheads="1"/>
              </p:cNvSpPr>
              <p:nvPr/>
            </p:nvSpPr>
            <p:spPr bwMode="auto">
              <a:xfrm>
                <a:off x="13422153" y="4705047"/>
                <a:ext cx="100013" cy="33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80" name="Rectangle 105"/>
              <p:cNvSpPr>
                <a:spLocks noChangeArrowheads="1"/>
              </p:cNvSpPr>
              <p:nvPr/>
            </p:nvSpPr>
            <p:spPr bwMode="auto">
              <a:xfrm>
                <a:off x="13674565" y="4004960"/>
                <a:ext cx="100013"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81" name="Rectangle 106"/>
              <p:cNvSpPr>
                <a:spLocks noChangeArrowheads="1"/>
              </p:cNvSpPr>
              <p:nvPr/>
            </p:nvSpPr>
            <p:spPr bwMode="auto">
              <a:xfrm>
                <a:off x="14304803" y="3877960"/>
                <a:ext cx="101600" cy="1682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82" name="Rectangle 107"/>
              <p:cNvSpPr>
                <a:spLocks noChangeArrowheads="1"/>
              </p:cNvSpPr>
              <p:nvPr/>
            </p:nvSpPr>
            <p:spPr bwMode="auto">
              <a:xfrm>
                <a:off x="14473078" y="4863797"/>
                <a:ext cx="168275" cy="42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83" name="Freeform 108"/>
              <p:cNvSpPr>
                <a:spLocks/>
              </p:cNvSpPr>
              <p:nvPr/>
            </p:nvSpPr>
            <p:spPr bwMode="auto">
              <a:xfrm>
                <a:off x="14817565" y="5581347"/>
                <a:ext cx="68263" cy="58737"/>
              </a:xfrm>
              <a:custGeom>
                <a:avLst/>
                <a:gdLst>
                  <a:gd name="T0" fmla="*/ 0 w 128"/>
                  <a:gd name="T1" fmla="*/ 56 h 112"/>
                  <a:gd name="T2" fmla="*/ 64 w 128"/>
                  <a:gd name="T3" fmla="*/ 0 h 112"/>
                  <a:gd name="T4" fmla="*/ 64 w 128"/>
                  <a:gd name="T5" fmla="*/ 0 h 112"/>
                  <a:gd name="T6" fmla="*/ 64 w 128"/>
                  <a:gd name="T7" fmla="*/ 0 h 112"/>
                  <a:gd name="T8" fmla="*/ 128 w 128"/>
                  <a:gd name="T9" fmla="*/ 56 h 112"/>
                  <a:gd name="T10" fmla="*/ 128 w 128"/>
                  <a:gd name="T11" fmla="*/ 56 h 112"/>
                  <a:gd name="T12" fmla="*/ 128 w 128"/>
                  <a:gd name="T13" fmla="*/ 56 h 112"/>
                  <a:gd name="T14" fmla="*/ 64 w 128"/>
                  <a:gd name="T15" fmla="*/ 112 h 112"/>
                  <a:gd name="T16" fmla="*/ 64 w 128"/>
                  <a:gd name="T17" fmla="*/ 112 h 112"/>
                  <a:gd name="T18" fmla="*/ 64 w 128"/>
                  <a:gd name="T19" fmla="*/ 112 h 112"/>
                  <a:gd name="T20" fmla="*/ 0 w 128"/>
                  <a:gd name="T21" fmla="*/ 56 h 112"/>
                  <a:gd name="T22" fmla="*/ 0 w 128"/>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12">
                    <a:moveTo>
                      <a:pt x="0" y="56"/>
                    </a:moveTo>
                    <a:cubicBezTo>
                      <a:pt x="0" y="26"/>
                      <a:pt x="29" y="0"/>
                      <a:pt x="64" y="0"/>
                    </a:cubicBezTo>
                    <a:cubicBezTo>
                      <a:pt x="64" y="0"/>
                      <a:pt x="64" y="0"/>
                      <a:pt x="64" y="0"/>
                    </a:cubicBezTo>
                    <a:lnTo>
                      <a:pt x="64" y="0"/>
                    </a:lnTo>
                    <a:cubicBezTo>
                      <a:pt x="100" y="0"/>
                      <a:pt x="128" y="26"/>
                      <a:pt x="128" y="56"/>
                    </a:cubicBezTo>
                    <a:cubicBezTo>
                      <a:pt x="128" y="56"/>
                      <a:pt x="128" y="56"/>
                      <a:pt x="128" y="56"/>
                    </a:cubicBezTo>
                    <a:lnTo>
                      <a:pt x="128" y="56"/>
                    </a:lnTo>
                    <a:cubicBezTo>
                      <a:pt x="128" y="87"/>
                      <a:pt x="100" y="112"/>
                      <a:pt x="64" y="112"/>
                    </a:cubicBezTo>
                    <a:cubicBezTo>
                      <a:pt x="64" y="112"/>
                      <a:pt x="64" y="112"/>
                      <a:pt x="64" y="112"/>
                    </a:cubicBezTo>
                    <a:lnTo>
                      <a:pt x="64" y="112"/>
                    </a:lnTo>
                    <a:cubicBezTo>
                      <a:pt x="29"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84" name="Freeform 109"/>
              <p:cNvSpPr>
                <a:spLocks noEditPoints="1"/>
              </p:cNvSpPr>
              <p:nvPr/>
            </p:nvSpPr>
            <p:spPr bwMode="auto">
              <a:xfrm>
                <a:off x="14809628" y="5573410"/>
                <a:ext cx="84138" cy="76200"/>
              </a:xfrm>
              <a:custGeom>
                <a:avLst/>
                <a:gdLst>
                  <a:gd name="T0" fmla="*/ 1 w 161"/>
                  <a:gd name="T1" fmla="*/ 69 h 145"/>
                  <a:gd name="T2" fmla="*/ 9 w 161"/>
                  <a:gd name="T3" fmla="*/ 42 h 145"/>
                  <a:gd name="T4" fmla="*/ 27 w 161"/>
                  <a:gd name="T5" fmla="*/ 20 h 145"/>
                  <a:gd name="T6" fmla="*/ 52 w 161"/>
                  <a:gd name="T7" fmla="*/ 6 h 145"/>
                  <a:gd name="T8" fmla="*/ 84 w 161"/>
                  <a:gd name="T9" fmla="*/ 1 h 145"/>
                  <a:gd name="T10" fmla="*/ 113 w 161"/>
                  <a:gd name="T11" fmla="*/ 8 h 145"/>
                  <a:gd name="T12" fmla="*/ 139 w 161"/>
                  <a:gd name="T13" fmla="*/ 24 h 145"/>
                  <a:gd name="T14" fmla="*/ 155 w 161"/>
                  <a:gd name="T15" fmla="*/ 48 h 145"/>
                  <a:gd name="T16" fmla="*/ 160 w 161"/>
                  <a:gd name="T17" fmla="*/ 76 h 145"/>
                  <a:gd name="T18" fmla="*/ 152 w 161"/>
                  <a:gd name="T19" fmla="*/ 104 h 145"/>
                  <a:gd name="T20" fmla="*/ 134 w 161"/>
                  <a:gd name="T21" fmla="*/ 126 h 145"/>
                  <a:gd name="T22" fmla="*/ 108 w 161"/>
                  <a:gd name="T23" fmla="*/ 140 h 145"/>
                  <a:gd name="T24" fmla="*/ 78 w 161"/>
                  <a:gd name="T25" fmla="*/ 144 h 145"/>
                  <a:gd name="T26" fmla="*/ 47 w 161"/>
                  <a:gd name="T27" fmla="*/ 138 h 145"/>
                  <a:gd name="T28" fmla="*/ 23 w 161"/>
                  <a:gd name="T29" fmla="*/ 122 h 145"/>
                  <a:gd name="T30" fmla="*/ 6 w 161"/>
                  <a:gd name="T31" fmla="*/ 98 h 145"/>
                  <a:gd name="T32" fmla="*/ 37 w 161"/>
                  <a:gd name="T33" fmla="*/ 91 h 145"/>
                  <a:gd name="T34" fmla="*/ 48 w 161"/>
                  <a:gd name="T35" fmla="*/ 103 h 145"/>
                  <a:gd name="T36" fmla="*/ 64 w 161"/>
                  <a:gd name="T37" fmla="*/ 111 h 145"/>
                  <a:gd name="T38" fmla="*/ 83 w 161"/>
                  <a:gd name="T39" fmla="*/ 113 h 145"/>
                  <a:gd name="T40" fmla="*/ 103 w 161"/>
                  <a:gd name="T41" fmla="*/ 109 h 145"/>
                  <a:gd name="T42" fmla="*/ 119 w 161"/>
                  <a:gd name="T43" fmla="*/ 99 h 145"/>
                  <a:gd name="T44" fmla="*/ 126 w 161"/>
                  <a:gd name="T45" fmla="*/ 85 h 145"/>
                  <a:gd name="T46" fmla="*/ 129 w 161"/>
                  <a:gd name="T47" fmla="*/ 69 h 145"/>
                  <a:gd name="T48" fmla="*/ 124 w 161"/>
                  <a:gd name="T49" fmla="*/ 55 h 145"/>
                  <a:gd name="T50" fmla="*/ 113 w 161"/>
                  <a:gd name="T51" fmla="*/ 43 h 145"/>
                  <a:gd name="T52" fmla="*/ 98 w 161"/>
                  <a:gd name="T53" fmla="*/ 35 h 145"/>
                  <a:gd name="T54" fmla="*/ 77 w 161"/>
                  <a:gd name="T55" fmla="*/ 32 h 145"/>
                  <a:gd name="T56" fmla="*/ 59 w 161"/>
                  <a:gd name="T57" fmla="*/ 37 h 145"/>
                  <a:gd name="T58" fmla="*/ 44 w 161"/>
                  <a:gd name="T59" fmla="*/ 47 h 145"/>
                  <a:gd name="T60" fmla="*/ 34 w 161"/>
                  <a:gd name="T61" fmla="*/ 61 h 145"/>
                  <a:gd name="T62" fmla="*/ 32 w 161"/>
                  <a:gd name="T63" fmla="*/ 76 h 145"/>
                  <a:gd name="T64" fmla="*/ 37 w 161"/>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45">
                    <a:moveTo>
                      <a:pt x="1" y="76"/>
                    </a:moveTo>
                    <a:cubicBezTo>
                      <a:pt x="0" y="74"/>
                      <a:pt x="0" y="71"/>
                      <a:pt x="1" y="69"/>
                    </a:cubicBezTo>
                    <a:lnTo>
                      <a:pt x="6" y="48"/>
                    </a:lnTo>
                    <a:cubicBezTo>
                      <a:pt x="6" y="46"/>
                      <a:pt x="7" y="43"/>
                      <a:pt x="9" y="42"/>
                    </a:cubicBezTo>
                    <a:lnTo>
                      <a:pt x="23" y="24"/>
                    </a:lnTo>
                    <a:cubicBezTo>
                      <a:pt x="24" y="22"/>
                      <a:pt x="26" y="21"/>
                      <a:pt x="27" y="20"/>
                    </a:cubicBezTo>
                    <a:lnTo>
                      <a:pt x="47" y="8"/>
                    </a:lnTo>
                    <a:cubicBezTo>
                      <a:pt x="49" y="7"/>
                      <a:pt x="51" y="6"/>
                      <a:pt x="52" y="6"/>
                    </a:cubicBezTo>
                    <a:lnTo>
                      <a:pt x="77" y="1"/>
                    </a:lnTo>
                    <a:cubicBezTo>
                      <a:pt x="79" y="0"/>
                      <a:pt x="82" y="0"/>
                      <a:pt x="84" y="1"/>
                    </a:cubicBezTo>
                    <a:lnTo>
                      <a:pt x="109" y="6"/>
                    </a:lnTo>
                    <a:cubicBezTo>
                      <a:pt x="110" y="6"/>
                      <a:pt x="112" y="7"/>
                      <a:pt x="113" y="8"/>
                    </a:cubicBezTo>
                    <a:lnTo>
                      <a:pt x="134" y="20"/>
                    </a:lnTo>
                    <a:cubicBezTo>
                      <a:pt x="136" y="21"/>
                      <a:pt x="138" y="22"/>
                      <a:pt x="139" y="24"/>
                    </a:cubicBezTo>
                    <a:lnTo>
                      <a:pt x="152" y="42"/>
                    </a:lnTo>
                    <a:cubicBezTo>
                      <a:pt x="154" y="44"/>
                      <a:pt x="155" y="46"/>
                      <a:pt x="155" y="48"/>
                    </a:cubicBezTo>
                    <a:lnTo>
                      <a:pt x="160" y="69"/>
                    </a:lnTo>
                    <a:cubicBezTo>
                      <a:pt x="161" y="71"/>
                      <a:pt x="161" y="74"/>
                      <a:pt x="160" y="76"/>
                    </a:cubicBezTo>
                    <a:lnTo>
                      <a:pt x="155" y="98"/>
                    </a:lnTo>
                    <a:cubicBezTo>
                      <a:pt x="155" y="100"/>
                      <a:pt x="154" y="102"/>
                      <a:pt x="152" y="104"/>
                    </a:cubicBezTo>
                    <a:lnTo>
                      <a:pt x="139" y="122"/>
                    </a:lnTo>
                    <a:cubicBezTo>
                      <a:pt x="138" y="124"/>
                      <a:pt x="136" y="125"/>
                      <a:pt x="134" y="126"/>
                    </a:cubicBezTo>
                    <a:lnTo>
                      <a:pt x="113" y="138"/>
                    </a:lnTo>
                    <a:cubicBezTo>
                      <a:pt x="112" y="139"/>
                      <a:pt x="110" y="140"/>
                      <a:pt x="108" y="140"/>
                    </a:cubicBezTo>
                    <a:lnTo>
                      <a:pt x="83" y="144"/>
                    </a:lnTo>
                    <a:cubicBezTo>
                      <a:pt x="81" y="145"/>
                      <a:pt x="80" y="145"/>
                      <a:pt x="78" y="144"/>
                    </a:cubicBezTo>
                    <a:lnTo>
                      <a:pt x="53" y="140"/>
                    </a:lnTo>
                    <a:cubicBezTo>
                      <a:pt x="51" y="140"/>
                      <a:pt x="49" y="139"/>
                      <a:pt x="47" y="138"/>
                    </a:cubicBezTo>
                    <a:lnTo>
                      <a:pt x="27" y="126"/>
                    </a:lnTo>
                    <a:cubicBezTo>
                      <a:pt x="26" y="125"/>
                      <a:pt x="24" y="124"/>
                      <a:pt x="23" y="122"/>
                    </a:cubicBezTo>
                    <a:lnTo>
                      <a:pt x="9" y="104"/>
                    </a:lnTo>
                    <a:cubicBezTo>
                      <a:pt x="7" y="102"/>
                      <a:pt x="6" y="100"/>
                      <a:pt x="6" y="98"/>
                    </a:cubicBezTo>
                    <a:lnTo>
                      <a:pt x="1" y="76"/>
                    </a:lnTo>
                    <a:close/>
                    <a:moveTo>
                      <a:pt x="37" y="91"/>
                    </a:moveTo>
                    <a:lnTo>
                      <a:pt x="34" y="85"/>
                    </a:lnTo>
                    <a:lnTo>
                      <a:pt x="48" y="103"/>
                    </a:lnTo>
                    <a:lnTo>
                      <a:pt x="44" y="99"/>
                    </a:lnTo>
                    <a:lnTo>
                      <a:pt x="64" y="111"/>
                    </a:lnTo>
                    <a:lnTo>
                      <a:pt x="58" y="109"/>
                    </a:lnTo>
                    <a:lnTo>
                      <a:pt x="83" y="113"/>
                    </a:lnTo>
                    <a:lnTo>
                      <a:pt x="78" y="113"/>
                    </a:lnTo>
                    <a:lnTo>
                      <a:pt x="103" y="109"/>
                    </a:lnTo>
                    <a:lnTo>
                      <a:pt x="98" y="111"/>
                    </a:lnTo>
                    <a:lnTo>
                      <a:pt x="119" y="99"/>
                    </a:lnTo>
                    <a:lnTo>
                      <a:pt x="113" y="103"/>
                    </a:lnTo>
                    <a:lnTo>
                      <a:pt x="126" y="85"/>
                    </a:lnTo>
                    <a:lnTo>
                      <a:pt x="124" y="91"/>
                    </a:lnTo>
                    <a:lnTo>
                      <a:pt x="129" y="69"/>
                    </a:lnTo>
                    <a:lnTo>
                      <a:pt x="129" y="76"/>
                    </a:lnTo>
                    <a:lnTo>
                      <a:pt x="124" y="55"/>
                    </a:lnTo>
                    <a:lnTo>
                      <a:pt x="126" y="61"/>
                    </a:lnTo>
                    <a:lnTo>
                      <a:pt x="113" y="43"/>
                    </a:lnTo>
                    <a:lnTo>
                      <a:pt x="119" y="47"/>
                    </a:lnTo>
                    <a:lnTo>
                      <a:pt x="98" y="35"/>
                    </a:lnTo>
                    <a:lnTo>
                      <a:pt x="102" y="37"/>
                    </a:lnTo>
                    <a:lnTo>
                      <a:pt x="77" y="32"/>
                    </a:lnTo>
                    <a:lnTo>
                      <a:pt x="84" y="32"/>
                    </a:lnTo>
                    <a:lnTo>
                      <a:pt x="59" y="37"/>
                    </a:lnTo>
                    <a:lnTo>
                      <a:pt x="64" y="35"/>
                    </a:lnTo>
                    <a:lnTo>
                      <a:pt x="44" y="47"/>
                    </a:lnTo>
                    <a:lnTo>
                      <a:pt x="48" y="43"/>
                    </a:lnTo>
                    <a:lnTo>
                      <a:pt x="34" y="61"/>
                    </a:lnTo>
                    <a:lnTo>
                      <a:pt x="37" y="55"/>
                    </a:lnTo>
                    <a:lnTo>
                      <a:pt x="32" y="76"/>
                    </a:lnTo>
                    <a:lnTo>
                      <a:pt x="32" y="69"/>
                    </a:lnTo>
                    <a:lnTo>
                      <a:pt x="37" y="91"/>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85" name="Freeform 110"/>
              <p:cNvSpPr>
                <a:spLocks/>
              </p:cNvSpPr>
              <p:nvPr/>
            </p:nvSpPr>
            <p:spPr bwMode="auto">
              <a:xfrm>
                <a:off x="13430090" y="5960760"/>
                <a:ext cx="66675" cy="58737"/>
              </a:xfrm>
              <a:custGeom>
                <a:avLst/>
                <a:gdLst>
                  <a:gd name="T0" fmla="*/ 0 w 128"/>
                  <a:gd name="T1" fmla="*/ 56 h 112"/>
                  <a:gd name="T2" fmla="*/ 64 w 128"/>
                  <a:gd name="T3" fmla="*/ 0 h 112"/>
                  <a:gd name="T4" fmla="*/ 64 w 128"/>
                  <a:gd name="T5" fmla="*/ 0 h 112"/>
                  <a:gd name="T6" fmla="*/ 64 w 128"/>
                  <a:gd name="T7" fmla="*/ 0 h 112"/>
                  <a:gd name="T8" fmla="*/ 128 w 128"/>
                  <a:gd name="T9" fmla="*/ 56 h 112"/>
                  <a:gd name="T10" fmla="*/ 128 w 128"/>
                  <a:gd name="T11" fmla="*/ 56 h 112"/>
                  <a:gd name="T12" fmla="*/ 128 w 128"/>
                  <a:gd name="T13" fmla="*/ 56 h 112"/>
                  <a:gd name="T14" fmla="*/ 64 w 128"/>
                  <a:gd name="T15" fmla="*/ 112 h 112"/>
                  <a:gd name="T16" fmla="*/ 64 w 128"/>
                  <a:gd name="T17" fmla="*/ 112 h 112"/>
                  <a:gd name="T18" fmla="*/ 64 w 128"/>
                  <a:gd name="T19" fmla="*/ 112 h 112"/>
                  <a:gd name="T20" fmla="*/ 0 w 128"/>
                  <a:gd name="T21" fmla="*/ 56 h 112"/>
                  <a:gd name="T22" fmla="*/ 0 w 128"/>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12">
                    <a:moveTo>
                      <a:pt x="0" y="56"/>
                    </a:moveTo>
                    <a:cubicBezTo>
                      <a:pt x="0" y="26"/>
                      <a:pt x="29" y="0"/>
                      <a:pt x="64" y="0"/>
                    </a:cubicBezTo>
                    <a:cubicBezTo>
                      <a:pt x="64" y="0"/>
                      <a:pt x="64" y="0"/>
                      <a:pt x="64" y="0"/>
                    </a:cubicBezTo>
                    <a:lnTo>
                      <a:pt x="64" y="0"/>
                    </a:lnTo>
                    <a:cubicBezTo>
                      <a:pt x="100" y="0"/>
                      <a:pt x="128" y="26"/>
                      <a:pt x="128" y="56"/>
                    </a:cubicBezTo>
                    <a:cubicBezTo>
                      <a:pt x="128" y="56"/>
                      <a:pt x="128" y="56"/>
                      <a:pt x="128" y="56"/>
                    </a:cubicBezTo>
                    <a:lnTo>
                      <a:pt x="128" y="56"/>
                    </a:lnTo>
                    <a:cubicBezTo>
                      <a:pt x="128" y="87"/>
                      <a:pt x="100" y="112"/>
                      <a:pt x="64" y="112"/>
                    </a:cubicBezTo>
                    <a:cubicBezTo>
                      <a:pt x="64" y="112"/>
                      <a:pt x="64" y="112"/>
                      <a:pt x="64" y="112"/>
                    </a:cubicBezTo>
                    <a:lnTo>
                      <a:pt x="64" y="112"/>
                    </a:lnTo>
                    <a:cubicBezTo>
                      <a:pt x="29"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86" name="Freeform 111"/>
              <p:cNvSpPr>
                <a:spLocks noEditPoints="1"/>
              </p:cNvSpPr>
              <p:nvPr/>
            </p:nvSpPr>
            <p:spPr bwMode="auto">
              <a:xfrm>
                <a:off x="13422153" y="5952822"/>
                <a:ext cx="84138" cy="76200"/>
              </a:xfrm>
              <a:custGeom>
                <a:avLst/>
                <a:gdLst>
                  <a:gd name="T0" fmla="*/ 1 w 161"/>
                  <a:gd name="T1" fmla="*/ 69 h 145"/>
                  <a:gd name="T2" fmla="*/ 9 w 161"/>
                  <a:gd name="T3" fmla="*/ 42 h 145"/>
                  <a:gd name="T4" fmla="*/ 27 w 161"/>
                  <a:gd name="T5" fmla="*/ 20 h 145"/>
                  <a:gd name="T6" fmla="*/ 52 w 161"/>
                  <a:gd name="T7" fmla="*/ 6 h 145"/>
                  <a:gd name="T8" fmla="*/ 84 w 161"/>
                  <a:gd name="T9" fmla="*/ 1 h 145"/>
                  <a:gd name="T10" fmla="*/ 113 w 161"/>
                  <a:gd name="T11" fmla="*/ 8 h 145"/>
                  <a:gd name="T12" fmla="*/ 139 w 161"/>
                  <a:gd name="T13" fmla="*/ 24 h 145"/>
                  <a:gd name="T14" fmla="*/ 155 w 161"/>
                  <a:gd name="T15" fmla="*/ 48 h 145"/>
                  <a:gd name="T16" fmla="*/ 160 w 161"/>
                  <a:gd name="T17" fmla="*/ 76 h 145"/>
                  <a:gd name="T18" fmla="*/ 152 w 161"/>
                  <a:gd name="T19" fmla="*/ 104 h 145"/>
                  <a:gd name="T20" fmla="*/ 134 w 161"/>
                  <a:gd name="T21" fmla="*/ 126 h 145"/>
                  <a:gd name="T22" fmla="*/ 108 w 161"/>
                  <a:gd name="T23" fmla="*/ 140 h 145"/>
                  <a:gd name="T24" fmla="*/ 78 w 161"/>
                  <a:gd name="T25" fmla="*/ 144 h 145"/>
                  <a:gd name="T26" fmla="*/ 47 w 161"/>
                  <a:gd name="T27" fmla="*/ 138 h 145"/>
                  <a:gd name="T28" fmla="*/ 23 w 161"/>
                  <a:gd name="T29" fmla="*/ 122 h 145"/>
                  <a:gd name="T30" fmla="*/ 6 w 161"/>
                  <a:gd name="T31" fmla="*/ 98 h 145"/>
                  <a:gd name="T32" fmla="*/ 37 w 161"/>
                  <a:gd name="T33" fmla="*/ 91 h 145"/>
                  <a:gd name="T34" fmla="*/ 48 w 161"/>
                  <a:gd name="T35" fmla="*/ 103 h 145"/>
                  <a:gd name="T36" fmla="*/ 64 w 161"/>
                  <a:gd name="T37" fmla="*/ 111 h 145"/>
                  <a:gd name="T38" fmla="*/ 83 w 161"/>
                  <a:gd name="T39" fmla="*/ 113 h 145"/>
                  <a:gd name="T40" fmla="*/ 103 w 161"/>
                  <a:gd name="T41" fmla="*/ 109 h 145"/>
                  <a:gd name="T42" fmla="*/ 119 w 161"/>
                  <a:gd name="T43" fmla="*/ 99 h 145"/>
                  <a:gd name="T44" fmla="*/ 126 w 161"/>
                  <a:gd name="T45" fmla="*/ 85 h 145"/>
                  <a:gd name="T46" fmla="*/ 129 w 161"/>
                  <a:gd name="T47" fmla="*/ 69 h 145"/>
                  <a:gd name="T48" fmla="*/ 124 w 161"/>
                  <a:gd name="T49" fmla="*/ 55 h 145"/>
                  <a:gd name="T50" fmla="*/ 113 w 161"/>
                  <a:gd name="T51" fmla="*/ 43 h 145"/>
                  <a:gd name="T52" fmla="*/ 98 w 161"/>
                  <a:gd name="T53" fmla="*/ 35 h 145"/>
                  <a:gd name="T54" fmla="*/ 77 w 161"/>
                  <a:gd name="T55" fmla="*/ 32 h 145"/>
                  <a:gd name="T56" fmla="*/ 59 w 161"/>
                  <a:gd name="T57" fmla="*/ 37 h 145"/>
                  <a:gd name="T58" fmla="*/ 44 w 161"/>
                  <a:gd name="T59" fmla="*/ 47 h 145"/>
                  <a:gd name="T60" fmla="*/ 34 w 161"/>
                  <a:gd name="T61" fmla="*/ 61 h 145"/>
                  <a:gd name="T62" fmla="*/ 32 w 161"/>
                  <a:gd name="T63" fmla="*/ 76 h 145"/>
                  <a:gd name="T64" fmla="*/ 37 w 161"/>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45">
                    <a:moveTo>
                      <a:pt x="1" y="76"/>
                    </a:moveTo>
                    <a:cubicBezTo>
                      <a:pt x="0" y="74"/>
                      <a:pt x="0" y="71"/>
                      <a:pt x="1" y="69"/>
                    </a:cubicBezTo>
                    <a:lnTo>
                      <a:pt x="6" y="48"/>
                    </a:lnTo>
                    <a:cubicBezTo>
                      <a:pt x="6" y="46"/>
                      <a:pt x="7" y="43"/>
                      <a:pt x="9" y="42"/>
                    </a:cubicBezTo>
                    <a:lnTo>
                      <a:pt x="23" y="24"/>
                    </a:lnTo>
                    <a:cubicBezTo>
                      <a:pt x="24" y="22"/>
                      <a:pt x="26" y="21"/>
                      <a:pt x="27" y="20"/>
                    </a:cubicBezTo>
                    <a:lnTo>
                      <a:pt x="47" y="8"/>
                    </a:lnTo>
                    <a:cubicBezTo>
                      <a:pt x="49" y="7"/>
                      <a:pt x="51" y="6"/>
                      <a:pt x="52" y="6"/>
                    </a:cubicBezTo>
                    <a:lnTo>
                      <a:pt x="77" y="1"/>
                    </a:lnTo>
                    <a:cubicBezTo>
                      <a:pt x="79" y="0"/>
                      <a:pt x="82" y="0"/>
                      <a:pt x="84" y="1"/>
                    </a:cubicBezTo>
                    <a:lnTo>
                      <a:pt x="109" y="6"/>
                    </a:lnTo>
                    <a:cubicBezTo>
                      <a:pt x="110" y="6"/>
                      <a:pt x="112" y="7"/>
                      <a:pt x="113" y="8"/>
                    </a:cubicBezTo>
                    <a:lnTo>
                      <a:pt x="134" y="20"/>
                    </a:lnTo>
                    <a:cubicBezTo>
                      <a:pt x="136" y="21"/>
                      <a:pt x="138" y="22"/>
                      <a:pt x="139" y="24"/>
                    </a:cubicBezTo>
                    <a:lnTo>
                      <a:pt x="152" y="42"/>
                    </a:lnTo>
                    <a:cubicBezTo>
                      <a:pt x="154" y="44"/>
                      <a:pt x="155" y="46"/>
                      <a:pt x="155" y="48"/>
                    </a:cubicBezTo>
                    <a:lnTo>
                      <a:pt x="160" y="69"/>
                    </a:lnTo>
                    <a:cubicBezTo>
                      <a:pt x="161" y="71"/>
                      <a:pt x="161" y="74"/>
                      <a:pt x="160" y="76"/>
                    </a:cubicBezTo>
                    <a:lnTo>
                      <a:pt x="155" y="98"/>
                    </a:lnTo>
                    <a:cubicBezTo>
                      <a:pt x="155" y="100"/>
                      <a:pt x="154" y="102"/>
                      <a:pt x="152" y="104"/>
                    </a:cubicBezTo>
                    <a:lnTo>
                      <a:pt x="139" y="122"/>
                    </a:lnTo>
                    <a:cubicBezTo>
                      <a:pt x="138" y="124"/>
                      <a:pt x="136" y="125"/>
                      <a:pt x="134" y="126"/>
                    </a:cubicBezTo>
                    <a:lnTo>
                      <a:pt x="113" y="138"/>
                    </a:lnTo>
                    <a:cubicBezTo>
                      <a:pt x="112" y="139"/>
                      <a:pt x="110" y="140"/>
                      <a:pt x="108" y="140"/>
                    </a:cubicBezTo>
                    <a:lnTo>
                      <a:pt x="83" y="144"/>
                    </a:lnTo>
                    <a:cubicBezTo>
                      <a:pt x="81" y="145"/>
                      <a:pt x="80" y="145"/>
                      <a:pt x="78" y="144"/>
                    </a:cubicBezTo>
                    <a:lnTo>
                      <a:pt x="53" y="140"/>
                    </a:lnTo>
                    <a:cubicBezTo>
                      <a:pt x="51" y="140"/>
                      <a:pt x="49" y="139"/>
                      <a:pt x="47" y="138"/>
                    </a:cubicBezTo>
                    <a:lnTo>
                      <a:pt x="27" y="126"/>
                    </a:lnTo>
                    <a:cubicBezTo>
                      <a:pt x="26" y="125"/>
                      <a:pt x="24" y="124"/>
                      <a:pt x="23" y="122"/>
                    </a:cubicBezTo>
                    <a:lnTo>
                      <a:pt x="9" y="104"/>
                    </a:lnTo>
                    <a:cubicBezTo>
                      <a:pt x="7" y="102"/>
                      <a:pt x="6" y="100"/>
                      <a:pt x="6" y="98"/>
                    </a:cubicBezTo>
                    <a:lnTo>
                      <a:pt x="1" y="76"/>
                    </a:lnTo>
                    <a:close/>
                    <a:moveTo>
                      <a:pt x="37" y="91"/>
                    </a:moveTo>
                    <a:lnTo>
                      <a:pt x="34" y="85"/>
                    </a:lnTo>
                    <a:lnTo>
                      <a:pt x="48" y="103"/>
                    </a:lnTo>
                    <a:lnTo>
                      <a:pt x="44" y="99"/>
                    </a:lnTo>
                    <a:lnTo>
                      <a:pt x="64" y="111"/>
                    </a:lnTo>
                    <a:lnTo>
                      <a:pt x="58" y="109"/>
                    </a:lnTo>
                    <a:lnTo>
                      <a:pt x="83" y="113"/>
                    </a:lnTo>
                    <a:lnTo>
                      <a:pt x="78" y="113"/>
                    </a:lnTo>
                    <a:lnTo>
                      <a:pt x="103" y="109"/>
                    </a:lnTo>
                    <a:lnTo>
                      <a:pt x="98" y="111"/>
                    </a:lnTo>
                    <a:lnTo>
                      <a:pt x="119" y="99"/>
                    </a:lnTo>
                    <a:lnTo>
                      <a:pt x="113" y="103"/>
                    </a:lnTo>
                    <a:lnTo>
                      <a:pt x="126" y="85"/>
                    </a:lnTo>
                    <a:lnTo>
                      <a:pt x="124" y="91"/>
                    </a:lnTo>
                    <a:lnTo>
                      <a:pt x="129" y="69"/>
                    </a:lnTo>
                    <a:lnTo>
                      <a:pt x="129" y="76"/>
                    </a:lnTo>
                    <a:lnTo>
                      <a:pt x="124" y="55"/>
                    </a:lnTo>
                    <a:lnTo>
                      <a:pt x="126" y="61"/>
                    </a:lnTo>
                    <a:lnTo>
                      <a:pt x="113" y="43"/>
                    </a:lnTo>
                    <a:lnTo>
                      <a:pt x="119" y="47"/>
                    </a:lnTo>
                    <a:lnTo>
                      <a:pt x="98" y="35"/>
                    </a:lnTo>
                    <a:lnTo>
                      <a:pt x="102" y="37"/>
                    </a:lnTo>
                    <a:lnTo>
                      <a:pt x="77" y="32"/>
                    </a:lnTo>
                    <a:lnTo>
                      <a:pt x="84" y="32"/>
                    </a:lnTo>
                    <a:lnTo>
                      <a:pt x="59" y="37"/>
                    </a:lnTo>
                    <a:lnTo>
                      <a:pt x="64" y="35"/>
                    </a:lnTo>
                    <a:lnTo>
                      <a:pt x="44" y="47"/>
                    </a:lnTo>
                    <a:lnTo>
                      <a:pt x="48" y="43"/>
                    </a:lnTo>
                    <a:lnTo>
                      <a:pt x="34" y="61"/>
                    </a:lnTo>
                    <a:lnTo>
                      <a:pt x="37" y="55"/>
                    </a:lnTo>
                    <a:lnTo>
                      <a:pt x="32" y="76"/>
                    </a:lnTo>
                    <a:lnTo>
                      <a:pt x="32" y="69"/>
                    </a:lnTo>
                    <a:lnTo>
                      <a:pt x="37" y="91"/>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87" name="Freeform 112"/>
              <p:cNvSpPr>
                <a:spLocks/>
              </p:cNvSpPr>
              <p:nvPr/>
            </p:nvSpPr>
            <p:spPr bwMode="auto">
              <a:xfrm>
                <a:off x="13749178" y="5387672"/>
                <a:ext cx="58738" cy="66675"/>
              </a:xfrm>
              <a:custGeom>
                <a:avLst/>
                <a:gdLst>
                  <a:gd name="T0" fmla="*/ 0 w 112"/>
                  <a:gd name="T1" fmla="*/ 64 h 128"/>
                  <a:gd name="T2" fmla="*/ 56 w 112"/>
                  <a:gd name="T3" fmla="*/ 0 h 128"/>
                  <a:gd name="T4" fmla="*/ 56 w 112"/>
                  <a:gd name="T5" fmla="*/ 0 h 128"/>
                  <a:gd name="T6" fmla="*/ 56 w 112"/>
                  <a:gd name="T7" fmla="*/ 0 h 128"/>
                  <a:gd name="T8" fmla="*/ 112 w 112"/>
                  <a:gd name="T9" fmla="*/ 64 h 128"/>
                  <a:gd name="T10" fmla="*/ 112 w 112"/>
                  <a:gd name="T11" fmla="*/ 64 h 128"/>
                  <a:gd name="T12" fmla="*/ 56 w 112"/>
                  <a:gd name="T13" fmla="*/ 128 h 128"/>
                  <a:gd name="T14" fmla="*/ 56 w 112"/>
                  <a:gd name="T15" fmla="*/ 128 h 128"/>
                  <a:gd name="T16" fmla="*/ 56 w 112"/>
                  <a:gd name="T17" fmla="*/ 128 h 128"/>
                  <a:gd name="T18" fmla="*/ 0 w 112"/>
                  <a:gd name="T19" fmla="*/ 64 h 128"/>
                  <a:gd name="T20" fmla="*/ 0 w 112"/>
                  <a:gd name="T21"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28">
                    <a:moveTo>
                      <a:pt x="0" y="64"/>
                    </a:moveTo>
                    <a:cubicBezTo>
                      <a:pt x="0" y="29"/>
                      <a:pt x="26" y="0"/>
                      <a:pt x="56" y="0"/>
                    </a:cubicBezTo>
                    <a:cubicBezTo>
                      <a:pt x="56" y="0"/>
                      <a:pt x="56" y="0"/>
                      <a:pt x="56" y="0"/>
                    </a:cubicBezTo>
                    <a:lnTo>
                      <a:pt x="56" y="0"/>
                    </a:lnTo>
                    <a:cubicBezTo>
                      <a:pt x="87" y="0"/>
                      <a:pt x="112" y="29"/>
                      <a:pt x="112" y="64"/>
                    </a:cubicBezTo>
                    <a:lnTo>
                      <a:pt x="112" y="64"/>
                    </a:lnTo>
                    <a:cubicBezTo>
                      <a:pt x="112" y="100"/>
                      <a:pt x="87" y="128"/>
                      <a:pt x="56" y="128"/>
                    </a:cubicBezTo>
                    <a:cubicBezTo>
                      <a:pt x="56" y="128"/>
                      <a:pt x="56" y="128"/>
                      <a:pt x="56" y="128"/>
                    </a:cubicBezTo>
                    <a:lnTo>
                      <a:pt x="56" y="128"/>
                    </a:lnTo>
                    <a:cubicBezTo>
                      <a:pt x="26"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88" name="Freeform 113"/>
              <p:cNvSpPr>
                <a:spLocks noEditPoints="1"/>
              </p:cNvSpPr>
              <p:nvPr/>
            </p:nvSpPr>
            <p:spPr bwMode="auto">
              <a:xfrm>
                <a:off x="13741240" y="5378147"/>
                <a:ext cx="76200" cy="85725"/>
              </a:xfrm>
              <a:custGeom>
                <a:avLst/>
                <a:gdLst>
                  <a:gd name="T0" fmla="*/ 1 w 145"/>
                  <a:gd name="T1" fmla="*/ 77 h 161"/>
                  <a:gd name="T2" fmla="*/ 8 w 145"/>
                  <a:gd name="T3" fmla="*/ 47 h 161"/>
                  <a:gd name="T4" fmla="*/ 24 w 145"/>
                  <a:gd name="T5" fmla="*/ 23 h 161"/>
                  <a:gd name="T6" fmla="*/ 48 w 145"/>
                  <a:gd name="T7" fmla="*/ 6 h 161"/>
                  <a:gd name="T8" fmla="*/ 76 w 145"/>
                  <a:gd name="T9" fmla="*/ 1 h 161"/>
                  <a:gd name="T10" fmla="*/ 104 w 145"/>
                  <a:gd name="T11" fmla="*/ 9 h 161"/>
                  <a:gd name="T12" fmla="*/ 126 w 145"/>
                  <a:gd name="T13" fmla="*/ 27 h 161"/>
                  <a:gd name="T14" fmla="*/ 140 w 145"/>
                  <a:gd name="T15" fmla="*/ 53 h 161"/>
                  <a:gd name="T16" fmla="*/ 144 w 145"/>
                  <a:gd name="T17" fmla="*/ 83 h 161"/>
                  <a:gd name="T18" fmla="*/ 138 w 145"/>
                  <a:gd name="T19" fmla="*/ 113 h 161"/>
                  <a:gd name="T20" fmla="*/ 122 w 145"/>
                  <a:gd name="T21" fmla="*/ 139 h 161"/>
                  <a:gd name="T22" fmla="*/ 98 w 145"/>
                  <a:gd name="T23" fmla="*/ 155 h 161"/>
                  <a:gd name="T24" fmla="*/ 69 w 145"/>
                  <a:gd name="T25" fmla="*/ 160 h 161"/>
                  <a:gd name="T26" fmla="*/ 42 w 145"/>
                  <a:gd name="T27" fmla="*/ 152 h 161"/>
                  <a:gd name="T28" fmla="*/ 20 w 145"/>
                  <a:gd name="T29" fmla="*/ 134 h 161"/>
                  <a:gd name="T30" fmla="*/ 6 w 145"/>
                  <a:gd name="T31" fmla="*/ 109 h 161"/>
                  <a:gd name="T32" fmla="*/ 37 w 145"/>
                  <a:gd name="T33" fmla="*/ 102 h 161"/>
                  <a:gd name="T34" fmla="*/ 47 w 145"/>
                  <a:gd name="T35" fmla="*/ 119 h 161"/>
                  <a:gd name="T36" fmla="*/ 61 w 145"/>
                  <a:gd name="T37" fmla="*/ 126 h 161"/>
                  <a:gd name="T38" fmla="*/ 76 w 145"/>
                  <a:gd name="T39" fmla="*/ 129 h 161"/>
                  <a:gd name="T40" fmla="*/ 91 w 145"/>
                  <a:gd name="T41" fmla="*/ 124 h 161"/>
                  <a:gd name="T42" fmla="*/ 103 w 145"/>
                  <a:gd name="T43" fmla="*/ 113 h 161"/>
                  <a:gd name="T44" fmla="*/ 111 w 145"/>
                  <a:gd name="T45" fmla="*/ 98 h 161"/>
                  <a:gd name="T46" fmla="*/ 113 w 145"/>
                  <a:gd name="T47" fmla="*/ 78 h 161"/>
                  <a:gd name="T48" fmla="*/ 109 w 145"/>
                  <a:gd name="T49" fmla="*/ 58 h 161"/>
                  <a:gd name="T50" fmla="*/ 99 w 145"/>
                  <a:gd name="T51" fmla="*/ 44 h 161"/>
                  <a:gd name="T52" fmla="*/ 85 w 145"/>
                  <a:gd name="T53" fmla="*/ 34 h 161"/>
                  <a:gd name="T54" fmla="*/ 69 w 145"/>
                  <a:gd name="T55" fmla="*/ 32 h 161"/>
                  <a:gd name="T56" fmla="*/ 55 w 145"/>
                  <a:gd name="T57" fmla="*/ 37 h 161"/>
                  <a:gd name="T58" fmla="*/ 43 w 145"/>
                  <a:gd name="T59" fmla="*/ 48 h 161"/>
                  <a:gd name="T60" fmla="*/ 35 w 145"/>
                  <a:gd name="T61" fmla="*/ 64 h 161"/>
                  <a:gd name="T62" fmla="*/ 32 w 145"/>
                  <a:gd name="T63" fmla="*/ 84 h 161"/>
                  <a:gd name="T64" fmla="*/ 37 w 145"/>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61">
                    <a:moveTo>
                      <a:pt x="1" y="84"/>
                    </a:moveTo>
                    <a:cubicBezTo>
                      <a:pt x="0" y="82"/>
                      <a:pt x="0" y="79"/>
                      <a:pt x="1" y="77"/>
                    </a:cubicBezTo>
                    <a:lnTo>
                      <a:pt x="6" y="52"/>
                    </a:lnTo>
                    <a:cubicBezTo>
                      <a:pt x="6" y="51"/>
                      <a:pt x="7" y="49"/>
                      <a:pt x="8" y="47"/>
                    </a:cubicBezTo>
                    <a:lnTo>
                      <a:pt x="20" y="27"/>
                    </a:lnTo>
                    <a:cubicBezTo>
                      <a:pt x="21" y="26"/>
                      <a:pt x="22" y="24"/>
                      <a:pt x="24" y="23"/>
                    </a:cubicBezTo>
                    <a:lnTo>
                      <a:pt x="42" y="9"/>
                    </a:lnTo>
                    <a:cubicBezTo>
                      <a:pt x="43" y="7"/>
                      <a:pt x="46" y="6"/>
                      <a:pt x="48" y="6"/>
                    </a:cubicBezTo>
                    <a:lnTo>
                      <a:pt x="69" y="1"/>
                    </a:lnTo>
                    <a:cubicBezTo>
                      <a:pt x="71" y="0"/>
                      <a:pt x="74" y="0"/>
                      <a:pt x="76" y="1"/>
                    </a:cubicBezTo>
                    <a:lnTo>
                      <a:pt x="98" y="6"/>
                    </a:lnTo>
                    <a:cubicBezTo>
                      <a:pt x="100" y="6"/>
                      <a:pt x="102" y="7"/>
                      <a:pt x="104" y="9"/>
                    </a:cubicBezTo>
                    <a:lnTo>
                      <a:pt x="122" y="23"/>
                    </a:lnTo>
                    <a:cubicBezTo>
                      <a:pt x="124" y="24"/>
                      <a:pt x="125" y="26"/>
                      <a:pt x="126" y="27"/>
                    </a:cubicBezTo>
                    <a:lnTo>
                      <a:pt x="138" y="47"/>
                    </a:lnTo>
                    <a:cubicBezTo>
                      <a:pt x="139" y="49"/>
                      <a:pt x="140" y="51"/>
                      <a:pt x="140" y="53"/>
                    </a:cubicBezTo>
                    <a:lnTo>
                      <a:pt x="144" y="78"/>
                    </a:lnTo>
                    <a:cubicBezTo>
                      <a:pt x="145" y="80"/>
                      <a:pt x="145" y="81"/>
                      <a:pt x="144" y="83"/>
                    </a:cubicBezTo>
                    <a:lnTo>
                      <a:pt x="140" y="108"/>
                    </a:lnTo>
                    <a:cubicBezTo>
                      <a:pt x="140" y="110"/>
                      <a:pt x="139" y="112"/>
                      <a:pt x="138" y="113"/>
                    </a:cubicBezTo>
                    <a:lnTo>
                      <a:pt x="126" y="134"/>
                    </a:lnTo>
                    <a:cubicBezTo>
                      <a:pt x="125" y="136"/>
                      <a:pt x="124" y="138"/>
                      <a:pt x="122" y="139"/>
                    </a:cubicBezTo>
                    <a:lnTo>
                      <a:pt x="104" y="152"/>
                    </a:lnTo>
                    <a:cubicBezTo>
                      <a:pt x="102" y="154"/>
                      <a:pt x="100" y="155"/>
                      <a:pt x="98" y="155"/>
                    </a:cubicBezTo>
                    <a:lnTo>
                      <a:pt x="76" y="160"/>
                    </a:lnTo>
                    <a:cubicBezTo>
                      <a:pt x="74" y="161"/>
                      <a:pt x="71" y="161"/>
                      <a:pt x="69" y="160"/>
                    </a:cubicBezTo>
                    <a:lnTo>
                      <a:pt x="48" y="155"/>
                    </a:lnTo>
                    <a:cubicBezTo>
                      <a:pt x="46" y="155"/>
                      <a:pt x="44" y="154"/>
                      <a:pt x="42" y="152"/>
                    </a:cubicBezTo>
                    <a:lnTo>
                      <a:pt x="24" y="139"/>
                    </a:lnTo>
                    <a:cubicBezTo>
                      <a:pt x="22" y="138"/>
                      <a:pt x="21" y="136"/>
                      <a:pt x="20" y="134"/>
                    </a:cubicBezTo>
                    <a:lnTo>
                      <a:pt x="8" y="113"/>
                    </a:lnTo>
                    <a:cubicBezTo>
                      <a:pt x="7" y="112"/>
                      <a:pt x="6" y="110"/>
                      <a:pt x="6" y="109"/>
                    </a:cubicBezTo>
                    <a:lnTo>
                      <a:pt x="1" y="84"/>
                    </a:lnTo>
                    <a:close/>
                    <a:moveTo>
                      <a:pt x="37" y="102"/>
                    </a:moveTo>
                    <a:lnTo>
                      <a:pt x="35" y="98"/>
                    </a:lnTo>
                    <a:lnTo>
                      <a:pt x="47" y="119"/>
                    </a:lnTo>
                    <a:lnTo>
                      <a:pt x="43" y="113"/>
                    </a:lnTo>
                    <a:lnTo>
                      <a:pt x="61" y="126"/>
                    </a:lnTo>
                    <a:lnTo>
                      <a:pt x="55" y="124"/>
                    </a:lnTo>
                    <a:lnTo>
                      <a:pt x="76" y="129"/>
                    </a:lnTo>
                    <a:lnTo>
                      <a:pt x="69" y="129"/>
                    </a:lnTo>
                    <a:lnTo>
                      <a:pt x="91" y="124"/>
                    </a:lnTo>
                    <a:lnTo>
                      <a:pt x="85" y="126"/>
                    </a:lnTo>
                    <a:lnTo>
                      <a:pt x="103" y="113"/>
                    </a:lnTo>
                    <a:lnTo>
                      <a:pt x="99" y="119"/>
                    </a:lnTo>
                    <a:lnTo>
                      <a:pt x="111" y="98"/>
                    </a:lnTo>
                    <a:lnTo>
                      <a:pt x="109" y="103"/>
                    </a:lnTo>
                    <a:lnTo>
                      <a:pt x="113" y="78"/>
                    </a:lnTo>
                    <a:lnTo>
                      <a:pt x="113" y="83"/>
                    </a:lnTo>
                    <a:lnTo>
                      <a:pt x="109" y="58"/>
                    </a:lnTo>
                    <a:lnTo>
                      <a:pt x="111" y="64"/>
                    </a:lnTo>
                    <a:lnTo>
                      <a:pt x="99" y="44"/>
                    </a:lnTo>
                    <a:lnTo>
                      <a:pt x="103" y="48"/>
                    </a:lnTo>
                    <a:lnTo>
                      <a:pt x="85" y="34"/>
                    </a:lnTo>
                    <a:lnTo>
                      <a:pt x="91" y="37"/>
                    </a:lnTo>
                    <a:lnTo>
                      <a:pt x="69" y="32"/>
                    </a:lnTo>
                    <a:lnTo>
                      <a:pt x="76" y="32"/>
                    </a:lnTo>
                    <a:lnTo>
                      <a:pt x="55" y="37"/>
                    </a:lnTo>
                    <a:lnTo>
                      <a:pt x="61" y="34"/>
                    </a:lnTo>
                    <a:lnTo>
                      <a:pt x="43" y="48"/>
                    </a:lnTo>
                    <a:lnTo>
                      <a:pt x="47" y="44"/>
                    </a:lnTo>
                    <a:lnTo>
                      <a:pt x="35" y="64"/>
                    </a:lnTo>
                    <a:lnTo>
                      <a:pt x="37" y="59"/>
                    </a:lnTo>
                    <a:lnTo>
                      <a:pt x="32" y="84"/>
                    </a:lnTo>
                    <a:lnTo>
                      <a:pt x="32" y="77"/>
                    </a:lnTo>
                    <a:lnTo>
                      <a:pt x="37" y="10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89" name="Freeform 114"/>
              <p:cNvSpPr>
                <a:spLocks/>
              </p:cNvSpPr>
              <p:nvPr/>
            </p:nvSpPr>
            <p:spPr bwMode="auto">
              <a:xfrm>
                <a:off x="13749178" y="5008260"/>
                <a:ext cx="58738" cy="66675"/>
              </a:xfrm>
              <a:custGeom>
                <a:avLst/>
                <a:gdLst>
                  <a:gd name="T0" fmla="*/ 0 w 112"/>
                  <a:gd name="T1" fmla="*/ 64 h 128"/>
                  <a:gd name="T2" fmla="*/ 56 w 112"/>
                  <a:gd name="T3" fmla="*/ 0 h 128"/>
                  <a:gd name="T4" fmla="*/ 56 w 112"/>
                  <a:gd name="T5" fmla="*/ 0 h 128"/>
                  <a:gd name="T6" fmla="*/ 56 w 112"/>
                  <a:gd name="T7" fmla="*/ 0 h 128"/>
                  <a:gd name="T8" fmla="*/ 112 w 112"/>
                  <a:gd name="T9" fmla="*/ 64 h 128"/>
                  <a:gd name="T10" fmla="*/ 112 w 112"/>
                  <a:gd name="T11" fmla="*/ 64 h 128"/>
                  <a:gd name="T12" fmla="*/ 56 w 112"/>
                  <a:gd name="T13" fmla="*/ 128 h 128"/>
                  <a:gd name="T14" fmla="*/ 56 w 112"/>
                  <a:gd name="T15" fmla="*/ 128 h 128"/>
                  <a:gd name="T16" fmla="*/ 56 w 112"/>
                  <a:gd name="T17" fmla="*/ 128 h 128"/>
                  <a:gd name="T18" fmla="*/ 0 w 112"/>
                  <a:gd name="T19" fmla="*/ 64 h 128"/>
                  <a:gd name="T20" fmla="*/ 0 w 112"/>
                  <a:gd name="T21"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28">
                    <a:moveTo>
                      <a:pt x="0" y="64"/>
                    </a:moveTo>
                    <a:cubicBezTo>
                      <a:pt x="0" y="29"/>
                      <a:pt x="26" y="0"/>
                      <a:pt x="56" y="0"/>
                    </a:cubicBezTo>
                    <a:cubicBezTo>
                      <a:pt x="56" y="0"/>
                      <a:pt x="56" y="0"/>
                      <a:pt x="56" y="0"/>
                    </a:cubicBezTo>
                    <a:lnTo>
                      <a:pt x="56" y="0"/>
                    </a:lnTo>
                    <a:cubicBezTo>
                      <a:pt x="87" y="0"/>
                      <a:pt x="112" y="29"/>
                      <a:pt x="112" y="64"/>
                    </a:cubicBezTo>
                    <a:lnTo>
                      <a:pt x="112" y="64"/>
                    </a:lnTo>
                    <a:cubicBezTo>
                      <a:pt x="112" y="100"/>
                      <a:pt x="87" y="128"/>
                      <a:pt x="56" y="128"/>
                    </a:cubicBezTo>
                    <a:cubicBezTo>
                      <a:pt x="56" y="128"/>
                      <a:pt x="56" y="128"/>
                      <a:pt x="56" y="128"/>
                    </a:cubicBezTo>
                    <a:lnTo>
                      <a:pt x="56" y="128"/>
                    </a:lnTo>
                    <a:cubicBezTo>
                      <a:pt x="26"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90" name="Freeform 115"/>
              <p:cNvSpPr>
                <a:spLocks noEditPoints="1"/>
              </p:cNvSpPr>
              <p:nvPr/>
            </p:nvSpPr>
            <p:spPr bwMode="auto">
              <a:xfrm>
                <a:off x="13741240" y="4998735"/>
                <a:ext cx="76200" cy="85725"/>
              </a:xfrm>
              <a:custGeom>
                <a:avLst/>
                <a:gdLst>
                  <a:gd name="T0" fmla="*/ 1 w 145"/>
                  <a:gd name="T1" fmla="*/ 77 h 161"/>
                  <a:gd name="T2" fmla="*/ 8 w 145"/>
                  <a:gd name="T3" fmla="*/ 47 h 161"/>
                  <a:gd name="T4" fmla="*/ 24 w 145"/>
                  <a:gd name="T5" fmla="*/ 23 h 161"/>
                  <a:gd name="T6" fmla="*/ 48 w 145"/>
                  <a:gd name="T7" fmla="*/ 6 h 161"/>
                  <a:gd name="T8" fmla="*/ 76 w 145"/>
                  <a:gd name="T9" fmla="*/ 1 h 161"/>
                  <a:gd name="T10" fmla="*/ 104 w 145"/>
                  <a:gd name="T11" fmla="*/ 9 h 161"/>
                  <a:gd name="T12" fmla="*/ 126 w 145"/>
                  <a:gd name="T13" fmla="*/ 27 h 161"/>
                  <a:gd name="T14" fmla="*/ 140 w 145"/>
                  <a:gd name="T15" fmla="*/ 53 h 161"/>
                  <a:gd name="T16" fmla="*/ 144 w 145"/>
                  <a:gd name="T17" fmla="*/ 83 h 161"/>
                  <a:gd name="T18" fmla="*/ 138 w 145"/>
                  <a:gd name="T19" fmla="*/ 113 h 161"/>
                  <a:gd name="T20" fmla="*/ 122 w 145"/>
                  <a:gd name="T21" fmla="*/ 139 h 161"/>
                  <a:gd name="T22" fmla="*/ 98 w 145"/>
                  <a:gd name="T23" fmla="*/ 155 h 161"/>
                  <a:gd name="T24" fmla="*/ 69 w 145"/>
                  <a:gd name="T25" fmla="*/ 160 h 161"/>
                  <a:gd name="T26" fmla="*/ 42 w 145"/>
                  <a:gd name="T27" fmla="*/ 152 h 161"/>
                  <a:gd name="T28" fmla="*/ 20 w 145"/>
                  <a:gd name="T29" fmla="*/ 134 h 161"/>
                  <a:gd name="T30" fmla="*/ 6 w 145"/>
                  <a:gd name="T31" fmla="*/ 109 h 161"/>
                  <a:gd name="T32" fmla="*/ 37 w 145"/>
                  <a:gd name="T33" fmla="*/ 102 h 161"/>
                  <a:gd name="T34" fmla="*/ 47 w 145"/>
                  <a:gd name="T35" fmla="*/ 119 h 161"/>
                  <a:gd name="T36" fmla="*/ 61 w 145"/>
                  <a:gd name="T37" fmla="*/ 126 h 161"/>
                  <a:gd name="T38" fmla="*/ 76 w 145"/>
                  <a:gd name="T39" fmla="*/ 129 h 161"/>
                  <a:gd name="T40" fmla="*/ 91 w 145"/>
                  <a:gd name="T41" fmla="*/ 124 h 161"/>
                  <a:gd name="T42" fmla="*/ 103 w 145"/>
                  <a:gd name="T43" fmla="*/ 113 h 161"/>
                  <a:gd name="T44" fmla="*/ 111 w 145"/>
                  <a:gd name="T45" fmla="*/ 98 h 161"/>
                  <a:gd name="T46" fmla="*/ 113 w 145"/>
                  <a:gd name="T47" fmla="*/ 78 h 161"/>
                  <a:gd name="T48" fmla="*/ 109 w 145"/>
                  <a:gd name="T49" fmla="*/ 58 h 161"/>
                  <a:gd name="T50" fmla="*/ 99 w 145"/>
                  <a:gd name="T51" fmla="*/ 44 h 161"/>
                  <a:gd name="T52" fmla="*/ 85 w 145"/>
                  <a:gd name="T53" fmla="*/ 34 h 161"/>
                  <a:gd name="T54" fmla="*/ 69 w 145"/>
                  <a:gd name="T55" fmla="*/ 32 h 161"/>
                  <a:gd name="T56" fmla="*/ 55 w 145"/>
                  <a:gd name="T57" fmla="*/ 37 h 161"/>
                  <a:gd name="T58" fmla="*/ 43 w 145"/>
                  <a:gd name="T59" fmla="*/ 48 h 161"/>
                  <a:gd name="T60" fmla="*/ 35 w 145"/>
                  <a:gd name="T61" fmla="*/ 64 h 161"/>
                  <a:gd name="T62" fmla="*/ 32 w 145"/>
                  <a:gd name="T63" fmla="*/ 84 h 161"/>
                  <a:gd name="T64" fmla="*/ 37 w 145"/>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61">
                    <a:moveTo>
                      <a:pt x="1" y="84"/>
                    </a:moveTo>
                    <a:cubicBezTo>
                      <a:pt x="0" y="82"/>
                      <a:pt x="0" y="79"/>
                      <a:pt x="1" y="77"/>
                    </a:cubicBezTo>
                    <a:lnTo>
                      <a:pt x="6" y="52"/>
                    </a:lnTo>
                    <a:cubicBezTo>
                      <a:pt x="6" y="51"/>
                      <a:pt x="7" y="49"/>
                      <a:pt x="8" y="47"/>
                    </a:cubicBezTo>
                    <a:lnTo>
                      <a:pt x="20" y="27"/>
                    </a:lnTo>
                    <a:cubicBezTo>
                      <a:pt x="21" y="26"/>
                      <a:pt x="22" y="24"/>
                      <a:pt x="24" y="23"/>
                    </a:cubicBezTo>
                    <a:lnTo>
                      <a:pt x="42" y="9"/>
                    </a:lnTo>
                    <a:cubicBezTo>
                      <a:pt x="43" y="7"/>
                      <a:pt x="46" y="6"/>
                      <a:pt x="48" y="6"/>
                    </a:cubicBezTo>
                    <a:lnTo>
                      <a:pt x="69" y="1"/>
                    </a:lnTo>
                    <a:cubicBezTo>
                      <a:pt x="71" y="0"/>
                      <a:pt x="74" y="0"/>
                      <a:pt x="76" y="1"/>
                    </a:cubicBezTo>
                    <a:lnTo>
                      <a:pt x="98" y="6"/>
                    </a:lnTo>
                    <a:cubicBezTo>
                      <a:pt x="100" y="6"/>
                      <a:pt x="102" y="7"/>
                      <a:pt x="104" y="9"/>
                    </a:cubicBezTo>
                    <a:lnTo>
                      <a:pt x="122" y="23"/>
                    </a:lnTo>
                    <a:cubicBezTo>
                      <a:pt x="124" y="24"/>
                      <a:pt x="125" y="26"/>
                      <a:pt x="126" y="27"/>
                    </a:cubicBezTo>
                    <a:lnTo>
                      <a:pt x="138" y="47"/>
                    </a:lnTo>
                    <a:cubicBezTo>
                      <a:pt x="139" y="49"/>
                      <a:pt x="140" y="51"/>
                      <a:pt x="140" y="53"/>
                    </a:cubicBezTo>
                    <a:lnTo>
                      <a:pt x="144" y="78"/>
                    </a:lnTo>
                    <a:cubicBezTo>
                      <a:pt x="145" y="80"/>
                      <a:pt x="145" y="81"/>
                      <a:pt x="144" y="83"/>
                    </a:cubicBezTo>
                    <a:lnTo>
                      <a:pt x="140" y="108"/>
                    </a:lnTo>
                    <a:cubicBezTo>
                      <a:pt x="140" y="110"/>
                      <a:pt x="139" y="112"/>
                      <a:pt x="138" y="113"/>
                    </a:cubicBezTo>
                    <a:lnTo>
                      <a:pt x="126" y="134"/>
                    </a:lnTo>
                    <a:cubicBezTo>
                      <a:pt x="125" y="136"/>
                      <a:pt x="124" y="138"/>
                      <a:pt x="122" y="139"/>
                    </a:cubicBezTo>
                    <a:lnTo>
                      <a:pt x="104" y="152"/>
                    </a:lnTo>
                    <a:cubicBezTo>
                      <a:pt x="102" y="154"/>
                      <a:pt x="100" y="155"/>
                      <a:pt x="98" y="155"/>
                    </a:cubicBezTo>
                    <a:lnTo>
                      <a:pt x="76" y="160"/>
                    </a:lnTo>
                    <a:cubicBezTo>
                      <a:pt x="74" y="161"/>
                      <a:pt x="71" y="161"/>
                      <a:pt x="69" y="160"/>
                    </a:cubicBezTo>
                    <a:lnTo>
                      <a:pt x="48" y="155"/>
                    </a:lnTo>
                    <a:cubicBezTo>
                      <a:pt x="46" y="155"/>
                      <a:pt x="44" y="154"/>
                      <a:pt x="42" y="152"/>
                    </a:cubicBezTo>
                    <a:lnTo>
                      <a:pt x="24" y="139"/>
                    </a:lnTo>
                    <a:cubicBezTo>
                      <a:pt x="22" y="138"/>
                      <a:pt x="21" y="136"/>
                      <a:pt x="20" y="134"/>
                    </a:cubicBezTo>
                    <a:lnTo>
                      <a:pt x="8" y="113"/>
                    </a:lnTo>
                    <a:cubicBezTo>
                      <a:pt x="7" y="112"/>
                      <a:pt x="6" y="110"/>
                      <a:pt x="6" y="109"/>
                    </a:cubicBezTo>
                    <a:lnTo>
                      <a:pt x="1" y="84"/>
                    </a:lnTo>
                    <a:close/>
                    <a:moveTo>
                      <a:pt x="37" y="102"/>
                    </a:moveTo>
                    <a:lnTo>
                      <a:pt x="35" y="98"/>
                    </a:lnTo>
                    <a:lnTo>
                      <a:pt x="47" y="119"/>
                    </a:lnTo>
                    <a:lnTo>
                      <a:pt x="43" y="113"/>
                    </a:lnTo>
                    <a:lnTo>
                      <a:pt x="61" y="126"/>
                    </a:lnTo>
                    <a:lnTo>
                      <a:pt x="55" y="124"/>
                    </a:lnTo>
                    <a:lnTo>
                      <a:pt x="76" y="129"/>
                    </a:lnTo>
                    <a:lnTo>
                      <a:pt x="69" y="129"/>
                    </a:lnTo>
                    <a:lnTo>
                      <a:pt x="91" y="124"/>
                    </a:lnTo>
                    <a:lnTo>
                      <a:pt x="85" y="126"/>
                    </a:lnTo>
                    <a:lnTo>
                      <a:pt x="103" y="113"/>
                    </a:lnTo>
                    <a:lnTo>
                      <a:pt x="99" y="119"/>
                    </a:lnTo>
                    <a:lnTo>
                      <a:pt x="111" y="98"/>
                    </a:lnTo>
                    <a:lnTo>
                      <a:pt x="109" y="103"/>
                    </a:lnTo>
                    <a:lnTo>
                      <a:pt x="113" y="78"/>
                    </a:lnTo>
                    <a:lnTo>
                      <a:pt x="113" y="83"/>
                    </a:lnTo>
                    <a:lnTo>
                      <a:pt x="109" y="58"/>
                    </a:lnTo>
                    <a:lnTo>
                      <a:pt x="111" y="64"/>
                    </a:lnTo>
                    <a:lnTo>
                      <a:pt x="99" y="44"/>
                    </a:lnTo>
                    <a:lnTo>
                      <a:pt x="103" y="48"/>
                    </a:lnTo>
                    <a:lnTo>
                      <a:pt x="85" y="34"/>
                    </a:lnTo>
                    <a:lnTo>
                      <a:pt x="91" y="37"/>
                    </a:lnTo>
                    <a:lnTo>
                      <a:pt x="69" y="32"/>
                    </a:lnTo>
                    <a:lnTo>
                      <a:pt x="76" y="32"/>
                    </a:lnTo>
                    <a:lnTo>
                      <a:pt x="55" y="37"/>
                    </a:lnTo>
                    <a:lnTo>
                      <a:pt x="61" y="34"/>
                    </a:lnTo>
                    <a:lnTo>
                      <a:pt x="43" y="48"/>
                    </a:lnTo>
                    <a:lnTo>
                      <a:pt x="47" y="44"/>
                    </a:lnTo>
                    <a:lnTo>
                      <a:pt x="35" y="64"/>
                    </a:lnTo>
                    <a:lnTo>
                      <a:pt x="37" y="59"/>
                    </a:lnTo>
                    <a:lnTo>
                      <a:pt x="32" y="84"/>
                    </a:lnTo>
                    <a:lnTo>
                      <a:pt x="32" y="77"/>
                    </a:lnTo>
                    <a:lnTo>
                      <a:pt x="37" y="10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91" name="Freeform 116"/>
              <p:cNvSpPr>
                <a:spLocks/>
              </p:cNvSpPr>
              <p:nvPr/>
            </p:nvSpPr>
            <p:spPr bwMode="auto">
              <a:xfrm>
                <a:off x="13303090" y="4570110"/>
                <a:ext cx="68263" cy="58737"/>
              </a:xfrm>
              <a:custGeom>
                <a:avLst/>
                <a:gdLst>
                  <a:gd name="T0" fmla="*/ 0 w 128"/>
                  <a:gd name="T1" fmla="*/ 56 h 112"/>
                  <a:gd name="T2" fmla="*/ 64 w 128"/>
                  <a:gd name="T3" fmla="*/ 0 h 112"/>
                  <a:gd name="T4" fmla="*/ 64 w 128"/>
                  <a:gd name="T5" fmla="*/ 0 h 112"/>
                  <a:gd name="T6" fmla="*/ 64 w 128"/>
                  <a:gd name="T7" fmla="*/ 0 h 112"/>
                  <a:gd name="T8" fmla="*/ 128 w 128"/>
                  <a:gd name="T9" fmla="*/ 56 h 112"/>
                  <a:gd name="T10" fmla="*/ 128 w 128"/>
                  <a:gd name="T11" fmla="*/ 56 h 112"/>
                  <a:gd name="T12" fmla="*/ 128 w 128"/>
                  <a:gd name="T13" fmla="*/ 56 h 112"/>
                  <a:gd name="T14" fmla="*/ 64 w 128"/>
                  <a:gd name="T15" fmla="*/ 112 h 112"/>
                  <a:gd name="T16" fmla="*/ 64 w 128"/>
                  <a:gd name="T17" fmla="*/ 112 h 112"/>
                  <a:gd name="T18" fmla="*/ 64 w 128"/>
                  <a:gd name="T19" fmla="*/ 112 h 112"/>
                  <a:gd name="T20" fmla="*/ 0 w 128"/>
                  <a:gd name="T21" fmla="*/ 56 h 112"/>
                  <a:gd name="T22" fmla="*/ 0 w 128"/>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12">
                    <a:moveTo>
                      <a:pt x="0" y="56"/>
                    </a:moveTo>
                    <a:cubicBezTo>
                      <a:pt x="0" y="26"/>
                      <a:pt x="29" y="0"/>
                      <a:pt x="64" y="0"/>
                    </a:cubicBezTo>
                    <a:cubicBezTo>
                      <a:pt x="64" y="0"/>
                      <a:pt x="64" y="0"/>
                      <a:pt x="64" y="0"/>
                    </a:cubicBezTo>
                    <a:lnTo>
                      <a:pt x="64" y="0"/>
                    </a:lnTo>
                    <a:cubicBezTo>
                      <a:pt x="100" y="0"/>
                      <a:pt x="128" y="26"/>
                      <a:pt x="128" y="56"/>
                    </a:cubicBezTo>
                    <a:cubicBezTo>
                      <a:pt x="128" y="56"/>
                      <a:pt x="128" y="56"/>
                      <a:pt x="128" y="56"/>
                    </a:cubicBezTo>
                    <a:lnTo>
                      <a:pt x="128" y="56"/>
                    </a:lnTo>
                    <a:cubicBezTo>
                      <a:pt x="128" y="87"/>
                      <a:pt x="100" y="112"/>
                      <a:pt x="64" y="112"/>
                    </a:cubicBezTo>
                    <a:cubicBezTo>
                      <a:pt x="64" y="112"/>
                      <a:pt x="64" y="112"/>
                      <a:pt x="64" y="112"/>
                    </a:cubicBezTo>
                    <a:lnTo>
                      <a:pt x="64" y="112"/>
                    </a:lnTo>
                    <a:cubicBezTo>
                      <a:pt x="29"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92" name="Freeform 117"/>
              <p:cNvSpPr>
                <a:spLocks noEditPoints="1"/>
              </p:cNvSpPr>
              <p:nvPr/>
            </p:nvSpPr>
            <p:spPr bwMode="auto">
              <a:xfrm>
                <a:off x="13295153" y="4560585"/>
                <a:ext cx="84138" cy="76200"/>
              </a:xfrm>
              <a:custGeom>
                <a:avLst/>
                <a:gdLst>
                  <a:gd name="T0" fmla="*/ 1 w 161"/>
                  <a:gd name="T1" fmla="*/ 69 h 145"/>
                  <a:gd name="T2" fmla="*/ 9 w 161"/>
                  <a:gd name="T3" fmla="*/ 42 h 145"/>
                  <a:gd name="T4" fmla="*/ 27 w 161"/>
                  <a:gd name="T5" fmla="*/ 20 h 145"/>
                  <a:gd name="T6" fmla="*/ 52 w 161"/>
                  <a:gd name="T7" fmla="*/ 6 h 145"/>
                  <a:gd name="T8" fmla="*/ 84 w 161"/>
                  <a:gd name="T9" fmla="*/ 1 h 145"/>
                  <a:gd name="T10" fmla="*/ 113 w 161"/>
                  <a:gd name="T11" fmla="*/ 8 h 145"/>
                  <a:gd name="T12" fmla="*/ 139 w 161"/>
                  <a:gd name="T13" fmla="*/ 24 h 145"/>
                  <a:gd name="T14" fmla="*/ 155 w 161"/>
                  <a:gd name="T15" fmla="*/ 48 h 145"/>
                  <a:gd name="T16" fmla="*/ 160 w 161"/>
                  <a:gd name="T17" fmla="*/ 76 h 145"/>
                  <a:gd name="T18" fmla="*/ 152 w 161"/>
                  <a:gd name="T19" fmla="*/ 104 h 145"/>
                  <a:gd name="T20" fmla="*/ 134 w 161"/>
                  <a:gd name="T21" fmla="*/ 126 h 145"/>
                  <a:gd name="T22" fmla="*/ 108 w 161"/>
                  <a:gd name="T23" fmla="*/ 140 h 145"/>
                  <a:gd name="T24" fmla="*/ 78 w 161"/>
                  <a:gd name="T25" fmla="*/ 144 h 145"/>
                  <a:gd name="T26" fmla="*/ 47 w 161"/>
                  <a:gd name="T27" fmla="*/ 138 h 145"/>
                  <a:gd name="T28" fmla="*/ 23 w 161"/>
                  <a:gd name="T29" fmla="*/ 122 h 145"/>
                  <a:gd name="T30" fmla="*/ 6 w 161"/>
                  <a:gd name="T31" fmla="*/ 98 h 145"/>
                  <a:gd name="T32" fmla="*/ 37 w 161"/>
                  <a:gd name="T33" fmla="*/ 91 h 145"/>
                  <a:gd name="T34" fmla="*/ 48 w 161"/>
                  <a:gd name="T35" fmla="*/ 103 h 145"/>
                  <a:gd name="T36" fmla="*/ 64 w 161"/>
                  <a:gd name="T37" fmla="*/ 111 h 145"/>
                  <a:gd name="T38" fmla="*/ 83 w 161"/>
                  <a:gd name="T39" fmla="*/ 113 h 145"/>
                  <a:gd name="T40" fmla="*/ 103 w 161"/>
                  <a:gd name="T41" fmla="*/ 109 h 145"/>
                  <a:gd name="T42" fmla="*/ 119 w 161"/>
                  <a:gd name="T43" fmla="*/ 99 h 145"/>
                  <a:gd name="T44" fmla="*/ 126 w 161"/>
                  <a:gd name="T45" fmla="*/ 85 h 145"/>
                  <a:gd name="T46" fmla="*/ 129 w 161"/>
                  <a:gd name="T47" fmla="*/ 69 h 145"/>
                  <a:gd name="T48" fmla="*/ 124 w 161"/>
                  <a:gd name="T49" fmla="*/ 55 h 145"/>
                  <a:gd name="T50" fmla="*/ 113 w 161"/>
                  <a:gd name="T51" fmla="*/ 43 h 145"/>
                  <a:gd name="T52" fmla="*/ 98 w 161"/>
                  <a:gd name="T53" fmla="*/ 35 h 145"/>
                  <a:gd name="T54" fmla="*/ 77 w 161"/>
                  <a:gd name="T55" fmla="*/ 32 h 145"/>
                  <a:gd name="T56" fmla="*/ 59 w 161"/>
                  <a:gd name="T57" fmla="*/ 37 h 145"/>
                  <a:gd name="T58" fmla="*/ 44 w 161"/>
                  <a:gd name="T59" fmla="*/ 47 h 145"/>
                  <a:gd name="T60" fmla="*/ 34 w 161"/>
                  <a:gd name="T61" fmla="*/ 61 h 145"/>
                  <a:gd name="T62" fmla="*/ 32 w 161"/>
                  <a:gd name="T63" fmla="*/ 76 h 145"/>
                  <a:gd name="T64" fmla="*/ 37 w 161"/>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45">
                    <a:moveTo>
                      <a:pt x="1" y="76"/>
                    </a:moveTo>
                    <a:cubicBezTo>
                      <a:pt x="0" y="74"/>
                      <a:pt x="0" y="71"/>
                      <a:pt x="1" y="69"/>
                    </a:cubicBezTo>
                    <a:lnTo>
                      <a:pt x="6" y="48"/>
                    </a:lnTo>
                    <a:cubicBezTo>
                      <a:pt x="6" y="46"/>
                      <a:pt x="7" y="43"/>
                      <a:pt x="9" y="42"/>
                    </a:cubicBezTo>
                    <a:lnTo>
                      <a:pt x="23" y="24"/>
                    </a:lnTo>
                    <a:cubicBezTo>
                      <a:pt x="24" y="22"/>
                      <a:pt x="26" y="21"/>
                      <a:pt x="27" y="20"/>
                    </a:cubicBezTo>
                    <a:lnTo>
                      <a:pt x="47" y="8"/>
                    </a:lnTo>
                    <a:cubicBezTo>
                      <a:pt x="49" y="7"/>
                      <a:pt x="51" y="6"/>
                      <a:pt x="52" y="6"/>
                    </a:cubicBezTo>
                    <a:lnTo>
                      <a:pt x="77" y="1"/>
                    </a:lnTo>
                    <a:cubicBezTo>
                      <a:pt x="79" y="0"/>
                      <a:pt x="82" y="0"/>
                      <a:pt x="84" y="1"/>
                    </a:cubicBezTo>
                    <a:lnTo>
                      <a:pt x="109" y="6"/>
                    </a:lnTo>
                    <a:cubicBezTo>
                      <a:pt x="110" y="6"/>
                      <a:pt x="112" y="7"/>
                      <a:pt x="113" y="8"/>
                    </a:cubicBezTo>
                    <a:lnTo>
                      <a:pt x="134" y="20"/>
                    </a:lnTo>
                    <a:cubicBezTo>
                      <a:pt x="136" y="21"/>
                      <a:pt x="138" y="22"/>
                      <a:pt x="139" y="24"/>
                    </a:cubicBezTo>
                    <a:lnTo>
                      <a:pt x="152" y="42"/>
                    </a:lnTo>
                    <a:cubicBezTo>
                      <a:pt x="154" y="44"/>
                      <a:pt x="155" y="46"/>
                      <a:pt x="155" y="48"/>
                    </a:cubicBezTo>
                    <a:lnTo>
                      <a:pt x="160" y="69"/>
                    </a:lnTo>
                    <a:cubicBezTo>
                      <a:pt x="161" y="71"/>
                      <a:pt x="161" y="74"/>
                      <a:pt x="160" y="76"/>
                    </a:cubicBezTo>
                    <a:lnTo>
                      <a:pt x="155" y="98"/>
                    </a:lnTo>
                    <a:cubicBezTo>
                      <a:pt x="155" y="100"/>
                      <a:pt x="154" y="102"/>
                      <a:pt x="152" y="104"/>
                    </a:cubicBezTo>
                    <a:lnTo>
                      <a:pt x="139" y="122"/>
                    </a:lnTo>
                    <a:cubicBezTo>
                      <a:pt x="138" y="124"/>
                      <a:pt x="136" y="125"/>
                      <a:pt x="134" y="126"/>
                    </a:cubicBezTo>
                    <a:lnTo>
                      <a:pt x="113" y="138"/>
                    </a:lnTo>
                    <a:cubicBezTo>
                      <a:pt x="112" y="139"/>
                      <a:pt x="110" y="140"/>
                      <a:pt x="108" y="140"/>
                    </a:cubicBezTo>
                    <a:lnTo>
                      <a:pt x="83" y="144"/>
                    </a:lnTo>
                    <a:cubicBezTo>
                      <a:pt x="81" y="145"/>
                      <a:pt x="80" y="145"/>
                      <a:pt x="78" y="144"/>
                    </a:cubicBezTo>
                    <a:lnTo>
                      <a:pt x="53" y="140"/>
                    </a:lnTo>
                    <a:cubicBezTo>
                      <a:pt x="51" y="140"/>
                      <a:pt x="49" y="139"/>
                      <a:pt x="47" y="138"/>
                    </a:cubicBezTo>
                    <a:lnTo>
                      <a:pt x="27" y="126"/>
                    </a:lnTo>
                    <a:cubicBezTo>
                      <a:pt x="26" y="125"/>
                      <a:pt x="24" y="124"/>
                      <a:pt x="23" y="122"/>
                    </a:cubicBezTo>
                    <a:lnTo>
                      <a:pt x="9" y="104"/>
                    </a:lnTo>
                    <a:cubicBezTo>
                      <a:pt x="7" y="102"/>
                      <a:pt x="6" y="100"/>
                      <a:pt x="6" y="98"/>
                    </a:cubicBezTo>
                    <a:lnTo>
                      <a:pt x="1" y="76"/>
                    </a:lnTo>
                    <a:close/>
                    <a:moveTo>
                      <a:pt x="37" y="91"/>
                    </a:moveTo>
                    <a:lnTo>
                      <a:pt x="34" y="85"/>
                    </a:lnTo>
                    <a:lnTo>
                      <a:pt x="48" y="103"/>
                    </a:lnTo>
                    <a:lnTo>
                      <a:pt x="44" y="99"/>
                    </a:lnTo>
                    <a:lnTo>
                      <a:pt x="64" y="111"/>
                    </a:lnTo>
                    <a:lnTo>
                      <a:pt x="58" y="109"/>
                    </a:lnTo>
                    <a:lnTo>
                      <a:pt x="83" y="113"/>
                    </a:lnTo>
                    <a:lnTo>
                      <a:pt x="78" y="113"/>
                    </a:lnTo>
                    <a:lnTo>
                      <a:pt x="103" y="109"/>
                    </a:lnTo>
                    <a:lnTo>
                      <a:pt x="98" y="111"/>
                    </a:lnTo>
                    <a:lnTo>
                      <a:pt x="119" y="99"/>
                    </a:lnTo>
                    <a:lnTo>
                      <a:pt x="113" y="103"/>
                    </a:lnTo>
                    <a:lnTo>
                      <a:pt x="126" y="85"/>
                    </a:lnTo>
                    <a:lnTo>
                      <a:pt x="124" y="91"/>
                    </a:lnTo>
                    <a:lnTo>
                      <a:pt x="129" y="69"/>
                    </a:lnTo>
                    <a:lnTo>
                      <a:pt x="129" y="76"/>
                    </a:lnTo>
                    <a:lnTo>
                      <a:pt x="124" y="55"/>
                    </a:lnTo>
                    <a:lnTo>
                      <a:pt x="126" y="61"/>
                    </a:lnTo>
                    <a:lnTo>
                      <a:pt x="113" y="43"/>
                    </a:lnTo>
                    <a:lnTo>
                      <a:pt x="119" y="47"/>
                    </a:lnTo>
                    <a:lnTo>
                      <a:pt x="98" y="35"/>
                    </a:lnTo>
                    <a:lnTo>
                      <a:pt x="102" y="37"/>
                    </a:lnTo>
                    <a:lnTo>
                      <a:pt x="77" y="32"/>
                    </a:lnTo>
                    <a:lnTo>
                      <a:pt x="84" y="32"/>
                    </a:lnTo>
                    <a:lnTo>
                      <a:pt x="59" y="37"/>
                    </a:lnTo>
                    <a:lnTo>
                      <a:pt x="64" y="35"/>
                    </a:lnTo>
                    <a:lnTo>
                      <a:pt x="44" y="47"/>
                    </a:lnTo>
                    <a:lnTo>
                      <a:pt x="48" y="43"/>
                    </a:lnTo>
                    <a:lnTo>
                      <a:pt x="34" y="61"/>
                    </a:lnTo>
                    <a:lnTo>
                      <a:pt x="37" y="55"/>
                    </a:lnTo>
                    <a:lnTo>
                      <a:pt x="32" y="76"/>
                    </a:lnTo>
                    <a:lnTo>
                      <a:pt x="32" y="69"/>
                    </a:lnTo>
                    <a:lnTo>
                      <a:pt x="37" y="91"/>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93" name="Freeform 118"/>
              <p:cNvSpPr>
                <a:spLocks/>
              </p:cNvSpPr>
              <p:nvPr/>
            </p:nvSpPr>
            <p:spPr bwMode="auto">
              <a:xfrm>
                <a:off x="13430090" y="4544710"/>
                <a:ext cx="58738" cy="58737"/>
              </a:xfrm>
              <a:custGeom>
                <a:avLst/>
                <a:gdLst>
                  <a:gd name="T0" fmla="*/ 0 w 112"/>
                  <a:gd name="T1" fmla="*/ 56 h 112"/>
                  <a:gd name="T2" fmla="*/ 56 w 112"/>
                  <a:gd name="T3" fmla="*/ 0 h 112"/>
                  <a:gd name="T4" fmla="*/ 56 w 112"/>
                  <a:gd name="T5" fmla="*/ 0 h 112"/>
                  <a:gd name="T6" fmla="*/ 56 w 112"/>
                  <a:gd name="T7" fmla="*/ 0 h 112"/>
                  <a:gd name="T8" fmla="*/ 112 w 112"/>
                  <a:gd name="T9" fmla="*/ 56 h 112"/>
                  <a:gd name="T10" fmla="*/ 112 w 112"/>
                  <a:gd name="T11" fmla="*/ 56 h 112"/>
                  <a:gd name="T12" fmla="*/ 112 w 112"/>
                  <a:gd name="T13" fmla="*/ 56 h 112"/>
                  <a:gd name="T14" fmla="*/ 56 w 112"/>
                  <a:gd name="T15" fmla="*/ 112 h 112"/>
                  <a:gd name="T16" fmla="*/ 56 w 112"/>
                  <a:gd name="T17" fmla="*/ 112 h 112"/>
                  <a:gd name="T18" fmla="*/ 56 w 112"/>
                  <a:gd name="T19" fmla="*/ 112 h 112"/>
                  <a:gd name="T20" fmla="*/ 0 w 112"/>
                  <a:gd name="T21" fmla="*/ 56 h 112"/>
                  <a:gd name="T22" fmla="*/ 0 w 112"/>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0" y="56"/>
                    </a:moveTo>
                    <a:cubicBezTo>
                      <a:pt x="0" y="26"/>
                      <a:pt x="26" y="0"/>
                      <a:pt x="56" y="0"/>
                    </a:cubicBezTo>
                    <a:cubicBezTo>
                      <a:pt x="56" y="0"/>
                      <a:pt x="56" y="0"/>
                      <a:pt x="56" y="0"/>
                    </a:cubicBezTo>
                    <a:lnTo>
                      <a:pt x="56" y="0"/>
                    </a:lnTo>
                    <a:cubicBezTo>
                      <a:pt x="87" y="0"/>
                      <a:pt x="112" y="26"/>
                      <a:pt x="112" y="56"/>
                    </a:cubicBezTo>
                    <a:cubicBezTo>
                      <a:pt x="112" y="56"/>
                      <a:pt x="112" y="56"/>
                      <a:pt x="112" y="56"/>
                    </a:cubicBezTo>
                    <a:lnTo>
                      <a:pt x="112" y="56"/>
                    </a:lnTo>
                    <a:cubicBezTo>
                      <a:pt x="112" y="87"/>
                      <a:pt x="87" y="112"/>
                      <a:pt x="56" y="112"/>
                    </a:cubicBezTo>
                    <a:cubicBezTo>
                      <a:pt x="56" y="112"/>
                      <a:pt x="56" y="112"/>
                      <a:pt x="56" y="112"/>
                    </a:cubicBezTo>
                    <a:lnTo>
                      <a:pt x="56" y="112"/>
                    </a:lnTo>
                    <a:cubicBezTo>
                      <a:pt x="26"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94" name="Freeform 119"/>
              <p:cNvSpPr>
                <a:spLocks noEditPoints="1"/>
              </p:cNvSpPr>
              <p:nvPr/>
            </p:nvSpPr>
            <p:spPr bwMode="auto">
              <a:xfrm>
                <a:off x="13422153" y="4535185"/>
                <a:ext cx="76200" cy="76200"/>
              </a:xfrm>
              <a:custGeom>
                <a:avLst/>
                <a:gdLst>
                  <a:gd name="T0" fmla="*/ 1 w 145"/>
                  <a:gd name="T1" fmla="*/ 69 h 145"/>
                  <a:gd name="T2" fmla="*/ 8 w 145"/>
                  <a:gd name="T3" fmla="*/ 43 h 145"/>
                  <a:gd name="T4" fmla="*/ 25 w 145"/>
                  <a:gd name="T5" fmla="*/ 20 h 145"/>
                  <a:gd name="T6" fmla="*/ 48 w 145"/>
                  <a:gd name="T7" fmla="*/ 6 h 145"/>
                  <a:gd name="T8" fmla="*/ 76 w 145"/>
                  <a:gd name="T9" fmla="*/ 1 h 145"/>
                  <a:gd name="T10" fmla="*/ 103 w 145"/>
                  <a:gd name="T11" fmla="*/ 8 h 145"/>
                  <a:gd name="T12" fmla="*/ 126 w 145"/>
                  <a:gd name="T13" fmla="*/ 25 h 145"/>
                  <a:gd name="T14" fmla="*/ 140 w 145"/>
                  <a:gd name="T15" fmla="*/ 48 h 145"/>
                  <a:gd name="T16" fmla="*/ 144 w 145"/>
                  <a:gd name="T17" fmla="*/ 75 h 145"/>
                  <a:gd name="T18" fmla="*/ 138 w 145"/>
                  <a:gd name="T19" fmla="*/ 103 h 145"/>
                  <a:gd name="T20" fmla="*/ 121 w 145"/>
                  <a:gd name="T21" fmla="*/ 126 h 145"/>
                  <a:gd name="T22" fmla="*/ 97 w 145"/>
                  <a:gd name="T23" fmla="*/ 140 h 145"/>
                  <a:gd name="T24" fmla="*/ 69 w 145"/>
                  <a:gd name="T25" fmla="*/ 144 h 145"/>
                  <a:gd name="T26" fmla="*/ 43 w 145"/>
                  <a:gd name="T27" fmla="*/ 138 h 145"/>
                  <a:gd name="T28" fmla="*/ 20 w 145"/>
                  <a:gd name="T29" fmla="*/ 121 h 145"/>
                  <a:gd name="T30" fmla="*/ 6 w 145"/>
                  <a:gd name="T31" fmla="*/ 98 h 145"/>
                  <a:gd name="T32" fmla="*/ 37 w 145"/>
                  <a:gd name="T33" fmla="*/ 91 h 145"/>
                  <a:gd name="T34" fmla="*/ 47 w 145"/>
                  <a:gd name="T35" fmla="*/ 104 h 145"/>
                  <a:gd name="T36" fmla="*/ 60 w 145"/>
                  <a:gd name="T37" fmla="*/ 111 h 145"/>
                  <a:gd name="T38" fmla="*/ 75 w 145"/>
                  <a:gd name="T39" fmla="*/ 113 h 145"/>
                  <a:gd name="T40" fmla="*/ 92 w 145"/>
                  <a:gd name="T41" fmla="*/ 109 h 145"/>
                  <a:gd name="T42" fmla="*/ 104 w 145"/>
                  <a:gd name="T43" fmla="*/ 99 h 145"/>
                  <a:gd name="T44" fmla="*/ 111 w 145"/>
                  <a:gd name="T45" fmla="*/ 86 h 145"/>
                  <a:gd name="T46" fmla="*/ 113 w 145"/>
                  <a:gd name="T47" fmla="*/ 70 h 145"/>
                  <a:gd name="T48" fmla="*/ 109 w 145"/>
                  <a:gd name="T49" fmla="*/ 54 h 145"/>
                  <a:gd name="T50" fmla="*/ 99 w 145"/>
                  <a:gd name="T51" fmla="*/ 42 h 145"/>
                  <a:gd name="T52" fmla="*/ 86 w 145"/>
                  <a:gd name="T53" fmla="*/ 35 h 145"/>
                  <a:gd name="T54" fmla="*/ 69 w 145"/>
                  <a:gd name="T55" fmla="*/ 32 h 145"/>
                  <a:gd name="T56" fmla="*/ 55 w 145"/>
                  <a:gd name="T57" fmla="*/ 37 h 145"/>
                  <a:gd name="T58" fmla="*/ 42 w 145"/>
                  <a:gd name="T59" fmla="*/ 47 h 145"/>
                  <a:gd name="T60" fmla="*/ 35 w 145"/>
                  <a:gd name="T61" fmla="*/ 60 h 145"/>
                  <a:gd name="T62" fmla="*/ 32 w 145"/>
                  <a:gd name="T63" fmla="*/ 76 h 145"/>
                  <a:gd name="T64" fmla="*/ 37 w 145"/>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45">
                    <a:moveTo>
                      <a:pt x="1" y="76"/>
                    </a:moveTo>
                    <a:cubicBezTo>
                      <a:pt x="0" y="74"/>
                      <a:pt x="0" y="71"/>
                      <a:pt x="1" y="69"/>
                    </a:cubicBezTo>
                    <a:lnTo>
                      <a:pt x="6" y="48"/>
                    </a:lnTo>
                    <a:cubicBezTo>
                      <a:pt x="6" y="46"/>
                      <a:pt x="7" y="44"/>
                      <a:pt x="8" y="43"/>
                    </a:cubicBezTo>
                    <a:lnTo>
                      <a:pt x="20" y="25"/>
                    </a:lnTo>
                    <a:cubicBezTo>
                      <a:pt x="21" y="23"/>
                      <a:pt x="23" y="21"/>
                      <a:pt x="25" y="20"/>
                    </a:cubicBezTo>
                    <a:lnTo>
                      <a:pt x="43" y="8"/>
                    </a:lnTo>
                    <a:cubicBezTo>
                      <a:pt x="44" y="7"/>
                      <a:pt x="46" y="6"/>
                      <a:pt x="48" y="6"/>
                    </a:cubicBezTo>
                    <a:lnTo>
                      <a:pt x="69" y="1"/>
                    </a:lnTo>
                    <a:cubicBezTo>
                      <a:pt x="71" y="0"/>
                      <a:pt x="74" y="0"/>
                      <a:pt x="76" y="1"/>
                    </a:cubicBezTo>
                    <a:lnTo>
                      <a:pt x="98" y="6"/>
                    </a:lnTo>
                    <a:cubicBezTo>
                      <a:pt x="100" y="6"/>
                      <a:pt x="102" y="7"/>
                      <a:pt x="103" y="8"/>
                    </a:cubicBezTo>
                    <a:lnTo>
                      <a:pt x="121" y="20"/>
                    </a:lnTo>
                    <a:cubicBezTo>
                      <a:pt x="123" y="21"/>
                      <a:pt x="125" y="23"/>
                      <a:pt x="126" y="25"/>
                    </a:cubicBezTo>
                    <a:lnTo>
                      <a:pt x="138" y="43"/>
                    </a:lnTo>
                    <a:cubicBezTo>
                      <a:pt x="139" y="44"/>
                      <a:pt x="140" y="46"/>
                      <a:pt x="140" y="48"/>
                    </a:cubicBezTo>
                    <a:lnTo>
                      <a:pt x="144" y="69"/>
                    </a:lnTo>
                    <a:cubicBezTo>
                      <a:pt x="145" y="71"/>
                      <a:pt x="145" y="73"/>
                      <a:pt x="144" y="75"/>
                    </a:cubicBezTo>
                    <a:lnTo>
                      <a:pt x="140" y="97"/>
                    </a:lnTo>
                    <a:cubicBezTo>
                      <a:pt x="140" y="99"/>
                      <a:pt x="139" y="102"/>
                      <a:pt x="138" y="103"/>
                    </a:cubicBezTo>
                    <a:lnTo>
                      <a:pt x="126" y="121"/>
                    </a:lnTo>
                    <a:cubicBezTo>
                      <a:pt x="125" y="123"/>
                      <a:pt x="123" y="125"/>
                      <a:pt x="121" y="126"/>
                    </a:cubicBezTo>
                    <a:lnTo>
                      <a:pt x="103" y="138"/>
                    </a:lnTo>
                    <a:cubicBezTo>
                      <a:pt x="102" y="139"/>
                      <a:pt x="99" y="140"/>
                      <a:pt x="97" y="140"/>
                    </a:cubicBezTo>
                    <a:lnTo>
                      <a:pt x="75" y="144"/>
                    </a:lnTo>
                    <a:cubicBezTo>
                      <a:pt x="73" y="145"/>
                      <a:pt x="71" y="145"/>
                      <a:pt x="69" y="144"/>
                    </a:cubicBezTo>
                    <a:lnTo>
                      <a:pt x="48" y="140"/>
                    </a:lnTo>
                    <a:cubicBezTo>
                      <a:pt x="46" y="140"/>
                      <a:pt x="44" y="139"/>
                      <a:pt x="43" y="138"/>
                    </a:cubicBezTo>
                    <a:lnTo>
                      <a:pt x="25" y="126"/>
                    </a:lnTo>
                    <a:cubicBezTo>
                      <a:pt x="23" y="125"/>
                      <a:pt x="21" y="123"/>
                      <a:pt x="20" y="121"/>
                    </a:cubicBezTo>
                    <a:lnTo>
                      <a:pt x="8" y="103"/>
                    </a:lnTo>
                    <a:cubicBezTo>
                      <a:pt x="7" y="102"/>
                      <a:pt x="6" y="100"/>
                      <a:pt x="6" y="98"/>
                    </a:cubicBezTo>
                    <a:lnTo>
                      <a:pt x="1" y="76"/>
                    </a:lnTo>
                    <a:close/>
                    <a:moveTo>
                      <a:pt x="37" y="91"/>
                    </a:moveTo>
                    <a:lnTo>
                      <a:pt x="35" y="86"/>
                    </a:lnTo>
                    <a:lnTo>
                      <a:pt x="47" y="104"/>
                    </a:lnTo>
                    <a:lnTo>
                      <a:pt x="42" y="99"/>
                    </a:lnTo>
                    <a:lnTo>
                      <a:pt x="60" y="111"/>
                    </a:lnTo>
                    <a:lnTo>
                      <a:pt x="54" y="109"/>
                    </a:lnTo>
                    <a:lnTo>
                      <a:pt x="75" y="113"/>
                    </a:lnTo>
                    <a:lnTo>
                      <a:pt x="70" y="113"/>
                    </a:lnTo>
                    <a:lnTo>
                      <a:pt x="92" y="109"/>
                    </a:lnTo>
                    <a:lnTo>
                      <a:pt x="86" y="111"/>
                    </a:lnTo>
                    <a:lnTo>
                      <a:pt x="104" y="99"/>
                    </a:lnTo>
                    <a:lnTo>
                      <a:pt x="99" y="104"/>
                    </a:lnTo>
                    <a:lnTo>
                      <a:pt x="111" y="86"/>
                    </a:lnTo>
                    <a:lnTo>
                      <a:pt x="109" y="92"/>
                    </a:lnTo>
                    <a:lnTo>
                      <a:pt x="113" y="70"/>
                    </a:lnTo>
                    <a:lnTo>
                      <a:pt x="113" y="75"/>
                    </a:lnTo>
                    <a:lnTo>
                      <a:pt x="109" y="54"/>
                    </a:lnTo>
                    <a:lnTo>
                      <a:pt x="111" y="60"/>
                    </a:lnTo>
                    <a:lnTo>
                      <a:pt x="99" y="42"/>
                    </a:lnTo>
                    <a:lnTo>
                      <a:pt x="104" y="47"/>
                    </a:lnTo>
                    <a:lnTo>
                      <a:pt x="86" y="35"/>
                    </a:lnTo>
                    <a:lnTo>
                      <a:pt x="91" y="37"/>
                    </a:lnTo>
                    <a:lnTo>
                      <a:pt x="69" y="32"/>
                    </a:lnTo>
                    <a:lnTo>
                      <a:pt x="76" y="32"/>
                    </a:lnTo>
                    <a:lnTo>
                      <a:pt x="55" y="37"/>
                    </a:lnTo>
                    <a:lnTo>
                      <a:pt x="60" y="35"/>
                    </a:lnTo>
                    <a:lnTo>
                      <a:pt x="42" y="47"/>
                    </a:lnTo>
                    <a:lnTo>
                      <a:pt x="47" y="42"/>
                    </a:lnTo>
                    <a:lnTo>
                      <a:pt x="35" y="60"/>
                    </a:lnTo>
                    <a:lnTo>
                      <a:pt x="37" y="55"/>
                    </a:lnTo>
                    <a:lnTo>
                      <a:pt x="32" y="76"/>
                    </a:lnTo>
                    <a:lnTo>
                      <a:pt x="32" y="69"/>
                    </a:lnTo>
                    <a:lnTo>
                      <a:pt x="37" y="91"/>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95" name="Freeform 120"/>
              <p:cNvSpPr>
                <a:spLocks/>
              </p:cNvSpPr>
              <p:nvPr/>
            </p:nvSpPr>
            <p:spPr bwMode="auto">
              <a:xfrm>
                <a:off x="14692153" y="4628847"/>
                <a:ext cx="66675" cy="66675"/>
              </a:xfrm>
              <a:custGeom>
                <a:avLst/>
                <a:gdLst>
                  <a:gd name="T0" fmla="*/ 0 w 128"/>
                  <a:gd name="T1" fmla="*/ 64 h 128"/>
                  <a:gd name="T2" fmla="*/ 64 w 128"/>
                  <a:gd name="T3" fmla="*/ 0 h 128"/>
                  <a:gd name="T4" fmla="*/ 64 w 128"/>
                  <a:gd name="T5" fmla="*/ 0 h 128"/>
                  <a:gd name="T6" fmla="*/ 64 w 128"/>
                  <a:gd name="T7" fmla="*/ 0 h 128"/>
                  <a:gd name="T8" fmla="*/ 128 w 128"/>
                  <a:gd name="T9" fmla="*/ 64 h 128"/>
                  <a:gd name="T10" fmla="*/ 128 w 128"/>
                  <a:gd name="T11" fmla="*/ 64 h 128"/>
                  <a:gd name="T12" fmla="*/ 128 w 128"/>
                  <a:gd name="T13" fmla="*/ 64 h 128"/>
                  <a:gd name="T14" fmla="*/ 64 w 128"/>
                  <a:gd name="T15" fmla="*/ 128 h 128"/>
                  <a:gd name="T16" fmla="*/ 64 w 128"/>
                  <a:gd name="T17" fmla="*/ 128 h 128"/>
                  <a:gd name="T18" fmla="*/ 64 w 128"/>
                  <a:gd name="T19" fmla="*/ 128 h 128"/>
                  <a:gd name="T20" fmla="*/ 0 w 128"/>
                  <a:gd name="T21" fmla="*/ 64 h 128"/>
                  <a:gd name="T22" fmla="*/ 0 w 128"/>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96" name="Freeform 121"/>
              <p:cNvSpPr>
                <a:spLocks noEditPoints="1"/>
              </p:cNvSpPr>
              <p:nvPr/>
            </p:nvSpPr>
            <p:spPr bwMode="auto">
              <a:xfrm>
                <a:off x="14682628" y="4619322"/>
                <a:ext cx="85725" cy="85725"/>
              </a:xfrm>
              <a:custGeom>
                <a:avLst/>
                <a:gdLst>
                  <a:gd name="T0" fmla="*/ 1 w 161"/>
                  <a:gd name="T1" fmla="*/ 77 h 161"/>
                  <a:gd name="T2" fmla="*/ 8 w 161"/>
                  <a:gd name="T3" fmla="*/ 46 h 161"/>
                  <a:gd name="T4" fmla="*/ 26 w 161"/>
                  <a:gd name="T5" fmla="*/ 22 h 161"/>
                  <a:gd name="T6" fmla="*/ 52 w 161"/>
                  <a:gd name="T7" fmla="*/ 6 h 161"/>
                  <a:gd name="T8" fmla="*/ 84 w 161"/>
                  <a:gd name="T9" fmla="*/ 1 h 161"/>
                  <a:gd name="T10" fmla="*/ 114 w 161"/>
                  <a:gd name="T11" fmla="*/ 8 h 161"/>
                  <a:gd name="T12" fmla="*/ 140 w 161"/>
                  <a:gd name="T13" fmla="*/ 27 h 161"/>
                  <a:gd name="T14" fmla="*/ 155 w 161"/>
                  <a:gd name="T15" fmla="*/ 52 h 161"/>
                  <a:gd name="T16" fmla="*/ 160 w 161"/>
                  <a:gd name="T17" fmla="*/ 84 h 161"/>
                  <a:gd name="T18" fmla="*/ 153 w 161"/>
                  <a:gd name="T19" fmla="*/ 114 h 161"/>
                  <a:gd name="T20" fmla="*/ 135 w 161"/>
                  <a:gd name="T21" fmla="*/ 140 h 161"/>
                  <a:gd name="T22" fmla="*/ 109 w 161"/>
                  <a:gd name="T23" fmla="*/ 155 h 161"/>
                  <a:gd name="T24" fmla="*/ 77 w 161"/>
                  <a:gd name="T25" fmla="*/ 160 h 161"/>
                  <a:gd name="T26" fmla="*/ 47 w 161"/>
                  <a:gd name="T27" fmla="*/ 153 h 161"/>
                  <a:gd name="T28" fmla="*/ 22 w 161"/>
                  <a:gd name="T29" fmla="*/ 135 h 161"/>
                  <a:gd name="T30" fmla="*/ 6 w 161"/>
                  <a:gd name="T31" fmla="*/ 109 h 161"/>
                  <a:gd name="T32" fmla="*/ 37 w 161"/>
                  <a:gd name="T33" fmla="*/ 102 h 161"/>
                  <a:gd name="T34" fmla="*/ 49 w 161"/>
                  <a:gd name="T35" fmla="*/ 118 h 161"/>
                  <a:gd name="T36" fmla="*/ 64 w 161"/>
                  <a:gd name="T37" fmla="*/ 126 h 161"/>
                  <a:gd name="T38" fmla="*/ 84 w 161"/>
                  <a:gd name="T39" fmla="*/ 129 h 161"/>
                  <a:gd name="T40" fmla="*/ 102 w 161"/>
                  <a:gd name="T41" fmla="*/ 124 h 161"/>
                  <a:gd name="T42" fmla="*/ 118 w 161"/>
                  <a:gd name="T43" fmla="*/ 113 h 161"/>
                  <a:gd name="T44" fmla="*/ 126 w 161"/>
                  <a:gd name="T45" fmla="*/ 97 h 161"/>
                  <a:gd name="T46" fmla="*/ 129 w 161"/>
                  <a:gd name="T47" fmla="*/ 77 h 161"/>
                  <a:gd name="T48" fmla="*/ 124 w 161"/>
                  <a:gd name="T49" fmla="*/ 59 h 161"/>
                  <a:gd name="T50" fmla="*/ 113 w 161"/>
                  <a:gd name="T51" fmla="*/ 44 h 161"/>
                  <a:gd name="T52" fmla="*/ 97 w 161"/>
                  <a:gd name="T53" fmla="*/ 35 h 161"/>
                  <a:gd name="T54" fmla="*/ 77 w 161"/>
                  <a:gd name="T55" fmla="*/ 32 h 161"/>
                  <a:gd name="T56" fmla="*/ 59 w 161"/>
                  <a:gd name="T57" fmla="*/ 37 h 161"/>
                  <a:gd name="T58" fmla="*/ 45 w 161"/>
                  <a:gd name="T59" fmla="*/ 49 h 161"/>
                  <a:gd name="T60" fmla="*/ 35 w 161"/>
                  <a:gd name="T61" fmla="*/ 65 h 161"/>
                  <a:gd name="T62" fmla="*/ 32 w 161"/>
                  <a:gd name="T63" fmla="*/ 84 h 161"/>
                  <a:gd name="T64" fmla="*/ 37 w 161"/>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61">
                    <a:moveTo>
                      <a:pt x="1" y="84"/>
                    </a:moveTo>
                    <a:cubicBezTo>
                      <a:pt x="0" y="82"/>
                      <a:pt x="0" y="79"/>
                      <a:pt x="1" y="77"/>
                    </a:cubicBezTo>
                    <a:lnTo>
                      <a:pt x="6" y="52"/>
                    </a:lnTo>
                    <a:cubicBezTo>
                      <a:pt x="6" y="50"/>
                      <a:pt x="7" y="48"/>
                      <a:pt x="8" y="46"/>
                    </a:cubicBezTo>
                    <a:lnTo>
                      <a:pt x="22" y="26"/>
                    </a:lnTo>
                    <a:cubicBezTo>
                      <a:pt x="23" y="25"/>
                      <a:pt x="25" y="23"/>
                      <a:pt x="26" y="22"/>
                    </a:cubicBezTo>
                    <a:lnTo>
                      <a:pt x="46" y="8"/>
                    </a:lnTo>
                    <a:cubicBezTo>
                      <a:pt x="48" y="7"/>
                      <a:pt x="50" y="6"/>
                      <a:pt x="52" y="6"/>
                    </a:cubicBezTo>
                    <a:lnTo>
                      <a:pt x="77" y="1"/>
                    </a:lnTo>
                    <a:cubicBezTo>
                      <a:pt x="79" y="0"/>
                      <a:pt x="82" y="0"/>
                      <a:pt x="84" y="1"/>
                    </a:cubicBezTo>
                    <a:lnTo>
                      <a:pt x="109" y="6"/>
                    </a:lnTo>
                    <a:cubicBezTo>
                      <a:pt x="111" y="6"/>
                      <a:pt x="113" y="7"/>
                      <a:pt x="114" y="8"/>
                    </a:cubicBezTo>
                    <a:lnTo>
                      <a:pt x="135" y="22"/>
                    </a:lnTo>
                    <a:cubicBezTo>
                      <a:pt x="137" y="23"/>
                      <a:pt x="139" y="25"/>
                      <a:pt x="140" y="27"/>
                    </a:cubicBezTo>
                    <a:lnTo>
                      <a:pt x="153" y="47"/>
                    </a:lnTo>
                    <a:cubicBezTo>
                      <a:pt x="154" y="48"/>
                      <a:pt x="155" y="50"/>
                      <a:pt x="155" y="52"/>
                    </a:cubicBezTo>
                    <a:lnTo>
                      <a:pt x="160" y="77"/>
                    </a:lnTo>
                    <a:cubicBezTo>
                      <a:pt x="161" y="79"/>
                      <a:pt x="161" y="82"/>
                      <a:pt x="160" y="84"/>
                    </a:cubicBezTo>
                    <a:lnTo>
                      <a:pt x="155" y="109"/>
                    </a:lnTo>
                    <a:cubicBezTo>
                      <a:pt x="155" y="110"/>
                      <a:pt x="154" y="112"/>
                      <a:pt x="153" y="114"/>
                    </a:cubicBezTo>
                    <a:lnTo>
                      <a:pt x="140" y="135"/>
                    </a:lnTo>
                    <a:cubicBezTo>
                      <a:pt x="139" y="137"/>
                      <a:pt x="137" y="139"/>
                      <a:pt x="135" y="140"/>
                    </a:cubicBezTo>
                    <a:lnTo>
                      <a:pt x="114" y="153"/>
                    </a:lnTo>
                    <a:cubicBezTo>
                      <a:pt x="112" y="154"/>
                      <a:pt x="110" y="155"/>
                      <a:pt x="109" y="155"/>
                    </a:cubicBezTo>
                    <a:lnTo>
                      <a:pt x="84" y="160"/>
                    </a:lnTo>
                    <a:cubicBezTo>
                      <a:pt x="82" y="161"/>
                      <a:pt x="79" y="161"/>
                      <a:pt x="77" y="160"/>
                    </a:cubicBezTo>
                    <a:lnTo>
                      <a:pt x="52" y="155"/>
                    </a:lnTo>
                    <a:cubicBezTo>
                      <a:pt x="50" y="155"/>
                      <a:pt x="48" y="154"/>
                      <a:pt x="47" y="153"/>
                    </a:cubicBezTo>
                    <a:lnTo>
                      <a:pt x="27" y="140"/>
                    </a:lnTo>
                    <a:cubicBezTo>
                      <a:pt x="25" y="139"/>
                      <a:pt x="23" y="137"/>
                      <a:pt x="22" y="135"/>
                    </a:cubicBezTo>
                    <a:lnTo>
                      <a:pt x="8" y="114"/>
                    </a:lnTo>
                    <a:cubicBezTo>
                      <a:pt x="7" y="113"/>
                      <a:pt x="6" y="111"/>
                      <a:pt x="6" y="109"/>
                    </a:cubicBezTo>
                    <a:lnTo>
                      <a:pt x="1" y="84"/>
                    </a:lnTo>
                    <a:close/>
                    <a:moveTo>
                      <a:pt x="37" y="102"/>
                    </a:moveTo>
                    <a:lnTo>
                      <a:pt x="35" y="97"/>
                    </a:lnTo>
                    <a:lnTo>
                      <a:pt x="49" y="118"/>
                    </a:lnTo>
                    <a:lnTo>
                      <a:pt x="44" y="113"/>
                    </a:lnTo>
                    <a:lnTo>
                      <a:pt x="64" y="126"/>
                    </a:lnTo>
                    <a:lnTo>
                      <a:pt x="59" y="124"/>
                    </a:lnTo>
                    <a:lnTo>
                      <a:pt x="84" y="129"/>
                    </a:lnTo>
                    <a:lnTo>
                      <a:pt x="77" y="129"/>
                    </a:lnTo>
                    <a:lnTo>
                      <a:pt x="102" y="124"/>
                    </a:lnTo>
                    <a:lnTo>
                      <a:pt x="97" y="126"/>
                    </a:lnTo>
                    <a:lnTo>
                      <a:pt x="118" y="113"/>
                    </a:lnTo>
                    <a:lnTo>
                      <a:pt x="113" y="118"/>
                    </a:lnTo>
                    <a:lnTo>
                      <a:pt x="126" y="97"/>
                    </a:lnTo>
                    <a:lnTo>
                      <a:pt x="124" y="102"/>
                    </a:lnTo>
                    <a:lnTo>
                      <a:pt x="129" y="77"/>
                    </a:lnTo>
                    <a:lnTo>
                      <a:pt x="129" y="84"/>
                    </a:lnTo>
                    <a:lnTo>
                      <a:pt x="124" y="59"/>
                    </a:lnTo>
                    <a:lnTo>
                      <a:pt x="126" y="64"/>
                    </a:lnTo>
                    <a:lnTo>
                      <a:pt x="113" y="44"/>
                    </a:lnTo>
                    <a:lnTo>
                      <a:pt x="118" y="49"/>
                    </a:lnTo>
                    <a:lnTo>
                      <a:pt x="97" y="35"/>
                    </a:lnTo>
                    <a:lnTo>
                      <a:pt x="102" y="37"/>
                    </a:lnTo>
                    <a:lnTo>
                      <a:pt x="77" y="32"/>
                    </a:lnTo>
                    <a:lnTo>
                      <a:pt x="84" y="32"/>
                    </a:lnTo>
                    <a:lnTo>
                      <a:pt x="59" y="37"/>
                    </a:lnTo>
                    <a:lnTo>
                      <a:pt x="65" y="35"/>
                    </a:lnTo>
                    <a:lnTo>
                      <a:pt x="45" y="49"/>
                    </a:lnTo>
                    <a:lnTo>
                      <a:pt x="49" y="45"/>
                    </a:lnTo>
                    <a:lnTo>
                      <a:pt x="35" y="65"/>
                    </a:lnTo>
                    <a:lnTo>
                      <a:pt x="37" y="59"/>
                    </a:lnTo>
                    <a:lnTo>
                      <a:pt x="32" y="84"/>
                    </a:lnTo>
                    <a:lnTo>
                      <a:pt x="32" y="77"/>
                    </a:lnTo>
                    <a:lnTo>
                      <a:pt x="37" y="102"/>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97" name="Freeform 122"/>
              <p:cNvSpPr>
                <a:spLocks/>
              </p:cNvSpPr>
              <p:nvPr/>
            </p:nvSpPr>
            <p:spPr bwMode="auto">
              <a:xfrm>
                <a:off x="14692153" y="4754260"/>
                <a:ext cx="66675" cy="68262"/>
              </a:xfrm>
              <a:custGeom>
                <a:avLst/>
                <a:gdLst>
                  <a:gd name="T0" fmla="*/ 0 w 128"/>
                  <a:gd name="T1" fmla="*/ 64 h 128"/>
                  <a:gd name="T2" fmla="*/ 64 w 128"/>
                  <a:gd name="T3" fmla="*/ 0 h 128"/>
                  <a:gd name="T4" fmla="*/ 64 w 128"/>
                  <a:gd name="T5" fmla="*/ 0 h 128"/>
                  <a:gd name="T6" fmla="*/ 64 w 128"/>
                  <a:gd name="T7" fmla="*/ 0 h 128"/>
                  <a:gd name="T8" fmla="*/ 128 w 128"/>
                  <a:gd name="T9" fmla="*/ 64 h 128"/>
                  <a:gd name="T10" fmla="*/ 128 w 128"/>
                  <a:gd name="T11" fmla="*/ 64 h 128"/>
                  <a:gd name="T12" fmla="*/ 128 w 128"/>
                  <a:gd name="T13" fmla="*/ 64 h 128"/>
                  <a:gd name="T14" fmla="*/ 64 w 128"/>
                  <a:gd name="T15" fmla="*/ 128 h 128"/>
                  <a:gd name="T16" fmla="*/ 64 w 128"/>
                  <a:gd name="T17" fmla="*/ 128 h 128"/>
                  <a:gd name="T18" fmla="*/ 64 w 128"/>
                  <a:gd name="T19" fmla="*/ 128 h 128"/>
                  <a:gd name="T20" fmla="*/ 0 w 128"/>
                  <a:gd name="T21" fmla="*/ 64 h 128"/>
                  <a:gd name="T22" fmla="*/ 0 w 128"/>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98" name="Freeform 123"/>
              <p:cNvSpPr>
                <a:spLocks noEditPoints="1"/>
              </p:cNvSpPr>
              <p:nvPr/>
            </p:nvSpPr>
            <p:spPr bwMode="auto">
              <a:xfrm>
                <a:off x="14682628" y="4746322"/>
                <a:ext cx="85725" cy="85725"/>
              </a:xfrm>
              <a:custGeom>
                <a:avLst/>
                <a:gdLst>
                  <a:gd name="T0" fmla="*/ 1 w 161"/>
                  <a:gd name="T1" fmla="*/ 77 h 161"/>
                  <a:gd name="T2" fmla="*/ 8 w 161"/>
                  <a:gd name="T3" fmla="*/ 46 h 161"/>
                  <a:gd name="T4" fmla="*/ 26 w 161"/>
                  <a:gd name="T5" fmla="*/ 22 h 161"/>
                  <a:gd name="T6" fmla="*/ 52 w 161"/>
                  <a:gd name="T7" fmla="*/ 6 h 161"/>
                  <a:gd name="T8" fmla="*/ 84 w 161"/>
                  <a:gd name="T9" fmla="*/ 1 h 161"/>
                  <a:gd name="T10" fmla="*/ 114 w 161"/>
                  <a:gd name="T11" fmla="*/ 8 h 161"/>
                  <a:gd name="T12" fmla="*/ 140 w 161"/>
                  <a:gd name="T13" fmla="*/ 27 h 161"/>
                  <a:gd name="T14" fmla="*/ 155 w 161"/>
                  <a:gd name="T15" fmla="*/ 52 h 161"/>
                  <a:gd name="T16" fmla="*/ 160 w 161"/>
                  <a:gd name="T17" fmla="*/ 84 h 161"/>
                  <a:gd name="T18" fmla="*/ 153 w 161"/>
                  <a:gd name="T19" fmla="*/ 114 h 161"/>
                  <a:gd name="T20" fmla="*/ 135 w 161"/>
                  <a:gd name="T21" fmla="*/ 140 h 161"/>
                  <a:gd name="T22" fmla="*/ 109 w 161"/>
                  <a:gd name="T23" fmla="*/ 155 h 161"/>
                  <a:gd name="T24" fmla="*/ 77 w 161"/>
                  <a:gd name="T25" fmla="*/ 160 h 161"/>
                  <a:gd name="T26" fmla="*/ 47 w 161"/>
                  <a:gd name="T27" fmla="*/ 153 h 161"/>
                  <a:gd name="T28" fmla="*/ 22 w 161"/>
                  <a:gd name="T29" fmla="*/ 135 h 161"/>
                  <a:gd name="T30" fmla="*/ 6 w 161"/>
                  <a:gd name="T31" fmla="*/ 109 h 161"/>
                  <a:gd name="T32" fmla="*/ 37 w 161"/>
                  <a:gd name="T33" fmla="*/ 102 h 161"/>
                  <a:gd name="T34" fmla="*/ 49 w 161"/>
                  <a:gd name="T35" fmla="*/ 118 h 161"/>
                  <a:gd name="T36" fmla="*/ 64 w 161"/>
                  <a:gd name="T37" fmla="*/ 126 h 161"/>
                  <a:gd name="T38" fmla="*/ 84 w 161"/>
                  <a:gd name="T39" fmla="*/ 129 h 161"/>
                  <a:gd name="T40" fmla="*/ 102 w 161"/>
                  <a:gd name="T41" fmla="*/ 124 h 161"/>
                  <a:gd name="T42" fmla="*/ 118 w 161"/>
                  <a:gd name="T43" fmla="*/ 113 h 161"/>
                  <a:gd name="T44" fmla="*/ 126 w 161"/>
                  <a:gd name="T45" fmla="*/ 97 h 161"/>
                  <a:gd name="T46" fmla="*/ 129 w 161"/>
                  <a:gd name="T47" fmla="*/ 77 h 161"/>
                  <a:gd name="T48" fmla="*/ 124 w 161"/>
                  <a:gd name="T49" fmla="*/ 59 h 161"/>
                  <a:gd name="T50" fmla="*/ 113 w 161"/>
                  <a:gd name="T51" fmla="*/ 44 h 161"/>
                  <a:gd name="T52" fmla="*/ 97 w 161"/>
                  <a:gd name="T53" fmla="*/ 35 h 161"/>
                  <a:gd name="T54" fmla="*/ 77 w 161"/>
                  <a:gd name="T55" fmla="*/ 32 h 161"/>
                  <a:gd name="T56" fmla="*/ 59 w 161"/>
                  <a:gd name="T57" fmla="*/ 37 h 161"/>
                  <a:gd name="T58" fmla="*/ 45 w 161"/>
                  <a:gd name="T59" fmla="*/ 49 h 161"/>
                  <a:gd name="T60" fmla="*/ 35 w 161"/>
                  <a:gd name="T61" fmla="*/ 65 h 161"/>
                  <a:gd name="T62" fmla="*/ 32 w 161"/>
                  <a:gd name="T63" fmla="*/ 84 h 161"/>
                  <a:gd name="T64" fmla="*/ 37 w 161"/>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61">
                    <a:moveTo>
                      <a:pt x="1" y="84"/>
                    </a:moveTo>
                    <a:cubicBezTo>
                      <a:pt x="0" y="82"/>
                      <a:pt x="0" y="79"/>
                      <a:pt x="1" y="77"/>
                    </a:cubicBezTo>
                    <a:lnTo>
                      <a:pt x="6" y="52"/>
                    </a:lnTo>
                    <a:cubicBezTo>
                      <a:pt x="6" y="50"/>
                      <a:pt x="7" y="48"/>
                      <a:pt x="8" y="46"/>
                    </a:cubicBezTo>
                    <a:lnTo>
                      <a:pt x="22" y="26"/>
                    </a:lnTo>
                    <a:cubicBezTo>
                      <a:pt x="23" y="25"/>
                      <a:pt x="25" y="23"/>
                      <a:pt x="26" y="22"/>
                    </a:cubicBezTo>
                    <a:lnTo>
                      <a:pt x="46" y="8"/>
                    </a:lnTo>
                    <a:cubicBezTo>
                      <a:pt x="48" y="7"/>
                      <a:pt x="50" y="6"/>
                      <a:pt x="52" y="6"/>
                    </a:cubicBezTo>
                    <a:lnTo>
                      <a:pt x="77" y="1"/>
                    </a:lnTo>
                    <a:cubicBezTo>
                      <a:pt x="79" y="0"/>
                      <a:pt x="82" y="0"/>
                      <a:pt x="84" y="1"/>
                    </a:cubicBezTo>
                    <a:lnTo>
                      <a:pt x="109" y="6"/>
                    </a:lnTo>
                    <a:cubicBezTo>
                      <a:pt x="111" y="6"/>
                      <a:pt x="113" y="7"/>
                      <a:pt x="114" y="8"/>
                    </a:cubicBezTo>
                    <a:lnTo>
                      <a:pt x="135" y="22"/>
                    </a:lnTo>
                    <a:cubicBezTo>
                      <a:pt x="137" y="23"/>
                      <a:pt x="139" y="25"/>
                      <a:pt x="140" y="27"/>
                    </a:cubicBezTo>
                    <a:lnTo>
                      <a:pt x="153" y="47"/>
                    </a:lnTo>
                    <a:cubicBezTo>
                      <a:pt x="154" y="48"/>
                      <a:pt x="155" y="50"/>
                      <a:pt x="155" y="52"/>
                    </a:cubicBezTo>
                    <a:lnTo>
                      <a:pt x="160" y="77"/>
                    </a:lnTo>
                    <a:cubicBezTo>
                      <a:pt x="161" y="79"/>
                      <a:pt x="161" y="82"/>
                      <a:pt x="160" y="84"/>
                    </a:cubicBezTo>
                    <a:lnTo>
                      <a:pt x="155" y="109"/>
                    </a:lnTo>
                    <a:cubicBezTo>
                      <a:pt x="155" y="110"/>
                      <a:pt x="154" y="112"/>
                      <a:pt x="153" y="114"/>
                    </a:cubicBezTo>
                    <a:lnTo>
                      <a:pt x="140" y="135"/>
                    </a:lnTo>
                    <a:cubicBezTo>
                      <a:pt x="139" y="137"/>
                      <a:pt x="137" y="139"/>
                      <a:pt x="135" y="140"/>
                    </a:cubicBezTo>
                    <a:lnTo>
                      <a:pt x="114" y="153"/>
                    </a:lnTo>
                    <a:cubicBezTo>
                      <a:pt x="112" y="154"/>
                      <a:pt x="110" y="155"/>
                      <a:pt x="109" y="155"/>
                    </a:cubicBezTo>
                    <a:lnTo>
                      <a:pt x="84" y="160"/>
                    </a:lnTo>
                    <a:cubicBezTo>
                      <a:pt x="82" y="161"/>
                      <a:pt x="79" y="161"/>
                      <a:pt x="77" y="160"/>
                    </a:cubicBezTo>
                    <a:lnTo>
                      <a:pt x="52" y="155"/>
                    </a:lnTo>
                    <a:cubicBezTo>
                      <a:pt x="50" y="155"/>
                      <a:pt x="48" y="154"/>
                      <a:pt x="47" y="153"/>
                    </a:cubicBezTo>
                    <a:lnTo>
                      <a:pt x="27" y="140"/>
                    </a:lnTo>
                    <a:cubicBezTo>
                      <a:pt x="25" y="139"/>
                      <a:pt x="23" y="137"/>
                      <a:pt x="22" y="135"/>
                    </a:cubicBezTo>
                    <a:lnTo>
                      <a:pt x="8" y="114"/>
                    </a:lnTo>
                    <a:cubicBezTo>
                      <a:pt x="7" y="113"/>
                      <a:pt x="6" y="111"/>
                      <a:pt x="6" y="109"/>
                    </a:cubicBezTo>
                    <a:lnTo>
                      <a:pt x="1" y="84"/>
                    </a:lnTo>
                    <a:close/>
                    <a:moveTo>
                      <a:pt x="37" y="102"/>
                    </a:moveTo>
                    <a:lnTo>
                      <a:pt x="35" y="97"/>
                    </a:lnTo>
                    <a:lnTo>
                      <a:pt x="49" y="118"/>
                    </a:lnTo>
                    <a:lnTo>
                      <a:pt x="44" y="113"/>
                    </a:lnTo>
                    <a:lnTo>
                      <a:pt x="64" y="126"/>
                    </a:lnTo>
                    <a:lnTo>
                      <a:pt x="59" y="124"/>
                    </a:lnTo>
                    <a:lnTo>
                      <a:pt x="84" y="129"/>
                    </a:lnTo>
                    <a:lnTo>
                      <a:pt x="77" y="129"/>
                    </a:lnTo>
                    <a:lnTo>
                      <a:pt x="102" y="124"/>
                    </a:lnTo>
                    <a:lnTo>
                      <a:pt x="97" y="126"/>
                    </a:lnTo>
                    <a:lnTo>
                      <a:pt x="118" y="113"/>
                    </a:lnTo>
                    <a:lnTo>
                      <a:pt x="113" y="118"/>
                    </a:lnTo>
                    <a:lnTo>
                      <a:pt x="126" y="97"/>
                    </a:lnTo>
                    <a:lnTo>
                      <a:pt x="124" y="102"/>
                    </a:lnTo>
                    <a:lnTo>
                      <a:pt x="129" y="77"/>
                    </a:lnTo>
                    <a:lnTo>
                      <a:pt x="129" y="84"/>
                    </a:lnTo>
                    <a:lnTo>
                      <a:pt x="124" y="59"/>
                    </a:lnTo>
                    <a:lnTo>
                      <a:pt x="126" y="64"/>
                    </a:lnTo>
                    <a:lnTo>
                      <a:pt x="113" y="44"/>
                    </a:lnTo>
                    <a:lnTo>
                      <a:pt x="118" y="49"/>
                    </a:lnTo>
                    <a:lnTo>
                      <a:pt x="97" y="35"/>
                    </a:lnTo>
                    <a:lnTo>
                      <a:pt x="102" y="37"/>
                    </a:lnTo>
                    <a:lnTo>
                      <a:pt x="77" y="32"/>
                    </a:lnTo>
                    <a:lnTo>
                      <a:pt x="84" y="32"/>
                    </a:lnTo>
                    <a:lnTo>
                      <a:pt x="59" y="37"/>
                    </a:lnTo>
                    <a:lnTo>
                      <a:pt x="65" y="35"/>
                    </a:lnTo>
                    <a:lnTo>
                      <a:pt x="45" y="49"/>
                    </a:lnTo>
                    <a:lnTo>
                      <a:pt x="49" y="45"/>
                    </a:lnTo>
                    <a:lnTo>
                      <a:pt x="35" y="65"/>
                    </a:lnTo>
                    <a:lnTo>
                      <a:pt x="37" y="59"/>
                    </a:lnTo>
                    <a:lnTo>
                      <a:pt x="32" y="84"/>
                    </a:lnTo>
                    <a:lnTo>
                      <a:pt x="32" y="77"/>
                    </a:lnTo>
                    <a:lnTo>
                      <a:pt x="37" y="10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199" name="Freeform 124"/>
              <p:cNvSpPr>
                <a:spLocks/>
              </p:cNvSpPr>
              <p:nvPr/>
            </p:nvSpPr>
            <p:spPr bwMode="auto">
              <a:xfrm>
                <a:off x="14565153" y="4754260"/>
                <a:ext cx="68263" cy="68262"/>
              </a:xfrm>
              <a:custGeom>
                <a:avLst/>
                <a:gdLst>
                  <a:gd name="T0" fmla="*/ 0 w 128"/>
                  <a:gd name="T1" fmla="*/ 64 h 128"/>
                  <a:gd name="T2" fmla="*/ 64 w 128"/>
                  <a:gd name="T3" fmla="*/ 0 h 128"/>
                  <a:gd name="T4" fmla="*/ 64 w 128"/>
                  <a:gd name="T5" fmla="*/ 0 h 128"/>
                  <a:gd name="T6" fmla="*/ 64 w 128"/>
                  <a:gd name="T7" fmla="*/ 0 h 128"/>
                  <a:gd name="T8" fmla="*/ 128 w 128"/>
                  <a:gd name="T9" fmla="*/ 64 h 128"/>
                  <a:gd name="T10" fmla="*/ 128 w 128"/>
                  <a:gd name="T11" fmla="*/ 64 h 128"/>
                  <a:gd name="T12" fmla="*/ 128 w 128"/>
                  <a:gd name="T13" fmla="*/ 64 h 128"/>
                  <a:gd name="T14" fmla="*/ 64 w 128"/>
                  <a:gd name="T15" fmla="*/ 128 h 128"/>
                  <a:gd name="T16" fmla="*/ 64 w 128"/>
                  <a:gd name="T17" fmla="*/ 128 h 128"/>
                  <a:gd name="T18" fmla="*/ 64 w 128"/>
                  <a:gd name="T19" fmla="*/ 128 h 128"/>
                  <a:gd name="T20" fmla="*/ 0 w 128"/>
                  <a:gd name="T21" fmla="*/ 64 h 128"/>
                  <a:gd name="T22" fmla="*/ 0 w 128"/>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00" name="Freeform 125"/>
              <p:cNvSpPr>
                <a:spLocks noEditPoints="1"/>
              </p:cNvSpPr>
              <p:nvPr/>
            </p:nvSpPr>
            <p:spPr bwMode="auto">
              <a:xfrm>
                <a:off x="14557215" y="4746322"/>
                <a:ext cx="84138" cy="85725"/>
              </a:xfrm>
              <a:custGeom>
                <a:avLst/>
                <a:gdLst>
                  <a:gd name="T0" fmla="*/ 1 w 161"/>
                  <a:gd name="T1" fmla="*/ 77 h 161"/>
                  <a:gd name="T2" fmla="*/ 8 w 161"/>
                  <a:gd name="T3" fmla="*/ 46 h 161"/>
                  <a:gd name="T4" fmla="*/ 26 w 161"/>
                  <a:gd name="T5" fmla="*/ 22 h 161"/>
                  <a:gd name="T6" fmla="*/ 52 w 161"/>
                  <a:gd name="T7" fmla="*/ 6 h 161"/>
                  <a:gd name="T8" fmla="*/ 84 w 161"/>
                  <a:gd name="T9" fmla="*/ 1 h 161"/>
                  <a:gd name="T10" fmla="*/ 114 w 161"/>
                  <a:gd name="T11" fmla="*/ 8 h 161"/>
                  <a:gd name="T12" fmla="*/ 140 w 161"/>
                  <a:gd name="T13" fmla="*/ 27 h 161"/>
                  <a:gd name="T14" fmla="*/ 155 w 161"/>
                  <a:gd name="T15" fmla="*/ 52 h 161"/>
                  <a:gd name="T16" fmla="*/ 160 w 161"/>
                  <a:gd name="T17" fmla="*/ 84 h 161"/>
                  <a:gd name="T18" fmla="*/ 153 w 161"/>
                  <a:gd name="T19" fmla="*/ 114 h 161"/>
                  <a:gd name="T20" fmla="*/ 135 w 161"/>
                  <a:gd name="T21" fmla="*/ 140 h 161"/>
                  <a:gd name="T22" fmla="*/ 109 w 161"/>
                  <a:gd name="T23" fmla="*/ 155 h 161"/>
                  <a:gd name="T24" fmla="*/ 77 w 161"/>
                  <a:gd name="T25" fmla="*/ 160 h 161"/>
                  <a:gd name="T26" fmla="*/ 47 w 161"/>
                  <a:gd name="T27" fmla="*/ 153 h 161"/>
                  <a:gd name="T28" fmla="*/ 22 w 161"/>
                  <a:gd name="T29" fmla="*/ 135 h 161"/>
                  <a:gd name="T30" fmla="*/ 6 w 161"/>
                  <a:gd name="T31" fmla="*/ 109 h 161"/>
                  <a:gd name="T32" fmla="*/ 37 w 161"/>
                  <a:gd name="T33" fmla="*/ 102 h 161"/>
                  <a:gd name="T34" fmla="*/ 49 w 161"/>
                  <a:gd name="T35" fmla="*/ 118 h 161"/>
                  <a:gd name="T36" fmla="*/ 64 w 161"/>
                  <a:gd name="T37" fmla="*/ 126 h 161"/>
                  <a:gd name="T38" fmla="*/ 84 w 161"/>
                  <a:gd name="T39" fmla="*/ 129 h 161"/>
                  <a:gd name="T40" fmla="*/ 102 w 161"/>
                  <a:gd name="T41" fmla="*/ 124 h 161"/>
                  <a:gd name="T42" fmla="*/ 118 w 161"/>
                  <a:gd name="T43" fmla="*/ 113 h 161"/>
                  <a:gd name="T44" fmla="*/ 126 w 161"/>
                  <a:gd name="T45" fmla="*/ 97 h 161"/>
                  <a:gd name="T46" fmla="*/ 129 w 161"/>
                  <a:gd name="T47" fmla="*/ 77 h 161"/>
                  <a:gd name="T48" fmla="*/ 124 w 161"/>
                  <a:gd name="T49" fmla="*/ 59 h 161"/>
                  <a:gd name="T50" fmla="*/ 113 w 161"/>
                  <a:gd name="T51" fmla="*/ 44 h 161"/>
                  <a:gd name="T52" fmla="*/ 97 w 161"/>
                  <a:gd name="T53" fmla="*/ 35 h 161"/>
                  <a:gd name="T54" fmla="*/ 77 w 161"/>
                  <a:gd name="T55" fmla="*/ 32 h 161"/>
                  <a:gd name="T56" fmla="*/ 59 w 161"/>
                  <a:gd name="T57" fmla="*/ 37 h 161"/>
                  <a:gd name="T58" fmla="*/ 45 w 161"/>
                  <a:gd name="T59" fmla="*/ 49 h 161"/>
                  <a:gd name="T60" fmla="*/ 35 w 161"/>
                  <a:gd name="T61" fmla="*/ 65 h 161"/>
                  <a:gd name="T62" fmla="*/ 32 w 161"/>
                  <a:gd name="T63" fmla="*/ 84 h 161"/>
                  <a:gd name="T64" fmla="*/ 37 w 161"/>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61">
                    <a:moveTo>
                      <a:pt x="1" y="84"/>
                    </a:moveTo>
                    <a:cubicBezTo>
                      <a:pt x="0" y="82"/>
                      <a:pt x="0" y="79"/>
                      <a:pt x="1" y="77"/>
                    </a:cubicBezTo>
                    <a:lnTo>
                      <a:pt x="6" y="52"/>
                    </a:lnTo>
                    <a:cubicBezTo>
                      <a:pt x="6" y="50"/>
                      <a:pt x="7" y="48"/>
                      <a:pt x="8" y="46"/>
                    </a:cubicBezTo>
                    <a:lnTo>
                      <a:pt x="22" y="26"/>
                    </a:lnTo>
                    <a:cubicBezTo>
                      <a:pt x="23" y="25"/>
                      <a:pt x="25" y="23"/>
                      <a:pt x="26" y="22"/>
                    </a:cubicBezTo>
                    <a:lnTo>
                      <a:pt x="46" y="8"/>
                    </a:lnTo>
                    <a:cubicBezTo>
                      <a:pt x="48" y="7"/>
                      <a:pt x="50" y="6"/>
                      <a:pt x="52" y="6"/>
                    </a:cubicBezTo>
                    <a:lnTo>
                      <a:pt x="77" y="1"/>
                    </a:lnTo>
                    <a:cubicBezTo>
                      <a:pt x="79" y="0"/>
                      <a:pt x="82" y="0"/>
                      <a:pt x="84" y="1"/>
                    </a:cubicBezTo>
                    <a:lnTo>
                      <a:pt x="109" y="6"/>
                    </a:lnTo>
                    <a:cubicBezTo>
                      <a:pt x="111" y="6"/>
                      <a:pt x="113" y="7"/>
                      <a:pt x="114" y="8"/>
                    </a:cubicBezTo>
                    <a:lnTo>
                      <a:pt x="135" y="22"/>
                    </a:lnTo>
                    <a:cubicBezTo>
                      <a:pt x="137" y="23"/>
                      <a:pt x="139" y="25"/>
                      <a:pt x="140" y="27"/>
                    </a:cubicBezTo>
                    <a:lnTo>
                      <a:pt x="153" y="47"/>
                    </a:lnTo>
                    <a:cubicBezTo>
                      <a:pt x="154" y="48"/>
                      <a:pt x="155" y="50"/>
                      <a:pt x="155" y="52"/>
                    </a:cubicBezTo>
                    <a:lnTo>
                      <a:pt x="160" y="77"/>
                    </a:lnTo>
                    <a:cubicBezTo>
                      <a:pt x="161" y="79"/>
                      <a:pt x="161" y="82"/>
                      <a:pt x="160" y="84"/>
                    </a:cubicBezTo>
                    <a:lnTo>
                      <a:pt x="155" y="109"/>
                    </a:lnTo>
                    <a:cubicBezTo>
                      <a:pt x="155" y="110"/>
                      <a:pt x="154" y="112"/>
                      <a:pt x="153" y="114"/>
                    </a:cubicBezTo>
                    <a:lnTo>
                      <a:pt x="140" y="135"/>
                    </a:lnTo>
                    <a:cubicBezTo>
                      <a:pt x="139" y="137"/>
                      <a:pt x="137" y="139"/>
                      <a:pt x="135" y="140"/>
                    </a:cubicBezTo>
                    <a:lnTo>
                      <a:pt x="114" y="153"/>
                    </a:lnTo>
                    <a:cubicBezTo>
                      <a:pt x="112" y="154"/>
                      <a:pt x="110" y="155"/>
                      <a:pt x="109" y="155"/>
                    </a:cubicBezTo>
                    <a:lnTo>
                      <a:pt x="84" y="160"/>
                    </a:lnTo>
                    <a:cubicBezTo>
                      <a:pt x="82" y="161"/>
                      <a:pt x="79" y="161"/>
                      <a:pt x="77" y="160"/>
                    </a:cubicBezTo>
                    <a:lnTo>
                      <a:pt x="52" y="155"/>
                    </a:lnTo>
                    <a:cubicBezTo>
                      <a:pt x="50" y="155"/>
                      <a:pt x="48" y="154"/>
                      <a:pt x="47" y="153"/>
                    </a:cubicBezTo>
                    <a:lnTo>
                      <a:pt x="27" y="140"/>
                    </a:lnTo>
                    <a:cubicBezTo>
                      <a:pt x="25" y="139"/>
                      <a:pt x="23" y="137"/>
                      <a:pt x="22" y="135"/>
                    </a:cubicBezTo>
                    <a:lnTo>
                      <a:pt x="8" y="114"/>
                    </a:lnTo>
                    <a:cubicBezTo>
                      <a:pt x="7" y="113"/>
                      <a:pt x="6" y="111"/>
                      <a:pt x="6" y="109"/>
                    </a:cubicBezTo>
                    <a:lnTo>
                      <a:pt x="1" y="84"/>
                    </a:lnTo>
                    <a:close/>
                    <a:moveTo>
                      <a:pt x="37" y="102"/>
                    </a:moveTo>
                    <a:lnTo>
                      <a:pt x="35" y="97"/>
                    </a:lnTo>
                    <a:lnTo>
                      <a:pt x="49" y="118"/>
                    </a:lnTo>
                    <a:lnTo>
                      <a:pt x="44" y="113"/>
                    </a:lnTo>
                    <a:lnTo>
                      <a:pt x="64" y="126"/>
                    </a:lnTo>
                    <a:lnTo>
                      <a:pt x="59" y="124"/>
                    </a:lnTo>
                    <a:lnTo>
                      <a:pt x="84" y="129"/>
                    </a:lnTo>
                    <a:lnTo>
                      <a:pt x="77" y="129"/>
                    </a:lnTo>
                    <a:lnTo>
                      <a:pt x="102" y="124"/>
                    </a:lnTo>
                    <a:lnTo>
                      <a:pt x="97" y="126"/>
                    </a:lnTo>
                    <a:lnTo>
                      <a:pt x="118" y="113"/>
                    </a:lnTo>
                    <a:lnTo>
                      <a:pt x="113" y="118"/>
                    </a:lnTo>
                    <a:lnTo>
                      <a:pt x="126" y="97"/>
                    </a:lnTo>
                    <a:lnTo>
                      <a:pt x="124" y="102"/>
                    </a:lnTo>
                    <a:lnTo>
                      <a:pt x="129" y="77"/>
                    </a:lnTo>
                    <a:lnTo>
                      <a:pt x="129" y="84"/>
                    </a:lnTo>
                    <a:lnTo>
                      <a:pt x="124" y="59"/>
                    </a:lnTo>
                    <a:lnTo>
                      <a:pt x="126" y="64"/>
                    </a:lnTo>
                    <a:lnTo>
                      <a:pt x="113" y="44"/>
                    </a:lnTo>
                    <a:lnTo>
                      <a:pt x="118" y="49"/>
                    </a:lnTo>
                    <a:lnTo>
                      <a:pt x="97" y="35"/>
                    </a:lnTo>
                    <a:lnTo>
                      <a:pt x="102" y="37"/>
                    </a:lnTo>
                    <a:lnTo>
                      <a:pt x="77" y="32"/>
                    </a:lnTo>
                    <a:lnTo>
                      <a:pt x="84" y="32"/>
                    </a:lnTo>
                    <a:lnTo>
                      <a:pt x="59" y="37"/>
                    </a:lnTo>
                    <a:lnTo>
                      <a:pt x="65" y="35"/>
                    </a:lnTo>
                    <a:lnTo>
                      <a:pt x="45" y="49"/>
                    </a:lnTo>
                    <a:lnTo>
                      <a:pt x="49" y="45"/>
                    </a:lnTo>
                    <a:lnTo>
                      <a:pt x="35" y="65"/>
                    </a:lnTo>
                    <a:lnTo>
                      <a:pt x="37" y="59"/>
                    </a:lnTo>
                    <a:lnTo>
                      <a:pt x="32" y="84"/>
                    </a:lnTo>
                    <a:lnTo>
                      <a:pt x="32" y="77"/>
                    </a:lnTo>
                    <a:lnTo>
                      <a:pt x="37" y="10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01" name="Freeform 126"/>
              <p:cNvSpPr>
                <a:spLocks/>
              </p:cNvSpPr>
              <p:nvPr/>
            </p:nvSpPr>
            <p:spPr bwMode="auto">
              <a:xfrm>
                <a:off x="13876178" y="5581347"/>
                <a:ext cx="58738" cy="58737"/>
              </a:xfrm>
              <a:custGeom>
                <a:avLst/>
                <a:gdLst>
                  <a:gd name="T0" fmla="*/ 0 w 112"/>
                  <a:gd name="T1" fmla="*/ 56 h 112"/>
                  <a:gd name="T2" fmla="*/ 56 w 112"/>
                  <a:gd name="T3" fmla="*/ 0 h 112"/>
                  <a:gd name="T4" fmla="*/ 56 w 112"/>
                  <a:gd name="T5" fmla="*/ 0 h 112"/>
                  <a:gd name="T6" fmla="*/ 56 w 112"/>
                  <a:gd name="T7" fmla="*/ 0 h 112"/>
                  <a:gd name="T8" fmla="*/ 112 w 112"/>
                  <a:gd name="T9" fmla="*/ 56 h 112"/>
                  <a:gd name="T10" fmla="*/ 112 w 112"/>
                  <a:gd name="T11" fmla="*/ 56 h 112"/>
                  <a:gd name="T12" fmla="*/ 112 w 112"/>
                  <a:gd name="T13" fmla="*/ 56 h 112"/>
                  <a:gd name="T14" fmla="*/ 56 w 112"/>
                  <a:gd name="T15" fmla="*/ 112 h 112"/>
                  <a:gd name="T16" fmla="*/ 56 w 112"/>
                  <a:gd name="T17" fmla="*/ 112 h 112"/>
                  <a:gd name="T18" fmla="*/ 56 w 112"/>
                  <a:gd name="T19" fmla="*/ 112 h 112"/>
                  <a:gd name="T20" fmla="*/ 0 w 112"/>
                  <a:gd name="T21" fmla="*/ 56 h 112"/>
                  <a:gd name="T22" fmla="*/ 0 w 112"/>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0" y="56"/>
                    </a:moveTo>
                    <a:cubicBezTo>
                      <a:pt x="0" y="26"/>
                      <a:pt x="26" y="0"/>
                      <a:pt x="56" y="0"/>
                    </a:cubicBezTo>
                    <a:cubicBezTo>
                      <a:pt x="56" y="0"/>
                      <a:pt x="56" y="0"/>
                      <a:pt x="56" y="0"/>
                    </a:cubicBezTo>
                    <a:lnTo>
                      <a:pt x="56" y="0"/>
                    </a:lnTo>
                    <a:cubicBezTo>
                      <a:pt x="87" y="0"/>
                      <a:pt x="112" y="26"/>
                      <a:pt x="112" y="56"/>
                    </a:cubicBezTo>
                    <a:cubicBezTo>
                      <a:pt x="112" y="56"/>
                      <a:pt x="112" y="56"/>
                      <a:pt x="112" y="56"/>
                    </a:cubicBezTo>
                    <a:lnTo>
                      <a:pt x="112" y="56"/>
                    </a:lnTo>
                    <a:cubicBezTo>
                      <a:pt x="112" y="87"/>
                      <a:pt x="87" y="112"/>
                      <a:pt x="56" y="112"/>
                    </a:cubicBezTo>
                    <a:cubicBezTo>
                      <a:pt x="56" y="112"/>
                      <a:pt x="56" y="112"/>
                      <a:pt x="56" y="112"/>
                    </a:cubicBezTo>
                    <a:lnTo>
                      <a:pt x="56" y="112"/>
                    </a:lnTo>
                    <a:cubicBezTo>
                      <a:pt x="26"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02" name="Freeform 127"/>
              <p:cNvSpPr>
                <a:spLocks noEditPoints="1"/>
              </p:cNvSpPr>
              <p:nvPr/>
            </p:nvSpPr>
            <p:spPr bwMode="auto">
              <a:xfrm>
                <a:off x="13866653" y="5573410"/>
                <a:ext cx="76200" cy="76200"/>
              </a:xfrm>
              <a:custGeom>
                <a:avLst/>
                <a:gdLst>
                  <a:gd name="T0" fmla="*/ 1 w 145"/>
                  <a:gd name="T1" fmla="*/ 69 h 145"/>
                  <a:gd name="T2" fmla="*/ 8 w 145"/>
                  <a:gd name="T3" fmla="*/ 43 h 145"/>
                  <a:gd name="T4" fmla="*/ 25 w 145"/>
                  <a:gd name="T5" fmla="*/ 20 h 145"/>
                  <a:gd name="T6" fmla="*/ 48 w 145"/>
                  <a:gd name="T7" fmla="*/ 6 h 145"/>
                  <a:gd name="T8" fmla="*/ 76 w 145"/>
                  <a:gd name="T9" fmla="*/ 1 h 145"/>
                  <a:gd name="T10" fmla="*/ 103 w 145"/>
                  <a:gd name="T11" fmla="*/ 8 h 145"/>
                  <a:gd name="T12" fmla="*/ 126 w 145"/>
                  <a:gd name="T13" fmla="*/ 25 h 145"/>
                  <a:gd name="T14" fmla="*/ 140 w 145"/>
                  <a:gd name="T15" fmla="*/ 48 h 145"/>
                  <a:gd name="T16" fmla="*/ 144 w 145"/>
                  <a:gd name="T17" fmla="*/ 75 h 145"/>
                  <a:gd name="T18" fmla="*/ 138 w 145"/>
                  <a:gd name="T19" fmla="*/ 103 h 145"/>
                  <a:gd name="T20" fmla="*/ 121 w 145"/>
                  <a:gd name="T21" fmla="*/ 126 h 145"/>
                  <a:gd name="T22" fmla="*/ 97 w 145"/>
                  <a:gd name="T23" fmla="*/ 140 h 145"/>
                  <a:gd name="T24" fmla="*/ 69 w 145"/>
                  <a:gd name="T25" fmla="*/ 144 h 145"/>
                  <a:gd name="T26" fmla="*/ 43 w 145"/>
                  <a:gd name="T27" fmla="*/ 138 h 145"/>
                  <a:gd name="T28" fmla="*/ 20 w 145"/>
                  <a:gd name="T29" fmla="*/ 121 h 145"/>
                  <a:gd name="T30" fmla="*/ 6 w 145"/>
                  <a:gd name="T31" fmla="*/ 98 h 145"/>
                  <a:gd name="T32" fmla="*/ 37 w 145"/>
                  <a:gd name="T33" fmla="*/ 91 h 145"/>
                  <a:gd name="T34" fmla="*/ 47 w 145"/>
                  <a:gd name="T35" fmla="*/ 104 h 145"/>
                  <a:gd name="T36" fmla="*/ 60 w 145"/>
                  <a:gd name="T37" fmla="*/ 111 h 145"/>
                  <a:gd name="T38" fmla="*/ 75 w 145"/>
                  <a:gd name="T39" fmla="*/ 113 h 145"/>
                  <a:gd name="T40" fmla="*/ 92 w 145"/>
                  <a:gd name="T41" fmla="*/ 109 h 145"/>
                  <a:gd name="T42" fmla="*/ 104 w 145"/>
                  <a:gd name="T43" fmla="*/ 99 h 145"/>
                  <a:gd name="T44" fmla="*/ 111 w 145"/>
                  <a:gd name="T45" fmla="*/ 86 h 145"/>
                  <a:gd name="T46" fmla="*/ 113 w 145"/>
                  <a:gd name="T47" fmla="*/ 70 h 145"/>
                  <a:gd name="T48" fmla="*/ 109 w 145"/>
                  <a:gd name="T49" fmla="*/ 54 h 145"/>
                  <a:gd name="T50" fmla="*/ 99 w 145"/>
                  <a:gd name="T51" fmla="*/ 42 h 145"/>
                  <a:gd name="T52" fmla="*/ 86 w 145"/>
                  <a:gd name="T53" fmla="*/ 35 h 145"/>
                  <a:gd name="T54" fmla="*/ 69 w 145"/>
                  <a:gd name="T55" fmla="*/ 32 h 145"/>
                  <a:gd name="T56" fmla="*/ 55 w 145"/>
                  <a:gd name="T57" fmla="*/ 37 h 145"/>
                  <a:gd name="T58" fmla="*/ 42 w 145"/>
                  <a:gd name="T59" fmla="*/ 47 h 145"/>
                  <a:gd name="T60" fmla="*/ 35 w 145"/>
                  <a:gd name="T61" fmla="*/ 60 h 145"/>
                  <a:gd name="T62" fmla="*/ 32 w 145"/>
                  <a:gd name="T63" fmla="*/ 76 h 145"/>
                  <a:gd name="T64" fmla="*/ 37 w 145"/>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45">
                    <a:moveTo>
                      <a:pt x="1" y="76"/>
                    </a:moveTo>
                    <a:cubicBezTo>
                      <a:pt x="0" y="74"/>
                      <a:pt x="0" y="71"/>
                      <a:pt x="1" y="69"/>
                    </a:cubicBezTo>
                    <a:lnTo>
                      <a:pt x="6" y="48"/>
                    </a:lnTo>
                    <a:cubicBezTo>
                      <a:pt x="6" y="46"/>
                      <a:pt x="7" y="44"/>
                      <a:pt x="8" y="43"/>
                    </a:cubicBezTo>
                    <a:lnTo>
                      <a:pt x="20" y="25"/>
                    </a:lnTo>
                    <a:cubicBezTo>
                      <a:pt x="21" y="23"/>
                      <a:pt x="23" y="21"/>
                      <a:pt x="25" y="20"/>
                    </a:cubicBezTo>
                    <a:lnTo>
                      <a:pt x="43" y="8"/>
                    </a:lnTo>
                    <a:cubicBezTo>
                      <a:pt x="44" y="7"/>
                      <a:pt x="46" y="6"/>
                      <a:pt x="48" y="6"/>
                    </a:cubicBezTo>
                    <a:lnTo>
                      <a:pt x="69" y="1"/>
                    </a:lnTo>
                    <a:cubicBezTo>
                      <a:pt x="71" y="0"/>
                      <a:pt x="74" y="0"/>
                      <a:pt x="76" y="1"/>
                    </a:cubicBezTo>
                    <a:lnTo>
                      <a:pt x="98" y="6"/>
                    </a:lnTo>
                    <a:cubicBezTo>
                      <a:pt x="100" y="6"/>
                      <a:pt x="102" y="7"/>
                      <a:pt x="103" y="8"/>
                    </a:cubicBezTo>
                    <a:lnTo>
                      <a:pt x="121" y="20"/>
                    </a:lnTo>
                    <a:cubicBezTo>
                      <a:pt x="123" y="21"/>
                      <a:pt x="125" y="23"/>
                      <a:pt x="126" y="25"/>
                    </a:cubicBezTo>
                    <a:lnTo>
                      <a:pt x="138" y="43"/>
                    </a:lnTo>
                    <a:cubicBezTo>
                      <a:pt x="139" y="44"/>
                      <a:pt x="140" y="46"/>
                      <a:pt x="140" y="48"/>
                    </a:cubicBezTo>
                    <a:lnTo>
                      <a:pt x="144" y="69"/>
                    </a:lnTo>
                    <a:cubicBezTo>
                      <a:pt x="145" y="71"/>
                      <a:pt x="145" y="73"/>
                      <a:pt x="144" y="75"/>
                    </a:cubicBezTo>
                    <a:lnTo>
                      <a:pt x="140" y="97"/>
                    </a:lnTo>
                    <a:cubicBezTo>
                      <a:pt x="140" y="99"/>
                      <a:pt x="139" y="102"/>
                      <a:pt x="138" y="103"/>
                    </a:cubicBezTo>
                    <a:lnTo>
                      <a:pt x="126" y="121"/>
                    </a:lnTo>
                    <a:cubicBezTo>
                      <a:pt x="125" y="123"/>
                      <a:pt x="123" y="125"/>
                      <a:pt x="121" y="126"/>
                    </a:cubicBezTo>
                    <a:lnTo>
                      <a:pt x="103" y="138"/>
                    </a:lnTo>
                    <a:cubicBezTo>
                      <a:pt x="102" y="139"/>
                      <a:pt x="99" y="140"/>
                      <a:pt x="97" y="140"/>
                    </a:cubicBezTo>
                    <a:lnTo>
                      <a:pt x="75" y="144"/>
                    </a:lnTo>
                    <a:cubicBezTo>
                      <a:pt x="73" y="145"/>
                      <a:pt x="71" y="145"/>
                      <a:pt x="69" y="144"/>
                    </a:cubicBezTo>
                    <a:lnTo>
                      <a:pt x="48" y="140"/>
                    </a:lnTo>
                    <a:cubicBezTo>
                      <a:pt x="46" y="140"/>
                      <a:pt x="44" y="139"/>
                      <a:pt x="43" y="138"/>
                    </a:cubicBezTo>
                    <a:lnTo>
                      <a:pt x="25" y="126"/>
                    </a:lnTo>
                    <a:cubicBezTo>
                      <a:pt x="23" y="125"/>
                      <a:pt x="21" y="123"/>
                      <a:pt x="20" y="121"/>
                    </a:cubicBezTo>
                    <a:lnTo>
                      <a:pt x="8" y="103"/>
                    </a:lnTo>
                    <a:cubicBezTo>
                      <a:pt x="7" y="102"/>
                      <a:pt x="6" y="100"/>
                      <a:pt x="6" y="98"/>
                    </a:cubicBezTo>
                    <a:lnTo>
                      <a:pt x="1" y="76"/>
                    </a:lnTo>
                    <a:close/>
                    <a:moveTo>
                      <a:pt x="37" y="91"/>
                    </a:moveTo>
                    <a:lnTo>
                      <a:pt x="35" y="86"/>
                    </a:lnTo>
                    <a:lnTo>
                      <a:pt x="47" y="104"/>
                    </a:lnTo>
                    <a:lnTo>
                      <a:pt x="42" y="99"/>
                    </a:lnTo>
                    <a:lnTo>
                      <a:pt x="60" y="111"/>
                    </a:lnTo>
                    <a:lnTo>
                      <a:pt x="54" y="109"/>
                    </a:lnTo>
                    <a:lnTo>
                      <a:pt x="75" y="113"/>
                    </a:lnTo>
                    <a:lnTo>
                      <a:pt x="70" y="113"/>
                    </a:lnTo>
                    <a:lnTo>
                      <a:pt x="92" y="109"/>
                    </a:lnTo>
                    <a:lnTo>
                      <a:pt x="86" y="111"/>
                    </a:lnTo>
                    <a:lnTo>
                      <a:pt x="104" y="99"/>
                    </a:lnTo>
                    <a:lnTo>
                      <a:pt x="99" y="104"/>
                    </a:lnTo>
                    <a:lnTo>
                      <a:pt x="111" y="86"/>
                    </a:lnTo>
                    <a:lnTo>
                      <a:pt x="109" y="92"/>
                    </a:lnTo>
                    <a:lnTo>
                      <a:pt x="113" y="70"/>
                    </a:lnTo>
                    <a:lnTo>
                      <a:pt x="113" y="75"/>
                    </a:lnTo>
                    <a:lnTo>
                      <a:pt x="109" y="54"/>
                    </a:lnTo>
                    <a:lnTo>
                      <a:pt x="111" y="60"/>
                    </a:lnTo>
                    <a:lnTo>
                      <a:pt x="99" y="42"/>
                    </a:lnTo>
                    <a:lnTo>
                      <a:pt x="104" y="47"/>
                    </a:lnTo>
                    <a:lnTo>
                      <a:pt x="86" y="35"/>
                    </a:lnTo>
                    <a:lnTo>
                      <a:pt x="91" y="37"/>
                    </a:lnTo>
                    <a:lnTo>
                      <a:pt x="69" y="32"/>
                    </a:lnTo>
                    <a:lnTo>
                      <a:pt x="76" y="32"/>
                    </a:lnTo>
                    <a:lnTo>
                      <a:pt x="55" y="37"/>
                    </a:lnTo>
                    <a:lnTo>
                      <a:pt x="60" y="35"/>
                    </a:lnTo>
                    <a:lnTo>
                      <a:pt x="42" y="47"/>
                    </a:lnTo>
                    <a:lnTo>
                      <a:pt x="47" y="42"/>
                    </a:lnTo>
                    <a:lnTo>
                      <a:pt x="35" y="60"/>
                    </a:lnTo>
                    <a:lnTo>
                      <a:pt x="37" y="55"/>
                    </a:lnTo>
                    <a:lnTo>
                      <a:pt x="32" y="76"/>
                    </a:lnTo>
                    <a:lnTo>
                      <a:pt x="32" y="69"/>
                    </a:lnTo>
                    <a:lnTo>
                      <a:pt x="37" y="91"/>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03" name="Freeform 128"/>
              <p:cNvSpPr>
                <a:spLocks/>
              </p:cNvSpPr>
              <p:nvPr/>
            </p:nvSpPr>
            <p:spPr bwMode="auto">
              <a:xfrm>
                <a:off x="13303090" y="4122435"/>
                <a:ext cx="68263" cy="68262"/>
              </a:xfrm>
              <a:custGeom>
                <a:avLst/>
                <a:gdLst>
                  <a:gd name="T0" fmla="*/ 0 w 128"/>
                  <a:gd name="T1" fmla="*/ 64 h 128"/>
                  <a:gd name="T2" fmla="*/ 64 w 128"/>
                  <a:gd name="T3" fmla="*/ 0 h 128"/>
                  <a:gd name="T4" fmla="*/ 64 w 128"/>
                  <a:gd name="T5" fmla="*/ 0 h 128"/>
                  <a:gd name="T6" fmla="*/ 64 w 128"/>
                  <a:gd name="T7" fmla="*/ 0 h 128"/>
                  <a:gd name="T8" fmla="*/ 128 w 128"/>
                  <a:gd name="T9" fmla="*/ 64 h 128"/>
                  <a:gd name="T10" fmla="*/ 128 w 128"/>
                  <a:gd name="T11" fmla="*/ 64 h 128"/>
                  <a:gd name="T12" fmla="*/ 128 w 128"/>
                  <a:gd name="T13" fmla="*/ 64 h 128"/>
                  <a:gd name="T14" fmla="*/ 64 w 128"/>
                  <a:gd name="T15" fmla="*/ 128 h 128"/>
                  <a:gd name="T16" fmla="*/ 64 w 128"/>
                  <a:gd name="T17" fmla="*/ 128 h 128"/>
                  <a:gd name="T18" fmla="*/ 64 w 128"/>
                  <a:gd name="T19" fmla="*/ 128 h 128"/>
                  <a:gd name="T20" fmla="*/ 0 w 128"/>
                  <a:gd name="T21" fmla="*/ 64 h 128"/>
                  <a:gd name="T22" fmla="*/ 0 w 128"/>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04" name="Freeform 129"/>
              <p:cNvSpPr>
                <a:spLocks noEditPoints="1"/>
              </p:cNvSpPr>
              <p:nvPr/>
            </p:nvSpPr>
            <p:spPr bwMode="auto">
              <a:xfrm>
                <a:off x="13295153" y="4114497"/>
                <a:ext cx="84138" cy="84137"/>
              </a:xfrm>
              <a:custGeom>
                <a:avLst/>
                <a:gdLst>
                  <a:gd name="T0" fmla="*/ 1 w 161"/>
                  <a:gd name="T1" fmla="*/ 77 h 161"/>
                  <a:gd name="T2" fmla="*/ 8 w 161"/>
                  <a:gd name="T3" fmla="*/ 46 h 161"/>
                  <a:gd name="T4" fmla="*/ 26 w 161"/>
                  <a:gd name="T5" fmla="*/ 22 h 161"/>
                  <a:gd name="T6" fmla="*/ 52 w 161"/>
                  <a:gd name="T7" fmla="*/ 6 h 161"/>
                  <a:gd name="T8" fmla="*/ 84 w 161"/>
                  <a:gd name="T9" fmla="*/ 1 h 161"/>
                  <a:gd name="T10" fmla="*/ 114 w 161"/>
                  <a:gd name="T11" fmla="*/ 8 h 161"/>
                  <a:gd name="T12" fmla="*/ 140 w 161"/>
                  <a:gd name="T13" fmla="*/ 27 h 161"/>
                  <a:gd name="T14" fmla="*/ 155 w 161"/>
                  <a:gd name="T15" fmla="*/ 52 h 161"/>
                  <a:gd name="T16" fmla="*/ 160 w 161"/>
                  <a:gd name="T17" fmla="*/ 84 h 161"/>
                  <a:gd name="T18" fmla="*/ 153 w 161"/>
                  <a:gd name="T19" fmla="*/ 114 h 161"/>
                  <a:gd name="T20" fmla="*/ 135 w 161"/>
                  <a:gd name="T21" fmla="*/ 140 h 161"/>
                  <a:gd name="T22" fmla="*/ 109 w 161"/>
                  <a:gd name="T23" fmla="*/ 155 h 161"/>
                  <a:gd name="T24" fmla="*/ 77 w 161"/>
                  <a:gd name="T25" fmla="*/ 160 h 161"/>
                  <a:gd name="T26" fmla="*/ 47 w 161"/>
                  <a:gd name="T27" fmla="*/ 153 h 161"/>
                  <a:gd name="T28" fmla="*/ 22 w 161"/>
                  <a:gd name="T29" fmla="*/ 135 h 161"/>
                  <a:gd name="T30" fmla="*/ 6 w 161"/>
                  <a:gd name="T31" fmla="*/ 109 h 161"/>
                  <a:gd name="T32" fmla="*/ 37 w 161"/>
                  <a:gd name="T33" fmla="*/ 102 h 161"/>
                  <a:gd name="T34" fmla="*/ 49 w 161"/>
                  <a:gd name="T35" fmla="*/ 118 h 161"/>
                  <a:gd name="T36" fmla="*/ 64 w 161"/>
                  <a:gd name="T37" fmla="*/ 126 h 161"/>
                  <a:gd name="T38" fmla="*/ 84 w 161"/>
                  <a:gd name="T39" fmla="*/ 129 h 161"/>
                  <a:gd name="T40" fmla="*/ 102 w 161"/>
                  <a:gd name="T41" fmla="*/ 124 h 161"/>
                  <a:gd name="T42" fmla="*/ 118 w 161"/>
                  <a:gd name="T43" fmla="*/ 113 h 161"/>
                  <a:gd name="T44" fmla="*/ 126 w 161"/>
                  <a:gd name="T45" fmla="*/ 97 h 161"/>
                  <a:gd name="T46" fmla="*/ 129 w 161"/>
                  <a:gd name="T47" fmla="*/ 77 h 161"/>
                  <a:gd name="T48" fmla="*/ 124 w 161"/>
                  <a:gd name="T49" fmla="*/ 59 h 161"/>
                  <a:gd name="T50" fmla="*/ 113 w 161"/>
                  <a:gd name="T51" fmla="*/ 44 h 161"/>
                  <a:gd name="T52" fmla="*/ 97 w 161"/>
                  <a:gd name="T53" fmla="*/ 35 h 161"/>
                  <a:gd name="T54" fmla="*/ 77 w 161"/>
                  <a:gd name="T55" fmla="*/ 32 h 161"/>
                  <a:gd name="T56" fmla="*/ 59 w 161"/>
                  <a:gd name="T57" fmla="*/ 37 h 161"/>
                  <a:gd name="T58" fmla="*/ 45 w 161"/>
                  <a:gd name="T59" fmla="*/ 49 h 161"/>
                  <a:gd name="T60" fmla="*/ 35 w 161"/>
                  <a:gd name="T61" fmla="*/ 65 h 161"/>
                  <a:gd name="T62" fmla="*/ 32 w 161"/>
                  <a:gd name="T63" fmla="*/ 84 h 161"/>
                  <a:gd name="T64" fmla="*/ 37 w 161"/>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61">
                    <a:moveTo>
                      <a:pt x="1" y="84"/>
                    </a:moveTo>
                    <a:cubicBezTo>
                      <a:pt x="0" y="82"/>
                      <a:pt x="0" y="79"/>
                      <a:pt x="1" y="77"/>
                    </a:cubicBezTo>
                    <a:lnTo>
                      <a:pt x="6" y="52"/>
                    </a:lnTo>
                    <a:cubicBezTo>
                      <a:pt x="6" y="50"/>
                      <a:pt x="7" y="48"/>
                      <a:pt x="8" y="46"/>
                    </a:cubicBezTo>
                    <a:lnTo>
                      <a:pt x="22" y="26"/>
                    </a:lnTo>
                    <a:cubicBezTo>
                      <a:pt x="23" y="25"/>
                      <a:pt x="25" y="23"/>
                      <a:pt x="26" y="22"/>
                    </a:cubicBezTo>
                    <a:lnTo>
                      <a:pt x="46" y="8"/>
                    </a:lnTo>
                    <a:cubicBezTo>
                      <a:pt x="48" y="7"/>
                      <a:pt x="50" y="6"/>
                      <a:pt x="52" y="6"/>
                    </a:cubicBezTo>
                    <a:lnTo>
                      <a:pt x="77" y="1"/>
                    </a:lnTo>
                    <a:cubicBezTo>
                      <a:pt x="79" y="0"/>
                      <a:pt x="82" y="0"/>
                      <a:pt x="84" y="1"/>
                    </a:cubicBezTo>
                    <a:lnTo>
                      <a:pt x="109" y="6"/>
                    </a:lnTo>
                    <a:cubicBezTo>
                      <a:pt x="111" y="6"/>
                      <a:pt x="113" y="7"/>
                      <a:pt x="114" y="8"/>
                    </a:cubicBezTo>
                    <a:lnTo>
                      <a:pt x="135" y="22"/>
                    </a:lnTo>
                    <a:cubicBezTo>
                      <a:pt x="137" y="23"/>
                      <a:pt x="139" y="25"/>
                      <a:pt x="140" y="27"/>
                    </a:cubicBezTo>
                    <a:lnTo>
                      <a:pt x="153" y="47"/>
                    </a:lnTo>
                    <a:cubicBezTo>
                      <a:pt x="154" y="48"/>
                      <a:pt x="155" y="50"/>
                      <a:pt x="155" y="52"/>
                    </a:cubicBezTo>
                    <a:lnTo>
                      <a:pt x="160" y="77"/>
                    </a:lnTo>
                    <a:cubicBezTo>
                      <a:pt x="161" y="79"/>
                      <a:pt x="161" y="82"/>
                      <a:pt x="160" y="84"/>
                    </a:cubicBezTo>
                    <a:lnTo>
                      <a:pt x="155" y="109"/>
                    </a:lnTo>
                    <a:cubicBezTo>
                      <a:pt x="155" y="110"/>
                      <a:pt x="154" y="112"/>
                      <a:pt x="153" y="114"/>
                    </a:cubicBezTo>
                    <a:lnTo>
                      <a:pt x="140" y="135"/>
                    </a:lnTo>
                    <a:cubicBezTo>
                      <a:pt x="139" y="137"/>
                      <a:pt x="137" y="139"/>
                      <a:pt x="135" y="140"/>
                    </a:cubicBezTo>
                    <a:lnTo>
                      <a:pt x="114" y="153"/>
                    </a:lnTo>
                    <a:cubicBezTo>
                      <a:pt x="112" y="154"/>
                      <a:pt x="110" y="155"/>
                      <a:pt x="109" y="155"/>
                    </a:cubicBezTo>
                    <a:lnTo>
                      <a:pt x="84" y="160"/>
                    </a:lnTo>
                    <a:cubicBezTo>
                      <a:pt x="82" y="161"/>
                      <a:pt x="79" y="161"/>
                      <a:pt x="77" y="160"/>
                    </a:cubicBezTo>
                    <a:lnTo>
                      <a:pt x="52" y="155"/>
                    </a:lnTo>
                    <a:cubicBezTo>
                      <a:pt x="50" y="155"/>
                      <a:pt x="48" y="154"/>
                      <a:pt x="47" y="153"/>
                    </a:cubicBezTo>
                    <a:lnTo>
                      <a:pt x="27" y="140"/>
                    </a:lnTo>
                    <a:cubicBezTo>
                      <a:pt x="25" y="139"/>
                      <a:pt x="23" y="137"/>
                      <a:pt x="22" y="135"/>
                    </a:cubicBezTo>
                    <a:lnTo>
                      <a:pt x="8" y="114"/>
                    </a:lnTo>
                    <a:cubicBezTo>
                      <a:pt x="7" y="113"/>
                      <a:pt x="6" y="111"/>
                      <a:pt x="6" y="109"/>
                    </a:cubicBezTo>
                    <a:lnTo>
                      <a:pt x="1" y="84"/>
                    </a:lnTo>
                    <a:close/>
                    <a:moveTo>
                      <a:pt x="37" y="102"/>
                    </a:moveTo>
                    <a:lnTo>
                      <a:pt x="35" y="97"/>
                    </a:lnTo>
                    <a:lnTo>
                      <a:pt x="49" y="118"/>
                    </a:lnTo>
                    <a:lnTo>
                      <a:pt x="44" y="113"/>
                    </a:lnTo>
                    <a:lnTo>
                      <a:pt x="64" y="126"/>
                    </a:lnTo>
                    <a:lnTo>
                      <a:pt x="59" y="124"/>
                    </a:lnTo>
                    <a:lnTo>
                      <a:pt x="84" y="129"/>
                    </a:lnTo>
                    <a:lnTo>
                      <a:pt x="77" y="129"/>
                    </a:lnTo>
                    <a:lnTo>
                      <a:pt x="102" y="124"/>
                    </a:lnTo>
                    <a:lnTo>
                      <a:pt x="97" y="126"/>
                    </a:lnTo>
                    <a:lnTo>
                      <a:pt x="118" y="113"/>
                    </a:lnTo>
                    <a:lnTo>
                      <a:pt x="113" y="118"/>
                    </a:lnTo>
                    <a:lnTo>
                      <a:pt x="126" y="97"/>
                    </a:lnTo>
                    <a:lnTo>
                      <a:pt x="124" y="102"/>
                    </a:lnTo>
                    <a:lnTo>
                      <a:pt x="129" y="77"/>
                    </a:lnTo>
                    <a:lnTo>
                      <a:pt x="129" y="84"/>
                    </a:lnTo>
                    <a:lnTo>
                      <a:pt x="124" y="59"/>
                    </a:lnTo>
                    <a:lnTo>
                      <a:pt x="126" y="64"/>
                    </a:lnTo>
                    <a:lnTo>
                      <a:pt x="113" y="44"/>
                    </a:lnTo>
                    <a:lnTo>
                      <a:pt x="118" y="49"/>
                    </a:lnTo>
                    <a:lnTo>
                      <a:pt x="97" y="35"/>
                    </a:lnTo>
                    <a:lnTo>
                      <a:pt x="102" y="37"/>
                    </a:lnTo>
                    <a:lnTo>
                      <a:pt x="77" y="32"/>
                    </a:lnTo>
                    <a:lnTo>
                      <a:pt x="84" y="32"/>
                    </a:lnTo>
                    <a:lnTo>
                      <a:pt x="59" y="37"/>
                    </a:lnTo>
                    <a:lnTo>
                      <a:pt x="65" y="35"/>
                    </a:lnTo>
                    <a:lnTo>
                      <a:pt x="45" y="49"/>
                    </a:lnTo>
                    <a:lnTo>
                      <a:pt x="49" y="45"/>
                    </a:lnTo>
                    <a:lnTo>
                      <a:pt x="35" y="65"/>
                    </a:lnTo>
                    <a:lnTo>
                      <a:pt x="37" y="59"/>
                    </a:lnTo>
                    <a:lnTo>
                      <a:pt x="32" y="84"/>
                    </a:lnTo>
                    <a:lnTo>
                      <a:pt x="32" y="77"/>
                    </a:lnTo>
                    <a:lnTo>
                      <a:pt x="37" y="10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05" name="Freeform 130"/>
              <p:cNvSpPr>
                <a:spLocks/>
              </p:cNvSpPr>
              <p:nvPr/>
            </p:nvSpPr>
            <p:spPr bwMode="auto">
              <a:xfrm>
                <a:off x="14220665" y="3936697"/>
                <a:ext cx="66675" cy="60325"/>
              </a:xfrm>
              <a:custGeom>
                <a:avLst/>
                <a:gdLst>
                  <a:gd name="T0" fmla="*/ 0 w 128"/>
                  <a:gd name="T1" fmla="*/ 56 h 112"/>
                  <a:gd name="T2" fmla="*/ 64 w 128"/>
                  <a:gd name="T3" fmla="*/ 0 h 112"/>
                  <a:gd name="T4" fmla="*/ 64 w 128"/>
                  <a:gd name="T5" fmla="*/ 0 h 112"/>
                  <a:gd name="T6" fmla="*/ 64 w 128"/>
                  <a:gd name="T7" fmla="*/ 0 h 112"/>
                  <a:gd name="T8" fmla="*/ 128 w 128"/>
                  <a:gd name="T9" fmla="*/ 56 h 112"/>
                  <a:gd name="T10" fmla="*/ 128 w 128"/>
                  <a:gd name="T11" fmla="*/ 56 h 112"/>
                  <a:gd name="T12" fmla="*/ 128 w 128"/>
                  <a:gd name="T13" fmla="*/ 56 h 112"/>
                  <a:gd name="T14" fmla="*/ 64 w 128"/>
                  <a:gd name="T15" fmla="*/ 112 h 112"/>
                  <a:gd name="T16" fmla="*/ 64 w 128"/>
                  <a:gd name="T17" fmla="*/ 112 h 112"/>
                  <a:gd name="T18" fmla="*/ 64 w 128"/>
                  <a:gd name="T19" fmla="*/ 112 h 112"/>
                  <a:gd name="T20" fmla="*/ 0 w 128"/>
                  <a:gd name="T21" fmla="*/ 56 h 112"/>
                  <a:gd name="T22" fmla="*/ 0 w 128"/>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12">
                    <a:moveTo>
                      <a:pt x="0" y="56"/>
                    </a:moveTo>
                    <a:cubicBezTo>
                      <a:pt x="0" y="26"/>
                      <a:pt x="29" y="0"/>
                      <a:pt x="64" y="0"/>
                    </a:cubicBezTo>
                    <a:cubicBezTo>
                      <a:pt x="64" y="0"/>
                      <a:pt x="64" y="0"/>
                      <a:pt x="64" y="0"/>
                    </a:cubicBezTo>
                    <a:lnTo>
                      <a:pt x="64" y="0"/>
                    </a:lnTo>
                    <a:cubicBezTo>
                      <a:pt x="100" y="0"/>
                      <a:pt x="128" y="26"/>
                      <a:pt x="128" y="56"/>
                    </a:cubicBezTo>
                    <a:cubicBezTo>
                      <a:pt x="128" y="56"/>
                      <a:pt x="128" y="56"/>
                      <a:pt x="128" y="56"/>
                    </a:cubicBezTo>
                    <a:lnTo>
                      <a:pt x="128" y="56"/>
                    </a:lnTo>
                    <a:cubicBezTo>
                      <a:pt x="128" y="87"/>
                      <a:pt x="100" y="112"/>
                      <a:pt x="64" y="112"/>
                    </a:cubicBezTo>
                    <a:cubicBezTo>
                      <a:pt x="64" y="112"/>
                      <a:pt x="64" y="112"/>
                      <a:pt x="64" y="112"/>
                    </a:cubicBezTo>
                    <a:lnTo>
                      <a:pt x="64" y="112"/>
                    </a:lnTo>
                    <a:cubicBezTo>
                      <a:pt x="29"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06" name="Freeform 131"/>
              <p:cNvSpPr>
                <a:spLocks noEditPoints="1"/>
              </p:cNvSpPr>
              <p:nvPr/>
            </p:nvSpPr>
            <p:spPr bwMode="auto">
              <a:xfrm>
                <a:off x="14212728" y="3928760"/>
                <a:ext cx="84138" cy="76200"/>
              </a:xfrm>
              <a:custGeom>
                <a:avLst/>
                <a:gdLst>
                  <a:gd name="T0" fmla="*/ 1 w 161"/>
                  <a:gd name="T1" fmla="*/ 69 h 145"/>
                  <a:gd name="T2" fmla="*/ 9 w 161"/>
                  <a:gd name="T3" fmla="*/ 42 h 145"/>
                  <a:gd name="T4" fmla="*/ 27 w 161"/>
                  <a:gd name="T5" fmla="*/ 20 h 145"/>
                  <a:gd name="T6" fmla="*/ 52 w 161"/>
                  <a:gd name="T7" fmla="*/ 6 h 145"/>
                  <a:gd name="T8" fmla="*/ 84 w 161"/>
                  <a:gd name="T9" fmla="*/ 1 h 145"/>
                  <a:gd name="T10" fmla="*/ 113 w 161"/>
                  <a:gd name="T11" fmla="*/ 8 h 145"/>
                  <a:gd name="T12" fmla="*/ 139 w 161"/>
                  <a:gd name="T13" fmla="*/ 24 h 145"/>
                  <a:gd name="T14" fmla="*/ 155 w 161"/>
                  <a:gd name="T15" fmla="*/ 48 h 145"/>
                  <a:gd name="T16" fmla="*/ 160 w 161"/>
                  <a:gd name="T17" fmla="*/ 76 h 145"/>
                  <a:gd name="T18" fmla="*/ 152 w 161"/>
                  <a:gd name="T19" fmla="*/ 104 h 145"/>
                  <a:gd name="T20" fmla="*/ 134 w 161"/>
                  <a:gd name="T21" fmla="*/ 126 h 145"/>
                  <a:gd name="T22" fmla="*/ 108 w 161"/>
                  <a:gd name="T23" fmla="*/ 140 h 145"/>
                  <a:gd name="T24" fmla="*/ 78 w 161"/>
                  <a:gd name="T25" fmla="*/ 144 h 145"/>
                  <a:gd name="T26" fmla="*/ 47 w 161"/>
                  <a:gd name="T27" fmla="*/ 138 h 145"/>
                  <a:gd name="T28" fmla="*/ 23 w 161"/>
                  <a:gd name="T29" fmla="*/ 122 h 145"/>
                  <a:gd name="T30" fmla="*/ 6 w 161"/>
                  <a:gd name="T31" fmla="*/ 98 h 145"/>
                  <a:gd name="T32" fmla="*/ 37 w 161"/>
                  <a:gd name="T33" fmla="*/ 91 h 145"/>
                  <a:gd name="T34" fmla="*/ 48 w 161"/>
                  <a:gd name="T35" fmla="*/ 103 h 145"/>
                  <a:gd name="T36" fmla="*/ 64 w 161"/>
                  <a:gd name="T37" fmla="*/ 111 h 145"/>
                  <a:gd name="T38" fmla="*/ 83 w 161"/>
                  <a:gd name="T39" fmla="*/ 113 h 145"/>
                  <a:gd name="T40" fmla="*/ 103 w 161"/>
                  <a:gd name="T41" fmla="*/ 109 h 145"/>
                  <a:gd name="T42" fmla="*/ 119 w 161"/>
                  <a:gd name="T43" fmla="*/ 99 h 145"/>
                  <a:gd name="T44" fmla="*/ 126 w 161"/>
                  <a:gd name="T45" fmla="*/ 85 h 145"/>
                  <a:gd name="T46" fmla="*/ 129 w 161"/>
                  <a:gd name="T47" fmla="*/ 69 h 145"/>
                  <a:gd name="T48" fmla="*/ 124 w 161"/>
                  <a:gd name="T49" fmla="*/ 55 h 145"/>
                  <a:gd name="T50" fmla="*/ 113 w 161"/>
                  <a:gd name="T51" fmla="*/ 43 h 145"/>
                  <a:gd name="T52" fmla="*/ 98 w 161"/>
                  <a:gd name="T53" fmla="*/ 35 h 145"/>
                  <a:gd name="T54" fmla="*/ 77 w 161"/>
                  <a:gd name="T55" fmla="*/ 32 h 145"/>
                  <a:gd name="T56" fmla="*/ 59 w 161"/>
                  <a:gd name="T57" fmla="*/ 37 h 145"/>
                  <a:gd name="T58" fmla="*/ 44 w 161"/>
                  <a:gd name="T59" fmla="*/ 47 h 145"/>
                  <a:gd name="T60" fmla="*/ 34 w 161"/>
                  <a:gd name="T61" fmla="*/ 61 h 145"/>
                  <a:gd name="T62" fmla="*/ 32 w 161"/>
                  <a:gd name="T63" fmla="*/ 76 h 145"/>
                  <a:gd name="T64" fmla="*/ 37 w 161"/>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45">
                    <a:moveTo>
                      <a:pt x="1" y="76"/>
                    </a:moveTo>
                    <a:cubicBezTo>
                      <a:pt x="0" y="74"/>
                      <a:pt x="0" y="71"/>
                      <a:pt x="1" y="69"/>
                    </a:cubicBezTo>
                    <a:lnTo>
                      <a:pt x="6" y="48"/>
                    </a:lnTo>
                    <a:cubicBezTo>
                      <a:pt x="6" y="46"/>
                      <a:pt x="7" y="43"/>
                      <a:pt x="9" y="42"/>
                    </a:cubicBezTo>
                    <a:lnTo>
                      <a:pt x="23" y="24"/>
                    </a:lnTo>
                    <a:cubicBezTo>
                      <a:pt x="24" y="22"/>
                      <a:pt x="26" y="21"/>
                      <a:pt x="27" y="20"/>
                    </a:cubicBezTo>
                    <a:lnTo>
                      <a:pt x="47" y="8"/>
                    </a:lnTo>
                    <a:cubicBezTo>
                      <a:pt x="49" y="7"/>
                      <a:pt x="51" y="6"/>
                      <a:pt x="52" y="6"/>
                    </a:cubicBezTo>
                    <a:lnTo>
                      <a:pt x="77" y="1"/>
                    </a:lnTo>
                    <a:cubicBezTo>
                      <a:pt x="79" y="0"/>
                      <a:pt x="82" y="0"/>
                      <a:pt x="84" y="1"/>
                    </a:cubicBezTo>
                    <a:lnTo>
                      <a:pt x="109" y="6"/>
                    </a:lnTo>
                    <a:cubicBezTo>
                      <a:pt x="110" y="6"/>
                      <a:pt x="112" y="7"/>
                      <a:pt x="113" y="8"/>
                    </a:cubicBezTo>
                    <a:lnTo>
                      <a:pt x="134" y="20"/>
                    </a:lnTo>
                    <a:cubicBezTo>
                      <a:pt x="136" y="21"/>
                      <a:pt x="138" y="22"/>
                      <a:pt x="139" y="24"/>
                    </a:cubicBezTo>
                    <a:lnTo>
                      <a:pt x="152" y="42"/>
                    </a:lnTo>
                    <a:cubicBezTo>
                      <a:pt x="154" y="44"/>
                      <a:pt x="155" y="46"/>
                      <a:pt x="155" y="48"/>
                    </a:cubicBezTo>
                    <a:lnTo>
                      <a:pt x="160" y="69"/>
                    </a:lnTo>
                    <a:cubicBezTo>
                      <a:pt x="161" y="71"/>
                      <a:pt x="161" y="74"/>
                      <a:pt x="160" y="76"/>
                    </a:cubicBezTo>
                    <a:lnTo>
                      <a:pt x="155" y="98"/>
                    </a:lnTo>
                    <a:cubicBezTo>
                      <a:pt x="155" y="100"/>
                      <a:pt x="154" y="102"/>
                      <a:pt x="152" y="104"/>
                    </a:cubicBezTo>
                    <a:lnTo>
                      <a:pt x="139" y="122"/>
                    </a:lnTo>
                    <a:cubicBezTo>
                      <a:pt x="138" y="124"/>
                      <a:pt x="136" y="125"/>
                      <a:pt x="134" y="126"/>
                    </a:cubicBezTo>
                    <a:lnTo>
                      <a:pt x="113" y="138"/>
                    </a:lnTo>
                    <a:cubicBezTo>
                      <a:pt x="112" y="139"/>
                      <a:pt x="110" y="140"/>
                      <a:pt x="108" y="140"/>
                    </a:cubicBezTo>
                    <a:lnTo>
                      <a:pt x="83" y="144"/>
                    </a:lnTo>
                    <a:cubicBezTo>
                      <a:pt x="81" y="145"/>
                      <a:pt x="80" y="145"/>
                      <a:pt x="78" y="144"/>
                    </a:cubicBezTo>
                    <a:lnTo>
                      <a:pt x="53" y="140"/>
                    </a:lnTo>
                    <a:cubicBezTo>
                      <a:pt x="51" y="140"/>
                      <a:pt x="49" y="139"/>
                      <a:pt x="47" y="138"/>
                    </a:cubicBezTo>
                    <a:lnTo>
                      <a:pt x="27" y="126"/>
                    </a:lnTo>
                    <a:cubicBezTo>
                      <a:pt x="26" y="125"/>
                      <a:pt x="24" y="124"/>
                      <a:pt x="23" y="122"/>
                    </a:cubicBezTo>
                    <a:lnTo>
                      <a:pt x="9" y="104"/>
                    </a:lnTo>
                    <a:cubicBezTo>
                      <a:pt x="7" y="102"/>
                      <a:pt x="6" y="100"/>
                      <a:pt x="6" y="98"/>
                    </a:cubicBezTo>
                    <a:lnTo>
                      <a:pt x="1" y="76"/>
                    </a:lnTo>
                    <a:close/>
                    <a:moveTo>
                      <a:pt x="37" y="91"/>
                    </a:moveTo>
                    <a:lnTo>
                      <a:pt x="34" y="85"/>
                    </a:lnTo>
                    <a:lnTo>
                      <a:pt x="48" y="103"/>
                    </a:lnTo>
                    <a:lnTo>
                      <a:pt x="44" y="99"/>
                    </a:lnTo>
                    <a:lnTo>
                      <a:pt x="64" y="111"/>
                    </a:lnTo>
                    <a:lnTo>
                      <a:pt x="58" y="109"/>
                    </a:lnTo>
                    <a:lnTo>
                      <a:pt x="83" y="113"/>
                    </a:lnTo>
                    <a:lnTo>
                      <a:pt x="78" y="113"/>
                    </a:lnTo>
                    <a:lnTo>
                      <a:pt x="103" y="109"/>
                    </a:lnTo>
                    <a:lnTo>
                      <a:pt x="98" y="111"/>
                    </a:lnTo>
                    <a:lnTo>
                      <a:pt x="119" y="99"/>
                    </a:lnTo>
                    <a:lnTo>
                      <a:pt x="113" y="103"/>
                    </a:lnTo>
                    <a:lnTo>
                      <a:pt x="126" y="85"/>
                    </a:lnTo>
                    <a:lnTo>
                      <a:pt x="124" y="91"/>
                    </a:lnTo>
                    <a:lnTo>
                      <a:pt x="129" y="69"/>
                    </a:lnTo>
                    <a:lnTo>
                      <a:pt x="129" y="76"/>
                    </a:lnTo>
                    <a:lnTo>
                      <a:pt x="124" y="55"/>
                    </a:lnTo>
                    <a:lnTo>
                      <a:pt x="126" y="61"/>
                    </a:lnTo>
                    <a:lnTo>
                      <a:pt x="113" y="43"/>
                    </a:lnTo>
                    <a:lnTo>
                      <a:pt x="119" y="47"/>
                    </a:lnTo>
                    <a:lnTo>
                      <a:pt x="98" y="35"/>
                    </a:lnTo>
                    <a:lnTo>
                      <a:pt x="102" y="37"/>
                    </a:lnTo>
                    <a:lnTo>
                      <a:pt x="77" y="32"/>
                    </a:lnTo>
                    <a:lnTo>
                      <a:pt x="84" y="32"/>
                    </a:lnTo>
                    <a:lnTo>
                      <a:pt x="59" y="37"/>
                    </a:lnTo>
                    <a:lnTo>
                      <a:pt x="64" y="35"/>
                    </a:lnTo>
                    <a:lnTo>
                      <a:pt x="44" y="47"/>
                    </a:lnTo>
                    <a:lnTo>
                      <a:pt x="48" y="43"/>
                    </a:lnTo>
                    <a:lnTo>
                      <a:pt x="34" y="61"/>
                    </a:lnTo>
                    <a:lnTo>
                      <a:pt x="37" y="55"/>
                    </a:lnTo>
                    <a:lnTo>
                      <a:pt x="32" y="76"/>
                    </a:lnTo>
                    <a:lnTo>
                      <a:pt x="32" y="69"/>
                    </a:lnTo>
                    <a:lnTo>
                      <a:pt x="37" y="91"/>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07" name="Freeform 132"/>
              <p:cNvSpPr>
                <a:spLocks/>
              </p:cNvSpPr>
              <p:nvPr/>
            </p:nvSpPr>
            <p:spPr bwMode="auto">
              <a:xfrm>
                <a:off x="14128590" y="6373510"/>
                <a:ext cx="58738" cy="58737"/>
              </a:xfrm>
              <a:custGeom>
                <a:avLst/>
                <a:gdLst>
                  <a:gd name="T0" fmla="*/ 0 w 112"/>
                  <a:gd name="T1" fmla="*/ 56 h 112"/>
                  <a:gd name="T2" fmla="*/ 56 w 112"/>
                  <a:gd name="T3" fmla="*/ 0 h 112"/>
                  <a:gd name="T4" fmla="*/ 56 w 112"/>
                  <a:gd name="T5" fmla="*/ 0 h 112"/>
                  <a:gd name="T6" fmla="*/ 56 w 112"/>
                  <a:gd name="T7" fmla="*/ 0 h 112"/>
                  <a:gd name="T8" fmla="*/ 112 w 112"/>
                  <a:gd name="T9" fmla="*/ 56 h 112"/>
                  <a:gd name="T10" fmla="*/ 112 w 112"/>
                  <a:gd name="T11" fmla="*/ 56 h 112"/>
                  <a:gd name="T12" fmla="*/ 112 w 112"/>
                  <a:gd name="T13" fmla="*/ 56 h 112"/>
                  <a:gd name="T14" fmla="*/ 56 w 112"/>
                  <a:gd name="T15" fmla="*/ 112 h 112"/>
                  <a:gd name="T16" fmla="*/ 56 w 112"/>
                  <a:gd name="T17" fmla="*/ 112 h 112"/>
                  <a:gd name="T18" fmla="*/ 56 w 112"/>
                  <a:gd name="T19" fmla="*/ 112 h 112"/>
                  <a:gd name="T20" fmla="*/ 0 w 112"/>
                  <a:gd name="T21" fmla="*/ 56 h 112"/>
                  <a:gd name="T22" fmla="*/ 0 w 112"/>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0" y="56"/>
                    </a:moveTo>
                    <a:cubicBezTo>
                      <a:pt x="0" y="26"/>
                      <a:pt x="26" y="0"/>
                      <a:pt x="56" y="0"/>
                    </a:cubicBezTo>
                    <a:cubicBezTo>
                      <a:pt x="56" y="0"/>
                      <a:pt x="56" y="0"/>
                      <a:pt x="56" y="0"/>
                    </a:cubicBezTo>
                    <a:lnTo>
                      <a:pt x="56" y="0"/>
                    </a:lnTo>
                    <a:cubicBezTo>
                      <a:pt x="87" y="0"/>
                      <a:pt x="112" y="26"/>
                      <a:pt x="112" y="56"/>
                    </a:cubicBezTo>
                    <a:cubicBezTo>
                      <a:pt x="112" y="56"/>
                      <a:pt x="112" y="56"/>
                      <a:pt x="112" y="56"/>
                    </a:cubicBezTo>
                    <a:lnTo>
                      <a:pt x="112" y="56"/>
                    </a:lnTo>
                    <a:cubicBezTo>
                      <a:pt x="112" y="87"/>
                      <a:pt x="87" y="112"/>
                      <a:pt x="56" y="112"/>
                    </a:cubicBezTo>
                    <a:cubicBezTo>
                      <a:pt x="56" y="112"/>
                      <a:pt x="56" y="112"/>
                      <a:pt x="56" y="112"/>
                    </a:cubicBezTo>
                    <a:lnTo>
                      <a:pt x="56" y="112"/>
                    </a:lnTo>
                    <a:cubicBezTo>
                      <a:pt x="26"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08" name="Freeform 133"/>
              <p:cNvSpPr>
                <a:spLocks noEditPoints="1"/>
              </p:cNvSpPr>
              <p:nvPr/>
            </p:nvSpPr>
            <p:spPr bwMode="auto">
              <a:xfrm>
                <a:off x="14119065" y="6365572"/>
                <a:ext cx="76200" cy="76200"/>
              </a:xfrm>
              <a:custGeom>
                <a:avLst/>
                <a:gdLst>
                  <a:gd name="T0" fmla="*/ 1 w 145"/>
                  <a:gd name="T1" fmla="*/ 69 h 145"/>
                  <a:gd name="T2" fmla="*/ 8 w 145"/>
                  <a:gd name="T3" fmla="*/ 43 h 145"/>
                  <a:gd name="T4" fmla="*/ 25 w 145"/>
                  <a:gd name="T5" fmla="*/ 20 h 145"/>
                  <a:gd name="T6" fmla="*/ 48 w 145"/>
                  <a:gd name="T7" fmla="*/ 6 h 145"/>
                  <a:gd name="T8" fmla="*/ 76 w 145"/>
                  <a:gd name="T9" fmla="*/ 1 h 145"/>
                  <a:gd name="T10" fmla="*/ 103 w 145"/>
                  <a:gd name="T11" fmla="*/ 8 h 145"/>
                  <a:gd name="T12" fmla="*/ 126 w 145"/>
                  <a:gd name="T13" fmla="*/ 25 h 145"/>
                  <a:gd name="T14" fmla="*/ 140 w 145"/>
                  <a:gd name="T15" fmla="*/ 48 h 145"/>
                  <a:gd name="T16" fmla="*/ 144 w 145"/>
                  <a:gd name="T17" fmla="*/ 75 h 145"/>
                  <a:gd name="T18" fmla="*/ 138 w 145"/>
                  <a:gd name="T19" fmla="*/ 103 h 145"/>
                  <a:gd name="T20" fmla="*/ 121 w 145"/>
                  <a:gd name="T21" fmla="*/ 126 h 145"/>
                  <a:gd name="T22" fmla="*/ 97 w 145"/>
                  <a:gd name="T23" fmla="*/ 140 h 145"/>
                  <a:gd name="T24" fmla="*/ 69 w 145"/>
                  <a:gd name="T25" fmla="*/ 144 h 145"/>
                  <a:gd name="T26" fmla="*/ 43 w 145"/>
                  <a:gd name="T27" fmla="*/ 138 h 145"/>
                  <a:gd name="T28" fmla="*/ 20 w 145"/>
                  <a:gd name="T29" fmla="*/ 121 h 145"/>
                  <a:gd name="T30" fmla="*/ 6 w 145"/>
                  <a:gd name="T31" fmla="*/ 98 h 145"/>
                  <a:gd name="T32" fmla="*/ 37 w 145"/>
                  <a:gd name="T33" fmla="*/ 91 h 145"/>
                  <a:gd name="T34" fmla="*/ 47 w 145"/>
                  <a:gd name="T35" fmla="*/ 104 h 145"/>
                  <a:gd name="T36" fmla="*/ 60 w 145"/>
                  <a:gd name="T37" fmla="*/ 111 h 145"/>
                  <a:gd name="T38" fmla="*/ 75 w 145"/>
                  <a:gd name="T39" fmla="*/ 113 h 145"/>
                  <a:gd name="T40" fmla="*/ 92 w 145"/>
                  <a:gd name="T41" fmla="*/ 109 h 145"/>
                  <a:gd name="T42" fmla="*/ 104 w 145"/>
                  <a:gd name="T43" fmla="*/ 99 h 145"/>
                  <a:gd name="T44" fmla="*/ 111 w 145"/>
                  <a:gd name="T45" fmla="*/ 86 h 145"/>
                  <a:gd name="T46" fmla="*/ 113 w 145"/>
                  <a:gd name="T47" fmla="*/ 70 h 145"/>
                  <a:gd name="T48" fmla="*/ 109 w 145"/>
                  <a:gd name="T49" fmla="*/ 54 h 145"/>
                  <a:gd name="T50" fmla="*/ 99 w 145"/>
                  <a:gd name="T51" fmla="*/ 42 h 145"/>
                  <a:gd name="T52" fmla="*/ 86 w 145"/>
                  <a:gd name="T53" fmla="*/ 35 h 145"/>
                  <a:gd name="T54" fmla="*/ 69 w 145"/>
                  <a:gd name="T55" fmla="*/ 32 h 145"/>
                  <a:gd name="T56" fmla="*/ 55 w 145"/>
                  <a:gd name="T57" fmla="*/ 37 h 145"/>
                  <a:gd name="T58" fmla="*/ 42 w 145"/>
                  <a:gd name="T59" fmla="*/ 47 h 145"/>
                  <a:gd name="T60" fmla="*/ 35 w 145"/>
                  <a:gd name="T61" fmla="*/ 60 h 145"/>
                  <a:gd name="T62" fmla="*/ 32 w 145"/>
                  <a:gd name="T63" fmla="*/ 76 h 145"/>
                  <a:gd name="T64" fmla="*/ 37 w 145"/>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45">
                    <a:moveTo>
                      <a:pt x="1" y="76"/>
                    </a:moveTo>
                    <a:cubicBezTo>
                      <a:pt x="0" y="74"/>
                      <a:pt x="0" y="71"/>
                      <a:pt x="1" y="69"/>
                    </a:cubicBezTo>
                    <a:lnTo>
                      <a:pt x="6" y="48"/>
                    </a:lnTo>
                    <a:cubicBezTo>
                      <a:pt x="6" y="46"/>
                      <a:pt x="7" y="44"/>
                      <a:pt x="8" y="43"/>
                    </a:cubicBezTo>
                    <a:lnTo>
                      <a:pt x="20" y="25"/>
                    </a:lnTo>
                    <a:cubicBezTo>
                      <a:pt x="21" y="23"/>
                      <a:pt x="23" y="21"/>
                      <a:pt x="25" y="20"/>
                    </a:cubicBezTo>
                    <a:lnTo>
                      <a:pt x="43" y="8"/>
                    </a:lnTo>
                    <a:cubicBezTo>
                      <a:pt x="44" y="7"/>
                      <a:pt x="46" y="6"/>
                      <a:pt x="48" y="6"/>
                    </a:cubicBezTo>
                    <a:lnTo>
                      <a:pt x="69" y="1"/>
                    </a:lnTo>
                    <a:cubicBezTo>
                      <a:pt x="71" y="0"/>
                      <a:pt x="74" y="0"/>
                      <a:pt x="76" y="1"/>
                    </a:cubicBezTo>
                    <a:lnTo>
                      <a:pt x="98" y="6"/>
                    </a:lnTo>
                    <a:cubicBezTo>
                      <a:pt x="100" y="6"/>
                      <a:pt x="102" y="7"/>
                      <a:pt x="103" y="8"/>
                    </a:cubicBezTo>
                    <a:lnTo>
                      <a:pt x="121" y="20"/>
                    </a:lnTo>
                    <a:cubicBezTo>
                      <a:pt x="123" y="21"/>
                      <a:pt x="125" y="23"/>
                      <a:pt x="126" y="25"/>
                    </a:cubicBezTo>
                    <a:lnTo>
                      <a:pt x="138" y="43"/>
                    </a:lnTo>
                    <a:cubicBezTo>
                      <a:pt x="139" y="44"/>
                      <a:pt x="140" y="46"/>
                      <a:pt x="140" y="48"/>
                    </a:cubicBezTo>
                    <a:lnTo>
                      <a:pt x="144" y="69"/>
                    </a:lnTo>
                    <a:cubicBezTo>
                      <a:pt x="145" y="71"/>
                      <a:pt x="145" y="73"/>
                      <a:pt x="144" y="75"/>
                    </a:cubicBezTo>
                    <a:lnTo>
                      <a:pt x="140" y="97"/>
                    </a:lnTo>
                    <a:cubicBezTo>
                      <a:pt x="140" y="99"/>
                      <a:pt x="139" y="102"/>
                      <a:pt x="138" y="103"/>
                    </a:cubicBezTo>
                    <a:lnTo>
                      <a:pt x="126" y="121"/>
                    </a:lnTo>
                    <a:cubicBezTo>
                      <a:pt x="125" y="123"/>
                      <a:pt x="123" y="125"/>
                      <a:pt x="121" y="126"/>
                    </a:cubicBezTo>
                    <a:lnTo>
                      <a:pt x="103" y="138"/>
                    </a:lnTo>
                    <a:cubicBezTo>
                      <a:pt x="102" y="139"/>
                      <a:pt x="99" y="140"/>
                      <a:pt x="97" y="140"/>
                    </a:cubicBezTo>
                    <a:lnTo>
                      <a:pt x="75" y="144"/>
                    </a:lnTo>
                    <a:cubicBezTo>
                      <a:pt x="73" y="145"/>
                      <a:pt x="71" y="145"/>
                      <a:pt x="69" y="144"/>
                    </a:cubicBezTo>
                    <a:lnTo>
                      <a:pt x="48" y="140"/>
                    </a:lnTo>
                    <a:cubicBezTo>
                      <a:pt x="46" y="140"/>
                      <a:pt x="44" y="139"/>
                      <a:pt x="43" y="138"/>
                    </a:cubicBezTo>
                    <a:lnTo>
                      <a:pt x="25" y="126"/>
                    </a:lnTo>
                    <a:cubicBezTo>
                      <a:pt x="23" y="125"/>
                      <a:pt x="21" y="123"/>
                      <a:pt x="20" y="121"/>
                    </a:cubicBezTo>
                    <a:lnTo>
                      <a:pt x="8" y="103"/>
                    </a:lnTo>
                    <a:cubicBezTo>
                      <a:pt x="7" y="102"/>
                      <a:pt x="6" y="100"/>
                      <a:pt x="6" y="98"/>
                    </a:cubicBezTo>
                    <a:lnTo>
                      <a:pt x="1" y="76"/>
                    </a:lnTo>
                    <a:close/>
                    <a:moveTo>
                      <a:pt x="37" y="91"/>
                    </a:moveTo>
                    <a:lnTo>
                      <a:pt x="35" y="86"/>
                    </a:lnTo>
                    <a:lnTo>
                      <a:pt x="47" y="104"/>
                    </a:lnTo>
                    <a:lnTo>
                      <a:pt x="42" y="99"/>
                    </a:lnTo>
                    <a:lnTo>
                      <a:pt x="60" y="111"/>
                    </a:lnTo>
                    <a:lnTo>
                      <a:pt x="54" y="109"/>
                    </a:lnTo>
                    <a:lnTo>
                      <a:pt x="75" y="113"/>
                    </a:lnTo>
                    <a:lnTo>
                      <a:pt x="70" y="113"/>
                    </a:lnTo>
                    <a:lnTo>
                      <a:pt x="92" y="109"/>
                    </a:lnTo>
                    <a:lnTo>
                      <a:pt x="86" y="111"/>
                    </a:lnTo>
                    <a:lnTo>
                      <a:pt x="104" y="99"/>
                    </a:lnTo>
                    <a:lnTo>
                      <a:pt x="99" y="104"/>
                    </a:lnTo>
                    <a:lnTo>
                      <a:pt x="111" y="86"/>
                    </a:lnTo>
                    <a:lnTo>
                      <a:pt x="109" y="92"/>
                    </a:lnTo>
                    <a:lnTo>
                      <a:pt x="113" y="70"/>
                    </a:lnTo>
                    <a:lnTo>
                      <a:pt x="113" y="75"/>
                    </a:lnTo>
                    <a:lnTo>
                      <a:pt x="109" y="54"/>
                    </a:lnTo>
                    <a:lnTo>
                      <a:pt x="111" y="60"/>
                    </a:lnTo>
                    <a:lnTo>
                      <a:pt x="99" y="42"/>
                    </a:lnTo>
                    <a:lnTo>
                      <a:pt x="104" y="47"/>
                    </a:lnTo>
                    <a:lnTo>
                      <a:pt x="86" y="35"/>
                    </a:lnTo>
                    <a:lnTo>
                      <a:pt x="91" y="37"/>
                    </a:lnTo>
                    <a:lnTo>
                      <a:pt x="69" y="32"/>
                    </a:lnTo>
                    <a:lnTo>
                      <a:pt x="76" y="32"/>
                    </a:lnTo>
                    <a:lnTo>
                      <a:pt x="55" y="37"/>
                    </a:lnTo>
                    <a:lnTo>
                      <a:pt x="60" y="35"/>
                    </a:lnTo>
                    <a:lnTo>
                      <a:pt x="42" y="47"/>
                    </a:lnTo>
                    <a:lnTo>
                      <a:pt x="47" y="42"/>
                    </a:lnTo>
                    <a:lnTo>
                      <a:pt x="35" y="60"/>
                    </a:lnTo>
                    <a:lnTo>
                      <a:pt x="37" y="55"/>
                    </a:lnTo>
                    <a:lnTo>
                      <a:pt x="32" y="76"/>
                    </a:lnTo>
                    <a:lnTo>
                      <a:pt x="32" y="69"/>
                    </a:lnTo>
                    <a:lnTo>
                      <a:pt x="37" y="91"/>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09" name="Rectangle 134"/>
              <p:cNvSpPr>
                <a:spLocks noChangeArrowheads="1"/>
              </p:cNvSpPr>
              <p:nvPr/>
            </p:nvSpPr>
            <p:spPr bwMode="auto">
              <a:xfrm>
                <a:off x="14249240" y="6352872"/>
                <a:ext cx="6412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下水処理場</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210" name="Rectangle 135"/>
              <p:cNvSpPr>
                <a:spLocks noChangeArrowheads="1"/>
              </p:cNvSpPr>
              <p:nvPr/>
            </p:nvSpPr>
            <p:spPr bwMode="auto">
              <a:xfrm>
                <a:off x="13115765" y="4008135"/>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1</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211" name="Rectangle 136"/>
              <p:cNvSpPr>
                <a:spLocks noChangeArrowheads="1"/>
              </p:cNvSpPr>
              <p:nvPr/>
            </p:nvSpPr>
            <p:spPr bwMode="auto">
              <a:xfrm>
                <a:off x="14050803" y="3879547"/>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2</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212" name="Rectangle 137"/>
              <p:cNvSpPr>
                <a:spLocks noChangeArrowheads="1"/>
              </p:cNvSpPr>
              <p:nvPr/>
            </p:nvSpPr>
            <p:spPr bwMode="auto">
              <a:xfrm>
                <a:off x="12857003" y="4719335"/>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5</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213" name="Rectangle 138"/>
              <p:cNvSpPr>
                <a:spLocks noChangeArrowheads="1"/>
              </p:cNvSpPr>
              <p:nvPr/>
            </p:nvSpPr>
            <p:spPr bwMode="auto">
              <a:xfrm>
                <a:off x="13541215" y="4460572"/>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4</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214" name="Rectangle 139"/>
              <p:cNvSpPr>
                <a:spLocks noChangeArrowheads="1"/>
              </p:cNvSpPr>
              <p:nvPr/>
            </p:nvSpPr>
            <p:spPr bwMode="auto">
              <a:xfrm>
                <a:off x="14193678" y="4460572"/>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FFFFFF"/>
                    </a:solidFill>
                    <a:effectLst/>
                    <a:latin typeface="Times New Roman" pitchFamily="18" charset="0"/>
                    <a:ea typeface="ＭＳ Ｐゴシック" pitchFamily="50" charset="-128"/>
                    <a:cs typeface="ＭＳ Ｐゴシック" pitchFamily="50" charset="-128"/>
                  </a:rPr>
                  <a:t>6</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215" name="Rectangle 140"/>
              <p:cNvSpPr>
                <a:spLocks noChangeArrowheads="1"/>
              </p:cNvSpPr>
              <p:nvPr/>
            </p:nvSpPr>
            <p:spPr bwMode="auto">
              <a:xfrm>
                <a:off x="13549153" y="4913010"/>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3</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216" name="Rectangle 141"/>
              <p:cNvSpPr>
                <a:spLocks noChangeArrowheads="1"/>
              </p:cNvSpPr>
              <p:nvPr/>
            </p:nvSpPr>
            <p:spPr bwMode="auto">
              <a:xfrm>
                <a:off x="14001590" y="4913010"/>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FFFFFF"/>
                    </a:solidFill>
                    <a:effectLst/>
                    <a:latin typeface="Times New Roman" pitchFamily="18" charset="0"/>
                    <a:ea typeface="ＭＳ Ｐゴシック" pitchFamily="50" charset="-128"/>
                    <a:cs typeface="ＭＳ Ｐゴシック" pitchFamily="50" charset="-128"/>
                  </a:rPr>
                  <a:t>12</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217" name="Rectangle 142"/>
              <p:cNvSpPr>
                <a:spLocks noChangeArrowheads="1"/>
              </p:cNvSpPr>
              <p:nvPr/>
            </p:nvSpPr>
            <p:spPr bwMode="auto">
              <a:xfrm>
                <a:off x="14387353" y="4913010"/>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8</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218" name="Rectangle 143"/>
              <p:cNvSpPr>
                <a:spLocks noChangeArrowheads="1"/>
              </p:cNvSpPr>
              <p:nvPr/>
            </p:nvSpPr>
            <p:spPr bwMode="auto">
              <a:xfrm>
                <a:off x="14677865" y="4913010"/>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7</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219" name="Rectangle 144"/>
              <p:cNvSpPr>
                <a:spLocks noChangeArrowheads="1"/>
              </p:cNvSpPr>
              <p:nvPr/>
            </p:nvSpPr>
            <p:spPr bwMode="auto">
              <a:xfrm>
                <a:off x="13549153" y="5236860"/>
                <a:ext cx="1575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11</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220" name="Rectangle 145"/>
              <p:cNvSpPr>
                <a:spLocks noChangeArrowheads="1"/>
              </p:cNvSpPr>
              <p:nvPr/>
            </p:nvSpPr>
            <p:spPr bwMode="auto">
              <a:xfrm>
                <a:off x="12974478" y="5532135"/>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221" name="Rectangle 146"/>
              <p:cNvSpPr>
                <a:spLocks noChangeArrowheads="1"/>
              </p:cNvSpPr>
              <p:nvPr/>
            </p:nvSpPr>
            <p:spPr bwMode="auto">
              <a:xfrm>
                <a:off x="14355603" y="5657547"/>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FFFFFF"/>
                    </a:solidFill>
                    <a:effectLst/>
                    <a:latin typeface="Times New Roman" pitchFamily="18" charset="0"/>
                    <a:ea typeface="ＭＳ Ｐゴシック" pitchFamily="50" charset="-128"/>
                    <a:cs typeface="ＭＳ Ｐゴシック" pitchFamily="50" charset="-128"/>
                  </a:rPr>
                  <a:t>9</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84282" name="グループ化 84281"/>
            <p:cNvGrpSpPr/>
            <p:nvPr/>
          </p:nvGrpSpPr>
          <p:grpSpPr>
            <a:xfrm>
              <a:off x="757173" y="2960948"/>
              <a:ext cx="2295526" cy="2773263"/>
              <a:chOff x="10461465" y="3735085"/>
              <a:chExt cx="2295526" cy="2773263"/>
            </a:xfrm>
          </p:grpSpPr>
          <p:sp>
            <p:nvSpPr>
              <p:cNvPr id="84222" name="Rectangle 147"/>
              <p:cNvSpPr>
                <a:spLocks noChangeArrowheads="1"/>
              </p:cNvSpPr>
              <p:nvPr/>
            </p:nvSpPr>
            <p:spPr bwMode="auto">
              <a:xfrm>
                <a:off x="10958353" y="6352872"/>
                <a:ext cx="5610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２４行政区</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223" name="Rectangle 148"/>
              <p:cNvSpPr>
                <a:spLocks noChangeArrowheads="1"/>
              </p:cNvSpPr>
              <p:nvPr/>
            </p:nvSpPr>
            <p:spPr bwMode="auto">
              <a:xfrm>
                <a:off x="10726578" y="4000197"/>
                <a:ext cx="630238"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24" name="Freeform 149"/>
              <p:cNvSpPr>
                <a:spLocks noEditPoints="1"/>
              </p:cNvSpPr>
              <p:nvPr/>
            </p:nvSpPr>
            <p:spPr bwMode="auto">
              <a:xfrm>
                <a:off x="10713878" y="3987497"/>
                <a:ext cx="655638" cy="346075"/>
              </a:xfrm>
              <a:custGeom>
                <a:avLst/>
                <a:gdLst>
                  <a:gd name="T0" fmla="*/ 0 w 1248"/>
                  <a:gd name="T1" fmla="*/ 24 h 656"/>
                  <a:gd name="T2" fmla="*/ 24 w 1248"/>
                  <a:gd name="T3" fmla="*/ 0 h 656"/>
                  <a:gd name="T4" fmla="*/ 1224 w 1248"/>
                  <a:gd name="T5" fmla="*/ 0 h 656"/>
                  <a:gd name="T6" fmla="*/ 1248 w 1248"/>
                  <a:gd name="T7" fmla="*/ 24 h 656"/>
                  <a:gd name="T8" fmla="*/ 1248 w 1248"/>
                  <a:gd name="T9" fmla="*/ 632 h 656"/>
                  <a:gd name="T10" fmla="*/ 1224 w 1248"/>
                  <a:gd name="T11" fmla="*/ 656 h 656"/>
                  <a:gd name="T12" fmla="*/ 24 w 1248"/>
                  <a:gd name="T13" fmla="*/ 656 h 656"/>
                  <a:gd name="T14" fmla="*/ 0 w 1248"/>
                  <a:gd name="T15" fmla="*/ 632 h 656"/>
                  <a:gd name="T16" fmla="*/ 0 w 1248"/>
                  <a:gd name="T17" fmla="*/ 24 h 656"/>
                  <a:gd name="T18" fmla="*/ 48 w 1248"/>
                  <a:gd name="T19" fmla="*/ 632 h 656"/>
                  <a:gd name="T20" fmla="*/ 24 w 1248"/>
                  <a:gd name="T21" fmla="*/ 608 h 656"/>
                  <a:gd name="T22" fmla="*/ 1224 w 1248"/>
                  <a:gd name="T23" fmla="*/ 608 h 656"/>
                  <a:gd name="T24" fmla="*/ 1200 w 1248"/>
                  <a:gd name="T25" fmla="*/ 632 h 656"/>
                  <a:gd name="T26" fmla="*/ 1200 w 1248"/>
                  <a:gd name="T27" fmla="*/ 24 h 656"/>
                  <a:gd name="T28" fmla="*/ 1224 w 1248"/>
                  <a:gd name="T29" fmla="*/ 48 h 656"/>
                  <a:gd name="T30" fmla="*/ 24 w 1248"/>
                  <a:gd name="T31" fmla="*/ 48 h 656"/>
                  <a:gd name="T32" fmla="*/ 48 w 1248"/>
                  <a:gd name="T33" fmla="*/ 24 h 656"/>
                  <a:gd name="T34" fmla="*/ 48 w 1248"/>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656">
                    <a:moveTo>
                      <a:pt x="0" y="24"/>
                    </a:moveTo>
                    <a:cubicBezTo>
                      <a:pt x="0" y="11"/>
                      <a:pt x="11" y="0"/>
                      <a:pt x="24" y="0"/>
                    </a:cubicBezTo>
                    <a:lnTo>
                      <a:pt x="1224" y="0"/>
                    </a:lnTo>
                    <a:cubicBezTo>
                      <a:pt x="1238" y="0"/>
                      <a:pt x="1248" y="11"/>
                      <a:pt x="1248" y="24"/>
                    </a:cubicBezTo>
                    <a:lnTo>
                      <a:pt x="1248" y="632"/>
                    </a:lnTo>
                    <a:cubicBezTo>
                      <a:pt x="1248" y="646"/>
                      <a:pt x="1238" y="656"/>
                      <a:pt x="1224" y="656"/>
                    </a:cubicBezTo>
                    <a:lnTo>
                      <a:pt x="24" y="656"/>
                    </a:lnTo>
                    <a:cubicBezTo>
                      <a:pt x="11" y="656"/>
                      <a:pt x="0" y="646"/>
                      <a:pt x="0" y="632"/>
                    </a:cubicBezTo>
                    <a:lnTo>
                      <a:pt x="0" y="24"/>
                    </a:lnTo>
                    <a:close/>
                    <a:moveTo>
                      <a:pt x="48" y="632"/>
                    </a:moveTo>
                    <a:lnTo>
                      <a:pt x="24" y="608"/>
                    </a:lnTo>
                    <a:lnTo>
                      <a:pt x="1224" y="608"/>
                    </a:lnTo>
                    <a:lnTo>
                      <a:pt x="1200" y="632"/>
                    </a:lnTo>
                    <a:lnTo>
                      <a:pt x="1200" y="24"/>
                    </a:lnTo>
                    <a:lnTo>
                      <a:pt x="1224"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25" name="Rectangle 150"/>
              <p:cNvSpPr>
                <a:spLocks noChangeArrowheads="1"/>
              </p:cNvSpPr>
              <p:nvPr/>
            </p:nvSpPr>
            <p:spPr bwMode="auto">
              <a:xfrm>
                <a:off x="11356815" y="3874785"/>
                <a:ext cx="630238" cy="319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26" name="Freeform 151"/>
              <p:cNvSpPr>
                <a:spLocks noEditPoints="1"/>
              </p:cNvSpPr>
              <p:nvPr/>
            </p:nvSpPr>
            <p:spPr bwMode="auto">
              <a:xfrm>
                <a:off x="11344115" y="3862085"/>
                <a:ext cx="655638" cy="344487"/>
              </a:xfrm>
              <a:custGeom>
                <a:avLst/>
                <a:gdLst>
                  <a:gd name="T0" fmla="*/ 0 w 1248"/>
                  <a:gd name="T1" fmla="*/ 24 h 656"/>
                  <a:gd name="T2" fmla="*/ 24 w 1248"/>
                  <a:gd name="T3" fmla="*/ 0 h 656"/>
                  <a:gd name="T4" fmla="*/ 1224 w 1248"/>
                  <a:gd name="T5" fmla="*/ 0 h 656"/>
                  <a:gd name="T6" fmla="*/ 1248 w 1248"/>
                  <a:gd name="T7" fmla="*/ 24 h 656"/>
                  <a:gd name="T8" fmla="*/ 1248 w 1248"/>
                  <a:gd name="T9" fmla="*/ 632 h 656"/>
                  <a:gd name="T10" fmla="*/ 1224 w 1248"/>
                  <a:gd name="T11" fmla="*/ 656 h 656"/>
                  <a:gd name="T12" fmla="*/ 24 w 1248"/>
                  <a:gd name="T13" fmla="*/ 656 h 656"/>
                  <a:gd name="T14" fmla="*/ 0 w 1248"/>
                  <a:gd name="T15" fmla="*/ 632 h 656"/>
                  <a:gd name="T16" fmla="*/ 0 w 1248"/>
                  <a:gd name="T17" fmla="*/ 24 h 656"/>
                  <a:gd name="T18" fmla="*/ 48 w 1248"/>
                  <a:gd name="T19" fmla="*/ 632 h 656"/>
                  <a:gd name="T20" fmla="*/ 24 w 1248"/>
                  <a:gd name="T21" fmla="*/ 608 h 656"/>
                  <a:gd name="T22" fmla="*/ 1224 w 1248"/>
                  <a:gd name="T23" fmla="*/ 608 h 656"/>
                  <a:gd name="T24" fmla="*/ 1200 w 1248"/>
                  <a:gd name="T25" fmla="*/ 632 h 656"/>
                  <a:gd name="T26" fmla="*/ 1200 w 1248"/>
                  <a:gd name="T27" fmla="*/ 24 h 656"/>
                  <a:gd name="T28" fmla="*/ 1224 w 1248"/>
                  <a:gd name="T29" fmla="*/ 48 h 656"/>
                  <a:gd name="T30" fmla="*/ 24 w 1248"/>
                  <a:gd name="T31" fmla="*/ 48 h 656"/>
                  <a:gd name="T32" fmla="*/ 48 w 1248"/>
                  <a:gd name="T33" fmla="*/ 24 h 656"/>
                  <a:gd name="T34" fmla="*/ 48 w 1248"/>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656">
                    <a:moveTo>
                      <a:pt x="0" y="24"/>
                    </a:moveTo>
                    <a:cubicBezTo>
                      <a:pt x="0" y="11"/>
                      <a:pt x="11" y="0"/>
                      <a:pt x="24" y="0"/>
                    </a:cubicBezTo>
                    <a:lnTo>
                      <a:pt x="1224" y="0"/>
                    </a:lnTo>
                    <a:cubicBezTo>
                      <a:pt x="1238" y="0"/>
                      <a:pt x="1248" y="11"/>
                      <a:pt x="1248" y="24"/>
                    </a:cubicBezTo>
                    <a:lnTo>
                      <a:pt x="1248" y="632"/>
                    </a:lnTo>
                    <a:cubicBezTo>
                      <a:pt x="1248" y="646"/>
                      <a:pt x="1238" y="656"/>
                      <a:pt x="1224" y="656"/>
                    </a:cubicBezTo>
                    <a:lnTo>
                      <a:pt x="24" y="656"/>
                    </a:lnTo>
                    <a:cubicBezTo>
                      <a:pt x="11" y="656"/>
                      <a:pt x="0" y="646"/>
                      <a:pt x="0" y="632"/>
                    </a:cubicBezTo>
                    <a:lnTo>
                      <a:pt x="0" y="24"/>
                    </a:lnTo>
                    <a:close/>
                    <a:moveTo>
                      <a:pt x="48" y="632"/>
                    </a:moveTo>
                    <a:lnTo>
                      <a:pt x="24" y="608"/>
                    </a:lnTo>
                    <a:lnTo>
                      <a:pt x="1224" y="608"/>
                    </a:lnTo>
                    <a:lnTo>
                      <a:pt x="1200" y="632"/>
                    </a:lnTo>
                    <a:lnTo>
                      <a:pt x="1200" y="24"/>
                    </a:lnTo>
                    <a:lnTo>
                      <a:pt x="1224"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27" name="Rectangle 152"/>
              <p:cNvSpPr>
                <a:spLocks noChangeArrowheads="1"/>
              </p:cNvSpPr>
              <p:nvPr/>
            </p:nvSpPr>
            <p:spPr bwMode="auto">
              <a:xfrm>
                <a:off x="11987053" y="3747785"/>
                <a:ext cx="631825"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28" name="Freeform 153"/>
              <p:cNvSpPr>
                <a:spLocks noEditPoints="1"/>
              </p:cNvSpPr>
              <p:nvPr/>
            </p:nvSpPr>
            <p:spPr bwMode="auto">
              <a:xfrm>
                <a:off x="11974353" y="3735085"/>
                <a:ext cx="657225" cy="346075"/>
              </a:xfrm>
              <a:custGeom>
                <a:avLst/>
                <a:gdLst>
                  <a:gd name="T0" fmla="*/ 0 w 1248"/>
                  <a:gd name="T1" fmla="*/ 24 h 656"/>
                  <a:gd name="T2" fmla="*/ 24 w 1248"/>
                  <a:gd name="T3" fmla="*/ 0 h 656"/>
                  <a:gd name="T4" fmla="*/ 1224 w 1248"/>
                  <a:gd name="T5" fmla="*/ 0 h 656"/>
                  <a:gd name="T6" fmla="*/ 1248 w 1248"/>
                  <a:gd name="T7" fmla="*/ 24 h 656"/>
                  <a:gd name="T8" fmla="*/ 1248 w 1248"/>
                  <a:gd name="T9" fmla="*/ 632 h 656"/>
                  <a:gd name="T10" fmla="*/ 1224 w 1248"/>
                  <a:gd name="T11" fmla="*/ 656 h 656"/>
                  <a:gd name="T12" fmla="*/ 24 w 1248"/>
                  <a:gd name="T13" fmla="*/ 656 h 656"/>
                  <a:gd name="T14" fmla="*/ 0 w 1248"/>
                  <a:gd name="T15" fmla="*/ 632 h 656"/>
                  <a:gd name="T16" fmla="*/ 0 w 1248"/>
                  <a:gd name="T17" fmla="*/ 24 h 656"/>
                  <a:gd name="T18" fmla="*/ 48 w 1248"/>
                  <a:gd name="T19" fmla="*/ 632 h 656"/>
                  <a:gd name="T20" fmla="*/ 24 w 1248"/>
                  <a:gd name="T21" fmla="*/ 608 h 656"/>
                  <a:gd name="T22" fmla="*/ 1224 w 1248"/>
                  <a:gd name="T23" fmla="*/ 608 h 656"/>
                  <a:gd name="T24" fmla="*/ 1200 w 1248"/>
                  <a:gd name="T25" fmla="*/ 632 h 656"/>
                  <a:gd name="T26" fmla="*/ 1200 w 1248"/>
                  <a:gd name="T27" fmla="*/ 24 h 656"/>
                  <a:gd name="T28" fmla="*/ 1224 w 1248"/>
                  <a:gd name="T29" fmla="*/ 48 h 656"/>
                  <a:gd name="T30" fmla="*/ 24 w 1248"/>
                  <a:gd name="T31" fmla="*/ 48 h 656"/>
                  <a:gd name="T32" fmla="*/ 48 w 1248"/>
                  <a:gd name="T33" fmla="*/ 24 h 656"/>
                  <a:gd name="T34" fmla="*/ 48 w 1248"/>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656">
                    <a:moveTo>
                      <a:pt x="0" y="24"/>
                    </a:moveTo>
                    <a:cubicBezTo>
                      <a:pt x="0" y="11"/>
                      <a:pt x="11" y="0"/>
                      <a:pt x="24" y="0"/>
                    </a:cubicBezTo>
                    <a:lnTo>
                      <a:pt x="1224" y="0"/>
                    </a:lnTo>
                    <a:cubicBezTo>
                      <a:pt x="1238" y="0"/>
                      <a:pt x="1248" y="11"/>
                      <a:pt x="1248" y="24"/>
                    </a:cubicBezTo>
                    <a:lnTo>
                      <a:pt x="1248" y="632"/>
                    </a:lnTo>
                    <a:cubicBezTo>
                      <a:pt x="1248" y="646"/>
                      <a:pt x="1238" y="656"/>
                      <a:pt x="1224" y="656"/>
                    </a:cubicBezTo>
                    <a:lnTo>
                      <a:pt x="24" y="656"/>
                    </a:lnTo>
                    <a:cubicBezTo>
                      <a:pt x="11" y="656"/>
                      <a:pt x="0" y="646"/>
                      <a:pt x="0" y="632"/>
                    </a:cubicBezTo>
                    <a:lnTo>
                      <a:pt x="0" y="24"/>
                    </a:lnTo>
                    <a:close/>
                    <a:moveTo>
                      <a:pt x="48" y="632"/>
                    </a:moveTo>
                    <a:lnTo>
                      <a:pt x="24" y="608"/>
                    </a:lnTo>
                    <a:lnTo>
                      <a:pt x="1224" y="608"/>
                    </a:lnTo>
                    <a:lnTo>
                      <a:pt x="1200" y="632"/>
                    </a:lnTo>
                    <a:lnTo>
                      <a:pt x="1200" y="24"/>
                    </a:lnTo>
                    <a:lnTo>
                      <a:pt x="1224"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29" name="Rectangle 154"/>
              <p:cNvSpPr>
                <a:spLocks noChangeArrowheads="1"/>
              </p:cNvSpPr>
              <p:nvPr/>
            </p:nvSpPr>
            <p:spPr bwMode="auto">
              <a:xfrm>
                <a:off x="11104403" y="4447872"/>
                <a:ext cx="311150"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30" name="Freeform 155"/>
              <p:cNvSpPr>
                <a:spLocks noEditPoints="1"/>
              </p:cNvSpPr>
              <p:nvPr/>
            </p:nvSpPr>
            <p:spPr bwMode="auto">
              <a:xfrm>
                <a:off x="11091703" y="4435172"/>
                <a:ext cx="336550" cy="336550"/>
              </a:xfrm>
              <a:custGeom>
                <a:avLst/>
                <a:gdLst>
                  <a:gd name="T0" fmla="*/ 0 w 640"/>
                  <a:gd name="T1" fmla="*/ 24 h 640"/>
                  <a:gd name="T2" fmla="*/ 24 w 640"/>
                  <a:gd name="T3" fmla="*/ 0 h 640"/>
                  <a:gd name="T4" fmla="*/ 616 w 640"/>
                  <a:gd name="T5" fmla="*/ 0 h 640"/>
                  <a:gd name="T6" fmla="*/ 640 w 640"/>
                  <a:gd name="T7" fmla="*/ 24 h 640"/>
                  <a:gd name="T8" fmla="*/ 640 w 640"/>
                  <a:gd name="T9" fmla="*/ 616 h 640"/>
                  <a:gd name="T10" fmla="*/ 616 w 640"/>
                  <a:gd name="T11" fmla="*/ 640 h 640"/>
                  <a:gd name="T12" fmla="*/ 24 w 640"/>
                  <a:gd name="T13" fmla="*/ 640 h 640"/>
                  <a:gd name="T14" fmla="*/ 0 w 640"/>
                  <a:gd name="T15" fmla="*/ 616 h 640"/>
                  <a:gd name="T16" fmla="*/ 0 w 640"/>
                  <a:gd name="T17" fmla="*/ 24 h 640"/>
                  <a:gd name="T18" fmla="*/ 48 w 640"/>
                  <a:gd name="T19" fmla="*/ 616 h 640"/>
                  <a:gd name="T20" fmla="*/ 24 w 640"/>
                  <a:gd name="T21" fmla="*/ 592 h 640"/>
                  <a:gd name="T22" fmla="*/ 616 w 640"/>
                  <a:gd name="T23" fmla="*/ 592 h 640"/>
                  <a:gd name="T24" fmla="*/ 592 w 640"/>
                  <a:gd name="T25" fmla="*/ 616 h 640"/>
                  <a:gd name="T26" fmla="*/ 592 w 640"/>
                  <a:gd name="T27" fmla="*/ 24 h 640"/>
                  <a:gd name="T28" fmla="*/ 616 w 640"/>
                  <a:gd name="T29" fmla="*/ 48 h 640"/>
                  <a:gd name="T30" fmla="*/ 24 w 640"/>
                  <a:gd name="T31" fmla="*/ 48 h 640"/>
                  <a:gd name="T32" fmla="*/ 48 w 640"/>
                  <a:gd name="T33" fmla="*/ 24 h 640"/>
                  <a:gd name="T34" fmla="*/ 48 w 6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40">
                    <a:moveTo>
                      <a:pt x="0" y="24"/>
                    </a:moveTo>
                    <a:cubicBezTo>
                      <a:pt x="0" y="11"/>
                      <a:pt x="11" y="0"/>
                      <a:pt x="24" y="0"/>
                    </a:cubicBezTo>
                    <a:lnTo>
                      <a:pt x="616" y="0"/>
                    </a:lnTo>
                    <a:cubicBezTo>
                      <a:pt x="630" y="0"/>
                      <a:pt x="640" y="11"/>
                      <a:pt x="640" y="24"/>
                    </a:cubicBezTo>
                    <a:lnTo>
                      <a:pt x="640" y="616"/>
                    </a:lnTo>
                    <a:cubicBezTo>
                      <a:pt x="640" y="630"/>
                      <a:pt x="630" y="640"/>
                      <a:pt x="616" y="640"/>
                    </a:cubicBezTo>
                    <a:lnTo>
                      <a:pt x="24" y="640"/>
                    </a:lnTo>
                    <a:cubicBezTo>
                      <a:pt x="11" y="640"/>
                      <a:pt x="0" y="630"/>
                      <a:pt x="0" y="616"/>
                    </a:cubicBezTo>
                    <a:lnTo>
                      <a:pt x="0" y="24"/>
                    </a:lnTo>
                    <a:close/>
                    <a:moveTo>
                      <a:pt x="48" y="616"/>
                    </a:moveTo>
                    <a:lnTo>
                      <a:pt x="24" y="592"/>
                    </a:lnTo>
                    <a:lnTo>
                      <a:pt x="616" y="592"/>
                    </a:lnTo>
                    <a:lnTo>
                      <a:pt x="592" y="616"/>
                    </a:lnTo>
                    <a:lnTo>
                      <a:pt x="592" y="24"/>
                    </a:lnTo>
                    <a:lnTo>
                      <a:pt x="61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31" name="Rectangle 156"/>
              <p:cNvSpPr>
                <a:spLocks noChangeArrowheads="1"/>
              </p:cNvSpPr>
              <p:nvPr/>
            </p:nvSpPr>
            <p:spPr bwMode="auto">
              <a:xfrm>
                <a:off x="11415553" y="4447872"/>
                <a:ext cx="319088" cy="311150"/>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32" name="Freeform 157"/>
              <p:cNvSpPr>
                <a:spLocks noEditPoints="1"/>
              </p:cNvSpPr>
              <p:nvPr/>
            </p:nvSpPr>
            <p:spPr bwMode="auto">
              <a:xfrm>
                <a:off x="11402853" y="4435172"/>
                <a:ext cx="344488" cy="336550"/>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33" name="Rectangle 158"/>
              <p:cNvSpPr>
                <a:spLocks noChangeArrowheads="1"/>
              </p:cNvSpPr>
              <p:nvPr/>
            </p:nvSpPr>
            <p:spPr bwMode="auto">
              <a:xfrm>
                <a:off x="11793378" y="4447872"/>
                <a:ext cx="320675"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34" name="Freeform 159"/>
              <p:cNvSpPr>
                <a:spLocks noEditPoints="1"/>
              </p:cNvSpPr>
              <p:nvPr/>
            </p:nvSpPr>
            <p:spPr bwMode="auto">
              <a:xfrm>
                <a:off x="11780678" y="4435172"/>
                <a:ext cx="346075" cy="336550"/>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35" name="Rectangle 160"/>
              <p:cNvSpPr>
                <a:spLocks noChangeArrowheads="1"/>
              </p:cNvSpPr>
              <p:nvPr/>
            </p:nvSpPr>
            <p:spPr bwMode="auto">
              <a:xfrm>
                <a:off x="12114053" y="4252610"/>
                <a:ext cx="311150" cy="32067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36" name="Freeform 161"/>
              <p:cNvSpPr>
                <a:spLocks noEditPoints="1"/>
              </p:cNvSpPr>
              <p:nvPr/>
            </p:nvSpPr>
            <p:spPr bwMode="auto">
              <a:xfrm>
                <a:off x="12101353" y="4241497"/>
                <a:ext cx="336550" cy="344487"/>
              </a:xfrm>
              <a:custGeom>
                <a:avLst/>
                <a:gdLst>
                  <a:gd name="T0" fmla="*/ 0 w 640"/>
                  <a:gd name="T1" fmla="*/ 24 h 656"/>
                  <a:gd name="T2" fmla="*/ 24 w 640"/>
                  <a:gd name="T3" fmla="*/ 0 h 656"/>
                  <a:gd name="T4" fmla="*/ 616 w 640"/>
                  <a:gd name="T5" fmla="*/ 0 h 656"/>
                  <a:gd name="T6" fmla="*/ 640 w 640"/>
                  <a:gd name="T7" fmla="*/ 24 h 656"/>
                  <a:gd name="T8" fmla="*/ 640 w 640"/>
                  <a:gd name="T9" fmla="*/ 632 h 656"/>
                  <a:gd name="T10" fmla="*/ 616 w 640"/>
                  <a:gd name="T11" fmla="*/ 656 h 656"/>
                  <a:gd name="T12" fmla="*/ 24 w 640"/>
                  <a:gd name="T13" fmla="*/ 656 h 656"/>
                  <a:gd name="T14" fmla="*/ 0 w 640"/>
                  <a:gd name="T15" fmla="*/ 632 h 656"/>
                  <a:gd name="T16" fmla="*/ 0 w 640"/>
                  <a:gd name="T17" fmla="*/ 24 h 656"/>
                  <a:gd name="T18" fmla="*/ 48 w 640"/>
                  <a:gd name="T19" fmla="*/ 632 h 656"/>
                  <a:gd name="T20" fmla="*/ 24 w 640"/>
                  <a:gd name="T21" fmla="*/ 608 h 656"/>
                  <a:gd name="T22" fmla="*/ 616 w 640"/>
                  <a:gd name="T23" fmla="*/ 608 h 656"/>
                  <a:gd name="T24" fmla="*/ 592 w 640"/>
                  <a:gd name="T25" fmla="*/ 632 h 656"/>
                  <a:gd name="T26" fmla="*/ 592 w 640"/>
                  <a:gd name="T27" fmla="*/ 24 h 656"/>
                  <a:gd name="T28" fmla="*/ 616 w 640"/>
                  <a:gd name="T29" fmla="*/ 48 h 656"/>
                  <a:gd name="T30" fmla="*/ 24 w 640"/>
                  <a:gd name="T31" fmla="*/ 48 h 656"/>
                  <a:gd name="T32" fmla="*/ 48 w 640"/>
                  <a:gd name="T33" fmla="*/ 24 h 656"/>
                  <a:gd name="T34" fmla="*/ 48 w 64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56">
                    <a:moveTo>
                      <a:pt x="0" y="24"/>
                    </a:moveTo>
                    <a:cubicBezTo>
                      <a:pt x="0" y="11"/>
                      <a:pt x="11" y="0"/>
                      <a:pt x="24" y="0"/>
                    </a:cubicBezTo>
                    <a:lnTo>
                      <a:pt x="616" y="0"/>
                    </a:lnTo>
                    <a:cubicBezTo>
                      <a:pt x="630" y="0"/>
                      <a:pt x="640" y="11"/>
                      <a:pt x="640" y="24"/>
                    </a:cubicBezTo>
                    <a:lnTo>
                      <a:pt x="640" y="632"/>
                    </a:lnTo>
                    <a:cubicBezTo>
                      <a:pt x="640" y="646"/>
                      <a:pt x="630" y="656"/>
                      <a:pt x="616" y="656"/>
                    </a:cubicBezTo>
                    <a:lnTo>
                      <a:pt x="24" y="656"/>
                    </a:lnTo>
                    <a:cubicBezTo>
                      <a:pt x="11" y="656"/>
                      <a:pt x="0" y="646"/>
                      <a:pt x="0" y="632"/>
                    </a:cubicBezTo>
                    <a:lnTo>
                      <a:pt x="0" y="24"/>
                    </a:lnTo>
                    <a:close/>
                    <a:moveTo>
                      <a:pt x="48" y="632"/>
                    </a:moveTo>
                    <a:lnTo>
                      <a:pt x="24" y="608"/>
                    </a:lnTo>
                    <a:lnTo>
                      <a:pt x="616" y="608"/>
                    </a:lnTo>
                    <a:lnTo>
                      <a:pt x="592" y="632"/>
                    </a:lnTo>
                    <a:lnTo>
                      <a:pt x="592" y="24"/>
                    </a:lnTo>
                    <a:lnTo>
                      <a:pt x="616"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37" name="Rectangle 162"/>
              <p:cNvSpPr>
                <a:spLocks noChangeArrowheads="1"/>
              </p:cNvSpPr>
              <p:nvPr/>
            </p:nvSpPr>
            <p:spPr bwMode="auto">
              <a:xfrm>
                <a:off x="12114053" y="4573285"/>
                <a:ext cx="311150" cy="312737"/>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38" name="Freeform 163"/>
              <p:cNvSpPr>
                <a:spLocks noEditPoints="1"/>
              </p:cNvSpPr>
              <p:nvPr/>
            </p:nvSpPr>
            <p:spPr bwMode="auto">
              <a:xfrm>
                <a:off x="12101353" y="4560585"/>
                <a:ext cx="336550" cy="338137"/>
              </a:xfrm>
              <a:custGeom>
                <a:avLst/>
                <a:gdLst>
                  <a:gd name="T0" fmla="*/ 0 w 640"/>
                  <a:gd name="T1" fmla="*/ 24 h 640"/>
                  <a:gd name="T2" fmla="*/ 24 w 640"/>
                  <a:gd name="T3" fmla="*/ 0 h 640"/>
                  <a:gd name="T4" fmla="*/ 616 w 640"/>
                  <a:gd name="T5" fmla="*/ 0 h 640"/>
                  <a:gd name="T6" fmla="*/ 640 w 640"/>
                  <a:gd name="T7" fmla="*/ 24 h 640"/>
                  <a:gd name="T8" fmla="*/ 640 w 640"/>
                  <a:gd name="T9" fmla="*/ 616 h 640"/>
                  <a:gd name="T10" fmla="*/ 616 w 640"/>
                  <a:gd name="T11" fmla="*/ 640 h 640"/>
                  <a:gd name="T12" fmla="*/ 24 w 640"/>
                  <a:gd name="T13" fmla="*/ 640 h 640"/>
                  <a:gd name="T14" fmla="*/ 0 w 640"/>
                  <a:gd name="T15" fmla="*/ 616 h 640"/>
                  <a:gd name="T16" fmla="*/ 0 w 640"/>
                  <a:gd name="T17" fmla="*/ 24 h 640"/>
                  <a:gd name="T18" fmla="*/ 48 w 640"/>
                  <a:gd name="T19" fmla="*/ 616 h 640"/>
                  <a:gd name="T20" fmla="*/ 24 w 640"/>
                  <a:gd name="T21" fmla="*/ 592 h 640"/>
                  <a:gd name="T22" fmla="*/ 616 w 640"/>
                  <a:gd name="T23" fmla="*/ 592 h 640"/>
                  <a:gd name="T24" fmla="*/ 592 w 640"/>
                  <a:gd name="T25" fmla="*/ 616 h 640"/>
                  <a:gd name="T26" fmla="*/ 592 w 640"/>
                  <a:gd name="T27" fmla="*/ 24 h 640"/>
                  <a:gd name="T28" fmla="*/ 616 w 640"/>
                  <a:gd name="T29" fmla="*/ 48 h 640"/>
                  <a:gd name="T30" fmla="*/ 24 w 640"/>
                  <a:gd name="T31" fmla="*/ 48 h 640"/>
                  <a:gd name="T32" fmla="*/ 48 w 640"/>
                  <a:gd name="T33" fmla="*/ 24 h 640"/>
                  <a:gd name="T34" fmla="*/ 48 w 6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40">
                    <a:moveTo>
                      <a:pt x="0" y="24"/>
                    </a:moveTo>
                    <a:cubicBezTo>
                      <a:pt x="0" y="11"/>
                      <a:pt x="11" y="0"/>
                      <a:pt x="24" y="0"/>
                    </a:cubicBezTo>
                    <a:lnTo>
                      <a:pt x="616" y="0"/>
                    </a:lnTo>
                    <a:cubicBezTo>
                      <a:pt x="630" y="0"/>
                      <a:pt x="640" y="11"/>
                      <a:pt x="640" y="24"/>
                    </a:cubicBezTo>
                    <a:lnTo>
                      <a:pt x="640" y="616"/>
                    </a:lnTo>
                    <a:cubicBezTo>
                      <a:pt x="640" y="630"/>
                      <a:pt x="630" y="640"/>
                      <a:pt x="616" y="640"/>
                    </a:cubicBezTo>
                    <a:lnTo>
                      <a:pt x="24" y="640"/>
                    </a:lnTo>
                    <a:cubicBezTo>
                      <a:pt x="11" y="640"/>
                      <a:pt x="0" y="630"/>
                      <a:pt x="0" y="616"/>
                    </a:cubicBezTo>
                    <a:lnTo>
                      <a:pt x="0" y="24"/>
                    </a:lnTo>
                    <a:close/>
                    <a:moveTo>
                      <a:pt x="48" y="616"/>
                    </a:moveTo>
                    <a:lnTo>
                      <a:pt x="24" y="592"/>
                    </a:lnTo>
                    <a:lnTo>
                      <a:pt x="616" y="592"/>
                    </a:lnTo>
                    <a:lnTo>
                      <a:pt x="592" y="616"/>
                    </a:lnTo>
                    <a:lnTo>
                      <a:pt x="592" y="24"/>
                    </a:lnTo>
                    <a:lnTo>
                      <a:pt x="61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39" name="Rectangle 164"/>
              <p:cNvSpPr>
                <a:spLocks noChangeArrowheads="1"/>
              </p:cNvSpPr>
              <p:nvPr/>
            </p:nvSpPr>
            <p:spPr bwMode="auto">
              <a:xfrm>
                <a:off x="12425203" y="4573285"/>
                <a:ext cx="319088" cy="312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40" name="Freeform 165"/>
              <p:cNvSpPr>
                <a:spLocks noEditPoints="1"/>
              </p:cNvSpPr>
              <p:nvPr/>
            </p:nvSpPr>
            <p:spPr bwMode="auto">
              <a:xfrm>
                <a:off x="12412503" y="4560585"/>
                <a:ext cx="344488" cy="338137"/>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41" name="Rectangle 166"/>
              <p:cNvSpPr>
                <a:spLocks noChangeArrowheads="1"/>
              </p:cNvSpPr>
              <p:nvPr/>
            </p:nvSpPr>
            <p:spPr bwMode="auto">
              <a:xfrm>
                <a:off x="12114053" y="4886022"/>
                <a:ext cx="311150" cy="320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42" name="Freeform 167"/>
              <p:cNvSpPr>
                <a:spLocks noEditPoints="1"/>
              </p:cNvSpPr>
              <p:nvPr/>
            </p:nvSpPr>
            <p:spPr bwMode="auto">
              <a:xfrm>
                <a:off x="12101353" y="4873322"/>
                <a:ext cx="336550" cy="346075"/>
              </a:xfrm>
              <a:custGeom>
                <a:avLst/>
                <a:gdLst>
                  <a:gd name="T0" fmla="*/ 0 w 640"/>
                  <a:gd name="T1" fmla="*/ 24 h 656"/>
                  <a:gd name="T2" fmla="*/ 24 w 640"/>
                  <a:gd name="T3" fmla="*/ 0 h 656"/>
                  <a:gd name="T4" fmla="*/ 616 w 640"/>
                  <a:gd name="T5" fmla="*/ 0 h 656"/>
                  <a:gd name="T6" fmla="*/ 640 w 640"/>
                  <a:gd name="T7" fmla="*/ 24 h 656"/>
                  <a:gd name="T8" fmla="*/ 640 w 640"/>
                  <a:gd name="T9" fmla="*/ 632 h 656"/>
                  <a:gd name="T10" fmla="*/ 616 w 640"/>
                  <a:gd name="T11" fmla="*/ 656 h 656"/>
                  <a:gd name="T12" fmla="*/ 24 w 640"/>
                  <a:gd name="T13" fmla="*/ 656 h 656"/>
                  <a:gd name="T14" fmla="*/ 0 w 640"/>
                  <a:gd name="T15" fmla="*/ 632 h 656"/>
                  <a:gd name="T16" fmla="*/ 0 w 640"/>
                  <a:gd name="T17" fmla="*/ 24 h 656"/>
                  <a:gd name="T18" fmla="*/ 48 w 640"/>
                  <a:gd name="T19" fmla="*/ 632 h 656"/>
                  <a:gd name="T20" fmla="*/ 24 w 640"/>
                  <a:gd name="T21" fmla="*/ 608 h 656"/>
                  <a:gd name="T22" fmla="*/ 616 w 640"/>
                  <a:gd name="T23" fmla="*/ 608 h 656"/>
                  <a:gd name="T24" fmla="*/ 592 w 640"/>
                  <a:gd name="T25" fmla="*/ 632 h 656"/>
                  <a:gd name="T26" fmla="*/ 592 w 640"/>
                  <a:gd name="T27" fmla="*/ 24 h 656"/>
                  <a:gd name="T28" fmla="*/ 616 w 640"/>
                  <a:gd name="T29" fmla="*/ 48 h 656"/>
                  <a:gd name="T30" fmla="*/ 24 w 640"/>
                  <a:gd name="T31" fmla="*/ 48 h 656"/>
                  <a:gd name="T32" fmla="*/ 48 w 640"/>
                  <a:gd name="T33" fmla="*/ 24 h 656"/>
                  <a:gd name="T34" fmla="*/ 48 w 64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56">
                    <a:moveTo>
                      <a:pt x="0" y="24"/>
                    </a:moveTo>
                    <a:cubicBezTo>
                      <a:pt x="0" y="11"/>
                      <a:pt x="11" y="0"/>
                      <a:pt x="24" y="0"/>
                    </a:cubicBezTo>
                    <a:lnTo>
                      <a:pt x="616" y="0"/>
                    </a:lnTo>
                    <a:cubicBezTo>
                      <a:pt x="630" y="0"/>
                      <a:pt x="640" y="11"/>
                      <a:pt x="640" y="24"/>
                    </a:cubicBezTo>
                    <a:lnTo>
                      <a:pt x="640" y="632"/>
                    </a:lnTo>
                    <a:cubicBezTo>
                      <a:pt x="640" y="646"/>
                      <a:pt x="630" y="656"/>
                      <a:pt x="616" y="656"/>
                    </a:cubicBezTo>
                    <a:lnTo>
                      <a:pt x="24" y="656"/>
                    </a:lnTo>
                    <a:cubicBezTo>
                      <a:pt x="11" y="656"/>
                      <a:pt x="0" y="646"/>
                      <a:pt x="0" y="632"/>
                    </a:cubicBezTo>
                    <a:lnTo>
                      <a:pt x="0" y="24"/>
                    </a:lnTo>
                    <a:close/>
                    <a:moveTo>
                      <a:pt x="48" y="632"/>
                    </a:moveTo>
                    <a:lnTo>
                      <a:pt x="24" y="608"/>
                    </a:lnTo>
                    <a:lnTo>
                      <a:pt x="616" y="608"/>
                    </a:lnTo>
                    <a:lnTo>
                      <a:pt x="592" y="632"/>
                    </a:lnTo>
                    <a:lnTo>
                      <a:pt x="592" y="24"/>
                    </a:lnTo>
                    <a:lnTo>
                      <a:pt x="616"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43" name="Rectangle 168"/>
              <p:cNvSpPr>
                <a:spLocks noChangeArrowheads="1"/>
              </p:cNvSpPr>
              <p:nvPr/>
            </p:nvSpPr>
            <p:spPr bwMode="auto">
              <a:xfrm>
                <a:off x="12114053" y="5206697"/>
                <a:ext cx="311150" cy="311150"/>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44" name="Freeform 169"/>
              <p:cNvSpPr>
                <a:spLocks noEditPoints="1"/>
              </p:cNvSpPr>
              <p:nvPr/>
            </p:nvSpPr>
            <p:spPr bwMode="auto">
              <a:xfrm>
                <a:off x="12101353" y="5193997"/>
                <a:ext cx="336550" cy="336550"/>
              </a:xfrm>
              <a:custGeom>
                <a:avLst/>
                <a:gdLst>
                  <a:gd name="T0" fmla="*/ 0 w 640"/>
                  <a:gd name="T1" fmla="*/ 24 h 640"/>
                  <a:gd name="T2" fmla="*/ 24 w 640"/>
                  <a:gd name="T3" fmla="*/ 0 h 640"/>
                  <a:gd name="T4" fmla="*/ 616 w 640"/>
                  <a:gd name="T5" fmla="*/ 0 h 640"/>
                  <a:gd name="T6" fmla="*/ 640 w 640"/>
                  <a:gd name="T7" fmla="*/ 24 h 640"/>
                  <a:gd name="T8" fmla="*/ 640 w 640"/>
                  <a:gd name="T9" fmla="*/ 616 h 640"/>
                  <a:gd name="T10" fmla="*/ 616 w 640"/>
                  <a:gd name="T11" fmla="*/ 640 h 640"/>
                  <a:gd name="T12" fmla="*/ 24 w 640"/>
                  <a:gd name="T13" fmla="*/ 640 h 640"/>
                  <a:gd name="T14" fmla="*/ 0 w 640"/>
                  <a:gd name="T15" fmla="*/ 616 h 640"/>
                  <a:gd name="T16" fmla="*/ 0 w 640"/>
                  <a:gd name="T17" fmla="*/ 24 h 640"/>
                  <a:gd name="T18" fmla="*/ 48 w 640"/>
                  <a:gd name="T19" fmla="*/ 616 h 640"/>
                  <a:gd name="T20" fmla="*/ 24 w 640"/>
                  <a:gd name="T21" fmla="*/ 592 h 640"/>
                  <a:gd name="T22" fmla="*/ 616 w 640"/>
                  <a:gd name="T23" fmla="*/ 592 h 640"/>
                  <a:gd name="T24" fmla="*/ 592 w 640"/>
                  <a:gd name="T25" fmla="*/ 616 h 640"/>
                  <a:gd name="T26" fmla="*/ 592 w 640"/>
                  <a:gd name="T27" fmla="*/ 24 h 640"/>
                  <a:gd name="T28" fmla="*/ 616 w 640"/>
                  <a:gd name="T29" fmla="*/ 48 h 640"/>
                  <a:gd name="T30" fmla="*/ 24 w 640"/>
                  <a:gd name="T31" fmla="*/ 48 h 640"/>
                  <a:gd name="T32" fmla="*/ 48 w 640"/>
                  <a:gd name="T33" fmla="*/ 24 h 640"/>
                  <a:gd name="T34" fmla="*/ 48 w 6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40">
                    <a:moveTo>
                      <a:pt x="0" y="24"/>
                    </a:moveTo>
                    <a:cubicBezTo>
                      <a:pt x="0" y="11"/>
                      <a:pt x="11" y="0"/>
                      <a:pt x="24" y="0"/>
                    </a:cubicBezTo>
                    <a:lnTo>
                      <a:pt x="616" y="0"/>
                    </a:lnTo>
                    <a:cubicBezTo>
                      <a:pt x="630" y="0"/>
                      <a:pt x="640" y="11"/>
                      <a:pt x="640" y="24"/>
                    </a:cubicBezTo>
                    <a:lnTo>
                      <a:pt x="640" y="616"/>
                    </a:lnTo>
                    <a:cubicBezTo>
                      <a:pt x="640" y="630"/>
                      <a:pt x="630" y="640"/>
                      <a:pt x="616" y="640"/>
                    </a:cubicBezTo>
                    <a:lnTo>
                      <a:pt x="24" y="640"/>
                    </a:lnTo>
                    <a:cubicBezTo>
                      <a:pt x="11" y="640"/>
                      <a:pt x="0" y="630"/>
                      <a:pt x="0" y="616"/>
                    </a:cubicBezTo>
                    <a:lnTo>
                      <a:pt x="0" y="24"/>
                    </a:lnTo>
                    <a:close/>
                    <a:moveTo>
                      <a:pt x="48" y="616"/>
                    </a:moveTo>
                    <a:lnTo>
                      <a:pt x="24" y="592"/>
                    </a:lnTo>
                    <a:lnTo>
                      <a:pt x="616" y="592"/>
                    </a:lnTo>
                    <a:lnTo>
                      <a:pt x="592" y="616"/>
                    </a:lnTo>
                    <a:lnTo>
                      <a:pt x="592" y="24"/>
                    </a:lnTo>
                    <a:lnTo>
                      <a:pt x="61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45" name="Rectangle 170"/>
              <p:cNvSpPr>
                <a:spLocks noChangeArrowheads="1"/>
              </p:cNvSpPr>
              <p:nvPr/>
            </p:nvSpPr>
            <p:spPr bwMode="auto">
              <a:xfrm>
                <a:off x="12298203" y="5517847"/>
                <a:ext cx="320675" cy="63182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46" name="Freeform 171"/>
              <p:cNvSpPr>
                <a:spLocks noEditPoints="1"/>
              </p:cNvSpPr>
              <p:nvPr/>
            </p:nvSpPr>
            <p:spPr bwMode="auto">
              <a:xfrm>
                <a:off x="12285503" y="5505147"/>
                <a:ext cx="346075" cy="657225"/>
              </a:xfrm>
              <a:custGeom>
                <a:avLst/>
                <a:gdLst>
                  <a:gd name="T0" fmla="*/ 0 w 656"/>
                  <a:gd name="T1" fmla="*/ 24 h 1248"/>
                  <a:gd name="T2" fmla="*/ 24 w 656"/>
                  <a:gd name="T3" fmla="*/ 0 h 1248"/>
                  <a:gd name="T4" fmla="*/ 632 w 656"/>
                  <a:gd name="T5" fmla="*/ 0 h 1248"/>
                  <a:gd name="T6" fmla="*/ 656 w 656"/>
                  <a:gd name="T7" fmla="*/ 24 h 1248"/>
                  <a:gd name="T8" fmla="*/ 656 w 656"/>
                  <a:gd name="T9" fmla="*/ 1224 h 1248"/>
                  <a:gd name="T10" fmla="*/ 632 w 656"/>
                  <a:gd name="T11" fmla="*/ 1248 h 1248"/>
                  <a:gd name="T12" fmla="*/ 24 w 656"/>
                  <a:gd name="T13" fmla="*/ 1248 h 1248"/>
                  <a:gd name="T14" fmla="*/ 0 w 656"/>
                  <a:gd name="T15" fmla="*/ 1224 h 1248"/>
                  <a:gd name="T16" fmla="*/ 0 w 656"/>
                  <a:gd name="T17" fmla="*/ 24 h 1248"/>
                  <a:gd name="T18" fmla="*/ 48 w 656"/>
                  <a:gd name="T19" fmla="*/ 1224 h 1248"/>
                  <a:gd name="T20" fmla="*/ 24 w 656"/>
                  <a:gd name="T21" fmla="*/ 1200 h 1248"/>
                  <a:gd name="T22" fmla="*/ 632 w 656"/>
                  <a:gd name="T23" fmla="*/ 1200 h 1248"/>
                  <a:gd name="T24" fmla="*/ 608 w 656"/>
                  <a:gd name="T25" fmla="*/ 1224 h 1248"/>
                  <a:gd name="T26" fmla="*/ 608 w 656"/>
                  <a:gd name="T27" fmla="*/ 24 h 1248"/>
                  <a:gd name="T28" fmla="*/ 632 w 656"/>
                  <a:gd name="T29" fmla="*/ 48 h 1248"/>
                  <a:gd name="T30" fmla="*/ 24 w 656"/>
                  <a:gd name="T31" fmla="*/ 48 h 1248"/>
                  <a:gd name="T32" fmla="*/ 48 w 656"/>
                  <a:gd name="T33" fmla="*/ 24 h 1248"/>
                  <a:gd name="T34" fmla="*/ 48 w 656"/>
                  <a:gd name="T35" fmla="*/ 12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1248">
                    <a:moveTo>
                      <a:pt x="0" y="24"/>
                    </a:moveTo>
                    <a:cubicBezTo>
                      <a:pt x="0" y="11"/>
                      <a:pt x="11" y="0"/>
                      <a:pt x="24" y="0"/>
                    </a:cubicBezTo>
                    <a:lnTo>
                      <a:pt x="632" y="0"/>
                    </a:lnTo>
                    <a:cubicBezTo>
                      <a:pt x="646" y="0"/>
                      <a:pt x="656" y="11"/>
                      <a:pt x="656" y="24"/>
                    </a:cubicBezTo>
                    <a:lnTo>
                      <a:pt x="656" y="1224"/>
                    </a:lnTo>
                    <a:cubicBezTo>
                      <a:pt x="656" y="1238"/>
                      <a:pt x="646" y="1248"/>
                      <a:pt x="632" y="1248"/>
                    </a:cubicBezTo>
                    <a:lnTo>
                      <a:pt x="24" y="1248"/>
                    </a:lnTo>
                    <a:cubicBezTo>
                      <a:pt x="11" y="1248"/>
                      <a:pt x="0" y="1238"/>
                      <a:pt x="0" y="1224"/>
                    </a:cubicBezTo>
                    <a:lnTo>
                      <a:pt x="0" y="24"/>
                    </a:lnTo>
                    <a:close/>
                    <a:moveTo>
                      <a:pt x="48" y="1224"/>
                    </a:moveTo>
                    <a:lnTo>
                      <a:pt x="24" y="1200"/>
                    </a:lnTo>
                    <a:lnTo>
                      <a:pt x="632" y="1200"/>
                    </a:lnTo>
                    <a:lnTo>
                      <a:pt x="608" y="1224"/>
                    </a:lnTo>
                    <a:lnTo>
                      <a:pt x="608" y="24"/>
                    </a:lnTo>
                    <a:lnTo>
                      <a:pt x="632" y="48"/>
                    </a:lnTo>
                    <a:lnTo>
                      <a:pt x="24" y="48"/>
                    </a:lnTo>
                    <a:lnTo>
                      <a:pt x="48" y="24"/>
                    </a:lnTo>
                    <a:lnTo>
                      <a:pt x="48" y="1224"/>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47" name="Rectangle 172"/>
              <p:cNvSpPr>
                <a:spLocks noChangeArrowheads="1"/>
              </p:cNvSpPr>
              <p:nvPr/>
            </p:nvSpPr>
            <p:spPr bwMode="auto">
              <a:xfrm>
                <a:off x="11987053" y="5517847"/>
                <a:ext cx="311150" cy="631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48" name="Freeform 173"/>
              <p:cNvSpPr>
                <a:spLocks noEditPoints="1"/>
              </p:cNvSpPr>
              <p:nvPr/>
            </p:nvSpPr>
            <p:spPr bwMode="auto">
              <a:xfrm>
                <a:off x="11974353" y="5505147"/>
                <a:ext cx="336550" cy="657225"/>
              </a:xfrm>
              <a:custGeom>
                <a:avLst/>
                <a:gdLst>
                  <a:gd name="T0" fmla="*/ 0 w 640"/>
                  <a:gd name="T1" fmla="*/ 24 h 1248"/>
                  <a:gd name="T2" fmla="*/ 24 w 640"/>
                  <a:gd name="T3" fmla="*/ 0 h 1248"/>
                  <a:gd name="T4" fmla="*/ 616 w 640"/>
                  <a:gd name="T5" fmla="*/ 0 h 1248"/>
                  <a:gd name="T6" fmla="*/ 640 w 640"/>
                  <a:gd name="T7" fmla="*/ 24 h 1248"/>
                  <a:gd name="T8" fmla="*/ 640 w 640"/>
                  <a:gd name="T9" fmla="*/ 1224 h 1248"/>
                  <a:gd name="T10" fmla="*/ 616 w 640"/>
                  <a:gd name="T11" fmla="*/ 1248 h 1248"/>
                  <a:gd name="T12" fmla="*/ 24 w 640"/>
                  <a:gd name="T13" fmla="*/ 1248 h 1248"/>
                  <a:gd name="T14" fmla="*/ 0 w 640"/>
                  <a:gd name="T15" fmla="*/ 1224 h 1248"/>
                  <a:gd name="T16" fmla="*/ 0 w 640"/>
                  <a:gd name="T17" fmla="*/ 24 h 1248"/>
                  <a:gd name="T18" fmla="*/ 48 w 640"/>
                  <a:gd name="T19" fmla="*/ 1224 h 1248"/>
                  <a:gd name="T20" fmla="*/ 24 w 640"/>
                  <a:gd name="T21" fmla="*/ 1200 h 1248"/>
                  <a:gd name="T22" fmla="*/ 616 w 640"/>
                  <a:gd name="T23" fmla="*/ 1200 h 1248"/>
                  <a:gd name="T24" fmla="*/ 592 w 640"/>
                  <a:gd name="T25" fmla="*/ 1224 h 1248"/>
                  <a:gd name="T26" fmla="*/ 592 w 640"/>
                  <a:gd name="T27" fmla="*/ 24 h 1248"/>
                  <a:gd name="T28" fmla="*/ 616 w 640"/>
                  <a:gd name="T29" fmla="*/ 48 h 1248"/>
                  <a:gd name="T30" fmla="*/ 24 w 640"/>
                  <a:gd name="T31" fmla="*/ 48 h 1248"/>
                  <a:gd name="T32" fmla="*/ 48 w 640"/>
                  <a:gd name="T33" fmla="*/ 24 h 1248"/>
                  <a:gd name="T34" fmla="*/ 48 w 640"/>
                  <a:gd name="T35" fmla="*/ 12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1248">
                    <a:moveTo>
                      <a:pt x="0" y="24"/>
                    </a:moveTo>
                    <a:cubicBezTo>
                      <a:pt x="0" y="11"/>
                      <a:pt x="11" y="0"/>
                      <a:pt x="24" y="0"/>
                    </a:cubicBezTo>
                    <a:lnTo>
                      <a:pt x="616" y="0"/>
                    </a:lnTo>
                    <a:cubicBezTo>
                      <a:pt x="630" y="0"/>
                      <a:pt x="640" y="11"/>
                      <a:pt x="640" y="24"/>
                    </a:cubicBezTo>
                    <a:lnTo>
                      <a:pt x="640" y="1224"/>
                    </a:lnTo>
                    <a:cubicBezTo>
                      <a:pt x="640" y="1238"/>
                      <a:pt x="630" y="1248"/>
                      <a:pt x="616" y="1248"/>
                    </a:cubicBezTo>
                    <a:lnTo>
                      <a:pt x="24" y="1248"/>
                    </a:lnTo>
                    <a:cubicBezTo>
                      <a:pt x="11" y="1248"/>
                      <a:pt x="0" y="1238"/>
                      <a:pt x="0" y="1224"/>
                    </a:cubicBezTo>
                    <a:lnTo>
                      <a:pt x="0" y="24"/>
                    </a:lnTo>
                    <a:close/>
                    <a:moveTo>
                      <a:pt x="48" y="1224"/>
                    </a:moveTo>
                    <a:lnTo>
                      <a:pt x="24" y="1200"/>
                    </a:lnTo>
                    <a:lnTo>
                      <a:pt x="616" y="1200"/>
                    </a:lnTo>
                    <a:lnTo>
                      <a:pt x="592" y="1224"/>
                    </a:lnTo>
                    <a:lnTo>
                      <a:pt x="592" y="24"/>
                    </a:lnTo>
                    <a:lnTo>
                      <a:pt x="616" y="48"/>
                    </a:lnTo>
                    <a:lnTo>
                      <a:pt x="24" y="48"/>
                    </a:lnTo>
                    <a:lnTo>
                      <a:pt x="48" y="24"/>
                    </a:lnTo>
                    <a:lnTo>
                      <a:pt x="48" y="1224"/>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49" name="Rectangle 174"/>
              <p:cNvSpPr>
                <a:spLocks noChangeArrowheads="1"/>
              </p:cNvSpPr>
              <p:nvPr/>
            </p:nvSpPr>
            <p:spPr bwMode="auto">
              <a:xfrm>
                <a:off x="11667965" y="5517847"/>
                <a:ext cx="319088"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50" name="Freeform 175"/>
              <p:cNvSpPr>
                <a:spLocks noEditPoints="1"/>
              </p:cNvSpPr>
              <p:nvPr/>
            </p:nvSpPr>
            <p:spPr bwMode="auto">
              <a:xfrm>
                <a:off x="11655265" y="5505147"/>
                <a:ext cx="344488" cy="346075"/>
              </a:xfrm>
              <a:custGeom>
                <a:avLst/>
                <a:gdLst>
                  <a:gd name="T0" fmla="*/ 0 w 656"/>
                  <a:gd name="T1" fmla="*/ 24 h 656"/>
                  <a:gd name="T2" fmla="*/ 24 w 656"/>
                  <a:gd name="T3" fmla="*/ 0 h 656"/>
                  <a:gd name="T4" fmla="*/ 632 w 656"/>
                  <a:gd name="T5" fmla="*/ 0 h 656"/>
                  <a:gd name="T6" fmla="*/ 656 w 656"/>
                  <a:gd name="T7" fmla="*/ 24 h 656"/>
                  <a:gd name="T8" fmla="*/ 656 w 656"/>
                  <a:gd name="T9" fmla="*/ 632 h 656"/>
                  <a:gd name="T10" fmla="*/ 632 w 656"/>
                  <a:gd name="T11" fmla="*/ 656 h 656"/>
                  <a:gd name="T12" fmla="*/ 24 w 656"/>
                  <a:gd name="T13" fmla="*/ 656 h 656"/>
                  <a:gd name="T14" fmla="*/ 0 w 656"/>
                  <a:gd name="T15" fmla="*/ 632 h 656"/>
                  <a:gd name="T16" fmla="*/ 0 w 656"/>
                  <a:gd name="T17" fmla="*/ 24 h 656"/>
                  <a:gd name="T18" fmla="*/ 48 w 656"/>
                  <a:gd name="T19" fmla="*/ 632 h 656"/>
                  <a:gd name="T20" fmla="*/ 24 w 656"/>
                  <a:gd name="T21" fmla="*/ 608 h 656"/>
                  <a:gd name="T22" fmla="*/ 632 w 656"/>
                  <a:gd name="T23" fmla="*/ 608 h 656"/>
                  <a:gd name="T24" fmla="*/ 608 w 656"/>
                  <a:gd name="T25" fmla="*/ 632 h 656"/>
                  <a:gd name="T26" fmla="*/ 608 w 656"/>
                  <a:gd name="T27" fmla="*/ 24 h 656"/>
                  <a:gd name="T28" fmla="*/ 632 w 656"/>
                  <a:gd name="T29" fmla="*/ 48 h 656"/>
                  <a:gd name="T30" fmla="*/ 24 w 656"/>
                  <a:gd name="T31" fmla="*/ 48 h 656"/>
                  <a:gd name="T32" fmla="*/ 48 w 656"/>
                  <a:gd name="T33" fmla="*/ 24 h 656"/>
                  <a:gd name="T34" fmla="*/ 48 w 65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56">
                    <a:moveTo>
                      <a:pt x="0" y="24"/>
                    </a:moveTo>
                    <a:cubicBezTo>
                      <a:pt x="0" y="11"/>
                      <a:pt x="11" y="0"/>
                      <a:pt x="24" y="0"/>
                    </a:cubicBezTo>
                    <a:lnTo>
                      <a:pt x="632" y="0"/>
                    </a:lnTo>
                    <a:cubicBezTo>
                      <a:pt x="646" y="0"/>
                      <a:pt x="656" y="11"/>
                      <a:pt x="656" y="24"/>
                    </a:cubicBezTo>
                    <a:lnTo>
                      <a:pt x="656" y="632"/>
                    </a:lnTo>
                    <a:cubicBezTo>
                      <a:pt x="656" y="646"/>
                      <a:pt x="646" y="656"/>
                      <a:pt x="632" y="656"/>
                    </a:cubicBezTo>
                    <a:lnTo>
                      <a:pt x="24" y="656"/>
                    </a:lnTo>
                    <a:cubicBezTo>
                      <a:pt x="11" y="656"/>
                      <a:pt x="0" y="646"/>
                      <a:pt x="0" y="632"/>
                    </a:cubicBezTo>
                    <a:lnTo>
                      <a:pt x="0" y="24"/>
                    </a:lnTo>
                    <a:close/>
                    <a:moveTo>
                      <a:pt x="48" y="632"/>
                    </a:moveTo>
                    <a:lnTo>
                      <a:pt x="24" y="608"/>
                    </a:lnTo>
                    <a:lnTo>
                      <a:pt x="632" y="608"/>
                    </a:lnTo>
                    <a:lnTo>
                      <a:pt x="608" y="632"/>
                    </a:lnTo>
                    <a:lnTo>
                      <a:pt x="608" y="24"/>
                    </a:lnTo>
                    <a:lnTo>
                      <a:pt x="632"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51" name="Rectangle 176"/>
              <p:cNvSpPr>
                <a:spLocks noChangeArrowheads="1"/>
              </p:cNvSpPr>
              <p:nvPr/>
            </p:nvSpPr>
            <p:spPr bwMode="auto">
              <a:xfrm>
                <a:off x="11667965" y="5838522"/>
                <a:ext cx="319088" cy="311150"/>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52" name="Freeform 177"/>
              <p:cNvSpPr>
                <a:spLocks noEditPoints="1"/>
              </p:cNvSpPr>
              <p:nvPr/>
            </p:nvSpPr>
            <p:spPr bwMode="auto">
              <a:xfrm>
                <a:off x="11655265" y="5825822"/>
                <a:ext cx="344488" cy="336550"/>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53" name="Rectangle 178"/>
              <p:cNvSpPr>
                <a:spLocks noChangeArrowheads="1"/>
              </p:cNvSpPr>
              <p:nvPr/>
            </p:nvSpPr>
            <p:spPr bwMode="auto">
              <a:xfrm>
                <a:off x="11793378" y="4886022"/>
                <a:ext cx="320675"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54" name="Freeform 179"/>
              <p:cNvSpPr>
                <a:spLocks noEditPoints="1"/>
              </p:cNvSpPr>
              <p:nvPr/>
            </p:nvSpPr>
            <p:spPr bwMode="auto">
              <a:xfrm>
                <a:off x="11780678" y="4873322"/>
                <a:ext cx="346075" cy="346075"/>
              </a:xfrm>
              <a:custGeom>
                <a:avLst/>
                <a:gdLst>
                  <a:gd name="T0" fmla="*/ 0 w 656"/>
                  <a:gd name="T1" fmla="*/ 24 h 656"/>
                  <a:gd name="T2" fmla="*/ 24 w 656"/>
                  <a:gd name="T3" fmla="*/ 0 h 656"/>
                  <a:gd name="T4" fmla="*/ 632 w 656"/>
                  <a:gd name="T5" fmla="*/ 0 h 656"/>
                  <a:gd name="T6" fmla="*/ 656 w 656"/>
                  <a:gd name="T7" fmla="*/ 24 h 656"/>
                  <a:gd name="T8" fmla="*/ 656 w 656"/>
                  <a:gd name="T9" fmla="*/ 632 h 656"/>
                  <a:gd name="T10" fmla="*/ 632 w 656"/>
                  <a:gd name="T11" fmla="*/ 656 h 656"/>
                  <a:gd name="T12" fmla="*/ 24 w 656"/>
                  <a:gd name="T13" fmla="*/ 656 h 656"/>
                  <a:gd name="T14" fmla="*/ 0 w 656"/>
                  <a:gd name="T15" fmla="*/ 632 h 656"/>
                  <a:gd name="T16" fmla="*/ 0 w 656"/>
                  <a:gd name="T17" fmla="*/ 24 h 656"/>
                  <a:gd name="T18" fmla="*/ 48 w 656"/>
                  <a:gd name="T19" fmla="*/ 632 h 656"/>
                  <a:gd name="T20" fmla="*/ 24 w 656"/>
                  <a:gd name="T21" fmla="*/ 608 h 656"/>
                  <a:gd name="T22" fmla="*/ 632 w 656"/>
                  <a:gd name="T23" fmla="*/ 608 h 656"/>
                  <a:gd name="T24" fmla="*/ 608 w 656"/>
                  <a:gd name="T25" fmla="*/ 632 h 656"/>
                  <a:gd name="T26" fmla="*/ 608 w 656"/>
                  <a:gd name="T27" fmla="*/ 24 h 656"/>
                  <a:gd name="T28" fmla="*/ 632 w 656"/>
                  <a:gd name="T29" fmla="*/ 48 h 656"/>
                  <a:gd name="T30" fmla="*/ 24 w 656"/>
                  <a:gd name="T31" fmla="*/ 48 h 656"/>
                  <a:gd name="T32" fmla="*/ 48 w 656"/>
                  <a:gd name="T33" fmla="*/ 24 h 656"/>
                  <a:gd name="T34" fmla="*/ 48 w 65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56">
                    <a:moveTo>
                      <a:pt x="0" y="24"/>
                    </a:moveTo>
                    <a:cubicBezTo>
                      <a:pt x="0" y="11"/>
                      <a:pt x="11" y="0"/>
                      <a:pt x="24" y="0"/>
                    </a:cubicBezTo>
                    <a:lnTo>
                      <a:pt x="632" y="0"/>
                    </a:lnTo>
                    <a:cubicBezTo>
                      <a:pt x="646" y="0"/>
                      <a:pt x="656" y="11"/>
                      <a:pt x="656" y="24"/>
                    </a:cubicBezTo>
                    <a:lnTo>
                      <a:pt x="656" y="632"/>
                    </a:lnTo>
                    <a:cubicBezTo>
                      <a:pt x="656" y="646"/>
                      <a:pt x="646" y="656"/>
                      <a:pt x="632" y="656"/>
                    </a:cubicBezTo>
                    <a:lnTo>
                      <a:pt x="24" y="656"/>
                    </a:lnTo>
                    <a:cubicBezTo>
                      <a:pt x="11" y="656"/>
                      <a:pt x="0" y="646"/>
                      <a:pt x="0" y="632"/>
                    </a:cubicBezTo>
                    <a:lnTo>
                      <a:pt x="0" y="24"/>
                    </a:lnTo>
                    <a:close/>
                    <a:moveTo>
                      <a:pt x="48" y="632"/>
                    </a:moveTo>
                    <a:lnTo>
                      <a:pt x="24" y="608"/>
                    </a:lnTo>
                    <a:lnTo>
                      <a:pt x="632" y="608"/>
                    </a:lnTo>
                    <a:lnTo>
                      <a:pt x="608" y="632"/>
                    </a:lnTo>
                    <a:lnTo>
                      <a:pt x="608" y="24"/>
                    </a:lnTo>
                    <a:lnTo>
                      <a:pt x="632"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55" name="Rectangle 180"/>
              <p:cNvSpPr>
                <a:spLocks noChangeArrowheads="1"/>
              </p:cNvSpPr>
              <p:nvPr/>
            </p:nvSpPr>
            <p:spPr bwMode="auto">
              <a:xfrm>
                <a:off x="11793378" y="5206697"/>
                <a:ext cx="320675"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56" name="Freeform 181"/>
              <p:cNvSpPr>
                <a:spLocks noEditPoints="1"/>
              </p:cNvSpPr>
              <p:nvPr/>
            </p:nvSpPr>
            <p:spPr bwMode="auto">
              <a:xfrm>
                <a:off x="11780678" y="5193997"/>
                <a:ext cx="346075" cy="336550"/>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57" name="Rectangle 182"/>
              <p:cNvSpPr>
                <a:spLocks noChangeArrowheads="1"/>
              </p:cNvSpPr>
              <p:nvPr/>
            </p:nvSpPr>
            <p:spPr bwMode="auto">
              <a:xfrm>
                <a:off x="11482228" y="4886022"/>
                <a:ext cx="311150" cy="320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58" name="Freeform 183"/>
              <p:cNvSpPr>
                <a:spLocks noEditPoints="1"/>
              </p:cNvSpPr>
              <p:nvPr/>
            </p:nvSpPr>
            <p:spPr bwMode="auto">
              <a:xfrm>
                <a:off x="11469528" y="4873322"/>
                <a:ext cx="336550" cy="346075"/>
              </a:xfrm>
              <a:custGeom>
                <a:avLst/>
                <a:gdLst>
                  <a:gd name="T0" fmla="*/ 0 w 640"/>
                  <a:gd name="T1" fmla="*/ 24 h 656"/>
                  <a:gd name="T2" fmla="*/ 24 w 640"/>
                  <a:gd name="T3" fmla="*/ 0 h 656"/>
                  <a:gd name="T4" fmla="*/ 616 w 640"/>
                  <a:gd name="T5" fmla="*/ 0 h 656"/>
                  <a:gd name="T6" fmla="*/ 640 w 640"/>
                  <a:gd name="T7" fmla="*/ 24 h 656"/>
                  <a:gd name="T8" fmla="*/ 640 w 640"/>
                  <a:gd name="T9" fmla="*/ 632 h 656"/>
                  <a:gd name="T10" fmla="*/ 616 w 640"/>
                  <a:gd name="T11" fmla="*/ 656 h 656"/>
                  <a:gd name="T12" fmla="*/ 24 w 640"/>
                  <a:gd name="T13" fmla="*/ 656 h 656"/>
                  <a:gd name="T14" fmla="*/ 0 w 640"/>
                  <a:gd name="T15" fmla="*/ 632 h 656"/>
                  <a:gd name="T16" fmla="*/ 0 w 640"/>
                  <a:gd name="T17" fmla="*/ 24 h 656"/>
                  <a:gd name="T18" fmla="*/ 48 w 640"/>
                  <a:gd name="T19" fmla="*/ 632 h 656"/>
                  <a:gd name="T20" fmla="*/ 24 w 640"/>
                  <a:gd name="T21" fmla="*/ 608 h 656"/>
                  <a:gd name="T22" fmla="*/ 616 w 640"/>
                  <a:gd name="T23" fmla="*/ 608 h 656"/>
                  <a:gd name="T24" fmla="*/ 592 w 640"/>
                  <a:gd name="T25" fmla="*/ 632 h 656"/>
                  <a:gd name="T26" fmla="*/ 592 w 640"/>
                  <a:gd name="T27" fmla="*/ 24 h 656"/>
                  <a:gd name="T28" fmla="*/ 616 w 640"/>
                  <a:gd name="T29" fmla="*/ 48 h 656"/>
                  <a:gd name="T30" fmla="*/ 24 w 640"/>
                  <a:gd name="T31" fmla="*/ 48 h 656"/>
                  <a:gd name="T32" fmla="*/ 48 w 640"/>
                  <a:gd name="T33" fmla="*/ 24 h 656"/>
                  <a:gd name="T34" fmla="*/ 48 w 64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56">
                    <a:moveTo>
                      <a:pt x="0" y="24"/>
                    </a:moveTo>
                    <a:cubicBezTo>
                      <a:pt x="0" y="11"/>
                      <a:pt x="11" y="0"/>
                      <a:pt x="24" y="0"/>
                    </a:cubicBezTo>
                    <a:lnTo>
                      <a:pt x="616" y="0"/>
                    </a:lnTo>
                    <a:cubicBezTo>
                      <a:pt x="630" y="0"/>
                      <a:pt x="640" y="11"/>
                      <a:pt x="640" y="24"/>
                    </a:cubicBezTo>
                    <a:lnTo>
                      <a:pt x="640" y="632"/>
                    </a:lnTo>
                    <a:cubicBezTo>
                      <a:pt x="640" y="646"/>
                      <a:pt x="630" y="656"/>
                      <a:pt x="616" y="656"/>
                    </a:cubicBezTo>
                    <a:lnTo>
                      <a:pt x="24" y="656"/>
                    </a:lnTo>
                    <a:cubicBezTo>
                      <a:pt x="11" y="656"/>
                      <a:pt x="0" y="646"/>
                      <a:pt x="0" y="632"/>
                    </a:cubicBezTo>
                    <a:lnTo>
                      <a:pt x="0" y="24"/>
                    </a:lnTo>
                    <a:close/>
                    <a:moveTo>
                      <a:pt x="48" y="632"/>
                    </a:moveTo>
                    <a:lnTo>
                      <a:pt x="24" y="608"/>
                    </a:lnTo>
                    <a:lnTo>
                      <a:pt x="616" y="608"/>
                    </a:lnTo>
                    <a:lnTo>
                      <a:pt x="592" y="632"/>
                    </a:lnTo>
                    <a:lnTo>
                      <a:pt x="592" y="24"/>
                    </a:lnTo>
                    <a:lnTo>
                      <a:pt x="616"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59" name="Rectangle 184"/>
              <p:cNvSpPr>
                <a:spLocks noChangeArrowheads="1"/>
              </p:cNvSpPr>
              <p:nvPr/>
            </p:nvSpPr>
            <p:spPr bwMode="auto">
              <a:xfrm>
                <a:off x="11482228" y="5206697"/>
                <a:ext cx="311150" cy="311150"/>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60" name="Freeform 185"/>
              <p:cNvSpPr>
                <a:spLocks noEditPoints="1"/>
              </p:cNvSpPr>
              <p:nvPr/>
            </p:nvSpPr>
            <p:spPr bwMode="auto">
              <a:xfrm>
                <a:off x="11469528" y="5193997"/>
                <a:ext cx="336550" cy="336550"/>
              </a:xfrm>
              <a:custGeom>
                <a:avLst/>
                <a:gdLst>
                  <a:gd name="T0" fmla="*/ 0 w 640"/>
                  <a:gd name="T1" fmla="*/ 24 h 640"/>
                  <a:gd name="T2" fmla="*/ 24 w 640"/>
                  <a:gd name="T3" fmla="*/ 0 h 640"/>
                  <a:gd name="T4" fmla="*/ 616 w 640"/>
                  <a:gd name="T5" fmla="*/ 0 h 640"/>
                  <a:gd name="T6" fmla="*/ 640 w 640"/>
                  <a:gd name="T7" fmla="*/ 24 h 640"/>
                  <a:gd name="T8" fmla="*/ 640 w 640"/>
                  <a:gd name="T9" fmla="*/ 616 h 640"/>
                  <a:gd name="T10" fmla="*/ 616 w 640"/>
                  <a:gd name="T11" fmla="*/ 640 h 640"/>
                  <a:gd name="T12" fmla="*/ 24 w 640"/>
                  <a:gd name="T13" fmla="*/ 640 h 640"/>
                  <a:gd name="T14" fmla="*/ 0 w 640"/>
                  <a:gd name="T15" fmla="*/ 616 h 640"/>
                  <a:gd name="T16" fmla="*/ 0 w 640"/>
                  <a:gd name="T17" fmla="*/ 24 h 640"/>
                  <a:gd name="T18" fmla="*/ 48 w 640"/>
                  <a:gd name="T19" fmla="*/ 616 h 640"/>
                  <a:gd name="T20" fmla="*/ 24 w 640"/>
                  <a:gd name="T21" fmla="*/ 592 h 640"/>
                  <a:gd name="T22" fmla="*/ 616 w 640"/>
                  <a:gd name="T23" fmla="*/ 592 h 640"/>
                  <a:gd name="T24" fmla="*/ 592 w 640"/>
                  <a:gd name="T25" fmla="*/ 616 h 640"/>
                  <a:gd name="T26" fmla="*/ 592 w 640"/>
                  <a:gd name="T27" fmla="*/ 24 h 640"/>
                  <a:gd name="T28" fmla="*/ 616 w 640"/>
                  <a:gd name="T29" fmla="*/ 48 h 640"/>
                  <a:gd name="T30" fmla="*/ 24 w 640"/>
                  <a:gd name="T31" fmla="*/ 48 h 640"/>
                  <a:gd name="T32" fmla="*/ 48 w 640"/>
                  <a:gd name="T33" fmla="*/ 24 h 640"/>
                  <a:gd name="T34" fmla="*/ 48 w 6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40">
                    <a:moveTo>
                      <a:pt x="0" y="24"/>
                    </a:moveTo>
                    <a:cubicBezTo>
                      <a:pt x="0" y="11"/>
                      <a:pt x="11" y="0"/>
                      <a:pt x="24" y="0"/>
                    </a:cubicBezTo>
                    <a:lnTo>
                      <a:pt x="616" y="0"/>
                    </a:lnTo>
                    <a:cubicBezTo>
                      <a:pt x="630" y="0"/>
                      <a:pt x="640" y="11"/>
                      <a:pt x="640" y="24"/>
                    </a:cubicBezTo>
                    <a:lnTo>
                      <a:pt x="640" y="616"/>
                    </a:lnTo>
                    <a:cubicBezTo>
                      <a:pt x="640" y="630"/>
                      <a:pt x="630" y="640"/>
                      <a:pt x="616" y="640"/>
                    </a:cubicBezTo>
                    <a:lnTo>
                      <a:pt x="24" y="640"/>
                    </a:lnTo>
                    <a:cubicBezTo>
                      <a:pt x="11" y="640"/>
                      <a:pt x="0" y="630"/>
                      <a:pt x="0" y="616"/>
                    </a:cubicBezTo>
                    <a:lnTo>
                      <a:pt x="0" y="24"/>
                    </a:lnTo>
                    <a:close/>
                    <a:moveTo>
                      <a:pt x="48" y="616"/>
                    </a:moveTo>
                    <a:lnTo>
                      <a:pt x="24" y="592"/>
                    </a:lnTo>
                    <a:lnTo>
                      <a:pt x="616" y="592"/>
                    </a:lnTo>
                    <a:lnTo>
                      <a:pt x="592" y="616"/>
                    </a:lnTo>
                    <a:lnTo>
                      <a:pt x="592" y="24"/>
                    </a:lnTo>
                    <a:lnTo>
                      <a:pt x="61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61" name="Rectangle 186"/>
              <p:cNvSpPr>
                <a:spLocks noChangeArrowheads="1"/>
              </p:cNvSpPr>
              <p:nvPr/>
            </p:nvSpPr>
            <p:spPr bwMode="auto">
              <a:xfrm>
                <a:off x="11163140" y="4886022"/>
                <a:ext cx="319088"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62" name="Freeform 187"/>
              <p:cNvSpPr>
                <a:spLocks noEditPoints="1"/>
              </p:cNvSpPr>
              <p:nvPr/>
            </p:nvSpPr>
            <p:spPr bwMode="auto">
              <a:xfrm>
                <a:off x="11150440" y="4873322"/>
                <a:ext cx="344488" cy="346075"/>
              </a:xfrm>
              <a:custGeom>
                <a:avLst/>
                <a:gdLst>
                  <a:gd name="T0" fmla="*/ 0 w 656"/>
                  <a:gd name="T1" fmla="*/ 24 h 656"/>
                  <a:gd name="T2" fmla="*/ 24 w 656"/>
                  <a:gd name="T3" fmla="*/ 0 h 656"/>
                  <a:gd name="T4" fmla="*/ 632 w 656"/>
                  <a:gd name="T5" fmla="*/ 0 h 656"/>
                  <a:gd name="T6" fmla="*/ 656 w 656"/>
                  <a:gd name="T7" fmla="*/ 24 h 656"/>
                  <a:gd name="T8" fmla="*/ 656 w 656"/>
                  <a:gd name="T9" fmla="*/ 632 h 656"/>
                  <a:gd name="T10" fmla="*/ 632 w 656"/>
                  <a:gd name="T11" fmla="*/ 656 h 656"/>
                  <a:gd name="T12" fmla="*/ 24 w 656"/>
                  <a:gd name="T13" fmla="*/ 656 h 656"/>
                  <a:gd name="T14" fmla="*/ 0 w 656"/>
                  <a:gd name="T15" fmla="*/ 632 h 656"/>
                  <a:gd name="T16" fmla="*/ 0 w 656"/>
                  <a:gd name="T17" fmla="*/ 24 h 656"/>
                  <a:gd name="T18" fmla="*/ 48 w 656"/>
                  <a:gd name="T19" fmla="*/ 632 h 656"/>
                  <a:gd name="T20" fmla="*/ 24 w 656"/>
                  <a:gd name="T21" fmla="*/ 608 h 656"/>
                  <a:gd name="T22" fmla="*/ 632 w 656"/>
                  <a:gd name="T23" fmla="*/ 608 h 656"/>
                  <a:gd name="T24" fmla="*/ 608 w 656"/>
                  <a:gd name="T25" fmla="*/ 632 h 656"/>
                  <a:gd name="T26" fmla="*/ 608 w 656"/>
                  <a:gd name="T27" fmla="*/ 24 h 656"/>
                  <a:gd name="T28" fmla="*/ 632 w 656"/>
                  <a:gd name="T29" fmla="*/ 48 h 656"/>
                  <a:gd name="T30" fmla="*/ 24 w 656"/>
                  <a:gd name="T31" fmla="*/ 48 h 656"/>
                  <a:gd name="T32" fmla="*/ 48 w 656"/>
                  <a:gd name="T33" fmla="*/ 24 h 656"/>
                  <a:gd name="T34" fmla="*/ 48 w 65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56">
                    <a:moveTo>
                      <a:pt x="0" y="24"/>
                    </a:moveTo>
                    <a:cubicBezTo>
                      <a:pt x="0" y="11"/>
                      <a:pt x="11" y="0"/>
                      <a:pt x="24" y="0"/>
                    </a:cubicBezTo>
                    <a:lnTo>
                      <a:pt x="632" y="0"/>
                    </a:lnTo>
                    <a:cubicBezTo>
                      <a:pt x="646" y="0"/>
                      <a:pt x="656" y="11"/>
                      <a:pt x="656" y="24"/>
                    </a:cubicBezTo>
                    <a:lnTo>
                      <a:pt x="656" y="632"/>
                    </a:lnTo>
                    <a:cubicBezTo>
                      <a:pt x="656" y="646"/>
                      <a:pt x="646" y="656"/>
                      <a:pt x="632" y="656"/>
                    </a:cubicBezTo>
                    <a:lnTo>
                      <a:pt x="24" y="656"/>
                    </a:lnTo>
                    <a:cubicBezTo>
                      <a:pt x="11" y="656"/>
                      <a:pt x="0" y="646"/>
                      <a:pt x="0" y="632"/>
                    </a:cubicBezTo>
                    <a:lnTo>
                      <a:pt x="0" y="24"/>
                    </a:lnTo>
                    <a:close/>
                    <a:moveTo>
                      <a:pt x="48" y="632"/>
                    </a:moveTo>
                    <a:lnTo>
                      <a:pt x="24" y="608"/>
                    </a:lnTo>
                    <a:lnTo>
                      <a:pt x="632" y="608"/>
                    </a:lnTo>
                    <a:lnTo>
                      <a:pt x="608" y="632"/>
                    </a:lnTo>
                    <a:lnTo>
                      <a:pt x="608" y="24"/>
                    </a:lnTo>
                    <a:lnTo>
                      <a:pt x="632"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63" name="Rectangle 188"/>
              <p:cNvSpPr>
                <a:spLocks noChangeArrowheads="1"/>
              </p:cNvSpPr>
              <p:nvPr/>
            </p:nvSpPr>
            <p:spPr bwMode="auto">
              <a:xfrm>
                <a:off x="11163140" y="5206697"/>
                <a:ext cx="31908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64" name="Freeform 189"/>
              <p:cNvSpPr>
                <a:spLocks noEditPoints="1"/>
              </p:cNvSpPr>
              <p:nvPr/>
            </p:nvSpPr>
            <p:spPr bwMode="auto">
              <a:xfrm>
                <a:off x="11150440" y="5193997"/>
                <a:ext cx="344488" cy="336550"/>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65" name="Rectangle 190"/>
              <p:cNvSpPr>
                <a:spLocks noChangeArrowheads="1"/>
              </p:cNvSpPr>
              <p:nvPr/>
            </p:nvSpPr>
            <p:spPr bwMode="auto">
              <a:xfrm>
                <a:off x="11356815" y="5517847"/>
                <a:ext cx="311150" cy="32067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66" name="Freeform 191"/>
              <p:cNvSpPr>
                <a:spLocks noEditPoints="1"/>
              </p:cNvSpPr>
              <p:nvPr/>
            </p:nvSpPr>
            <p:spPr bwMode="auto">
              <a:xfrm>
                <a:off x="11344115" y="5505147"/>
                <a:ext cx="336550" cy="346075"/>
              </a:xfrm>
              <a:custGeom>
                <a:avLst/>
                <a:gdLst>
                  <a:gd name="T0" fmla="*/ 0 w 640"/>
                  <a:gd name="T1" fmla="*/ 24 h 656"/>
                  <a:gd name="T2" fmla="*/ 24 w 640"/>
                  <a:gd name="T3" fmla="*/ 0 h 656"/>
                  <a:gd name="T4" fmla="*/ 616 w 640"/>
                  <a:gd name="T5" fmla="*/ 0 h 656"/>
                  <a:gd name="T6" fmla="*/ 640 w 640"/>
                  <a:gd name="T7" fmla="*/ 24 h 656"/>
                  <a:gd name="T8" fmla="*/ 640 w 640"/>
                  <a:gd name="T9" fmla="*/ 632 h 656"/>
                  <a:gd name="T10" fmla="*/ 616 w 640"/>
                  <a:gd name="T11" fmla="*/ 656 h 656"/>
                  <a:gd name="T12" fmla="*/ 24 w 640"/>
                  <a:gd name="T13" fmla="*/ 656 h 656"/>
                  <a:gd name="T14" fmla="*/ 0 w 640"/>
                  <a:gd name="T15" fmla="*/ 632 h 656"/>
                  <a:gd name="T16" fmla="*/ 0 w 640"/>
                  <a:gd name="T17" fmla="*/ 24 h 656"/>
                  <a:gd name="T18" fmla="*/ 48 w 640"/>
                  <a:gd name="T19" fmla="*/ 632 h 656"/>
                  <a:gd name="T20" fmla="*/ 24 w 640"/>
                  <a:gd name="T21" fmla="*/ 608 h 656"/>
                  <a:gd name="T22" fmla="*/ 616 w 640"/>
                  <a:gd name="T23" fmla="*/ 608 h 656"/>
                  <a:gd name="T24" fmla="*/ 592 w 640"/>
                  <a:gd name="T25" fmla="*/ 632 h 656"/>
                  <a:gd name="T26" fmla="*/ 592 w 640"/>
                  <a:gd name="T27" fmla="*/ 24 h 656"/>
                  <a:gd name="T28" fmla="*/ 616 w 640"/>
                  <a:gd name="T29" fmla="*/ 48 h 656"/>
                  <a:gd name="T30" fmla="*/ 24 w 640"/>
                  <a:gd name="T31" fmla="*/ 48 h 656"/>
                  <a:gd name="T32" fmla="*/ 48 w 640"/>
                  <a:gd name="T33" fmla="*/ 24 h 656"/>
                  <a:gd name="T34" fmla="*/ 48 w 64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56">
                    <a:moveTo>
                      <a:pt x="0" y="24"/>
                    </a:moveTo>
                    <a:cubicBezTo>
                      <a:pt x="0" y="11"/>
                      <a:pt x="11" y="0"/>
                      <a:pt x="24" y="0"/>
                    </a:cubicBezTo>
                    <a:lnTo>
                      <a:pt x="616" y="0"/>
                    </a:lnTo>
                    <a:cubicBezTo>
                      <a:pt x="630" y="0"/>
                      <a:pt x="640" y="11"/>
                      <a:pt x="640" y="24"/>
                    </a:cubicBezTo>
                    <a:lnTo>
                      <a:pt x="640" y="632"/>
                    </a:lnTo>
                    <a:cubicBezTo>
                      <a:pt x="640" y="646"/>
                      <a:pt x="630" y="656"/>
                      <a:pt x="616" y="656"/>
                    </a:cubicBezTo>
                    <a:lnTo>
                      <a:pt x="24" y="656"/>
                    </a:lnTo>
                    <a:cubicBezTo>
                      <a:pt x="11" y="656"/>
                      <a:pt x="0" y="646"/>
                      <a:pt x="0" y="632"/>
                    </a:cubicBezTo>
                    <a:lnTo>
                      <a:pt x="0" y="24"/>
                    </a:lnTo>
                    <a:close/>
                    <a:moveTo>
                      <a:pt x="48" y="632"/>
                    </a:moveTo>
                    <a:lnTo>
                      <a:pt x="24" y="608"/>
                    </a:lnTo>
                    <a:lnTo>
                      <a:pt x="616" y="608"/>
                    </a:lnTo>
                    <a:lnTo>
                      <a:pt x="592" y="632"/>
                    </a:lnTo>
                    <a:lnTo>
                      <a:pt x="592" y="24"/>
                    </a:lnTo>
                    <a:lnTo>
                      <a:pt x="616"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67" name="Rectangle 192"/>
              <p:cNvSpPr>
                <a:spLocks noChangeArrowheads="1"/>
              </p:cNvSpPr>
              <p:nvPr/>
            </p:nvSpPr>
            <p:spPr bwMode="auto">
              <a:xfrm>
                <a:off x="10785315" y="4506610"/>
                <a:ext cx="319088"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68" name="Freeform 193"/>
              <p:cNvSpPr>
                <a:spLocks noEditPoints="1"/>
              </p:cNvSpPr>
              <p:nvPr/>
            </p:nvSpPr>
            <p:spPr bwMode="auto">
              <a:xfrm>
                <a:off x="10772615" y="4493910"/>
                <a:ext cx="344488" cy="346075"/>
              </a:xfrm>
              <a:custGeom>
                <a:avLst/>
                <a:gdLst>
                  <a:gd name="T0" fmla="*/ 0 w 656"/>
                  <a:gd name="T1" fmla="*/ 24 h 656"/>
                  <a:gd name="T2" fmla="*/ 24 w 656"/>
                  <a:gd name="T3" fmla="*/ 0 h 656"/>
                  <a:gd name="T4" fmla="*/ 632 w 656"/>
                  <a:gd name="T5" fmla="*/ 0 h 656"/>
                  <a:gd name="T6" fmla="*/ 656 w 656"/>
                  <a:gd name="T7" fmla="*/ 24 h 656"/>
                  <a:gd name="T8" fmla="*/ 656 w 656"/>
                  <a:gd name="T9" fmla="*/ 632 h 656"/>
                  <a:gd name="T10" fmla="*/ 632 w 656"/>
                  <a:gd name="T11" fmla="*/ 656 h 656"/>
                  <a:gd name="T12" fmla="*/ 24 w 656"/>
                  <a:gd name="T13" fmla="*/ 656 h 656"/>
                  <a:gd name="T14" fmla="*/ 0 w 656"/>
                  <a:gd name="T15" fmla="*/ 632 h 656"/>
                  <a:gd name="T16" fmla="*/ 0 w 656"/>
                  <a:gd name="T17" fmla="*/ 24 h 656"/>
                  <a:gd name="T18" fmla="*/ 48 w 656"/>
                  <a:gd name="T19" fmla="*/ 632 h 656"/>
                  <a:gd name="T20" fmla="*/ 24 w 656"/>
                  <a:gd name="T21" fmla="*/ 608 h 656"/>
                  <a:gd name="T22" fmla="*/ 632 w 656"/>
                  <a:gd name="T23" fmla="*/ 608 h 656"/>
                  <a:gd name="T24" fmla="*/ 608 w 656"/>
                  <a:gd name="T25" fmla="*/ 632 h 656"/>
                  <a:gd name="T26" fmla="*/ 608 w 656"/>
                  <a:gd name="T27" fmla="*/ 24 h 656"/>
                  <a:gd name="T28" fmla="*/ 632 w 656"/>
                  <a:gd name="T29" fmla="*/ 48 h 656"/>
                  <a:gd name="T30" fmla="*/ 24 w 656"/>
                  <a:gd name="T31" fmla="*/ 48 h 656"/>
                  <a:gd name="T32" fmla="*/ 48 w 656"/>
                  <a:gd name="T33" fmla="*/ 24 h 656"/>
                  <a:gd name="T34" fmla="*/ 48 w 65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56">
                    <a:moveTo>
                      <a:pt x="0" y="24"/>
                    </a:moveTo>
                    <a:cubicBezTo>
                      <a:pt x="0" y="11"/>
                      <a:pt x="11" y="0"/>
                      <a:pt x="24" y="0"/>
                    </a:cubicBezTo>
                    <a:lnTo>
                      <a:pt x="632" y="0"/>
                    </a:lnTo>
                    <a:cubicBezTo>
                      <a:pt x="646" y="0"/>
                      <a:pt x="656" y="11"/>
                      <a:pt x="656" y="24"/>
                    </a:cubicBezTo>
                    <a:lnTo>
                      <a:pt x="656" y="632"/>
                    </a:lnTo>
                    <a:cubicBezTo>
                      <a:pt x="656" y="646"/>
                      <a:pt x="646" y="656"/>
                      <a:pt x="632" y="656"/>
                    </a:cubicBezTo>
                    <a:lnTo>
                      <a:pt x="24" y="656"/>
                    </a:lnTo>
                    <a:cubicBezTo>
                      <a:pt x="11" y="656"/>
                      <a:pt x="0" y="646"/>
                      <a:pt x="0" y="632"/>
                    </a:cubicBezTo>
                    <a:lnTo>
                      <a:pt x="0" y="24"/>
                    </a:lnTo>
                    <a:close/>
                    <a:moveTo>
                      <a:pt x="48" y="632"/>
                    </a:moveTo>
                    <a:lnTo>
                      <a:pt x="24" y="608"/>
                    </a:lnTo>
                    <a:lnTo>
                      <a:pt x="632" y="608"/>
                    </a:lnTo>
                    <a:lnTo>
                      <a:pt x="608" y="632"/>
                    </a:lnTo>
                    <a:lnTo>
                      <a:pt x="608" y="24"/>
                    </a:lnTo>
                    <a:lnTo>
                      <a:pt x="632"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69" name="Rectangle 194"/>
              <p:cNvSpPr>
                <a:spLocks noChangeArrowheads="1"/>
              </p:cNvSpPr>
              <p:nvPr/>
            </p:nvSpPr>
            <p:spPr bwMode="auto">
              <a:xfrm>
                <a:off x="10474165" y="4700285"/>
                <a:ext cx="311150" cy="311150"/>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70" name="Freeform 195"/>
              <p:cNvSpPr>
                <a:spLocks noEditPoints="1"/>
              </p:cNvSpPr>
              <p:nvPr/>
            </p:nvSpPr>
            <p:spPr bwMode="auto">
              <a:xfrm>
                <a:off x="10461465" y="4687585"/>
                <a:ext cx="336550" cy="336550"/>
              </a:xfrm>
              <a:custGeom>
                <a:avLst/>
                <a:gdLst>
                  <a:gd name="T0" fmla="*/ 0 w 640"/>
                  <a:gd name="T1" fmla="*/ 24 h 640"/>
                  <a:gd name="T2" fmla="*/ 24 w 640"/>
                  <a:gd name="T3" fmla="*/ 0 h 640"/>
                  <a:gd name="T4" fmla="*/ 616 w 640"/>
                  <a:gd name="T5" fmla="*/ 0 h 640"/>
                  <a:gd name="T6" fmla="*/ 640 w 640"/>
                  <a:gd name="T7" fmla="*/ 24 h 640"/>
                  <a:gd name="T8" fmla="*/ 640 w 640"/>
                  <a:gd name="T9" fmla="*/ 616 h 640"/>
                  <a:gd name="T10" fmla="*/ 616 w 640"/>
                  <a:gd name="T11" fmla="*/ 640 h 640"/>
                  <a:gd name="T12" fmla="*/ 24 w 640"/>
                  <a:gd name="T13" fmla="*/ 640 h 640"/>
                  <a:gd name="T14" fmla="*/ 0 w 640"/>
                  <a:gd name="T15" fmla="*/ 616 h 640"/>
                  <a:gd name="T16" fmla="*/ 0 w 640"/>
                  <a:gd name="T17" fmla="*/ 24 h 640"/>
                  <a:gd name="T18" fmla="*/ 48 w 640"/>
                  <a:gd name="T19" fmla="*/ 616 h 640"/>
                  <a:gd name="T20" fmla="*/ 24 w 640"/>
                  <a:gd name="T21" fmla="*/ 592 h 640"/>
                  <a:gd name="T22" fmla="*/ 616 w 640"/>
                  <a:gd name="T23" fmla="*/ 592 h 640"/>
                  <a:gd name="T24" fmla="*/ 592 w 640"/>
                  <a:gd name="T25" fmla="*/ 616 h 640"/>
                  <a:gd name="T26" fmla="*/ 592 w 640"/>
                  <a:gd name="T27" fmla="*/ 24 h 640"/>
                  <a:gd name="T28" fmla="*/ 616 w 640"/>
                  <a:gd name="T29" fmla="*/ 48 h 640"/>
                  <a:gd name="T30" fmla="*/ 24 w 640"/>
                  <a:gd name="T31" fmla="*/ 48 h 640"/>
                  <a:gd name="T32" fmla="*/ 48 w 640"/>
                  <a:gd name="T33" fmla="*/ 24 h 640"/>
                  <a:gd name="T34" fmla="*/ 48 w 6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40">
                    <a:moveTo>
                      <a:pt x="0" y="24"/>
                    </a:moveTo>
                    <a:cubicBezTo>
                      <a:pt x="0" y="11"/>
                      <a:pt x="11" y="0"/>
                      <a:pt x="24" y="0"/>
                    </a:cubicBezTo>
                    <a:lnTo>
                      <a:pt x="616" y="0"/>
                    </a:lnTo>
                    <a:cubicBezTo>
                      <a:pt x="630" y="0"/>
                      <a:pt x="640" y="11"/>
                      <a:pt x="640" y="24"/>
                    </a:cubicBezTo>
                    <a:lnTo>
                      <a:pt x="640" y="616"/>
                    </a:lnTo>
                    <a:cubicBezTo>
                      <a:pt x="640" y="630"/>
                      <a:pt x="630" y="640"/>
                      <a:pt x="616" y="640"/>
                    </a:cubicBezTo>
                    <a:lnTo>
                      <a:pt x="24" y="640"/>
                    </a:lnTo>
                    <a:cubicBezTo>
                      <a:pt x="11" y="640"/>
                      <a:pt x="0" y="630"/>
                      <a:pt x="0" y="616"/>
                    </a:cubicBezTo>
                    <a:lnTo>
                      <a:pt x="0" y="24"/>
                    </a:lnTo>
                    <a:close/>
                    <a:moveTo>
                      <a:pt x="48" y="616"/>
                    </a:moveTo>
                    <a:lnTo>
                      <a:pt x="24" y="592"/>
                    </a:lnTo>
                    <a:lnTo>
                      <a:pt x="616" y="592"/>
                    </a:lnTo>
                    <a:lnTo>
                      <a:pt x="592" y="616"/>
                    </a:lnTo>
                    <a:lnTo>
                      <a:pt x="592" y="24"/>
                    </a:lnTo>
                    <a:lnTo>
                      <a:pt x="61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71" name="Rectangle 196"/>
              <p:cNvSpPr>
                <a:spLocks noChangeArrowheads="1"/>
              </p:cNvSpPr>
              <p:nvPr/>
            </p:nvSpPr>
            <p:spPr bwMode="auto">
              <a:xfrm>
                <a:off x="10721815" y="4712985"/>
                <a:ext cx="142875" cy="920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72" name="Rectangle 197"/>
              <p:cNvSpPr>
                <a:spLocks noChangeArrowheads="1"/>
              </p:cNvSpPr>
              <p:nvPr/>
            </p:nvSpPr>
            <p:spPr bwMode="auto">
              <a:xfrm>
                <a:off x="10726578" y="5838522"/>
                <a:ext cx="941388" cy="311150"/>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73" name="Freeform 198"/>
              <p:cNvSpPr>
                <a:spLocks noEditPoints="1"/>
              </p:cNvSpPr>
              <p:nvPr/>
            </p:nvSpPr>
            <p:spPr bwMode="auto">
              <a:xfrm>
                <a:off x="10713878" y="5825822"/>
                <a:ext cx="966788" cy="336550"/>
              </a:xfrm>
              <a:custGeom>
                <a:avLst/>
                <a:gdLst>
                  <a:gd name="T0" fmla="*/ 0 w 1840"/>
                  <a:gd name="T1" fmla="*/ 24 h 640"/>
                  <a:gd name="T2" fmla="*/ 24 w 1840"/>
                  <a:gd name="T3" fmla="*/ 0 h 640"/>
                  <a:gd name="T4" fmla="*/ 1816 w 1840"/>
                  <a:gd name="T5" fmla="*/ 0 h 640"/>
                  <a:gd name="T6" fmla="*/ 1840 w 1840"/>
                  <a:gd name="T7" fmla="*/ 24 h 640"/>
                  <a:gd name="T8" fmla="*/ 1840 w 1840"/>
                  <a:gd name="T9" fmla="*/ 616 h 640"/>
                  <a:gd name="T10" fmla="*/ 1816 w 1840"/>
                  <a:gd name="T11" fmla="*/ 640 h 640"/>
                  <a:gd name="T12" fmla="*/ 24 w 1840"/>
                  <a:gd name="T13" fmla="*/ 640 h 640"/>
                  <a:gd name="T14" fmla="*/ 0 w 1840"/>
                  <a:gd name="T15" fmla="*/ 616 h 640"/>
                  <a:gd name="T16" fmla="*/ 0 w 1840"/>
                  <a:gd name="T17" fmla="*/ 24 h 640"/>
                  <a:gd name="T18" fmla="*/ 48 w 1840"/>
                  <a:gd name="T19" fmla="*/ 616 h 640"/>
                  <a:gd name="T20" fmla="*/ 24 w 1840"/>
                  <a:gd name="T21" fmla="*/ 592 h 640"/>
                  <a:gd name="T22" fmla="*/ 1816 w 1840"/>
                  <a:gd name="T23" fmla="*/ 592 h 640"/>
                  <a:gd name="T24" fmla="*/ 1792 w 1840"/>
                  <a:gd name="T25" fmla="*/ 616 h 640"/>
                  <a:gd name="T26" fmla="*/ 1792 w 1840"/>
                  <a:gd name="T27" fmla="*/ 24 h 640"/>
                  <a:gd name="T28" fmla="*/ 1816 w 1840"/>
                  <a:gd name="T29" fmla="*/ 48 h 640"/>
                  <a:gd name="T30" fmla="*/ 24 w 1840"/>
                  <a:gd name="T31" fmla="*/ 48 h 640"/>
                  <a:gd name="T32" fmla="*/ 48 w 1840"/>
                  <a:gd name="T33" fmla="*/ 24 h 640"/>
                  <a:gd name="T34" fmla="*/ 48 w 18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0" h="640">
                    <a:moveTo>
                      <a:pt x="0" y="24"/>
                    </a:moveTo>
                    <a:cubicBezTo>
                      <a:pt x="0" y="11"/>
                      <a:pt x="11" y="0"/>
                      <a:pt x="24" y="0"/>
                    </a:cubicBezTo>
                    <a:lnTo>
                      <a:pt x="1816" y="0"/>
                    </a:lnTo>
                    <a:cubicBezTo>
                      <a:pt x="1830" y="0"/>
                      <a:pt x="1840" y="11"/>
                      <a:pt x="1840" y="24"/>
                    </a:cubicBezTo>
                    <a:lnTo>
                      <a:pt x="1840" y="616"/>
                    </a:lnTo>
                    <a:cubicBezTo>
                      <a:pt x="1840" y="630"/>
                      <a:pt x="1830" y="640"/>
                      <a:pt x="1816" y="640"/>
                    </a:cubicBezTo>
                    <a:lnTo>
                      <a:pt x="24" y="640"/>
                    </a:lnTo>
                    <a:cubicBezTo>
                      <a:pt x="11" y="640"/>
                      <a:pt x="0" y="630"/>
                      <a:pt x="0" y="616"/>
                    </a:cubicBezTo>
                    <a:lnTo>
                      <a:pt x="0" y="24"/>
                    </a:lnTo>
                    <a:close/>
                    <a:moveTo>
                      <a:pt x="48" y="616"/>
                    </a:moveTo>
                    <a:lnTo>
                      <a:pt x="24" y="592"/>
                    </a:lnTo>
                    <a:lnTo>
                      <a:pt x="1816" y="592"/>
                    </a:lnTo>
                    <a:lnTo>
                      <a:pt x="1792" y="616"/>
                    </a:lnTo>
                    <a:lnTo>
                      <a:pt x="1792" y="24"/>
                    </a:lnTo>
                    <a:lnTo>
                      <a:pt x="181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74" name="Rectangle 199"/>
              <p:cNvSpPr>
                <a:spLocks noChangeArrowheads="1"/>
              </p:cNvSpPr>
              <p:nvPr/>
            </p:nvSpPr>
            <p:spPr bwMode="auto">
              <a:xfrm>
                <a:off x="10599578" y="5517847"/>
                <a:ext cx="311150"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75" name="Freeform 200"/>
              <p:cNvSpPr>
                <a:spLocks noEditPoints="1"/>
              </p:cNvSpPr>
              <p:nvPr/>
            </p:nvSpPr>
            <p:spPr bwMode="auto">
              <a:xfrm>
                <a:off x="10586878" y="5505147"/>
                <a:ext cx="336550" cy="346075"/>
              </a:xfrm>
              <a:custGeom>
                <a:avLst/>
                <a:gdLst>
                  <a:gd name="T0" fmla="*/ 0 w 640"/>
                  <a:gd name="T1" fmla="*/ 24 h 656"/>
                  <a:gd name="T2" fmla="*/ 24 w 640"/>
                  <a:gd name="T3" fmla="*/ 0 h 656"/>
                  <a:gd name="T4" fmla="*/ 616 w 640"/>
                  <a:gd name="T5" fmla="*/ 0 h 656"/>
                  <a:gd name="T6" fmla="*/ 640 w 640"/>
                  <a:gd name="T7" fmla="*/ 24 h 656"/>
                  <a:gd name="T8" fmla="*/ 640 w 640"/>
                  <a:gd name="T9" fmla="*/ 632 h 656"/>
                  <a:gd name="T10" fmla="*/ 616 w 640"/>
                  <a:gd name="T11" fmla="*/ 656 h 656"/>
                  <a:gd name="T12" fmla="*/ 24 w 640"/>
                  <a:gd name="T13" fmla="*/ 656 h 656"/>
                  <a:gd name="T14" fmla="*/ 0 w 640"/>
                  <a:gd name="T15" fmla="*/ 632 h 656"/>
                  <a:gd name="T16" fmla="*/ 0 w 640"/>
                  <a:gd name="T17" fmla="*/ 24 h 656"/>
                  <a:gd name="T18" fmla="*/ 48 w 640"/>
                  <a:gd name="T19" fmla="*/ 632 h 656"/>
                  <a:gd name="T20" fmla="*/ 24 w 640"/>
                  <a:gd name="T21" fmla="*/ 608 h 656"/>
                  <a:gd name="T22" fmla="*/ 616 w 640"/>
                  <a:gd name="T23" fmla="*/ 608 h 656"/>
                  <a:gd name="T24" fmla="*/ 592 w 640"/>
                  <a:gd name="T25" fmla="*/ 632 h 656"/>
                  <a:gd name="T26" fmla="*/ 592 w 640"/>
                  <a:gd name="T27" fmla="*/ 24 h 656"/>
                  <a:gd name="T28" fmla="*/ 616 w 640"/>
                  <a:gd name="T29" fmla="*/ 48 h 656"/>
                  <a:gd name="T30" fmla="*/ 24 w 640"/>
                  <a:gd name="T31" fmla="*/ 48 h 656"/>
                  <a:gd name="T32" fmla="*/ 48 w 640"/>
                  <a:gd name="T33" fmla="*/ 24 h 656"/>
                  <a:gd name="T34" fmla="*/ 48 w 64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56">
                    <a:moveTo>
                      <a:pt x="0" y="24"/>
                    </a:moveTo>
                    <a:cubicBezTo>
                      <a:pt x="0" y="11"/>
                      <a:pt x="11" y="0"/>
                      <a:pt x="24" y="0"/>
                    </a:cubicBezTo>
                    <a:lnTo>
                      <a:pt x="616" y="0"/>
                    </a:lnTo>
                    <a:cubicBezTo>
                      <a:pt x="630" y="0"/>
                      <a:pt x="640" y="11"/>
                      <a:pt x="640" y="24"/>
                    </a:cubicBezTo>
                    <a:lnTo>
                      <a:pt x="640" y="632"/>
                    </a:lnTo>
                    <a:cubicBezTo>
                      <a:pt x="640" y="646"/>
                      <a:pt x="630" y="656"/>
                      <a:pt x="616" y="656"/>
                    </a:cubicBezTo>
                    <a:lnTo>
                      <a:pt x="24" y="656"/>
                    </a:lnTo>
                    <a:cubicBezTo>
                      <a:pt x="11" y="656"/>
                      <a:pt x="0" y="646"/>
                      <a:pt x="0" y="632"/>
                    </a:cubicBezTo>
                    <a:lnTo>
                      <a:pt x="0" y="24"/>
                    </a:lnTo>
                    <a:close/>
                    <a:moveTo>
                      <a:pt x="48" y="632"/>
                    </a:moveTo>
                    <a:lnTo>
                      <a:pt x="24" y="608"/>
                    </a:lnTo>
                    <a:lnTo>
                      <a:pt x="616" y="608"/>
                    </a:lnTo>
                    <a:lnTo>
                      <a:pt x="592" y="632"/>
                    </a:lnTo>
                    <a:lnTo>
                      <a:pt x="592" y="24"/>
                    </a:lnTo>
                    <a:lnTo>
                      <a:pt x="616"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76" name="Rectangle 201"/>
              <p:cNvSpPr>
                <a:spLocks noChangeArrowheads="1"/>
              </p:cNvSpPr>
              <p:nvPr/>
            </p:nvSpPr>
            <p:spPr bwMode="auto">
              <a:xfrm>
                <a:off x="10729753" y="5767085"/>
                <a:ext cx="160338" cy="100012"/>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77" name="Freeform 202"/>
              <p:cNvSpPr>
                <a:spLocks/>
              </p:cNvSpPr>
              <p:nvPr/>
            </p:nvSpPr>
            <p:spPr bwMode="auto">
              <a:xfrm>
                <a:off x="12445840" y="5581347"/>
                <a:ext cx="58738" cy="58737"/>
              </a:xfrm>
              <a:custGeom>
                <a:avLst/>
                <a:gdLst>
                  <a:gd name="T0" fmla="*/ 0 w 112"/>
                  <a:gd name="T1" fmla="*/ 56 h 112"/>
                  <a:gd name="T2" fmla="*/ 56 w 112"/>
                  <a:gd name="T3" fmla="*/ 0 h 112"/>
                  <a:gd name="T4" fmla="*/ 56 w 112"/>
                  <a:gd name="T5" fmla="*/ 0 h 112"/>
                  <a:gd name="T6" fmla="*/ 56 w 112"/>
                  <a:gd name="T7" fmla="*/ 0 h 112"/>
                  <a:gd name="T8" fmla="*/ 112 w 112"/>
                  <a:gd name="T9" fmla="*/ 56 h 112"/>
                  <a:gd name="T10" fmla="*/ 112 w 112"/>
                  <a:gd name="T11" fmla="*/ 56 h 112"/>
                  <a:gd name="T12" fmla="*/ 112 w 112"/>
                  <a:gd name="T13" fmla="*/ 56 h 112"/>
                  <a:gd name="T14" fmla="*/ 56 w 112"/>
                  <a:gd name="T15" fmla="*/ 112 h 112"/>
                  <a:gd name="T16" fmla="*/ 56 w 112"/>
                  <a:gd name="T17" fmla="*/ 112 h 112"/>
                  <a:gd name="T18" fmla="*/ 56 w 112"/>
                  <a:gd name="T19" fmla="*/ 112 h 112"/>
                  <a:gd name="T20" fmla="*/ 0 w 112"/>
                  <a:gd name="T21" fmla="*/ 56 h 112"/>
                  <a:gd name="T22" fmla="*/ 0 w 112"/>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0" y="56"/>
                    </a:moveTo>
                    <a:cubicBezTo>
                      <a:pt x="0" y="26"/>
                      <a:pt x="26" y="0"/>
                      <a:pt x="56" y="0"/>
                    </a:cubicBezTo>
                    <a:cubicBezTo>
                      <a:pt x="56" y="0"/>
                      <a:pt x="56" y="0"/>
                      <a:pt x="56" y="0"/>
                    </a:cubicBezTo>
                    <a:lnTo>
                      <a:pt x="56" y="0"/>
                    </a:lnTo>
                    <a:cubicBezTo>
                      <a:pt x="87" y="0"/>
                      <a:pt x="112" y="26"/>
                      <a:pt x="112" y="56"/>
                    </a:cubicBezTo>
                    <a:cubicBezTo>
                      <a:pt x="112" y="56"/>
                      <a:pt x="112" y="56"/>
                      <a:pt x="112" y="56"/>
                    </a:cubicBezTo>
                    <a:lnTo>
                      <a:pt x="112" y="56"/>
                    </a:lnTo>
                    <a:cubicBezTo>
                      <a:pt x="112" y="87"/>
                      <a:pt x="87" y="112"/>
                      <a:pt x="56" y="112"/>
                    </a:cubicBezTo>
                    <a:cubicBezTo>
                      <a:pt x="56" y="112"/>
                      <a:pt x="56" y="112"/>
                      <a:pt x="56" y="112"/>
                    </a:cubicBezTo>
                    <a:lnTo>
                      <a:pt x="56" y="112"/>
                    </a:lnTo>
                    <a:cubicBezTo>
                      <a:pt x="26"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78" name="Freeform 203"/>
              <p:cNvSpPr>
                <a:spLocks noEditPoints="1"/>
              </p:cNvSpPr>
              <p:nvPr/>
            </p:nvSpPr>
            <p:spPr bwMode="auto">
              <a:xfrm>
                <a:off x="12437903" y="5573410"/>
                <a:ext cx="76200" cy="76200"/>
              </a:xfrm>
              <a:custGeom>
                <a:avLst/>
                <a:gdLst>
                  <a:gd name="T0" fmla="*/ 1 w 145"/>
                  <a:gd name="T1" fmla="*/ 69 h 145"/>
                  <a:gd name="T2" fmla="*/ 8 w 145"/>
                  <a:gd name="T3" fmla="*/ 43 h 145"/>
                  <a:gd name="T4" fmla="*/ 25 w 145"/>
                  <a:gd name="T5" fmla="*/ 20 h 145"/>
                  <a:gd name="T6" fmla="*/ 48 w 145"/>
                  <a:gd name="T7" fmla="*/ 6 h 145"/>
                  <a:gd name="T8" fmla="*/ 76 w 145"/>
                  <a:gd name="T9" fmla="*/ 1 h 145"/>
                  <a:gd name="T10" fmla="*/ 103 w 145"/>
                  <a:gd name="T11" fmla="*/ 8 h 145"/>
                  <a:gd name="T12" fmla="*/ 126 w 145"/>
                  <a:gd name="T13" fmla="*/ 25 h 145"/>
                  <a:gd name="T14" fmla="*/ 140 w 145"/>
                  <a:gd name="T15" fmla="*/ 48 h 145"/>
                  <a:gd name="T16" fmla="*/ 144 w 145"/>
                  <a:gd name="T17" fmla="*/ 75 h 145"/>
                  <a:gd name="T18" fmla="*/ 138 w 145"/>
                  <a:gd name="T19" fmla="*/ 103 h 145"/>
                  <a:gd name="T20" fmla="*/ 121 w 145"/>
                  <a:gd name="T21" fmla="*/ 126 h 145"/>
                  <a:gd name="T22" fmla="*/ 97 w 145"/>
                  <a:gd name="T23" fmla="*/ 140 h 145"/>
                  <a:gd name="T24" fmla="*/ 69 w 145"/>
                  <a:gd name="T25" fmla="*/ 144 h 145"/>
                  <a:gd name="T26" fmla="*/ 43 w 145"/>
                  <a:gd name="T27" fmla="*/ 138 h 145"/>
                  <a:gd name="T28" fmla="*/ 20 w 145"/>
                  <a:gd name="T29" fmla="*/ 121 h 145"/>
                  <a:gd name="T30" fmla="*/ 6 w 145"/>
                  <a:gd name="T31" fmla="*/ 98 h 145"/>
                  <a:gd name="T32" fmla="*/ 37 w 145"/>
                  <a:gd name="T33" fmla="*/ 91 h 145"/>
                  <a:gd name="T34" fmla="*/ 47 w 145"/>
                  <a:gd name="T35" fmla="*/ 104 h 145"/>
                  <a:gd name="T36" fmla="*/ 60 w 145"/>
                  <a:gd name="T37" fmla="*/ 111 h 145"/>
                  <a:gd name="T38" fmla="*/ 75 w 145"/>
                  <a:gd name="T39" fmla="*/ 113 h 145"/>
                  <a:gd name="T40" fmla="*/ 92 w 145"/>
                  <a:gd name="T41" fmla="*/ 109 h 145"/>
                  <a:gd name="T42" fmla="*/ 104 w 145"/>
                  <a:gd name="T43" fmla="*/ 99 h 145"/>
                  <a:gd name="T44" fmla="*/ 111 w 145"/>
                  <a:gd name="T45" fmla="*/ 86 h 145"/>
                  <a:gd name="T46" fmla="*/ 113 w 145"/>
                  <a:gd name="T47" fmla="*/ 70 h 145"/>
                  <a:gd name="T48" fmla="*/ 109 w 145"/>
                  <a:gd name="T49" fmla="*/ 54 h 145"/>
                  <a:gd name="T50" fmla="*/ 99 w 145"/>
                  <a:gd name="T51" fmla="*/ 42 h 145"/>
                  <a:gd name="T52" fmla="*/ 86 w 145"/>
                  <a:gd name="T53" fmla="*/ 35 h 145"/>
                  <a:gd name="T54" fmla="*/ 69 w 145"/>
                  <a:gd name="T55" fmla="*/ 32 h 145"/>
                  <a:gd name="T56" fmla="*/ 55 w 145"/>
                  <a:gd name="T57" fmla="*/ 37 h 145"/>
                  <a:gd name="T58" fmla="*/ 42 w 145"/>
                  <a:gd name="T59" fmla="*/ 47 h 145"/>
                  <a:gd name="T60" fmla="*/ 35 w 145"/>
                  <a:gd name="T61" fmla="*/ 60 h 145"/>
                  <a:gd name="T62" fmla="*/ 32 w 145"/>
                  <a:gd name="T63" fmla="*/ 76 h 145"/>
                  <a:gd name="T64" fmla="*/ 37 w 145"/>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45">
                    <a:moveTo>
                      <a:pt x="1" y="76"/>
                    </a:moveTo>
                    <a:cubicBezTo>
                      <a:pt x="0" y="74"/>
                      <a:pt x="0" y="71"/>
                      <a:pt x="1" y="69"/>
                    </a:cubicBezTo>
                    <a:lnTo>
                      <a:pt x="6" y="48"/>
                    </a:lnTo>
                    <a:cubicBezTo>
                      <a:pt x="6" y="46"/>
                      <a:pt x="7" y="44"/>
                      <a:pt x="8" y="43"/>
                    </a:cubicBezTo>
                    <a:lnTo>
                      <a:pt x="20" y="25"/>
                    </a:lnTo>
                    <a:cubicBezTo>
                      <a:pt x="21" y="23"/>
                      <a:pt x="23" y="21"/>
                      <a:pt x="25" y="20"/>
                    </a:cubicBezTo>
                    <a:lnTo>
                      <a:pt x="43" y="8"/>
                    </a:lnTo>
                    <a:cubicBezTo>
                      <a:pt x="44" y="7"/>
                      <a:pt x="46" y="6"/>
                      <a:pt x="48" y="6"/>
                    </a:cubicBezTo>
                    <a:lnTo>
                      <a:pt x="69" y="1"/>
                    </a:lnTo>
                    <a:cubicBezTo>
                      <a:pt x="71" y="0"/>
                      <a:pt x="74" y="0"/>
                      <a:pt x="76" y="1"/>
                    </a:cubicBezTo>
                    <a:lnTo>
                      <a:pt x="98" y="6"/>
                    </a:lnTo>
                    <a:cubicBezTo>
                      <a:pt x="100" y="6"/>
                      <a:pt x="102" y="7"/>
                      <a:pt x="103" y="8"/>
                    </a:cubicBezTo>
                    <a:lnTo>
                      <a:pt x="121" y="20"/>
                    </a:lnTo>
                    <a:cubicBezTo>
                      <a:pt x="123" y="21"/>
                      <a:pt x="125" y="23"/>
                      <a:pt x="126" y="25"/>
                    </a:cubicBezTo>
                    <a:lnTo>
                      <a:pt x="138" y="43"/>
                    </a:lnTo>
                    <a:cubicBezTo>
                      <a:pt x="139" y="44"/>
                      <a:pt x="140" y="46"/>
                      <a:pt x="140" y="48"/>
                    </a:cubicBezTo>
                    <a:lnTo>
                      <a:pt x="144" y="69"/>
                    </a:lnTo>
                    <a:cubicBezTo>
                      <a:pt x="145" y="71"/>
                      <a:pt x="145" y="73"/>
                      <a:pt x="144" y="75"/>
                    </a:cubicBezTo>
                    <a:lnTo>
                      <a:pt x="140" y="97"/>
                    </a:lnTo>
                    <a:cubicBezTo>
                      <a:pt x="140" y="99"/>
                      <a:pt x="139" y="102"/>
                      <a:pt x="138" y="103"/>
                    </a:cubicBezTo>
                    <a:lnTo>
                      <a:pt x="126" y="121"/>
                    </a:lnTo>
                    <a:cubicBezTo>
                      <a:pt x="125" y="123"/>
                      <a:pt x="123" y="125"/>
                      <a:pt x="121" y="126"/>
                    </a:cubicBezTo>
                    <a:lnTo>
                      <a:pt x="103" y="138"/>
                    </a:lnTo>
                    <a:cubicBezTo>
                      <a:pt x="102" y="139"/>
                      <a:pt x="99" y="140"/>
                      <a:pt x="97" y="140"/>
                    </a:cubicBezTo>
                    <a:lnTo>
                      <a:pt x="75" y="144"/>
                    </a:lnTo>
                    <a:cubicBezTo>
                      <a:pt x="73" y="145"/>
                      <a:pt x="71" y="145"/>
                      <a:pt x="69" y="144"/>
                    </a:cubicBezTo>
                    <a:lnTo>
                      <a:pt x="48" y="140"/>
                    </a:lnTo>
                    <a:cubicBezTo>
                      <a:pt x="46" y="140"/>
                      <a:pt x="44" y="139"/>
                      <a:pt x="43" y="138"/>
                    </a:cubicBezTo>
                    <a:lnTo>
                      <a:pt x="25" y="126"/>
                    </a:lnTo>
                    <a:cubicBezTo>
                      <a:pt x="23" y="125"/>
                      <a:pt x="21" y="123"/>
                      <a:pt x="20" y="121"/>
                    </a:cubicBezTo>
                    <a:lnTo>
                      <a:pt x="8" y="103"/>
                    </a:lnTo>
                    <a:cubicBezTo>
                      <a:pt x="7" y="102"/>
                      <a:pt x="6" y="100"/>
                      <a:pt x="6" y="98"/>
                    </a:cubicBezTo>
                    <a:lnTo>
                      <a:pt x="1" y="76"/>
                    </a:lnTo>
                    <a:close/>
                    <a:moveTo>
                      <a:pt x="37" y="91"/>
                    </a:moveTo>
                    <a:lnTo>
                      <a:pt x="35" y="86"/>
                    </a:lnTo>
                    <a:lnTo>
                      <a:pt x="47" y="104"/>
                    </a:lnTo>
                    <a:lnTo>
                      <a:pt x="42" y="99"/>
                    </a:lnTo>
                    <a:lnTo>
                      <a:pt x="60" y="111"/>
                    </a:lnTo>
                    <a:lnTo>
                      <a:pt x="54" y="109"/>
                    </a:lnTo>
                    <a:lnTo>
                      <a:pt x="75" y="113"/>
                    </a:lnTo>
                    <a:lnTo>
                      <a:pt x="70" y="113"/>
                    </a:lnTo>
                    <a:lnTo>
                      <a:pt x="92" y="109"/>
                    </a:lnTo>
                    <a:lnTo>
                      <a:pt x="86" y="111"/>
                    </a:lnTo>
                    <a:lnTo>
                      <a:pt x="104" y="99"/>
                    </a:lnTo>
                    <a:lnTo>
                      <a:pt x="99" y="104"/>
                    </a:lnTo>
                    <a:lnTo>
                      <a:pt x="111" y="86"/>
                    </a:lnTo>
                    <a:lnTo>
                      <a:pt x="109" y="92"/>
                    </a:lnTo>
                    <a:lnTo>
                      <a:pt x="113" y="70"/>
                    </a:lnTo>
                    <a:lnTo>
                      <a:pt x="113" y="75"/>
                    </a:lnTo>
                    <a:lnTo>
                      <a:pt x="109" y="54"/>
                    </a:lnTo>
                    <a:lnTo>
                      <a:pt x="111" y="60"/>
                    </a:lnTo>
                    <a:lnTo>
                      <a:pt x="99" y="42"/>
                    </a:lnTo>
                    <a:lnTo>
                      <a:pt x="104" y="47"/>
                    </a:lnTo>
                    <a:lnTo>
                      <a:pt x="86" y="35"/>
                    </a:lnTo>
                    <a:lnTo>
                      <a:pt x="91" y="37"/>
                    </a:lnTo>
                    <a:lnTo>
                      <a:pt x="69" y="32"/>
                    </a:lnTo>
                    <a:lnTo>
                      <a:pt x="76" y="32"/>
                    </a:lnTo>
                    <a:lnTo>
                      <a:pt x="55" y="37"/>
                    </a:lnTo>
                    <a:lnTo>
                      <a:pt x="60" y="35"/>
                    </a:lnTo>
                    <a:lnTo>
                      <a:pt x="42" y="47"/>
                    </a:lnTo>
                    <a:lnTo>
                      <a:pt x="47" y="42"/>
                    </a:lnTo>
                    <a:lnTo>
                      <a:pt x="35" y="60"/>
                    </a:lnTo>
                    <a:lnTo>
                      <a:pt x="37" y="55"/>
                    </a:lnTo>
                    <a:lnTo>
                      <a:pt x="32" y="76"/>
                    </a:lnTo>
                    <a:lnTo>
                      <a:pt x="32" y="69"/>
                    </a:lnTo>
                    <a:lnTo>
                      <a:pt x="37" y="91"/>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279" name="Freeform 204"/>
              <p:cNvSpPr>
                <a:spLocks/>
              </p:cNvSpPr>
              <p:nvPr/>
            </p:nvSpPr>
            <p:spPr bwMode="auto">
              <a:xfrm>
                <a:off x="11058365" y="5960760"/>
                <a:ext cx="58738" cy="58737"/>
              </a:xfrm>
              <a:custGeom>
                <a:avLst/>
                <a:gdLst>
                  <a:gd name="T0" fmla="*/ 0 w 112"/>
                  <a:gd name="T1" fmla="*/ 56 h 112"/>
                  <a:gd name="T2" fmla="*/ 56 w 112"/>
                  <a:gd name="T3" fmla="*/ 0 h 112"/>
                  <a:gd name="T4" fmla="*/ 56 w 112"/>
                  <a:gd name="T5" fmla="*/ 0 h 112"/>
                  <a:gd name="T6" fmla="*/ 56 w 112"/>
                  <a:gd name="T7" fmla="*/ 0 h 112"/>
                  <a:gd name="T8" fmla="*/ 112 w 112"/>
                  <a:gd name="T9" fmla="*/ 56 h 112"/>
                  <a:gd name="T10" fmla="*/ 112 w 112"/>
                  <a:gd name="T11" fmla="*/ 56 h 112"/>
                  <a:gd name="T12" fmla="*/ 112 w 112"/>
                  <a:gd name="T13" fmla="*/ 56 h 112"/>
                  <a:gd name="T14" fmla="*/ 56 w 112"/>
                  <a:gd name="T15" fmla="*/ 112 h 112"/>
                  <a:gd name="T16" fmla="*/ 56 w 112"/>
                  <a:gd name="T17" fmla="*/ 112 h 112"/>
                  <a:gd name="T18" fmla="*/ 56 w 112"/>
                  <a:gd name="T19" fmla="*/ 112 h 112"/>
                  <a:gd name="T20" fmla="*/ 0 w 112"/>
                  <a:gd name="T21" fmla="*/ 56 h 112"/>
                  <a:gd name="T22" fmla="*/ 0 w 112"/>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0" y="56"/>
                    </a:moveTo>
                    <a:cubicBezTo>
                      <a:pt x="0" y="26"/>
                      <a:pt x="26" y="0"/>
                      <a:pt x="56" y="0"/>
                    </a:cubicBezTo>
                    <a:cubicBezTo>
                      <a:pt x="56" y="0"/>
                      <a:pt x="56" y="0"/>
                      <a:pt x="56" y="0"/>
                    </a:cubicBezTo>
                    <a:lnTo>
                      <a:pt x="56" y="0"/>
                    </a:lnTo>
                    <a:cubicBezTo>
                      <a:pt x="87" y="0"/>
                      <a:pt x="112" y="26"/>
                      <a:pt x="112" y="56"/>
                    </a:cubicBezTo>
                    <a:cubicBezTo>
                      <a:pt x="112" y="56"/>
                      <a:pt x="112" y="56"/>
                      <a:pt x="112" y="56"/>
                    </a:cubicBezTo>
                    <a:lnTo>
                      <a:pt x="112" y="56"/>
                    </a:lnTo>
                    <a:cubicBezTo>
                      <a:pt x="112" y="87"/>
                      <a:pt x="87" y="112"/>
                      <a:pt x="56" y="112"/>
                    </a:cubicBezTo>
                    <a:cubicBezTo>
                      <a:pt x="56" y="112"/>
                      <a:pt x="56" y="112"/>
                      <a:pt x="56" y="112"/>
                    </a:cubicBezTo>
                    <a:lnTo>
                      <a:pt x="56" y="112"/>
                    </a:lnTo>
                    <a:cubicBezTo>
                      <a:pt x="26"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206"/>
              <p:cNvSpPr>
                <a:spLocks noEditPoints="1"/>
              </p:cNvSpPr>
              <p:nvPr/>
            </p:nvSpPr>
            <p:spPr bwMode="auto">
              <a:xfrm>
                <a:off x="11050427" y="5952822"/>
                <a:ext cx="76200" cy="76200"/>
              </a:xfrm>
              <a:custGeom>
                <a:avLst/>
                <a:gdLst>
                  <a:gd name="T0" fmla="*/ 1 w 145"/>
                  <a:gd name="T1" fmla="*/ 69 h 145"/>
                  <a:gd name="T2" fmla="*/ 8 w 145"/>
                  <a:gd name="T3" fmla="*/ 43 h 145"/>
                  <a:gd name="T4" fmla="*/ 25 w 145"/>
                  <a:gd name="T5" fmla="*/ 20 h 145"/>
                  <a:gd name="T6" fmla="*/ 48 w 145"/>
                  <a:gd name="T7" fmla="*/ 6 h 145"/>
                  <a:gd name="T8" fmla="*/ 76 w 145"/>
                  <a:gd name="T9" fmla="*/ 1 h 145"/>
                  <a:gd name="T10" fmla="*/ 103 w 145"/>
                  <a:gd name="T11" fmla="*/ 8 h 145"/>
                  <a:gd name="T12" fmla="*/ 126 w 145"/>
                  <a:gd name="T13" fmla="*/ 25 h 145"/>
                  <a:gd name="T14" fmla="*/ 140 w 145"/>
                  <a:gd name="T15" fmla="*/ 48 h 145"/>
                  <a:gd name="T16" fmla="*/ 144 w 145"/>
                  <a:gd name="T17" fmla="*/ 75 h 145"/>
                  <a:gd name="T18" fmla="*/ 138 w 145"/>
                  <a:gd name="T19" fmla="*/ 103 h 145"/>
                  <a:gd name="T20" fmla="*/ 121 w 145"/>
                  <a:gd name="T21" fmla="*/ 126 h 145"/>
                  <a:gd name="T22" fmla="*/ 97 w 145"/>
                  <a:gd name="T23" fmla="*/ 140 h 145"/>
                  <a:gd name="T24" fmla="*/ 69 w 145"/>
                  <a:gd name="T25" fmla="*/ 144 h 145"/>
                  <a:gd name="T26" fmla="*/ 43 w 145"/>
                  <a:gd name="T27" fmla="*/ 138 h 145"/>
                  <a:gd name="T28" fmla="*/ 20 w 145"/>
                  <a:gd name="T29" fmla="*/ 121 h 145"/>
                  <a:gd name="T30" fmla="*/ 6 w 145"/>
                  <a:gd name="T31" fmla="*/ 98 h 145"/>
                  <a:gd name="T32" fmla="*/ 37 w 145"/>
                  <a:gd name="T33" fmla="*/ 91 h 145"/>
                  <a:gd name="T34" fmla="*/ 47 w 145"/>
                  <a:gd name="T35" fmla="*/ 104 h 145"/>
                  <a:gd name="T36" fmla="*/ 60 w 145"/>
                  <a:gd name="T37" fmla="*/ 111 h 145"/>
                  <a:gd name="T38" fmla="*/ 75 w 145"/>
                  <a:gd name="T39" fmla="*/ 113 h 145"/>
                  <a:gd name="T40" fmla="*/ 92 w 145"/>
                  <a:gd name="T41" fmla="*/ 109 h 145"/>
                  <a:gd name="T42" fmla="*/ 104 w 145"/>
                  <a:gd name="T43" fmla="*/ 99 h 145"/>
                  <a:gd name="T44" fmla="*/ 111 w 145"/>
                  <a:gd name="T45" fmla="*/ 86 h 145"/>
                  <a:gd name="T46" fmla="*/ 113 w 145"/>
                  <a:gd name="T47" fmla="*/ 70 h 145"/>
                  <a:gd name="T48" fmla="*/ 109 w 145"/>
                  <a:gd name="T49" fmla="*/ 54 h 145"/>
                  <a:gd name="T50" fmla="*/ 99 w 145"/>
                  <a:gd name="T51" fmla="*/ 42 h 145"/>
                  <a:gd name="T52" fmla="*/ 86 w 145"/>
                  <a:gd name="T53" fmla="*/ 35 h 145"/>
                  <a:gd name="T54" fmla="*/ 69 w 145"/>
                  <a:gd name="T55" fmla="*/ 32 h 145"/>
                  <a:gd name="T56" fmla="*/ 55 w 145"/>
                  <a:gd name="T57" fmla="*/ 37 h 145"/>
                  <a:gd name="T58" fmla="*/ 42 w 145"/>
                  <a:gd name="T59" fmla="*/ 47 h 145"/>
                  <a:gd name="T60" fmla="*/ 35 w 145"/>
                  <a:gd name="T61" fmla="*/ 60 h 145"/>
                  <a:gd name="T62" fmla="*/ 32 w 145"/>
                  <a:gd name="T63" fmla="*/ 76 h 145"/>
                  <a:gd name="T64" fmla="*/ 37 w 145"/>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45">
                    <a:moveTo>
                      <a:pt x="1" y="76"/>
                    </a:moveTo>
                    <a:cubicBezTo>
                      <a:pt x="0" y="74"/>
                      <a:pt x="0" y="71"/>
                      <a:pt x="1" y="69"/>
                    </a:cubicBezTo>
                    <a:lnTo>
                      <a:pt x="6" y="48"/>
                    </a:lnTo>
                    <a:cubicBezTo>
                      <a:pt x="6" y="46"/>
                      <a:pt x="7" y="44"/>
                      <a:pt x="8" y="43"/>
                    </a:cubicBezTo>
                    <a:lnTo>
                      <a:pt x="20" y="25"/>
                    </a:lnTo>
                    <a:cubicBezTo>
                      <a:pt x="21" y="23"/>
                      <a:pt x="23" y="21"/>
                      <a:pt x="25" y="20"/>
                    </a:cubicBezTo>
                    <a:lnTo>
                      <a:pt x="43" y="8"/>
                    </a:lnTo>
                    <a:cubicBezTo>
                      <a:pt x="44" y="7"/>
                      <a:pt x="46" y="6"/>
                      <a:pt x="48" y="6"/>
                    </a:cubicBezTo>
                    <a:lnTo>
                      <a:pt x="69" y="1"/>
                    </a:lnTo>
                    <a:cubicBezTo>
                      <a:pt x="71" y="0"/>
                      <a:pt x="74" y="0"/>
                      <a:pt x="76" y="1"/>
                    </a:cubicBezTo>
                    <a:lnTo>
                      <a:pt x="98" y="6"/>
                    </a:lnTo>
                    <a:cubicBezTo>
                      <a:pt x="100" y="6"/>
                      <a:pt x="102" y="7"/>
                      <a:pt x="103" y="8"/>
                    </a:cubicBezTo>
                    <a:lnTo>
                      <a:pt x="121" y="20"/>
                    </a:lnTo>
                    <a:cubicBezTo>
                      <a:pt x="123" y="21"/>
                      <a:pt x="125" y="23"/>
                      <a:pt x="126" y="25"/>
                    </a:cubicBezTo>
                    <a:lnTo>
                      <a:pt x="138" y="43"/>
                    </a:lnTo>
                    <a:cubicBezTo>
                      <a:pt x="139" y="44"/>
                      <a:pt x="140" y="46"/>
                      <a:pt x="140" y="48"/>
                    </a:cubicBezTo>
                    <a:lnTo>
                      <a:pt x="144" y="69"/>
                    </a:lnTo>
                    <a:cubicBezTo>
                      <a:pt x="145" y="71"/>
                      <a:pt x="145" y="73"/>
                      <a:pt x="144" y="75"/>
                    </a:cubicBezTo>
                    <a:lnTo>
                      <a:pt x="140" y="97"/>
                    </a:lnTo>
                    <a:cubicBezTo>
                      <a:pt x="140" y="99"/>
                      <a:pt x="139" y="102"/>
                      <a:pt x="138" y="103"/>
                    </a:cubicBezTo>
                    <a:lnTo>
                      <a:pt x="126" y="121"/>
                    </a:lnTo>
                    <a:cubicBezTo>
                      <a:pt x="125" y="123"/>
                      <a:pt x="123" y="125"/>
                      <a:pt x="121" y="126"/>
                    </a:cubicBezTo>
                    <a:lnTo>
                      <a:pt x="103" y="138"/>
                    </a:lnTo>
                    <a:cubicBezTo>
                      <a:pt x="102" y="139"/>
                      <a:pt x="99" y="140"/>
                      <a:pt x="97" y="140"/>
                    </a:cubicBezTo>
                    <a:lnTo>
                      <a:pt x="75" y="144"/>
                    </a:lnTo>
                    <a:cubicBezTo>
                      <a:pt x="73" y="145"/>
                      <a:pt x="71" y="145"/>
                      <a:pt x="69" y="144"/>
                    </a:cubicBezTo>
                    <a:lnTo>
                      <a:pt x="48" y="140"/>
                    </a:lnTo>
                    <a:cubicBezTo>
                      <a:pt x="46" y="140"/>
                      <a:pt x="44" y="139"/>
                      <a:pt x="43" y="138"/>
                    </a:cubicBezTo>
                    <a:lnTo>
                      <a:pt x="25" y="126"/>
                    </a:lnTo>
                    <a:cubicBezTo>
                      <a:pt x="23" y="125"/>
                      <a:pt x="21" y="123"/>
                      <a:pt x="20" y="121"/>
                    </a:cubicBezTo>
                    <a:lnTo>
                      <a:pt x="8" y="103"/>
                    </a:lnTo>
                    <a:cubicBezTo>
                      <a:pt x="7" y="102"/>
                      <a:pt x="6" y="100"/>
                      <a:pt x="6" y="98"/>
                    </a:cubicBezTo>
                    <a:lnTo>
                      <a:pt x="1" y="76"/>
                    </a:lnTo>
                    <a:close/>
                    <a:moveTo>
                      <a:pt x="37" y="91"/>
                    </a:moveTo>
                    <a:lnTo>
                      <a:pt x="35" y="86"/>
                    </a:lnTo>
                    <a:lnTo>
                      <a:pt x="47" y="104"/>
                    </a:lnTo>
                    <a:lnTo>
                      <a:pt x="42" y="99"/>
                    </a:lnTo>
                    <a:lnTo>
                      <a:pt x="60" y="111"/>
                    </a:lnTo>
                    <a:lnTo>
                      <a:pt x="54" y="109"/>
                    </a:lnTo>
                    <a:lnTo>
                      <a:pt x="75" y="113"/>
                    </a:lnTo>
                    <a:lnTo>
                      <a:pt x="70" y="113"/>
                    </a:lnTo>
                    <a:lnTo>
                      <a:pt x="92" y="109"/>
                    </a:lnTo>
                    <a:lnTo>
                      <a:pt x="86" y="111"/>
                    </a:lnTo>
                    <a:lnTo>
                      <a:pt x="104" y="99"/>
                    </a:lnTo>
                    <a:lnTo>
                      <a:pt x="99" y="104"/>
                    </a:lnTo>
                    <a:lnTo>
                      <a:pt x="111" y="86"/>
                    </a:lnTo>
                    <a:lnTo>
                      <a:pt x="109" y="92"/>
                    </a:lnTo>
                    <a:lnTo>
                      <a:pt x="113" y="70"/>
                    </a:lnTo>
                    <a:lnTo>
                      <a:pt x="113" y="75"/>
                    </a:lnTo>
                    <a:lnTo>
                      <a:pt x="109" y="54"/>
                    </a:lnTo>
                    <a:lnTo>
                      <a:pt x="111" y="60"/>
                    </a:lnTo>
                    <a:lnTo>
                      <a:pt x="99" y="42"/>
                    </a:lnTo>
                    <a:lnTo>
                      <a:pt x="104" y="47"/>
                    </a:lnTo>
                    <a:lnTo>
                      <a:pt x="86" y="35"/>
                    </a:lnTo>
                    <a:lnTo>
                      <a:pt x="91" y="37"/>
                    </a:lnTo>
                    <a:lnTo>
                      <a:pt x="69" y="32"/>
                    </a:lnTo>
                    <a:lnTo>
                      <a:pt x="76" y="32"/>
                    </a:lnTo>
                    <a:lnTo>
                      <a:pt x="55" y="37"/>
                    </a:lnTo>
                    <a:lnTo>
                      <a:pt x="60" y="35"/>
                    </a:lnTo>
                    <a:lnTo>
                      <a:pt x="42" y="47"/>
                    </a:lnTo>
                    <a:lnTo>
                      <a:pt x="47" y="42"/>
                    </a:lnTo>
                    <a:lnTo>
                      <a:pt x="35" y="60"/>
                    </a:lnTo>
                    <a:lnTo>
                      <a:pt x="37" y="55"/>
                    </a:lnTo>
                    <a:lnTo>
                      <a:pt x="32" y="76"/>
                    </a:lnTo>
                    <a:lnTo>
                      <a:pt x="32" y="69"/>
                    </a:lnTo>
                    <a:lnTo>
                      <a:pt x="37" y="91"/>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207"/>
              <p:cNvSpPr>
                <a:spLocks/>
              </p:cNvSpPr>
              <p:nvPr/>
            </p:nvSpPr>
            <p:spPr bwMode="auto">
              <a:xfrm>
                <a:off x="11369515" y="5387672"/>
                <a:ext cx="66675" cy="66675"/>
              </a:xfrm>
              <a:custGeom>
                <a:avLst/>
                <a:gdLst>
                  <a:gd name="T0" fmla="*/ 0 w 128"/>
                  <a:gd name="T1" fmla="*/ 64 h 128"/>
                  <a:gd name="T2" fmla="*/ 64 w 128"/>
                  <a:gd name="T3" fmla="*/ 0 h 128"/>
                  <a:gd name="T4" fmla="*/ 64 w 128"/>
                  <a:gd name="T5" fmla="*/ 0 h 128"/>
                  <a:gd name="T6" fmla="*/ 64 w 128"/>
                  <a:gd name="T7" fmla="*/ 0 h 128"/>
                  <a:gd name="T8" fmla="*/ 128 w 128"/>
                  <a:gd name="T9" fmla="*/ 64 h 128"/>
                  <a:gd name="T10" fmla="*/ 128 w 128"/>
                  <a:gd name="T11" fmla="*/ 64 h 128"/>
                  <a:gd name="T12" fmla="*/ 128 w 128"/>
                  <a:gd name="T13" fmla="*/ 64 h 128"/>
                  <a:gd name="T14" fmla="*/ 64 w 128"/>
                  <a:gd name="T15" fmla="*/ 128 h 128"/>
                  <a:gd name="T16" fmla="*/ 64 w 128"/>
                  <a:gd name="T17" fmla="*/ 128 h 128"/>
                  <a:gd name="T18" fmla="*/ 64 w 128"/>
                  <a:gd name="T19" fmla="*/ 128 h 128"/>
                  <a:gd name="T20" fmla="*/ 0 w 128"/>
                  <a:gd name="T21" fmla="*/ 64 h 128"/>
                  <a:gd name="T22" fmla="*/ 0 w 128"/>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208"/>
              <p:cNvSpPr>
                <a:spLocks noEditPoints="1"/>
              </p:cNvSpPr>
              <p:nvPr/>
            </p:nvSpPr>
            <p:spPr bwMode="auto">
              <a:xfrm>
                <a:off x="11361577" y="5378147"/>
                <a:ext cx="84138" cy="85725"/>
              </a:xfrm>
              <a:custGeom>
                <a:avLst/>
                <a:gdLst>
                  <a:gd name="T0" fmla="*/ 1 w 161"/>
                  <a:gd name="T1" fmla="*/ 77 h 161"/>
                  <a:gd name="T2" fmla="*/ 8 w 161"/>
                  <a:gd name="T3" fmla="*/ 46 h 161"/>
                  <a:gd name="T4" fmla="*/ 26 w 161"/>
                  <a:gd name="T5" fmla="*/ 22 h 161"/>
                  <a:gd name="T6" fmla="*/ 52 w 161"/>
                  <a:gd name="T7" fmla="*/ 6 h 161"/>
                  <a:gd name="T8" fmla="*/ 84 w 161"/>
                  <a:gd name="T9" fmla="*/ 1 h 161"/>
                  <a:gd name="T10" fmla="*/ 114 w 161"/>
                  <a:gd name="T11" fmla="*/ 8 h 161"/>
                  <a:gd name="T12" fmla="*/ 140 w 161"/>
                  <a:gd name="T13" fmla="*/ 27 h 161"/>
                  <a:gd name="T14" fmla="*/ 155 w 161"/>
                  <a:gd name="T15" fmla="*/ 52 h 161"/>
                  <a:gd name="T16" fmla="*/ 160 w 161"/>
                  <a:gd name="T17" fmla="*/ 84 h 161"/>
                  <a:gd name="T18" fmla="*/ 153 w 161"/>
                  <a:gd name="T19" fmla="*/ 114 h 161"/>
                  <a:gd name="T20" fmla="*/ 135 w 161"/>
                  <a:gd name="T21" fmla="*/ 140 h 161"/>
                  <a:gd name="T22" fmla="*/ 109 w 161"/>
                  <a:gd name="T23" fmla="*/ 155 h 161"/>
                  <a:gd name="T24" fmla="*/ 77 w 161"/>
                  <a:gd name="T25" fmla="*/ 160 h 161"/>
                  <a:gd name="T26" fmla="*/ 47 w 161"/>
                  <a:gd name="T27" fmla="*/ 153 h 161"/>
                  <a:gd name="T28" fmla="*/ 22 w 161"/>
                  <a:gd name="T29" fmla="*/ 135 h 161"/>
                  <a:gd name="T30" fmla="*/ 6 w 161"/>
                  <a:gd name="T31" fmla="*/ 109 h 161"/>
                  <a:gd name="T32" fmla="*/ 37 w 161"/>
                  <a:gd name="T33" fmla="*/ 102 h 161"/>
                  <a:gd name="T34" fmla="*/ 49 w 161"/>
                  <a:gd name="T35" fmla="*/ 118 h 161"/>
                  <a:gd name="T36" fmla="*/ 64 w 161"/>
                  <a:gd name="T37" fmla="*/ 126 h 161"/>
                  <a:gd name="T38" fmla="*/ 84 w 161"/>
                  <a:gd name="T39" fmla="*/ 129 h 161"/>
                  <a:gd name="T40" fmla="*/ 102 w 161"/>
                  <a:gd name="T41" fmla="*/ 124 h 161"/>
                  <a:gd name="T42" fmla="*/ 118 w 161"/>
                  <a:gd name="T43" fmla="*/ 113 h 161"/>
                  <a:gd name="T44" fmla="*/ 126 w 161"/>
                  <a:gd name="T45" fmla="*/ 97 h 161"/>
                  <a:gd name="T46" fmla="*/ 129 w 161"/>
                  <a:gd name="T47" fmla="*/ 77 h 161"/>
                  <a:gd name="T48" fmla="*/ 124 w 161"/>
                  <a:gd name="T49" fmla="*/ 59 h 161"/>
                  <a:gd name="T50" fmla="*/ 113 w 161"/>
                  <a:gd name="T51" fmla="*/ 44 h 161"/>
                  <a:gd name="T52" fmla="*/ 97 w 161"/>
                  <a:gd name="T53" fmla="*/ 35 h 161"/>
                  <a:gd name="T54" fmla="*/ 77 w 161"/>
                  <a:gd name="T55" fmla="*/ 32 h 161"/>
                  <a:gd name="T56" fmla="*/ 59 w 161"/>
                  <a:gd name="T57" fmla="*/ 37 h 161"/>
                  <a:gd name="T58" fmla="*/ 45 w 161"/>
                  <a:gd name="T59" fmla="*/ 49 h 161"/>
                  <a:gd name="T60" fmla="*/ 35 w 161"/>
                  <a:gd name="T61" fmla="*/ 65 h 161"/>
                  <a:gd name="T62" fmla="*/ 32 w 161"/>
                  <a:gd name="T63" fmla="*/ 84 h 161"/>
                  <a:gd name="T64" fmla="*/ 37 w 161"/>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61">
                    <a:moveTo>
                      <a:pt x="1" y="84"/>
                    </a:moveTo>
                    <a:cubicBezTo>
                      <a:pt x="0" y="82"/>
                      <a:pt x="0" y="79"/>
                      <a:pt x="1" y="77"/>
                    </a:cubicBezTo>
                    <a:lnTo>
                      <a:pt x="6" y="52"/>
                    </a:lnTo>
                    <a:cubicBezTo>
                      <a:pt x="6" y="50"/>
                      <a:pt x="7" y="48"/>
                      <a:pt x="8" y="46"/>
                    </a:cubicBezTo>
                    <a:lnTo>
                      <a:pt x="22" y="26"/>
                    </a:lnTo>
                    <a:cubicBezTo>
                      <a:pt x="23" y="25"/>
                      <a:pt x="25" y="23"/>
                      <a:pt x="26" y="22"/>
                    </a:cubicBezTo>
                    <a:lnTo>
                      <a:pt x="46" y="8"/>
                    </a:lnTo>
                    <a:cubicBezTo>
                      <a:pt x="48" y="7"/>
                      <a:pt x="50" y="6"/>
                      <a:pt x="52" y="6"/>
                    </a:cubicBezTo>
                    <a:lnTo>
                      <a:pt x="77" y="1"/>
                    </a:lnTo>
                    <a:cubicBezTo>
                      <a:pt x="79" y="0"/>
                      <a:pt x="82" y="0"/>
                      <a:pt x="84" y="1"/>
                    </a:cubicBezTo>
                    <a:lnTo>
                      <a:pt x="109" y="6"/>
                    </a:lnTo>
                    <a:cubicBezTo>
                      <a:pt x="111" y="6"/>
                      <a:pt x="113" y="7"/>
                      <a:pt x="114" y="8"/>
                    </a:cubicBezTo>
                    <a:lnTo>
                      <a:pt x="135" y="22"/>
                    </a:lnTo>
                    <a:cubicBezTo>
                      <a:pt x="137" y="23"/>
                      <a:pt x="139" y="25"/>
                      <a:pt x="140" y="27"/>
                    </a:cubicBezTo>
                    <a:lnTo>
                      <a:pt x="153" y="47"/>
                    </a:lnTo>
                    <a:cubicBezTo>
                      <a:pt x="154" y="48"/>
                      <a:pt x="155" y="50"/>
                      <a:pt x="155" y="52"/>
                    </a:cubicBezTo>
                    <a:lnTo>
                      <a:pt x="160" y="77"/>
                    </a:lnTo>
                    <a:cubicBezTo>
                      <a:pt x="161" y="79"/>
                      <a:pt x="161" y="82"/>
                      <a:pt x="160" y="84"/>
                    </a:cubicBezTo>
                    <a:lnTo>
                      <a:pt x="155" y="109"/>
                    </a:lnTo>
                    <a:cubicBezTo>
                      <a:pt x="155" y="110"/>
                      <a:pt x="154" y="112"/>
                      <a:pt x="153" y="114"/>
                    </a:cubicBezTo>
                    <a:lnTo>
                      <a:pt x="140" y="135"/>
                    </a:lnTo>
                    <a:cubicBezTo>
                      <a:pt x="139" y="137"/>
                      <a:pt x="137" y="139"/>
                      <a:pt x="135" y="140"/>
                    </a:cubicBezTo>
                    <a:lnTo>
                      <a:pt x="114" y="153"/>
                    </a:lnTo>
                    <a:cubicBezTo>
                      <a:pt x="112" y="154"/>
                      <a:pt x="110" y="155"/>
                      <a:pt x="109" y="155"/>
                    </a:cubicBezTo>
                    <a:lnTo>
                      <a:pt x="84" y="160"/>
                    </a:lnTo>
                    <a:cubicBezTo>
                      <a:pt x="82" y="161"/>
                      <a:pt x="79" y="161"/>
                      <a:pt x="77" y="160"/>
                    </a:cubicBezTo>
                    <a:lnTo>
                      <a:pt x="52" y="155"/>
                    </a:lnTo>
                    <a:cubicBezTo>
                      <a:pt x="50" y="155"/>
                      <a:pt x="48" y="154"/>
                      <a:pt x="47" y="153"/>
                    </a:cubicBezTo>
                    <a:lnTo>
                      <a:pt x="27" y="140"/>
                    </a:lnTo>
                    <a:cubicBezTo>
                      <a:pt x="25" y="139"/>
                      <a:pt x="23" y="137"/>
                      <a:pt x="22" y="135"/>
                    </a:cubicBezTo>
                    <a:lnTo>
                      <a:pt x="8" y="114"/>
                    </a:lnTo>
                    <a:cubicBezTo>
                      <a:pt x="7" y="113"/>
                      <a:pt x="6" y="111"/>
                      <a:pt x="6" y="109"/>
                    </a:cubicBezTo>
                    <a:lnTo>
                      <a:pt x="1" y="84"/>
                    </a:lnTo>
                    <a:close/>
                    <a:moveTo>
                      <a:pt x="37" y="102"/>
                    </a:moveTo>
                    <a:lnTo>
                      <a:pt x="35" y="97"/>
                    </a:lnTo>
                    <a:lnTo>
                      <a:pt x="49" y="118"/>
                    </a:lnTo>
                    <a:lnTo>
                      <a:pt x="44" y="113"/>
                    </a:lnTo>
                    <a:lnTo>
                      <a:pt x="64" y="126"/>
                    </a:lnTo>
                    <a:lnTo>
                      <a:pt x="59" y="124"/>
                    </a:lnTo>
                    <a:lnTo>
                      <a:pt x="84" y="129"/>
                    </a:lnTo>
                    <a:lnTo>
                      <a:pt x="77" y="129"/>
                    </a:lnTo>
                    <a:lnTo>
                      <a:pt x="102" y="124"/>
                    </a:lnTo>
                    <a:lnTo>
                      <a:pt x="97" y="126"/>
                    </a:lnTo>
                    <a:lnTo>
                      <a:pt x="118" y="113"/>
                    </a:lnTo>
                    <a:lnTo>
                      <a:pt x="113" y="118"/>
                    </a:lnTo>
                    <a:lnTo>
                      <a:pt x="126" y="97"/>
                    </a:lnTo>
                    <a:lnTo>
                      <a:pt x="124" y="102"/>
                    </a:lnTo>
                    <a:lnTo>
                      <a:pt x="129" y="77"/>
                    </a:lnTo>
                    <a:lnTo>
                      <a:pt x="129" y="84"/>
                    </a:lnTo>
                    <a:lnTo>
                      <a:pt x="124" y="59"/>
                    </a:lnTo>
                    <a:lnTo>
                      <a:pt x="126" y="64"/>
                    </a:lnTo>
                    <a:lnTo>
                      <a:pt x="113" y="44"/>
                    </a:lnTo>
                    <a:lnTo>
                      <a:pt x="118" y="49"/>
                    </a:lnTo>
                    <a:lnTo>
                      <a:pt x="97" y="35"/>
                    </a:lnTo>
                    <a:lnTo>
                      <a:pt x="102" y="37"/>
                    </a:lnTo>
                    <a:lnTo>
                      <a:pt x="77" y="32"/>
                    </a:lnTo>
                    <a:lnTo>
                      <a:pt x="84" y="32"/>
                    </a:lnTo>
                    <a:lnTo>
                      <a:pt x="59" y="37"/>
                    </a:lnTo>
                    <a:lnTo>
                      <a:pt x="65" y="35"/>
                    </a:lnTo>
                    <a:lnTo>
                      <a:pt x="45" y="49"/>
                    </a:lnTo>
                    <a:lnTo>
                      <a:pt x="49" y="45"/>
                    </a:lnTo>
                    <a:lnTo>
                      <a:pt x="35" y="65"/>
                    </a:lnTo>
                    <a:lnTo>
                      <a:pt x="37" y="59"/>
                    </a:lnTo>
                    <a:lnTo>
                      <a:pt x="32" y="84"/>
                    </a:lnTo>
                    <a:lnTo>
                      <a:pt x="32" y="77"/>
                    </a:lnTo>
                    <a:lnTo>
                      <a:pt x="37" y="102"/>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209"/>
              <p:cNvSpPr>
                <a:spLocks/>
              </p:cNvSpPr>
              <p:nvPr/>
            </p:nvSpPr>
            <p:spPr bwMode="auto">
              <a:xfrm>
                <a:off x="11369515" y="5008260"/>
                <a:ext cx="66675" cy="66675"/>
              </a:xfrm>
              <a:custGeom>
                <a:avLst/>
                <a:gdLst>
                  <a:gd name="T0" fmla="*/ 0 w 128"/>
                  <a:gd name="T1" fmla="*/ 64 h 128"/>
                  <a:gd name="T2" fmla="*/ 64 w 128"/>
                  <a:gd name="T3" fmla="*/ 0 h 128"/>
                  <a:gd name="T4" fmla="*/ 64 w 128"/>
                  <a:gd name="T5" fmla="*/ 0 h 128"/>
                  <a:gd name="T6" fmla="*/ 64 w 128"/>
                  <a:gd name="T7" fmla="*/ 0 h 128"/>
                  <a:gd name="T8" fmla="*/ 128 w 128"/>
                  <a:gd name="T9" fmla="*/ 64 h 128"/>
                  <a:gd name="T10" fmla="*/ 128 w 128"/>
                  <a:gd name="T11" fmla="*/ 64 h 128"/>
                  <a:gd name="T12" fmla="*/ 128 w 128"/>
                  <a:gd name="T13" fmla="*/ 64 h 128"/>
                  <a:gd name="T14" fmla="*/ 64 w 128"/>
                  <a:gd name="T15" fmla="*/ 128 h 128"/>
                  <a:gd name="T16" fmla="*/ 64 w 128"/>
                  <a:gd name="T17" fmla="*/ 128 h 128"/>
                  <a:gd name="T18" fmla="*/ 64 w 128"/>
                  <a:gd name="T19" fmla="*/ 128 h 128"/>
                  <a:gd name="T20" fmla="*/ 0 w 128"/>
                  <a:gd name="T21" fmla="*/ 64 h 128"/>
                  <a:gd name="T22" fmla="*/ 0 w 128"/>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210"/>
              <p:cNvSpPr>
                <a:spLocks noEditPoints="1"/>
              </p:cNvSpPr>
              <p:nvPr/>
            </p:nvSpPr>
            <p:spPr bwMode="auto">
              <a:xfrm>
                <a:off x="11361577" y="4998735"/>
                <a:ext cx="84138" cy="85725"/>
              </a:xfrm>
              <a:custGeom>
                <a:avLst/>
                <a:gdLst>
                  <a:gd name="T0" fmla="*/ 1 w 161"/>
                  <a:gd name="T1" fmla="*/ 77 h 161"/>
                  <a:gd name="T2" fmla="*/ 8 w 161"/>
                  <a:gd name="T3" fmla="*/ 46 h 161"/>
                  <a:gd name="T4" fmla="*/ 26 w 161"/>
                  <a:gd name="T5" fmla="*/ 22 h 161"/>
                  <a:gd name="T6" fmla="*/ 52 w 161"/>
                  <a:gd name="T7" fmla="*/ 6 h 161"/>
                  <a:gd name="T8" fmla="*/ 84 w 161"/>
                  <a:gd name="T9" fmla="*/ 1 h 161"/>
                  <a:gd name="T10" fmla="*/ 114 w 161"/>
                  <a:gd name="T11" fmla="*/ 8 h 161"/>
                  <a:gd name="T12" fmla="*/ 140 w 161"/>
                  <a:gd name="T13" fmla="*/ 27 h 161"/>
                  <a:gd name="T14" fmla="*/ 155 w 161"/>
                  <a:gd name="T15" fmla="*/ 52 h 161"/>
                  <a:gd name="T16" fmla="*/ 160 w 161"/>
                  <a:gd name="T17" fmla="*/ 84 h 161"/>
                  <a:gd name="T18" fmla="*/ 153 w 161"/>
                  <a:gd name="T19" fmla="*/ 114 h 161"/>
                  <a:gd name="T20" fmla="*/ 135 w 161"/>
                  <a:gd name="T21" fmla="*/ 140 h 161"/>
                  <a:gd name="T22" fmla="*/ 109 w 161"/>
                  <a:gd name="T23" fmla="*/ 155 h 161"/>
                  <a:gd name="T24" fmla="*/ 77 w 161"/>
                  <a:gd name="T25" fmla="*/ 160 h 161"/>
                  <a:gd name="T26" fmla="*/ 47 w 161"/>
                  <a:gd name="T27" fmla="*/ 153 h 161"/>
                  <a:gd name="T28" fmla="*/ 22 w 161"/>
                  <a:gd name="T29" fmla="*/ 135 h 161"/>
                  <a:gd name="T30" fmla="*/ 6 w 161"/>
                  <a:gd name="T31" fmla="*/ 109 h 161"/>
                  <a:gd name="T32" fmla="*/ 37 w 161"/>
                  <a:gd name="T33" fmla="*/ 102 h 161"/>
                  <a:gd name="T34" fmla="*/ 49 w 161"/>
                  <a:gd name="T35" fmla="*/ 118 h 161"/>
                  <a:gd name="T36" fmla="*/ 64 w 161"/>
                  <a:gd name="T37" fmla="*/ 126 h 161"/>
                  <a:gd name="T38" fmla="*/ 84 w 161"/>
                  <a:gd name="T39" fmla="*/ 129 h 161"/>
                  <a:gd name="T40" fmla="*/ 102 w 161"/>
                  <a:gd name="T41" fmla="*/ 124 h 161"/>
                  <a:gd name="T42" fmla="*/ 118 w 161"/>
                  <a:gd name="T43" fmla="*/ 113 h 161"/>
                  <a:gd name="T44" fmla="*/ 126 w 161"/>
                  <a:gd name="T45" fmla="*/ 97 h 161"/>
                  <a:gd name="T46" fmla="*/ 129 w 161"/>
                  <a:gd name="T47" fmla="*/ 77 h 161"/>
                  <a:gd name="T48" fmla="*/ 124 w 161"/>
                  <a:gd name="T49" fmla="*/ 59 h 161"/>
                  <a:gd name="T50" fmla="*/ 113 w 161"/>
                  <a:gd name="T51" fmla="*/ 44 h 161"/>
                  <a:gd name="T52" fmla="*/ 97 w 161"/>
                  <a:gd name="T53" fmla="*/ 35 h 161"/>
                  <a:gd name="T54" fmla="*/ 77 w 161"/>
                  <a:gd name="T55" fmla="*/ 32 h 161"/>
                  <a:gd name="T56" fmla="*/ 59 w 161"/>
                  <a:gd name="T57" fmla="*/ 37 h 161"/>
                  <a:gd name="T58" fmla="*/ 45 w 161"/>
                  <a:gd name="T59" fmla="*/ 49 h 161"/>
                  <a:gd name="T60" fmla="*/ 35 w 161"/>
                  <a:gd name="T61" fmla="*/ 65 h 161"/>
                  <a:gd name="T62" fmla="*/ 32 w 161"/>
                  <a:gd name="T63" fmla="*/ 84 h 161"/>
                  <a:gd name="T64" fmla="*/ 37 w 161"/>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61">
                    <a:moveTo>
                      <a:pt x="1" y="84"/>
                    </a:moveTo>
                    <a:cubicBezTo>
                      <a:pt x="0" y="82"/>
                      <a:pt x="0" y="79"/>
                      <a:pt x="1" y="77"/>
                    </a:cubicBezTo>
                    <a:lnTo>
                      <a:pt x="6" y="52"/>
                    </a:lnTo>
                    <a:cubicBezTo>
                      <a:pt x="6" y="50"/>
                      <a:pt x="7" y="48"/>
                      <a:pt x="8" y="46"/>
                    </a:cubicBezTo>
                    <a:lnTo>
                      <a:pt x="22" y="26"/>
                    </a:lnTo>
                    <a:cubicBezTo>
                      <a:pt x="23" y="25"/>
                      <a:pt x="25" y="23"/>
                      <a:pt x="26" y="22"/>
                    </a:cubicBezTo>
                    <a:lnTo>
                      <a:pt x="46" y="8"/>
                    </a:lnTo>
                    <a:cubicBezTo>
                      <a:pt x="48" y="7"/>
                      <a:pt x="50" y="6"/>
                      <a:pt x="52" y="6"/>
                    </a:cubicBezTo>
                    <a:lnTo>
                      <a:pt x="77" y="1"/>
                    </a:lnTo>
                    <a:cubicBezTo>
                      <a:pt x="79" y="0"/>
                      <a:pt x="82" y="0"/>
                      <a:pt x="84" y="1"/>
                    </a:cubicBezTo>
                    <a:lnTo>
                      <a:pt x="109" y="6"/>
                    </a:lnTo>
                    <a:cubicBezTo>
                      <a:pt x="111" y="6"/>
                      <a:pt x="113" y="7"/>
                      <a:pt x="114" y="8"/>
                    </a:cubicBezTo>
                    <a:lnTo>
                      <a:pt x="135" y="22"/>
                    </a:lnTo>
                    <a:cubicBezTo>
                      <a:pt x="137" y="23"/>
                      <a:pt x="139" y="25"/>
                      <a:pt x="140" y="27"/>
                    </a:cubicBezTo>
                    <a:lnTo>
                      <a:pt x="153" y="47"/>
                    </a:lnTo>
                    <a:cubicBezTo>
                      <a:pt x="154" y="48"/>
                      <a:pt x="155" y="50"/>
                      <a:pt x="155" y="52"/>
                    </a:cubicBezTo>
                    <a:lnTo>
                      <a:pt x="160" y="77"/>
                    </a:lnTo>
                    <a:cubicBezTo>
                      <a:pt x="161" y="79"/>
                      <a:pt x="161" y="82"/>
                      <a:pt x="160" y="84"/>
                    </a:cubicBezTo>
                    <a:lnTo>
                      <a:pt x="155" y="109"/>
                    </a:lnTo>
                    <a:cubicBezTo>
                      <a:pt x="155" y="110"/>
                      <a:pt x="154" y="112"/>
                      <a:pt x="153" y="114"/>
                    </a:cubicBezTo>
                    <a:lnTo>
                      <a:pt x="140" y="135"/>
                    </a:lnTo>
                    <a:cubicBezTo>
                      <a:pt x="139" y="137"/>
                      <a:pt x="137" y="139"/>
                      <a:pt x="135" y="140"/>
                    </a:cubicBezTo>
                    <a:lnTo>
                      <a:pt x="114" y="153"/>
                    </a:lnTo>
                    <a:cubicBezTo>
                      <a:pt x="112" y="154"/>
                      <a:pt x="110" y="155"/>
                      <a:pt x="109" y="155"/>
                    </a:cubicBezTo>
                    <a:lnTo>
                      <a:pt x="84" y="160"/>
                    </a:lnTo>
                    <a:cubicBezTo>
                      <a:pt x="82" y="161"/>
                      <a:pt x="79" y="161"/>
                      <a:pt x="77" y="160"/>
                    </a:cubicBezTo>
                    <a:lnTo>
                      <a:pt x="52" y="155"/>
                    </a:lnTo>
                    <a:cubicBezTo>
                      <a:pt x="50" y="155"/>
                      <a:pt x="48" y="154"/>
                      <a:pt x="47" y="153"/>
                    </a:cubicBezTo>
                    <a:lnTo>
                      <a:pt x="27" y="140"/>
                    </a:lnTo>
                    <a:cubicBezTo>
                      <a:pt x="25" y="139"/>
                      <a:pt x="23" y="137"/>
                      <a:pt x="22" y="135"/>
                    </a:cubicBezTo>
                    <a:lnTo>
                      <a:pt x="8" y="114"/>
                    </a:lnTo>
                    <a:cubicBezTo>
                      <a:pt x="7" y="113"/>
                      <a:pt x="6" y="111"/>
                      <a:pt x="6" y="109"/>
                    </a:cubicBezTo>
                    <a:lnTo>
                      <a:pt x="1" y="84"/>
                    </a:lnTo>
                    <a:close/>
                    <a:moveTo>
                      <a:pt x="37" y="102"/>
                    </a:moveTo>
                    <a:lnTo>
                      <a:pt x="35" y="97"/>
                    </a:lnTo>
                    <a:lnTo>
                      <a:pt x="49" y="118"/>
                    </a:lnTo>
                    <a:lnTo>
                      <a:pt x="44" y="113"/>
                    </a:lnTo>
                    <a:lnTo>
                      <a:pt x="64" y="126"/>
                    </a:lnTo>
                    <a:lnTo>
                      <a:pt x="59" y="124"/>
                    </a:lnTo>
                    <a:lnTo>
                      <a:pt x="84" y="129"/>
                    </a:lnTo>
                    <a:lnTo>
                      <a:pt x="77" y="129"/>
                    </a:lnTo>
                    <a:lnTo>
                      <a:pt x="102" y="124"/>
                    </a:lnTo>
                    <a:lnTo>
                      <a:pt x="97" y="126"/>
                    </a:lnTo>
                    <a:lnTo>
                      <a:pt x="118" y="113"/>
                    </a:lnTo>
                    <a:lnTo>
                      <a:pt x="113" y="118"/>
                    </a:lnTo>
                    <a:lnTo>
                      <a:pt x="126" y="97"/>
                    </a:lnTo>
                    <a:lnTo>
                      <a:pt x="124" y="102"/>
                    </a:lnTo>
                    <a:lnTo>
                      <a:pt x="129" y="77"/>
                    </a:lnTo>
                    <a:lnTo>
                      <a:pt x="129" y="84"/>
                    </a:lnTo>
                    <a:lnTo>
                      <a:pt x="124" y="59"/>
                    </a:lnTo>
                    <a:lnTo>
                      <a:pt x="126" y="64"/>
                    </a:lnTo>
                    <a:lnTo>
                      <a:pt x="113" y="44"/>
                    </a:lnTo>
                    <a:lnTo>
                      <a:pt x="118" y="49"/>
                    </a:lnTo>
                    <a:lnTo>
                      <a:pt x="97" y="35"/>
                    </a:lnTo>
                    <a:lnTo>
                      <a:pt x="102" y="37"/>
                    </a:lnTo>
                    <a:lnTo>
                      <a:pt x="77" y="32"/>
                    </a:lnTo>
                    <a:lnTo>
                      <a:pt x="84" y="32"/>
                    </a:lnTo>
                    <a:lnTo>
                      <a:pt x="59" y="37"/>
                    </a:lnTo>
                    <a:lnTo>
                      <a:pt x="65" y="35"/>
                    </a:lnTo>
                    <a:lnTo>
                      <a:pt x="45" y="49"/>
                    </a:lnTo>
                    <a:lnTo>
                      <a:pt x="49" y="45"/>
                    </a:lnTo>
                    <a:lnTo>
                      <a:pt x="35" y="65"/>
                    </a:lnTo>
                    <a:lnTo>
                      <a:pt x="37" y="59"/>
                    </a:lnTo>
                    <a:lnTo>
                      <a:pt x="32" y="84"/>
                    </a:lnTo>
                    <a:lnTo>
                      <a:pt x="32" y="77"/>
                    </a:lnTo>
                    <a:lnTo>
                      <a:pt x="37" y="10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211"/>
              <p:cNvSpPr>
                <a:spLocks/>
              </p:cNvSpPr>
              <p:nvPr/>
            </p:nvSpPr>
            <p:spPr bwMode="auto">
              <a:xfrm>
                <a:off x="10931365" y="4570110"/>
                <a:ext cx="58738" cy="58737"/>
              </a:xfrm>
              <a:custGeom>
                <a:avLst/>
                <a:gdLst>
                  <a:gd name="T0" fmla="*/ 0 w 112"/>
                  <a:gd name="T1" fmla="*/ 56 h 112"/>
                  <a:gd name="T2" fmla="*/ 56 w 112"/>
                  <a:gd name="T3" fmla="*/ 0 h 112"/>
                  <a:gd name="T4" fmla="*/ 56 w 112"/>
                  <a:gd name="T5" fmla="*/ 0 h 112"/>
                  <a:gd name="T6" fmla="*/ 56 w 112"/>
                  <a:gd name="T7" fmla="*/ 0 h 112"/>
                  <a:gd name="T8" fmla="*/ 112 w 112"/>
                  <a:gd name="T9" fmla="*/ 56 h 112"/>
                  <a:gd name="T10" fmla="*/ 112 w 112"/>
                  <a:gd name="T11" fmla="*/ 56 h 112"/>
                  <a:gd name="T12" fmla="*/ 112 w 112"/>
                  <a:gd name="T13" fmla="*/ 56 h 112"/>
                  <a:gd name="T14" fmla="*/ 56 w 112"/>
                  <a:gd name="T15" fmla="*/ 112 h 112"/>
                  <a:gd name="T16" fmla="*/ 56 w 112"/>
                  <a:gd name="T17" fmla="*/ 112 h 112"/>
                  <a:gd name="T18" fmla="*/ 56 w 112"/>
                  <a:gd name="T19" fmla="*/ 112 h 112"/>
                  <a:gd name="T20" fmla="*/ 0 w 112"/>
                  <a:gd name="T21" fmla="*/ 56 h 112"/>
                  <a:gd name="T22" fmla="*/ 0 w 112"/>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0" y="56"/>
                    </a:moveTo>
                    <a:cubicBezTo>
                      <a:pt x="0" y="26"/>
                      <a:pt x="26" y="0"/>
                      <a:pt x="56" y="0"/>
                    </a:cubicBezTo>
                    <a:cubicBezTo>
                      <a:pt x="56" y="0"/>
                      <a:pt x="56" y="0"/>
                      <a:pt x="56" y="0"/>
                    </a:cubicBezTo>
                    <a:lnTo>
                      <a:pt x="56" y="0"/>
                    </a:lnTo>
                    <a:cubicBezTo>
                      <a:pt x="87" y="0"/>
                      <a:pt x="112" y="26"/>
                      <a:pt x="112" y="56"/>
                    </a:cubicBezTo>
                    <a:cubicBezTo>
                      <a:pt x="112" y="56"/>
                      <a:pt x="112" y="56"/>
                      <a:pt x="112" y="56"/>
                    </a:cubicBezTo>
                    <a:lnTo>
                      <a:pt x="112" y="56"/>
                    </a:lnTo>
                    <a:cubicBezTo>
                      <a:pt x="112" y="87"/>
                      <a:pt x="87" y="112"/>
                      <a:pt x="56" y="112"/>
                    </a:cubicBezTo>
                    <a:cubicBezTo>
                      <a:pt x="56" y="112"/>
                      <a:pt x="56" y="112"/>
                      <a:pt x="56" y="112"/>
                    </a:cubicBezTo>
                    <a:lnTo>
                      <a:pt x="56" y="112"/>
                    </a:lnTo>
                    <a:cubicBezTo>
                      <a:pt x="26"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212"/>
              <p:cNvSpPr>
                <a:spLocks noEditPoints="1"/>
              </p:cNvSpPr>
              <p:nvPr/>
            </p:nvSpPr>
            <p:spPr bwMode="auto">
              <a:xfrm>
                <a:off x="10923427" y="4560585"/>
                <a:ext cx="76200" cy="76200"/>
              </a:xfrm>
              <a:custGeom>
                <a:avLst/>
                <a:gdLst>
                  <a:gd name="T0" fmla="*/ 1 w 145"/>
                  <a:gd name="T1" fmla="*/ 69 h 145"/>
                  <a:gd name="T2" fmla="*/ 8 w 145"/>
                  <a:gd name="T3" fmla="*/ 43 h 145"/>
                  <a:gd name="T4" fmla="*/ 25 w 145"/>
                  <a:gd name="T5" fmla="*/ 20 h 145"/>
                  <a:gd name="T6" fmla="*/ 48 w 145"/>
                  <a:gd name="T7" fmla="*/ 6 h 145"/>
                  <a:gd name="T8" fmla="*/ 76 w 145"/>
                  <a:gd name="T9" fmla="*/ 1 h 145"/>
                  <a:gd name="T10" fmla="*/ 103 w 145"/>
                  <a:gd name="T11" fmla="*/ 8 h 145"/>
                  <a:gd name="T12" fmla="*/ 126 w 145"/>
                  <a:gd name="T13" fmla="*/ 25 h 145"/>
                  <a:gd name="T14" fmla="*/ 140 w 145"/>
                  <a:gd name="T15" fmla="*/ 48 h 145"/>
                  <a:gd name="T16" fmla="*/ 144 w 145"/>
                  <a:gd name="T17" fmla="*/ 75 h 145"/>
                  <a:gd name="T18" fmla="*/ 138 w 145"/>
                  <a:gd name="T19" fmla="*/ 103 h 145"/>
                  <a:gd name="T20" fmla="*/ 121 w 145"/>
                  <a:gd name="T21" fmla="*/ 126 h 145"/>
                  <a:gd name="T22" fmla="*/ 97 w 145"/>
                  <a:gd name="T23" fmla="*/ 140 h 145"/>
                  <a:gd name="T24" fmla="*/ 69 w 145"/>
                  <a:gd name="T25" fmla="*/ 144 h 145"/>
                  <a:gd name="T26" fmla="*/ 43 w 145"/>
                  <a:gd name="T27" fmla="*/ 138 h 145"/>
                  <a:gd name="T28" fmla="*/ 20 w 145"/>
                  <a:gd name="T29" fmla="*/ 121 h 145"/>
                  <a:gd name="T30" fmla="*/ 6 w 145"/>
                  <a:gd name="T31" fmla="*/ 98 h 145"/>
                  <a:gd name="T32" fmla="*/ 37 w 145"/>
                  <a:gd name="T33" fmla="*/ 91 h 145"/>
                  <a:gd name="T34" fmla="*/ 47 w 145"/>
                  <a:gd name="T35" fmla="*/ 104 h 145"/>
                  <a:gd name="T36" fmla="*/ 60 w 145"/>
                  <a:gd name="T37" fmla="*/ 111 h 145"/>
                  <a:gd name="T38" fmla="*/ 75 w 145"/>
                  <a:gd name="T39" fmla="*/ 113 h 145"/>
                  <a:gd name="T40" fmla="*/ 92 w 145"/>
                  <a:gd name="T41" fmla="*/ 109 h 145"/>
                  <a:gd name="T42" fmla="*/ 104 w 145"/>
                  <a:gd name="T43" fmla="*/ 99 h 145"/>
                  <a:gd name="T44" fmla="*/ 111 w 145"/>
                  <a:gd name="T45" fmla="*/ 86 h 145"/>
                  <a:gd name="T46" fmla="*/ 113 w 145"/>
                  <a:gd name="T47" fmla="*/ 70 h 145"/>
                  <a:gd name="T48" fmla="*/ 109 w 145"/>
                  <a:gd name="T49" fmla="*/ 54 h 145"/>
                  <a:gd name="T50" fmla="*/ 99 w 145"/>
                  <a:gd name="T51" fmla="*/ 42 h 145"/>
                  <a:gd name="T52" fmla="*/ 86 w 145"/>
                  <a:gd name="T53" fmla="*/ 35 h 145"/>
                  <a:gd name="T54" fmla="*/ 69 w 145"/>
                  <a:gd name="T55" fmla="*/ 32 h 145"/>
                  <a:gd name="T56" fmla="*/ 55 w 145"/>
                  <a:gd name="T57" fmla="*/ 37 h 145"/>
                  <a:gd name="T58" fmla="*/ 42 w 145"/>
                  <a:gd name="T59" fmla="*/ 47 h 145"/>
                  <a:gd name="T60" fmla="*/ 35 w 145"/>
                  <a:gd name="T61" fmla="*/ 60 h 145"/>
                  <a:gd name="T62" fmla="*/ 32 w 145"/>
                  <a:gd name="T63" fmla="*/ 76 h 145"/>
                  <a:gd name="T64" fmla="*/ 37 w 145"/>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45">
                    <a:moveTo>
                      <a:pt x="1" y="76"/>
                    </a:moveTo>
                    <a:cubicBezTo>
                      <a:pt x="0" y="74"/>
                      <a:pt x="0" y="71"/>
                      <a:pt x="1" y="69"/>
                    </a:cubicBezTo>
                    <a:lnTo>
                      <a:pt x="6" y="48"/>
                    </a:lnTo>
                    <a:cubicBezTo>
                      <a:pt x="6" y="46"/>
                      <a:pt x="7" y="44"/>
                      <a:pt x="8" y="43"/>
                    </a:cubicBezTo>
                    <a:lnTo>
                      <a:pt x="20" y="25"/>
                    </a:lnTo>
                    <a:cubicBezTo>
                      <a:pt x="21" y="23"/>
                      <a:pt x="23" y="21"/>
                      <a:pt x="25" y="20"/>
                    </a:cubicBezTo>
                    <a:lnTo>
                      <a:pt x="43" y="8"/>
                    </a:lnTo>
                    <a:cubicBezTo>
                      <a:pt x="44" y="7"/>
                      <a:pt x="46" y="6"/>
                      <a:pt x="48" y="6"/>
                    </a:cubicBezTo>
                    <a:lnTo>
                      <a:pt x="69" y="1"/>
                    </a:lnTo>
                    <a:cubicBezTo>
                      <a:pt x="71" y="0"/>
                      <a:pt x="74" y="0"/>
                      <a:pt x="76" y="1"/>
                    </a:cubicBezTo>
                    <a:lnTo>
                      <a:pt x="98" y="6"/>
                    </a:lnTo>
                    <a:cubicBezTo>
                      <a:pt x="100" y="6"/>
                      <a:pt x="102" y="7"/>
                      <a:pt x="103" y="8"/>
                    </a:cubicBezTo>
                    <a:lnTo>
                      <a:pt x="121" y="20"/>
                    </a:lnTo>
                    <a:cubicBezTo>
                      <a:pt x="123" y="21"/>
                      <a:pt x="125" y="23"/>
                      <a:pt x="126" y="25"/>
                    </a:cubicBezTo>
                    <a:lnTo>
                      <a:pt x="138" y="43"/>
                    </a:lnTo>
                    <a:cubicBezTo>
                      <a:pt x="139" y="44"/>
                      <a:pt x="140" y="46"/>
                      <a:pt x="140" y="48"/>
                    </a:cubicBezTo>
                    <a:lnTo>
                      <a:pt x="144" y="69"/>
                    </a:lnTo>
                    <a:cubicBezTo>
                      <a:pt x="145" y="71"/>
                      <a:pt x="145" y="73"/>
                      <a:pt x="144" y="75"/>
                    </a:cubicBezTo>
                    <a:lnTo>
                      <a:pt x="140" y="97"/>
                    </a:lnTo>
                    <a:cubicBezTo>
                      <a:pt x="140" y="99"/>
                      <a:pt x="139" y="102"/>
                      <a:pt x="138" y="103"/>
                    </a:cubicBezTo>
                    <a:lnTo>
                      <a:pt x="126" y="121"/>
                    </a:lnTo>
                    <a:cubicBezTo>
                      <a:pt x="125" y="123"/>
                      <a:pt x="123" y="125"/>
                      <a:pt x="121" y="126"/>
                    </a:cubicBezTo>
                    <a:lnTo>
                      <a:pt x="103" y="138"/>
                    </a:lnTo>
                    <a:cubicBezTo>
                      <a:pt x="102" y="139"/>
                      <a:pt x="99" y="140"/>
                      <a:pt x="97" y="140"/>
                    </a:cubicBezTo>
                    <a:lnTo>
                      <a:pt x="75" y="144"/>
                    </a:lnTo>
                    <a:cubicBezTo>
                      <a:pt x="73" y="145"/>
                      <a:pt x="71" y="145"/>
                      <a:pt x="69" y="144"/>
                    </a:cubicBezTo>
                    <a:lnTo>
                      <a:pt x="48" y="140"/>
                    </a:lnTo>
                    <a:cubicBezTo>
                      <a:pt x="46" y="140"/>
                      <a:pt x="44" y="139"/>
                      <a:pt x="43" y="138"/>
                    </a:cubicBezTo>
                    <a:lnTo>
                      <a:pt x="25" y="126"/>
                    </a:lnTo>
                    <a:cubicBezTo>
                      <a:pt x="23" y="125"/>
                      <a:pt x="21" y="123"/>
                      <a:pt x="20" y="121"/>
                    </a:cubicBezTo>
                    <a:lnTo>
                      <a:pt x="8" y="103"/>
                    </a:lnTo>
                    <a:cubicBezTo>
                      <a:pt x="7" y="102"/>
                      <a:pt x="6" y="100"/>
                      <a:pt x="6" y="98"/>
                    </a:cubicBezTo>
                    <a:lnTo>
                      <a:pt x="1" y="76"/>
                    </a:lnTo>
                    <a:close/>
                    <a:moveTo>
                      <a:pt x="37" y="91"/>
                    </a:moveTo>
                    <a:lnTo>
                      <a:pt x="35" y="86"/>
                    </a:lnTo>
                    <a:lnTo>
                      <a:pt x="47" y="104"/>
                    </a:lnTo>
                    <a:lnTo>
                      <a:pt x="42" y="99"/>
                    </a:lnTo>
                    <a:lnTo>
                      <a:pt x="60" y="111"/>
                    </a:lnTo>
                    <a:lnTo>
                      <a:pt x="54" y="109"/>
                    </a:lnTo>
                    <a:lnTo>
                      <a:pt x="75" y="113"/>
                    </a:lnTo>
                    <a:lnTo>
                      <a:pt x="70" y="113"/>
                    </a:lnTo>
                    <a:lnTo>
                      <a:pt x="92" y="109"/>
                    </a:lnTo>
                    <a:lnTo>
                      <a:pt x="86" y="111"/>
                    </a:lnTo>
                    <a:lnTo>
                      <a:pt x="104" y="99"/>
                    </a:lnTo>
                    <a:lnTo>
                      <a:pt x="99" y="104"/>
                    </a:lnTo>
                    <a:lnTo>
                      <a:pt x="111" y="86"/>
                    </a:lnTo>
                    <a:lnTo>
                      <a:pt x="109" y="92"/>
                    </a:lnTo>
                    <a:lnTo>
                      <a:pt x="113" y="70"/>
                    </a:lnTo>
                    <a:lnTo>
                      <a:pt x="113" y="75"/>
                    </a:lnTo>
                    <a:lnTo>
                      <a:pt x="109" y="54"/>
                    </a:lnTo>
                    <a:lnTo>
                      <a:pt x="111" y="60"/>
                    </a:lnTo>
                    <a:lnTo>
                      <a:pt x="99" y="42"/>
                    </a:lnTo>
                    <a:lnTo>
                      <a:pt x="104" y="47"/>
                    </a:lnTo>
                    <a:lnTo>
                      <a:pt x="86" y="35"/>
                    </a:lnTo>
                    <a:lnTo>
                      <a:pt x="91" y="37"/>
                    </a:lnTo>
                    <a:lnTo>
                      <a:pt x="69" y="32"/>
                    </a:lnTo>
                    <a:lnTo>
                      <a:pt x="76" y="32"/>
                    </a:lnTo>
                    <a:lnTo>
                      <a:pt x="55" y="37"/>
                    </a:lnTo>
                    <a:lnTo>
                      <a:pt x="60" y="35"/>
                    </a:lnTo>
                    <a:lnTo>
                      <a:pt x="42" y="47"/>
                    </a:lnTo>
                    <a:lnTo>
                      <a:pt x="47" y="42"/>
                    </a:lnTo>
                    <a:lnTo>
                      <a:pt x="35" y="60"/>
                    </a:lnTo>
                    <a:lnTo>
                      <a:pt x="37" y="55"/>
                    </a:lnTo>
                    <a:lnTo>
                      <a:pt x="32" y="76"/>
                    </a:lnTo>
                    <a:lnTo>
                      <a:pt x="32" y="69"/>
                    </a:lnTo>
                    <a:lnTo>
                      <a:pt x="37" y="91"/>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13"/>
              <p:cNvSpPr>
                <a:spLocks/>
              </p:cNvSpPr>
              <p:nvPr/>
            </p:nvSpPr>
            <p:spPr bwMode="auto">
              <a:xfrm>
                <a:off x="11083765" y="4544710"/>
                <a:ext cx="66675" cy="58737"/>
              </a:xfrm>
              <a:custGeom>
                <a:avLst/>
                <a:gdLst>
                  <a:gd name="T0" fmla="*/ 0 w 128"/>
                  <a:gd name="T1" fmla="*/ 56 h 112"/>
                  <a:gd name="T2" fmla="*/ 64 w 128"/>
                  <a:gd name="T3" fmla="*/ 0 h 112"/>
                  <a:gd name="T4" fmla="*/ 64 w 128"/>
                  <a:gd name="T5" fmla="*/ 0 h 112"/>
                  <a:gd name="T6" fmla="*/ 64 w 128"/>
                  <a:gd name="T7" fmla="*/ 0 h 112"/>
                  <a:gd name="T8" fmla="*/ 128 w 128"/>
                  <a:gd name="T9" fmla="*/ 56 h 112"/>
                  <a:gd name="T10" fmla="*/ 128 w 128"/>
                  <a:gd name="T11" fmla="*/ 56 h 112"/>
                  <a:gd name="T12" fmla="*/ 128 w 128"/>
                  <a:gd name="T13" fmla="*/ 56 h 112"/>
                  <a:gd name="T14" fmla="*/ 64 w 128"/>
                  <a:gd name="T15" fmla="*/ 112 h 112"/>
                  <a:gd name="T16" fmla="*/ 64 w 128"/>
                  <a:gd name="T17" fmla="*/ 112 h 112"/>
                  <a:gd name="T18" fmla="*/ 64 w 128"/>
                  <a:gd name="T19" fmla="*/ 112 h 112"/>
                  <a:gd name="T20" fmla="*/ 0 w 128"/>
                  <a:gd name="T21" fmla="*/ 56 h 112"/>
                  <a:gd name="T22" fmla="*/ 0 w 128"/>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12">
                    <a:moveTo>
                      <a:pt x="0" y="56"/>
                    </a:moveTo>
                    <a:cubicBezTo>
                      <a:pt x="0" y="26"/>
                      <a:pt x="29" y="0"/>
                      <a:pt x="64" y="0"/>
                    </a:cubicBezTo>
                    <a:cubicBezTo>
                      <a:pt x="64" y="0"/>
                      <a:pt x="64" y="0"/>
                      <a:pt x="64" y="0"/>
                    </a:cubicBezTo>
                    <a:lnTo>
                      <a:pt x="64" y="0"/>
                    </a:lnTo>
                    <a:cubicBezTo>
                      <a:pt x="100" y="0"/>
                      <a:pt x="128" y="26"/>
                      <a:pt x="128" y="56"/>
                    </a:cubicBezTo>
                    <a:cubicBezTo>
                      <a:pt x="128" y="56"/>
                      <a:pt x="128" y="56"/>
                      <a:pt x="128" y="56"/>
                    </a:cubicBezTo>
                    <a:lnTo>
                      <a:pt x="128" y="56"/>
                    </a:lnTo>
                    <a:cubicBezTo>
                      <a:pt x="128" y="87"/>
                      <a:pt x="100" y="112"/>
                      <a:pt x="64" y="112"/>
                    </a:cubicBezTo>
                    <a:cubicBezTo>
                      <a:pt x="64" y="112"/>
                      <a:pt x="64" y="112"/>
                      <a:pt x="64" y="112"/>
                    </a:cubicBezTo>
                    <a:lnTo>
                      <a:pt x="64" y="112"/>
                    </a:lnTo>
                    <a:cubicBezTo>
                      <a:pt x="29"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7" name="Freeform 214"/>
              <p:cNvSpPr>
                <a:spLocks noEditPoints="1"/>
              </p:cNvSpPr>
              <p:nvPr/>
            </p:nvSpPr>
            <p:spPr bwMode="auto">
              <a:xfrm>
                <a:off x="11074240" y="4535185"/>
                <a:ext cx="85725" cy="76200"/>
              </a:xfrm>
              <a:custGeom>
                <a:avLst/>
                <a:gdLst>
                  <a:gd name="T0" fmla="*/ 1 w 161"/>
                  <a:gd name="T1" fmla="*/ 69 h 145"/>
                  <a:gd name="T2" fmla="*/ 9 w 161"/>
                  <a:gd name="T3" fmla="*/ 42 h 145"/>
                  <a:gd name="T4" fmla="*/ 27 w 161"/>
                  <a:gd name="T5" fmla="*/ 20 h 145"/>
                  <a:gd name="T6" fmla="*/ 52 w 161"/>
                  <a:gd name="T7" fmla="*/ 6 h 145"/>
                  <a:gd name="T8" fmla="*/ 84 w 161"/>
                  <a:gd name="T9" fmla="*/ 1 h 145"/>
                  <a:gd name="T10" fmla="*/ 113 w 161"/>
                  <a:gd name="T11" fmla="*/ 8 h 145"/>
                  <a:gd name="T12" fmla="*/ 139 w 161"/>
                  <a:gd name="T13" fmla="*/ 24 h 145"/>
                  <a:gd name="T14" fmla="*/ 155 w 161"/>
                  <a:gd name="T15" fmla="*/ 48 h 145"/>
                  <a:gd name="T16" fmla="*/ 160 w 161"/>
                  <a:gd name="T17" fmla="*/ 76 h 145"/>
                  <a:gd name="T18" fmla="*/ 152 w 161"/>
                  <a:gd name="T19" fmla="*/ 104 h 145"/>
                  <a:gd name="T20" fmla="*/ 134 w 161"/>
                  <a:gd name="T21" fmla="*/ 126 h 145"/>
                  <a:gd name="T22" fmla="*/ 108 w 161"/>
                  <a:gd name="T23" fmla="*/ 140 h 145"/>
                  <a:gd name="T24" fmla="*/ 78 w 161"/>
                  <a:gd name="T25" fmla="*/ 144 h 145"/>
                  <a:gd name="T26" fmla="*/ 47 w 161"/>
                  <a:gd name="T27" fmla="*/ 138 h 145"/>
                  <a:gd name="T28" fmla="*/ 23 w 161"/>
                  <a:gd name="T29" fmla="*/ 122 h 145"/>
                  <a:gd name="T30" fmla="*/ 6 w 161"/>
                  <a:gd name="T31" fmla="*/ 98 h 145"/>
                  <a:gd name="T32" fmla="*/ 37 w 161"/>
                  <a:gd name="T33" fmla="*/ 91 h 145"/>
                  <a:gd name="T34" fmla="*/ 48 w 161"/>
                  <a:gd name="T35" fmla="*/ 103 h 145"/>
                  <a:gd name="T36" fmla="*/ 64 w 161"/>
                  <a:gd name="T37" fmla="*/ 111 h 145"/>
                  <a:gd name="T38" fmla="*/ 83 w 161"/>
                  <a:gd name="T39" fmla="*/ 113 h 145"/>
                  <a:gd name="T40" fmla="*/ 103 w 161"/>
                  <a:gd name="T41" fmla="*/ 109 h 145"/>
                  <a:gd name="T42" fmla="*/ 119 w 161"/>
                  <a:gd name="T43" fmla="*/ 99 h 145"/>
                  <a:gd name="T44" fmla="*/ 126 w 161"/>
                  <a:gd name="T45" fmla="*/ 85 h 145"/>
                  <a:gd name="T46" fmla="*/ 129 w 161"/>
                  <a:gd name="T47" fmla="*/ 69 h 145"/>
                  <a:gd name="T48" fmla="*/ 124 w 161"/>
                  <a:gd name="T49" fmla="*/ 55 h 145"/>
                  <a:gd name="T50" fmla="*/ 113 w 161"/>
                  <a:gd name="T51" fmla="*/ 43 h 145"/>
                  <a:gd name="T52" fmla="*/ 98 w 161"/>
                  <a:gd name="T53" fmla="*/ 35 h 145"/>
                  <a:gd name="T54" fmla="*/ 77 w 161"/>
                  <a:gd name="T55" fmla="*/ 32 h 145"/>
                  <a:gd name="T56" fmla="*/ 59 w 161"/>
                  <a:gd name="T57" fmla="*/ 37 h 145"/>
                  <a:gd name="T58" fmla="*/ 44 w 161"/>
                  <a:gd name="T59" fmla="*/ 47 h 145"/>
                  <a:gd name="T60" fmla="*/ 34 w 161"/>
                  <a:gd name="T61" fmla="*/ 61 h 145"/>
                  <a:gd name="T62" fmla="*/ 32 w 161"/>
                  <a:gd name="T63" fmla="*/ 76 h 145"/>
                  <a:gd name="T64" fmla="*/ 37 w 161"/>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45">
                    <a:moveTo>
                      <a:pt x="1" y="76"/>
                    </a:moveTo>
                    <a:cubicBezTo>
                      <a:pt x="0" y="74"/>
                      <a:pt x="0" y="71"/>
                      <a:pt x="1" y="69"/>
                    </a:cubicBezTo>
                    <a:lnTo>
                      <a:pt x="6" y="48"/>
                    </a:lnTo>
                    <a:cubicBezTo>
                      <a:pt x="6" y="46"/>
                      <a:pt x="7" y="43"/>
                      <a:pt x="9" y="42"/>
                    </a:cubicBezTo>
                    <a:lnTo>
                      <a:pt x="23" y="24"/>
                    </a:lnTo>
                    <a:cubicBezTo>
                      <a:pt x="24" y="22"/>
                      <a:pt x="26" y="21"/>
                      <a:pt x="27" y="20"/>
                    </a:cubicBezTo>
                    <a:lnTo>
                      <a:pt x="47" y="8"/>
                    </a:lnTo>
                    <a:cubicBezTo>
                      <a:pt x="49" y="7"/>
                      <a:pt x="51" y="6"/>
                      <a:pt x="52" y="6"/>
                    </a:cubicBezTo>
                    <a:lnTo>
                      <a:pt x="77" y="1"/>
                    </a:lnTo>
                    <a:cubicBezTo>
                      <a:pt x="79" y="0"/>
                      <a:pt x="82" y="0"/>
                      <a:pt x="84" y="1"/>
                    </a:cubicBezTo>
                    <a:lnTo>
                      <a:pt x="109" y="6"/>
                    </a:lnTo>
                    <a:cubicBezTo>
                      <a:pt x="110" y="6"/>
                      <a:pt x="112" y="7"/>
                      <a:pt x="113" y="8"/>
                    </a:cubicBezTo>
                    <a:lnTo>
                      <a:pt x="134" y="20"/>
                    </a:lnTo>
                    <a:cubicBezTo>
                      <a:pt x="136" y="21"/>
                      <a:pt x="138" y="22"/>
                      <a:pt x="139" y="24"/>
                    </a:cubicBezTo>
                    <a:lnTo>
                      <a:pt x="152" y="42"/>
                    </a:lnTo>
                    <a:cubicBezTo>
                      <a:pt x="154" y="44"/>
                      <a:pt x="155" y="46"/>
                      <a:pt x="155" y="48"/>
                    </a:cubicBezTo>
                    <a:lnTo>
                      <a:pt x="160" y="69"/>
                    </a:lnTo>
                    <a:cubicBezTo>
                      <a:pt x="161" y="71"/>
                      <a:pt x="161" y="74"/>
                      <a:pt x="160" y="76"/>
                    </a:cubicBezTo>
                    <a:lnTo>
                      <a:pt x="155" y="98"/>
                    </a:lnTo>
                    <a:cubicBezTo>
                      <a:pt x="155" y="100"/>
                      <a:pt x="154" y="102"/>
                      <a:pt x="152" y="104"/>
                    </a:cubicBezTo>
                    <a:lnTo>
                      <a:pt x="139" y="122"/>
                    </a:lnTo>
                    <a:cubicBezTo>
                      <a:pt x="138" y="124"/>
                      <a:pt x="136" y="125"/>
                      <a:pt x="134" y="126"/>
                    </a:cubicBezTo>
                    <a:lnTo>
                      <a:pt x="113" y="138"/>
                    </a:lnTo>
                    <a:cubicBezTo>
                      <a:pt x="112" y="139"/>
                      <a:pt x="110" y="140"/>
                      <a:pt x="108" y="140"/>
                    </a:cubicBezTo>
                    <a:lnTo>
                      <a:pt x="83" y="144"/>
                    </a:lnTo>
                    <a:cubicBezTo>
                      <a:pt x="81" y="145"/>
                      <a:pt x="80" y="145"/>
                      <a:pt x="78" y="144"/>
                    </a:cubicBezTo>
                    <a:lnTo>
                      <a:pt x="53" y="140"/>
                    </a:lnTo>
                    <a:cubicBezTo>
                      <a:pt x="51" y="140"/>
                      <a:pt x="49" y="139"/>
                      <a:pt x="47" y="138"/>
                    </a:cubicBezTo>
                    <a:lnTo>
                      <a:pt x="27" y="126"/>
                    </a:lnTo>
                    <a:cubicBezTo>
                      <a:pt x="26" y="125"/>
                      <a:pt x="24" y="124"/>
                      <a:pt x="23" y="122"/>
                    </a:cubicBezTo>
                    <a:lnTo>
                      <a:pt x="9" y="104"/>
                    </a:lnTo>
                    <a:cubicBezTo>
                      <a:pt x="7" y="102"/>
                      <a:pt x="6" y="100"/>
                      <a:pt x="6" y="98"/>
                    </a:cubicBezTo>
                    <a:lnTo>
                      <a:pt x="1" y="76"/>
                    </a:lnTo>
                    <a:close/>
                    <a:moveTo>
                      <a:pt x="37" y="91"/>
                    </a:moveTo>
                    <a:lnTo>
                      <a:pt x="34" y="85"/>
                    </a:lnTo>
                    <a:lnTo>
                      <a:pt x="48" y="103"/>
                    </a:lnTo>
                    <a:lnTo>
                      <a:pt x="44" y="99"/>
                    </a:lnTo>
                    <a:lnTo>
                      <a:pt x="64" y="111"/>
                    </a:lnTo>
                    <a:lnTo>
                      <a:pt x="58" y="109"/>
                    </a:lnTo>
                    <a:lnTo>
                      <a:pt x="83" y="113"/>
                    </a:lnTo>
                    <a:lnTo>
                      <a:pt x="78" y="113"/>
                    </a:lnTo>
                    <a:lnTo>
                      <a:pt x="103" y="109"/>
                    </a:lnTo>
                    <a:lnTo>
                      <a:pt x="98" y="111"/>
                    </a:lnTo>
                    <a:lnTo>
                      <a:pt x="119" y="99"/>
                    </a:lnTo>
                    <a:lnTo>
                      <a:pt x="113" y="103"/>
                    </a:lnTo>
                    <a:lnTo>
                      <a:pt x="126" y="85"/>
                    </a:lnTo>
                    <a:lnTo>
                      <a:pt x="124" y="91"/>
                    </a:lnTo>
                    <a:lnTo>
                      <a:pt x="129" y="69"/>
                    </a:lnTo>
                    <a:lnTo>
                      <a:pt x="129" y="76"/>
                    </a:lnTo>
                    <a:lnTo>
                      <a:pt x="124" y="55"/>
                    </a:lnTo>
                    <a:lnTo>
                      <a:pt x="126" y="61"/>
                    </a:lnTo>
                    <a:lnTo>
                      <a:pt x="113" y="43"/>
                    </a:lnTo>
                    <a:lnTo>
                      <a:pt x="119" y="47"/>
                    </a:lnTo>
                    <a:lnTo>
                      <a:pt x="98" y="35"/>
                    </a:lnTo>
                    <a:lnTo>
                      <a:pt x="102" y="37"/>
                    </a:lnTo>
                    <a:lnTo>
                      <a:pt x="77" y="32"/>
                    </a:lnTo>
                    <a:lnTo>
                      <a:pt x="84" y="32"/>
                    </a:lnTo>
                    <a:lnTo>
                      <a:pt x="59" y="37"/>
                    </a:lnTo>
                    <a:lnTo>
                      <a:pt x="64" y="35"/>
                    </a:lnTo>
                    <a:lnTo>
                      <a:pt x="44" y="47"/>
                    </a:lnTo>
                    <a:lnTo>
                      <a:pt x="48" y="43"/>
                    </a:lnTo>
                    <a:lnTo>
                      <a:pt x="34" y="61"/>
                    </a:lnTo>
                    <a:lnTo>
                      <a:pt x="37" y="55"/>
                    </a:lnTo>
                    <a:lnTo>
                      <a:pt x="32" y="76"/>
                    </a:lnTo>
                    <a:lnTo>
                      <a:pt x="32" y="69"/>
                    </a:lnTo>
                    <a:lnTo>
                      <a:pt x="37" y="91"/>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8" name="Freeform 215"/>
              <p:cNvSpPr>
                <a:spLocks/>
              </p:cNvSpPr>
              <p:nvPr/>
            </p:nvSpPr>
            <p:spPr bwMode="auto">
              <a:xfrm>
                <a:off x="12320427" y="4628847"/>
                <a:ext cx="58738" cy="66675"/>
              </a:xfrm>
              <a:custGeom>
                <a:avLst/>
                <a:gdLst>
                  <a:gd name="T0" fmla="*/ 0 w 112"/>
                  <a:gd name="T1" fmla="*/ 64 h 128"/>
                  <a:gd name="T2" fmla="*/ 56 w 112"/>
                  <a:gd name="T3" fmla="*/ 0 h 128"/>
                  <a:gd name="T4" fmla="*/ 56 w 112"/>
                  <a:gd name="T5" fmla="*/ 0 h 128"/>
                  <a:gd name="T6" fmla="*/ 56 w 112"/>
                  <a:gd name="T7" fmla="*/ 0 h 128"/>
                  <a:gd name="T8" fmla="*/ 112 w 112"/>
                  <a:gd name="T9" fmla="*/ 64 h 128"/>
                  <a:gd name="T10" fmla="*/ 112 w 112"/>
                  <a:gd name="T11" fmla="*/ 64 h 128"/>
                  <a:gd name="T12" fmla="*/ 56 w 112"/>
                  <a:gd name="T13" fmla="*/ 128 h 128"/>
                  <a:gd name="T14" fmla="*/ 56 w 112"/>
                  <a:gd name="T15" fmla="*/ 128 h 128"/>
                  <a:gd name="T16" fmla="*/ 56 w 112"/>
                  <a:gd name="T17" fmla="*/ 128 h 128"/>
                  <a:gd name="T18" fmla="*/ 0 w 112"/>
                  <a:gd name="T19" fmla="*/ 64 h 128"/>
                  <a:gd name="T20" fmla="*/ 0 w 112"/>
                  <a:gd name="T21"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28">
                    <a:moveTo>
                      <a:pt x="0" y="64"/>
                    </a:moveTo>
                    <a:cubicBezTo>
                      <a:pt x="0" y="29"/>
                      <a:pt x="26" y="0"/>
                      <a:pt x="56" y="0"/>
                    </a:cubicBezTo>
                    <a:cubicBezTo>
                      <a:pt x="56" y="0"/>
                      <a:pt x="56" y="0"/>
                      <a:pt x="56" y="0"/>
                    </a:cubicBezTo>
                    <a:lnTo>
                      <a:pt x="56" y="0"/>
                    </a:lnTo>
                    <a:cubicBezTo>
                      <a:pt x="87" y="0"/>
                      <a:pt x="112" y="29"/>
                      <a:pt x="112" y="64"/>
                    </a:cubicBezTo>
                    <a:lnTo>
                      <a:pt x="112" y="64"/>
                    </a:lnTo>
                    <a:cubicBezTo>
                      <a:pt x="112" y="100"/>
                      <a:pt x="87" y="128"/>
                      <a:pt x="56" y="128"/>
                    </a:cubicBezTo>
                    <a:cubicBezTo>
                      <a:pt x="56" y="128"/>
                      <a:pt x="56" y="128"/>
                      <a:pt x="56" y="128"/>
                    </a:cubicBezTo>
                    <a:lnTo>
                      <a:pt x="56" y="128"/>
                    </a:lnTo>
                    <a:cubicBezTo>
                      <a:pt x="26"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9" name="Freeform 216"/>
              <p:cNvSpPr>
                <a:spLocks noEditPoints="1"/>
              </p:cNvSpPr>
              <p:nvPr/>
            </p:nvSpPr>
            <p:spPr bwMode="auto">
              <a:xfrm>
                <a:off x="12310902" y="4619322"/>
                <a:ext cx="76200" cy="85725"/>
              </a:xfrm>
              <a:custGeom>
                <a:avLst/>
                <a:gdLst>
                  <a:gd name="T0" fmla="*/ 1 w 145"/>
                  <a:gd name="T1" fmla="*/ 77 h 161"/>
                  <a:gd name="T2" fmla="*/ 8 w 145"/>
                  <a:gd name="T3" fmla="*/ 47 h 161"/>
                  <a:gd name="T4" fmla="*/ 24 w 145"/>
                  <a:gd name="T5" fmla="*/ 23 h 161"/>
                  <a:gd name="T6" fmla="*/ 48 w 145"/>
                  <a:gd name="T7" fmla="*/ 6 h 161"/>
                  <a:gd name="T8" fmla="*/ 76 w 145"/>
                  <a:gd name="T9" fmla="*/ 1 h 161"/>
                  <a:gd name="T10" fmla="*/ 104 w 145"/>
                  <a:gd name="T11" fmla="*/ 9 h 161"/>
                  <a:gd name="T12" fmla="*/ 126 w 145"/>
                  <a:gd name="T13" fmla="*/ 27 h 161"/>
                  <a:gd name="T14" fmla="*/ 140 w 145"/>
                  <a:gd name="T15" fmla="*/ 53 h 161"/>
                  <a:gd name="T16" fmla="*/ 144 w 145"/>
                  <a:gd name="T17" fmla="*/ 83 h 161"/>
                  <a:gd name="T18" fmla="*/ 138 w 145"/>
                  <a:gd name="T19" fmla="*/ 113 h 161"/>
                  <a:gd name="T20" fmla="*/ 122 w 145"/>
                  <a:gd name="T21" fmla="*/ 139 h 161"/>
                  <a:gd name="T22" fmla="*/ 98 w 145"/>
                  <a:gd name="T23" fmla="*/ 155 h 161"/>
                  <a:gd name="T24" fmla="*/ 69 w 145"/>
                  <a:gd name="T25" fmla="*/ 160 h 161"/>
                  <a:gd name="T26" fmla="*/ 42 w 145"/>
                  <a:gd name="T27" fmla="*/ 152 h 161"/>
                  <a:gd name="T28" fmla="*/ 20 w 145"/>
                  <a:gd name="T29" fmla="*/ 134 h 161"/>
                  <a:gd name="T30" fmla="*/ 6 w 145"/>
                  <a:gd name="T31" fmla="*/ 109 h 161"/>
                  <a:gd name="T32" fmla="*/ 37 w 145"/>
                  <a:gd name="T33" fmla="*/ 102 h 161"/>
                  <a:gd name="T34" fmla="*/ 47 w 145"/>
                  <a:gd name="T35" fmla="*/ 119 h 161"/>
                  <a:gd name="T36" fmla="*/ 61 w 145"/>
                  <a:gd name="T37" fmla="*/ 126 h 161"/>
                  <a:gd name="T38" fmla="*/ 76 w 145"/>
                  <a:gd name="T39" fmla="*/ 129 h 161"/>
                  <a:gd name="T40" fmla="*/ 91 w 145"/>
                  <a:gd name="T41" fmla="*/ 124 h 161"/>
                  <a:gd name="T42" fmla="*/ 103 w 145"/>
                  <a:gd name="T43" fmla="*/ 113 h 161"/>
                  <a:gd name="T44" fmla="*/ 111 w 145"/>
                  <a:gd name="T45" fmla="*/ 98 h 161"/>
                  <a:gd name="T46" fmla="*/ 113 w 145"/>
                  <a:gd name="T47" fmla="*/ 78 h 161"/>
                  <a:gd name="T48" fmla="*/ 109 w 145"/>
                  <a:gd name="T49" fmla="*/ 58 h 161"/>
                  <a:gd name="T50" fmla="*/ 99 w 145"/>
                  <a:gd name="T51" fmla="*/ 44 h 161"/>
                  <a:gd name="T52" fmla="*/ 85 w 145"/>
                  <a:gd name="T53" fmla="*/ 34 h 161"/>
                  <a:gd name="T54" fmla="*/ 69 w 145"/>
                  <a:gd name="T55" fmla="*/ 32 h 161"/>
                  <a:gd name="T56" fmla="*/ 55 w 145"/>
                  <a:gd name="T57" fmla="*/ 37 h 161"/>
                  <a:gd name="T58" fmla="*/ 43 w 145"/>
                  <a:gd name="T59" fmla="*/ 48 h 161"/>
                  <a:gd name="T60" fmla="*/ 35 w 145"/>
                  <a:gd name="T61" fmla="*/ 64 h 161"/>
                  <a:gd name="T62" fmla="*/ 32 w 145"/>
                  <a:gd name="T63" fmla="*/ 84 h 161"/>
                  <a:gd name="T64" fmla="*/ 37 w 145"/>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61">
                    <a:moveTo>
                      <a:pt x="1" y="84"/>
                    </a:moveTo>
                    <a:cubicBezTo>
                      <a:pt x="0" y="82"/>
                      <a:pt x="0" y="79"/>
                      <a:pt x="1" y="77"/>
                    </a:cubicBezTo>
                    <a:lnTo>
                      <a:pt x="6" y="52"/>
                    </a:lnTo>
                    <a:cubicBezTo>
                      <a:pt x="6" y="51"/>
                      <a:pt x="7" y="49"/>
                      <a:pt x="8" y="47"/>
                    </a:cubicBezTo>
                    <a:lnTo>
                      <a:pt x="20" y="27"/>
                    </a:lnTo>
                    <a:cubicBezTo>
                      <a:pt x="21" y="26"/>
                      <a:pt x="22" y="24"/>
                      <a:pt x="24" y="23"/>
                    </a:cubicBezTo>
                    <a:lnTo>
                      <a:pt x="42" y="9"/>
                    </a:lnTo>
                    <a:cubicBezTo>
                      <a:pt x="43" y="7"/>
                      <a:pt x="46" y="6"/>
                      <a:pt x="48" y="6"/>
                    </a:cubicBezTo>
                    <a:lnTo>
                      <a:pt x="69" y="1"/>
                    </a:lnTo>
                    <a:cubicBezTo>
                      <a:pt x="71" y="0"/>
                      <a:pt x="74" y="0"/>
                      <a:pt x="76" y="1"/>
                    </a:cubicBezTo>
                    <a:lnTo>
                      <a:pt x="98" y="6"/>
                    </a:lnTo>
                    <a:cubicBezTo>
                      <a:pt x="100" y="6"/>
                      <a:pt x="102" y="7"/>
                      <a:pt x="104" y="9"/>
                    </a:cubicBezTo>
                    <a:lnTo>
                      <a:pt x="122" y="23"/>
                    </a:lnTo>
                    <a:cubicBezTo>
                      <a:pt x="124" y="24"/>
                      <a:pt x="125" y="26"/>
                      <a:pt x="126" y="27"/>
                    </a:cubicBezTo>
                    <a:lnTo>
                      <a:pt x="138" y="47"/>
                    </a:lnTo>
                    <a:cubicBezTo>
                      <a:pt x="139" y="49"/>
                      <a:pt x="140" y="51"/>
                      <a:pt x="140" y="53"/>
                    </a:cubicBezTo>
                    <a:lnTo>
                      <a:pt x="144" y="78"/>
                    </a:lnTo>
                    <a:cubicBezTo>
                      <a:pt x="145" y="80"/>
                      <a:pt x="145" y="81"/>
                      <a:pt x="144" y="83"/>
                    </a:cubicBezTo>
                    <a:lnTo>
                      <a:pt x="140" y="108"/>
                    </a:lnTo>
                    <a:cubicBezTo>
                      <a:pt x="140" y="110"/>
                      <a:pt x="139" y="112"/>
                      <a:pt x="138" y="113"/>
                    </a:cubicBezTo>
                    <a:lnTo>
                      <a:pt x="126" y="134"/>
                    </a:lnTo>
                    <a:cubicBezTo>
                      <a:pt x="125" y="136"/>
                      <a:pt x="124" y="138"/>
                      <a:pt x="122" y="139"/>
                    </a:cubicBezTo>
                    <a:lnTo>
                      <a:pt x="104" y="152"/>
                    </a:lnTo>
                    <a:cubicBezTo>
                      <a:pt x="102" y="154"/>
                      <a:pt x="100" y="155"/>
                      <a:pt x="98" y="155"/>
                    </a:cubicBezTo>
                    <a:lnTo>
                      <a:pt x="76" y="160"/>
                    </a:lnTo>
                    <a:cubicBezTo>
                      <a:pt x="74" y="161"/>
                      <a:pt x="71" y="161"/>
                      <a:pt x="69" y="160"/>
                    </a:cubicBezTo>
                    <a:lnTo>
                      <a:pt x="48" y="155"/>
                    </a:lnTo>
                    <a:cubicBezTo>
                      <a:pt x="46" y="155"/>
                      <a:pt x="44" y="154"/>
                      <a:pt x="42" y="152"/>
                    </a:cubicBezTo>
                    <a:lnTo>
                      <a:pt x="24" y="139"/>
                    </a:lnTo>
                    <a:cubicBezTo>
                      <a:pt x="22" y="138"/>
                      <a:pt x="21" y="136"/>
                      <a:pt x="20" y="134"/>
                    </a:cubicBezTo>
                    <a:lnTo>
                      <a:pt x="8" y="113"/>
                    </a:lnTo>
                    <a:cubicBezTo>
                      <a:pt x="7" y="112"/>
                      <a:pt x="6" y="110"/>
                      <a:pt x="6" y="109"/>
                    </a:cubicBezTo>
                    <a:lnTo>
                      <a:pt x="1" y="84"/>
                    </a:lnTo>
                    <a:close/>
                    <a:moveTo>
                      <a:pt x="37" y="102"/>
                    </a:moveTo>
                    <a:lnTo>
                      <a:pt x="35" y="98"/>
                    </a:lnTo>
                    <a:lnTo>
                      <a:pt x="47" y="119"/>
                    </a:lnTo>
                    <a:lnTo>
                      <a:pt x="43" y="113"/>
                    </a:lnTo>
                    <a:lnTo>
                      <a:pt x="61" y="126"/>
                    </a:lnTo>
                    <a:lnTo>
                      <a:pt x="55" y="124"/>
                    </a:lnTo>
                    <a:lnTo>
                      <a:pt x="76" y="129"/>
                    </a:lnTo>
                    <a:lnTo>
                      <a:pt x="69" y="129"/>
                    </a:lnTo>
                    <a:lnTo>
                      <a:pt x="91" y="124"/>
                    </a:lnTo>
                    <a:lnTo>
                      <a:pt x="85" y="126"/>
                    </a:lnTo>
                    <a:lnTo>
                      <a:pt x="103" y="113"/>
                    </a:lnTo>
                    <a:lnTo>
                      <a:pt x="99" y="119"/>
                    </a:lnTo>
                    <a:lnTo>
                      <a:pt x="111" y="98"/>
                    </a:lnTo>
                    <a:lnTo>
                      <a:pt x="109" y="103"/>
                    </a:lnTo>
                    <a:lnTo>
                      <a:pt x="113" y="78"/>
                    </a:lnTo>
                    <a:lnTo>
                      <a:pt x="113" y="83"/>
                    </a:lnTo>
                    <a:lnTo>
                      <a:pt x="109" y="58"/>
                    </a:lnTo>
                    <a:lnTo>
                      <a:pt x="111" y="64"/>
                    </a:lnTo>
                    <a:lnTo>
                      <a:pt x="99" y="44"/>
                    </a:lnTo>
                    <a:lnTo>
                      <a:pt x="103" y="48"/>
                    </a:lnTo>
                    <a:lnTo>
                      <a:pt x="85" y="34"/>
                    </a:lnTo>
                    <a:lnTo>
                      <a:pt x="91" y="37"/>
                    </a:lnTo>
                    <a:lnTo>
                      <a:pt x="69" y="32"/>
                    </a:lnTo>
                    <a:lnTo>
                      <a:pt x="76" y="32"/>
                    </a:lnTo>
                    <a:lnTo>
                      <a:pt x="55" y="37"/>
                    </a:lnTo>
                    <a:lnTo>
                      <a:pt x="61" y="34"/>
                    </a:lnTo>
                    <a:lnTo>
                      <a:pt x="43" y="48"/>
                    </a:lnTo>
                    <a:lnTo>
                      <a:pt x="47" y="44"/>
                    </a:lnTo>
                    <a:lnTo>
                      <a:pt x="35" y="64"/>
                    </a:lnTo>
                    <a:lnTo>
                      <a:pt x="37" y="59"/>
                    </a:lnTo>
                    <a:lnTo>
                      <a:pt x="32" y="84"/>
                    </a:lnTo>
                    <a:lnTo>
                      <a:pt x="32" y="77"/>
                    </a:lnTo>
                    <a:lnTo>
                      <a:pt x="37" y="10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0" name="Freeform 217"/>
              <p:cNvSpPr>
                <a:spLocks/>
              </p:cNvSpPr>
              <p:nvPr/>
            </p:nvSpPr>
            <p:spPr bwMode="auto">
              <a:xfrm>
                <a:off x="12320427" y="4754260"/>
                <a:ext cx="58738" cy="68262"/>
              </a:xfrm>
              <a:custGeom>
                <a:avLst/>
                <a:gdLst>
                  <a:gd name="T0" fmla="*/ 0 w 112"/>
                  <a:gd name="T1" fmla="*/ 64 h 128"/>
                  <a:gd name="T2" fmla="*/ 56 w 112"/>
                  <a:gd name="T3" fmla="*/ 0 h 128"/>
                  <a:gd name="T4" fmla="*/ 56 w 112"/>
                  <a:gd name="T5" fmla="*/ 0 h 128"/>
                  <a:gd name="T6" fmla="*/ 56 w 112"/>
                  <a:gd name="T7" fmla="*/ 0 h 128"/>
                  <a:gd name="T8" fmla="*/ 112 w 112"/>
                  <a:gd name="T9" fmla="*/ 64 h 128"/>
                  <a:gd name="T10" fmla="*/ 112 w 112"/>
                  <a:gd name="T11" fmla="*/ 64 h 128"/>
                  <a:gd name="T12" fmla="*/ 56 w 112"/>
                  <a:gd name="T13" fmla="*/ 128 h 128"/>
                  <a:gd name="T14" fmla="*/ 56 w 112"/>
                  <a:gd name="T15" fmla="*/ 128 h 128"/>
                  <a:gd name="T16" fmla="*/ 56 w 112"/>
                  <a:gd name="T17" fmla="*/ 128 h 128"/>
                  <a:gd name="T18" fmla="*/ 0 w 112"/>
                  <a:gd name="T19" fmla="*/ 64 h 128"/>
                  <a:gd name="T20" fmla="*/ 0 w 112"/>
                  <a:gd name="T21"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28">
                    <a:moveTo>
                      <a:pt x="0" y="64"/>
                    </a:moveTo>
                    <a:cubicBezTo>
                      <a:pt x="0" y="29"/>
                      <a:pt x="26" y="0"/>
                      <a:pt x="56" y="0"/>
                    </a:cubicBezTo>
                    <a:cubicBezTo>
                      <a:pt x="56" y="0"/>
                      <a:pt x="56" y="0"/>
                      <a:pt x="56" y="0"/>
                    </a:cubicBezTo>
                    <a:lnTo>
                      <a:pt x="56" y="0"/>
                    </a:lnTo>
                    <a:cubicBezTo>
                      <a:pt x="87" y="0"/>
                      <a:pt x="112" y="29"/>
                      <a:pt x="112" y="64"/>
                    </a:cubicBezTo>
                    <a:lnTo>
                      <a:pt x="112" y="64"/>
                    </a:lnTo>
                    <a:cubicBezTo>
                      <a:pt x="112" y="100"/>
                      <a:pt x="87" y="128"/>
                      <a:pt x="56" y="128"/>
                    </a:cubicBezTo>
                    <a:cubicBezTo>
                      <a:pt x="56" y="128"/>
                      <a:pt x="56" y="128"/>
                      <a:pt x="56" y="128"/>
                    </a:cubicBezTo>
                    <a:lnTo>
                      <a:pt x="56" y="128"/>
                    </a:lnTo>
                    <a:cubicBezTo>
                      <a:pt x="26"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1" name="Freeform 218"/>
              <p:cNvSpPr>
                <a:spLocks noEditPoints="1"/>
              </p:cNvSpPr>
              <p:nvPr/>
            </p:nvSpPr>
            <p:spPr bwMode="auto">
              <a:xfrm>
                <a:off x="12310902" y="4746322"/>
                <a:ext cx="76200" cy="85725"/>
              </a:xfrm>
              <a:custGeom>
                <a:avLst/>
                <a:gdLst>
                  <a:gd name="T0" fmla="*/ 1 w 145"/>
                  <a:gd name="T1" fmla="*/ 77 h 161"/>
                  <a:gd name="T2" fmla="*/ 8 w 145"/>
                  <a:gd name="T3" fmla="*/ 47 h 161"/>
                  <a:gd name="T4" fmla="*/ 24 w 145"/>
                  <a:gd name="T5" fmla="*/ 23 h 161"/>
                  <a:gd name="T6" fmla="*/ 48 w 145"/>
                  <a:gd name="T7" fmla="*/ 6 h 161"/>
                  <a:gd name="T8" fmla="*/ 76 w 145"/>
                  <a:gd name="T9" fmla="*/ 1 h 161"/>
                  <a:gd name="T10" fmla="*/ 104 w 145"/>
                  <a:gd name="T11" fmla="*/ 9 h 161"/>
                  <a:gd name="T12" fmla="*/ 126 w 145"/>
                  <a:gd name="T13" fmla="*/ 27 h 161"/>
                  <a:gd name="T14" fmla="*/ 140 w 145"/>
                  <a:gd name="T15" fmla="*/ 53 h 161"/>
                  <a:gd name="T16" fmla="*/ 144 w 145"/>
                  <a:gd name="T17" fmla="*/ 83 h 161"/>
                  <a:gd name="T18" fmla="*/ 138 w 145"/>
                  <a:gd name="T19" fmla="*/ 113 h 161"/>
                  <a:gd name="T20" fmla="*/ 122 w 145"/>
                  <a:gd name="T21" fmla="*/ 139 h 161"/>
                  <a:gd name="T22" fmla="*/ 98 w 145"/>
                  <a:gd name="T23" fmla="*/ 155 h 161"/>
                  <a:gd name="T24" fmla="*/ 69 w 145"/>
                  <a:gd name="T25" fmla="*/ 160 h 161"/>
                  <a:gd name="T26" fmla="*/ 42 w 145"/>
                  <a:gd name="T27" fmla="*/ 152 h 161"/>
                  <a:gd name="T28" fmla="*/ 20 w 145"/>
                  <a:gd name="T29" fmla="*/ 134 h 161"/>
                  <a:gd name="T30" fmla="*/ 6 w 145"/>
                  <a:gd name="T31" fmla="*/ 109 h 161"/>
                  <a:gd name="T32" fmla="*/ 37 w 145"/>
                  <a:gd name="T33" fmla="*/ 102 h 161"/>
                  <a:gd name="T34" fmla="*/ 47 w 145"/>
                  <a:gd name="T35" fmla="*/ 119 h 161"/>
                  <a:gd name="T36" fmla="*/ 61 w 145"/>
                  <a:gd name="T37" fmla="*/ 126 h 161"/>
                  <a:gd name="T38" fmla="*/ 76 w 145"/>
                  <a:gd name="T39" fmla="*/ 129 h 161"/>
                  <a:gd name="T40" fmla="*/ 91 w 145"/>
                  <a:gd name="T41" fmla="*/ 124 h 161"/>
                  <a:gd name="T42" fmla="*/ 103 w 145"/>
                  <a:gd name="T43" fmla="*/ 113 h 161"/>
                  <a:gd name="T44" fmla="*/ 111 w 145"/>
                  <a:gd name="T45" fmla="*/ 98 h 161"/>
                  <a:gd name="T46" fmla="*/ 113 w 145"/>
                  <a:gd name="T47" fmla="*/ 78 h 161"/>
                  <a:gd name="T48" fmla="*/ 109 w 145"/>
                  <a:gd name="T49" fmla="*/ 58 h 161"/>
                  <a:gd name="T50" fmla="*/ 99 w 145"/>
                  <a:gd name="T51" fmla="*/ 44 h 161"/>
                  <a:gd name="T52" fmla="*/ 85 w 145"/>
                  <a:gd name="T53" fmla="*/ 34 h 161"/>
                  <a:gd name="T54" fmla="*/ 69 w 145"/>
                  <a:gd name="T55" fmla="*/ 32 h 161"/>
                  <a:gd name="T56" fmla="*/ 55 w 145"/>
                  <a:gd name="T57" fmla="*/ 37 h 161"/>
                  <a:gd name="T58" fmla="*/ 43 w 145"/>
                  <a:gd name="T59" fmla="*/ 48 h 161"/>
                  <a:gd name="T60" fmla="*/ 35 w 145"/>
                  <a:gd name="T61" fmla="*/ 64 h 161"/>
                  <a:gd name="T62" fmla="*/ 32 w 145"/>
                  <a:gd name="T63" fmla="*/ 84 h 161"/>
                  <a:gd name="T64" fmla="*/ 37 w 145"/>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61">
                    <a:moveTo>
                      <a:pt x="1" y="84"/>
                    </a:moveTo>
                    <a:cubicBezTo>
                      <a:pt x="0" y="82"/>
                      <a:pt x="0" y="79"/>
                      <a:pt x="1" y="77"/>
                    </a:cubicBezTo>
                    <a:lnTo>
                      <a:pt x="6" y="52"/>
                    </a:lnTo>
                    <a:cubicBezTo>
                      <a:pt x="6" y="51"/>
                      <a:pt x="7" y="49"/>
                      <a:pt x="8" y="47"/>
                    </a:cubicBezTo>
                    <a:lnTo>
                      <a:pt x="20" y="27"/>
                    </a:lnTo>
                    <a:cubicBezTo>
                      <a:pt x="21" y="26"/>
                      <a:pt x="22" y="24"/>
                      <a:pt x="24" y="23"/>
                    </a:cubicBezTo>
                    <a:lnTo>
                      <a:pt x="42" y="9"/>
                    </a:lnTo>
                    <a:cubicBezTo>
                      <a:pt x="43" y="7"/>
                      <a:pt x="46" y="6"/>
                      <a:pt x="48" y="6"/>
                    </a:cubicBezTo>
                    <a:lnTo>
                      <a:pt x="69" y="1"/>
                    </a:lnTo>
                    <a:cubicBezTo>
                      <a:pt x="71" y="0"/>
                      <a:pt x="74" y="0"/>
                      <a:pt x="76" y="1"/>
                    </a:cubicBezTo>
                    <a:lnTo>
                      <a:pt x="98" y="6"/>
                    </a:lnTo>
                    <a:cubicBezTo>
                      <a:pt x="100" y="6"/>
                      <a:pt x="102" y="7"/>
                      <a:pt x="104" y="9"/>
                    </a:cubicBezTo>
                    <a:lnTo>
                      <a:pt x="122" y="23"/>
                    </a:lnTo>
                    <a:cubicBezTo>
                      <a:pt x="124" y="24"/>
                      <a:pt x="125" y="26"/>
                      <a:pt x="126" y="27"/>
                    </a:cubicBezTo>
                    <a:lnTo>
                      <a:pt x="138" y="47"/>
                    </a:lnTo>
                    <a:cubicBezTo>
                      <a:pt x="139" y="49"/>
                      <a:pt x="140" y="51"/>
                      <a:pt x="140" y="53"/>
                    </a:cubicBezTo>
                    <a:lnTo>
                      <a:pt x="144" y="78"/>
                    </a:lnTo>
                    <a:cubicBezTo>
                      <a:pt x="145" y="80"/>
                      <a:pt x="145" y="81"/>
                      <a:pt x="144" y="83"/>
                    </a:cubicBezTo>
                    <a:lnTo>
                      <a:pt x="140" y="108"/>
                    </a:lnTo>
                    <a:cubicBezTo>
                      <a:pt x="140" y="110"/>
                      <a:pt x="139" y="112"/>
                      <a:pt x="138" y="113"/>
                    </a:cubicBezTo>
                    <a:lnTo>
                      <a:pt x="126" y="134"/>
                    </a:lnTo>
                    <a:cubicBezTo>
                      <a:pt x="125" y="136"/>
                      <a:pt x="124" y="138"/>
                      <a:pt x="122" y="139"/>
                    </a:cubicBezTo>
                    <a:lnTo>
                      <a:pt x="104" y="152"/>
                    </a:lnTo>
                    <a:cubicBezTo>
                      <a:pt x="102" y="154"/>
                      <a:pt x="100" y="155"/>
                      <a:pt x="98" y="155"/>
                    </a:cubicBezTo>
                    <a:lnTo>
                      <a:pt x="76" y="160"/>
                    </a:lnTo>
                    <a:cubicBezTo>
                      <a:pt x="74" y="161"/>
                      <a:pt x="71" y="161"/>
                      <a:pt x="69" y="160"/>
                    </a:cubicBezTo>
                    <a:lnTo>
                      <a:pt x="48" y="155"/>
                    </a:lnTo>
                    <a:cubicBezTo>
                      <a:pt x="46" y="155"/>
                      <a:pt x="44" y="154"/>
                      <a:pt x="42" y="152"/>
                    </a:cubicBezTo>
                    <a:lnTo>
                      <a:pt x="24" y="139"/>
                    </a:lnTo>
                    <a:cubicBezTo>
                      <a:pt x="22" y="138"/>
                      <a:pt x="21" y="136"/>
                      <a:pt x="20" y="134"/>
                    </a:cubicBezTo>
                    <a:lnTo>
                      <a:pt x="8" y="113"/>
                    </a:lnTo>
                    <a:cubicBezTo>
                      <a:pt x="7" y="112"/>
                      <a:pt x="6" y="110"/>
                      <a:pt x="6" y="109"/>
                    </a:cubicBezTo>
                    <a:lnTo>
                      <a:pt x="1" y="84"/>
                    </a:lnTo>
                    <a:close/>
                    <a:moveTo>
                      <a:pt x="37" y="102"/>
                    </a:moveTo>
                    <a:lnTo>
                      <a:pt x="35" y="98"/>
                    </a:lnTo>
                    <a:lnTo>
                      <a:pt x="47" y="119"/>
                    </a:lnTo>
                    <a:lnTo>
                      <a:pt x="43" y="113"/>
                    </a:lnTo>
                    <a:lnTo>
                      <a:pt x="61" y="126"/>
                    </a:lnTo>
                    <a:lnTo>
                      <a:pt x="55" y="124"/>
                    </a:lnTo>
                    <a:lnTo>
                      <a:pt x="76" y="129"/>
                    </a:lnTo>
                    <a:lnTo>
                      <a:pt x="69" y="129"/>
                    </a:lnTo>
                    <a:lnTo>
                      <a:pt x="91" y="124"/>
                    </a:lnTo>
                    <a:lnTo>
                      <a:pt x="85" y="126"/>
                    </a:lnTo>
                    <a:lnTo>
                      <a:pt x="103" y="113"/>
                    </a:lnTo>
                    <a:lnTo>
                      <a:pt x="99" y="119"/>
                    </a:lnTo>
                    <a:lnTo>
                      <a:pt x="111" y="98"/>
                    </a:lnTo>
                    <a:lnTo>
                      <a:pt x="109" y="103"/>
                    </a:lnTo>
                    <a:lnTo>
                      <a:pt x="113" y="78"/>
                    </a:lnTo>
                    <a:lnTo>
                      <a:pt x="113" y="83"/>
                    </a:lnTo>
                    <a:lnTo>
                      <a:pt x="109" y="58"/>
                    </a:lnTo>
                    <a:lnTo>
                      <a:pt x="111" y="64"/>
                    </a:lnTo>
                    <a:lnTo>
                      <a:pt x="99" y="44"/>
                    </a:lnTo>
                    <a:lnTo>
                      <a:pt x="103" y="48"/>
                    </a:lnTo>
                    <a:lnTo>
                      <a:pt x="85" y="34"/>
                    </a:lnTo>
                    <a:lnTo>
                      <a:pt x="91" y="37"/>
                    </a:lnTo>
                    <a:lnTo>
                      <a:pt x="69" y="32"/>
                    </a:lnTo>
                    <a:lnTo>
                      <a:pt x="76" y="32"/>
                    </a:lnTo>
                    <a:lnTo>
                      <a:pt x="55" y="37"/>
                    </a:lnTo>
                    <a:lnTo>
                      <a:pt x="61" y="34"/>
                    </a:lnTo>
                    <a:lnTo>
                      <a:pt x="43" y="48"/>
                    </a:lnTo>
                    <a:lnTo>
                      <a:pt x="47" y="44"/>
                    </a:lnTo>
                    <a:lnTo>
                      <a:pt x="35" y="64"/>
                    </a:lnTo>
                    <a:lnTo>
                      <a:pt x="37" y="59"/>
                    </a:lnTo>
                    <a:lnTo>
                      <a:pt x="32" y="84"/>
                    </a:lnTo>
                    <a:lnTo>
                      <a:pt x="32" y="77"/>
                    </a:lnTo>
                    <a:lnTo>
                      <a:pt x="37" y="10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2" name="Freeform 219"/>
              <p:cNvSpPr>
                <a:spLocks/>
              </p:cNvSpPr>
              <p:nvPr/>
            </p:nvSpPr>
            <p:spPr bwMode="auto">
              <a:xfrm>
                <a:off x="12193427" y="4754260"/>
                <a:ext cx="58738" cy="68262"/>
              </a:xfrm>
              <a:custGeom>
                <a:avLst/>
                <a:gdLst>
                  <a:gd name="T0" fmla="*/ 0 w 112"/>
                  <a:gd name="T1" fmla="*/ 64 h 128"/>
                  <a:gd name="T2" fmla="*/ 56 w 112"/>
                  <a:gd name="T3" fmla="*/ 0 h 128"/>
                  <a:gd name="T4" fmla="*/ 56 w 112"/>
                  <a:gd name="T5" fmla="*/ 0 h 128"/>
                  <a:gd name="T6" fmla="*/ 56 w 112"/>
                  <a:gd name="T7" fmla="*/ 0 h 128"/>
                  <a:gd name="T8" fmla="*/ 112 w 112"/>
                  <a:gd name="T9" fmla="*/ 64 h 128"/>
                  <a:gd name="T10" fmla="*/ 112 w 112"/>
                  <a:gd name="T11" fmla="*/ 64 h 128"/>
                  <a:gd name="T12" fmla="*/ 56 w 112"/>
                  <a:gd name="T13" fmla="*/ 128 h 128"/>
                  <a:gd name="T14" fmla="*/ 56 w 112"/>
                  <a:gd name="T15" fmla="*/ 128 h 128"/>
                  <a:gd name="T16" fmla="*/ 56 w 112"/>
                  <a:gd name="T17" fmla="*/ 128 h 128"/>
                  <a:gd name="T18" fmla="*/ 0 w 112"/>
                  <a:gd name="T19" fmla="*/ 64 h 128"/>
                  <a:gd name="T20" fmla="*/ 0 w 112"/>
                  <a:gd name="T21"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28">
                    <a:moveTo>
                      <a:pt x="0" y="64"/>
                    </a:moveTo>
                    <a:cubicBezTo>
                      <a:pt x="0" y="29"/>
                      <a:pt x="26" y="0"/>
                      <a:pt x="56" y="0"/>
                    </a:cubicBezTo>
                    <a:cubicBezTo>
                      <a:pt x="56" y="0"/>
                      <a:pt x="56" y="0"/>
                      <a:pt x="56" y="0"/>
                    </a:cubicBezTo>
                    <a:lnTo>
                      <a:pt x="56" y="0"/>
                    </a:lnTo>
                    <a:cubicBezTo>
                      <a:pt x="87" y="0"/>
                      <a:pt x="112" y="29"/>
                      <a:pt x="112" y="64"/>
                    </a:cubicBezTo>
                    <a:lnTo>
                      <a:pt x="112" y="64"/>
                    </a:lnTo>
                    <a:cubicBezTo>
                      <a:pt x="112" y="100"/>
                      <a:pt x="87" y="128"/>
                      <a:pt x="56" y="128"/>
                    </a:cubicBezTo>
                    <a:cubicBezTo>
                      <a:pt x="56" y="128"/>
                      <a:pt x="56" y="128"/>
                      <a:pt x="56" y="128"/>
                    </a:cubicBezTo>
                    <a:lnTo>
                      <a:pt x="56" y="128"/>
                    </a:lnTo>
                    <a:cubicBezTo>
                      <a:pt x="26"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3" name="Freeform 220"/>
              <p:cNvSpPr>
                <a:spLocks noEditPoints="1"/>
              </p:cNvSpPr>
              <p:nvPr/>
            </p:nvSpPr>
            <p:spPr bwMode="auto">
              <a:xfrm>
                <a:off x="12185490" y="4746322"/>
                <a:ext cx="76200" cy="85725"/>
              </a:xfrm>
              <a:custGeom>
                <a:avLst/>
                <a:gdLst>
                  <a:gd name="T0" fmla="*/ 1 w 145"/>
                  <a:gd name="T1" fmla="*/ 77 h 161"/>
                  <a:gd name="T2" fmla="*/ 8 w 145"/>
                  <a:gd name="T3" fmla="*/ 47 h 161"/>
                  <a:gd name="T4" fmla="*/ 24 w 145"/>
                  <a:gd name="T5" fmla="*/ 23 h 161"/>
                  <a:gd name="T6" fmla="*/ 48 w 145"/>
                  <a:gd name="T7" fmla="*/ 6 h 161"/>
                  <a:gd name="T8" fmla="*/ 76 w 145"/>
                  <a:gd name="T9" fmla="*/ 1 h 161"/>
                  <a:gd name="T10" fmla="*/ 104 w 145"/>
                  <a:gd name="T11" fmla="*/ 9 h 161"/>
                  <a:gd name="T12" fmla="*/ 126 w 145"/>
                  <a:gd name="T13" fmla="*/ 27 h 161"/>
                  <a:gd name="T14" fmla="*/ 140 w 145"/>
                  <a:gd name="T15" fmla="*/ 53 h 161"/>
                  <a:gd name="T16" fmla="*/ 144 w 145"/>
                  <a:gd name="T17" fmla="*/ 83 h 161"/>
                  <a:gd name="T18" fmla="*/ 138 w 145"/>
                  <a:gd name="T19" fmla="*/ 113 h 161"/>
                  <a:gd name="T20" fmla="*/ 122 w 145"/>
                  <a:gd name="T21" fmla="*/ 139 h 161"/>
                  <a:gd name="T22" fmla="*/ 98 w 145"/>
                  <a:gd name="T23" fmla="*/ 155 h 161"/>
                  <a:gd name="T24" fmla="*/ 69 w 145"/>
                  <a:gd name="T25" fmla="*/ 160 h 161"/>
                  <a:gd name="T26" fmla="*/ 42 w 145"/>
                  <a:gd name="T27" fmla="*/ 152 h 161"/>
                  <a:gd name="T28" fmla="*/ 20 w 145"/>
                  <a:gd name="T29" fmla="*/ 134 h 161"/>
                  <a:gd name="T30" fmla="*/ 6 w 145"/>
                  <a:gd name="T31" fmla="*/ 109 h 161"/>
                  <a:gd name="T32" fmla="*/ 37 w 145"/>
                  <a:gd name="T33" fmla="*/ 102 h 161"/>
                  <a:gd name="T34" fmla="*/ 47 w 145"/>
                  <a:gd name="T35" fmla="*/ 119 h 161"/>
                  <a:gd name="T36" fmla="*/ 61 w 145"/>
                  <a:gd name="T37" fmla="*/ 126 h 161"/>
                  <a:gd name="T38" fmla="*/ 76 w 145"/>
                  <a:gd name="T39" fmla="*/ 129 h 161"/>
                  <a:gd name="T40" fmla="*/ 91 w 145"/>
                  <a:gd name="T41" fmla="*/ 124 h 161"/>
                  <a:gd name="T42" fmla="*/ 103 w 145"/>
                  <a:gd name="T43" fmla="*/ 113 h 161"/>
                  <a:gd name="T44" fmla="*/ 111 w 145"/>
                  <a:gd name="T45" fmla="*/ 98 h 161"/>
                  <a:gd name="T46" fmla="*/ 113 w 145"/>
                  <a:gd name="T47" fmla="*/ 78 h 161"/>
                  <a:gd name="T48" fmla="*/ 109 w 145"/>
                  <a:gd name="T49" fmla="*/ 58 h 161"/>
                  <a:gd name="T50" fmla="*/ 99 w 145"/>
                  <a:gd name="T51" fmla="*/ 44 h 161"/>
                  <a:gd name="T52" fmla="*/ 85 w 145"/>
                  <a:gd name="T53" fmla="*/ 34 h 161"/>
                  <a:gd name="T54" fmla="*/ 69 w 145"/>
                  <a:gd name="T55" fmla="*/ 32 h 161"/>
                  <a:gd name="T56" fmla="*/ 55 w 145"/>
                  <a:gd name="T57" fmla="*/ 37 h 161"/>
                  <a:gd name="T58" fmla="*/ 43 w 145"/>
                  <a:gd name="T59" fmla="*/ 48 h 161"/>
                  <a:gd name="T60" fmla="*/ 35 w 145"/>
                  <a:gd name="T61" fmla="*/ 64 h 161"/>
                  <a:gd name="T62" fmla="*/ 32 w 145"/>
                  <a:gd name="T63" fmla="*/ 84 h 161"/>
                  <a:gd name="T64" fmla="*/ 37 w 145"/>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61">
                    <a:moveTo>
                      <a:pt x="1" y="84"/>
                    </a:moveTo>
                    <a:cubicBezTo>
                      <a:pt x="0" y="82"/>
                      <a:pt x="0" y="79"/>
                      <a:pt x="1" y="77"/>
                    </a:cubicBezTo>
                    <a:lnTo>
                      <a:pt x="6" y="52"/>
                    </a:lnTo>
                    <a:cubicBezTo>
                      <a:pt x="6" y="51"/>
                      <a:pt x="7" y="49"/>
                      <a:pt x="8" y="47"/>
                    </a:cubicBezTo>
                    <a:lnTo>
                      <a:pt x="20" y="27"/>
                    </a:lnTo>
                    <a:cubicBezTo>
                      <a:pt x="21" y="26"/>
                      <a:pt x="22" y="24"/>
                      <a:pt x="24" y="23"/>
                    </a:cubicBezTo>
                    <a:lnTo>
                      <a:pt x="42" y="9"/>
                    </a:lnTo>
                    <a:cubicBezTo>
                      <a:pt x="43" y="7"/>
                      <a:pt x="46" y="6"/>
                      <a:pt x="48" y="6"/>
                    </a:cubicBezTo>
                    <a:lnTo>
                      <a:pt x="69" y="1"/>
                    </a:lnTo>
                    <a:cubicBezTo>
                      <a:pt x="71" y="0"/>
                      <a:pt x="74" y="0"/>
                      <a:pt x="76" y="1"/>
                    </a:cubicBezTo>
                    <a:lnTo>
                      <a:pt x="98" y="6"/>
                    </a:lnTo>
                    <a:cubicBezTo>
                      <a:pt x="100" y="6"/>
                      <a:pt x="102" y="7"/>
                      <a:pt x="104" y="9"/>
                    </a:cubicBezTo>
                    <a:lnTo>
                      <a:pt x="122" y="23"/>
                    </a:lnTo>
                    <a:cubicBezTo>
                      <a:pt x="124" y="24"/>
                      <a:pt x="125" y="26"/>
                      <a:pt x="126" y="27"/>
                    </a:cubicBezTo>
                    <a:lnTo>
                      <a:pt x="138" y="47"/>
                    </a:lnTo>
                    <a:cubicBezTo>
                      <a:pt x="139" y="49"/>
                      <a:pt x="140" y="51"/>
                      <a:pt x="140" y="53"/>
                    </a:cubicBezTo>
                    <a:lnTo>
                      <a:pt x="144" y="78"/>
                    </a:lnTo>
                    <a:cubicBezTo>
                      <a:pt x="145" y="80"/>
                      <a:pt x="145" y="81"/>
                      <a:pt x="144" y="83"/>
                    </a:cubicBezTo>
                    <a:lnTo>
                      <a:pt x="140" y="108"/>
                    </a:lnTo>
                    <a:cubicBezTo>
                      <a:pt x="140" y="110"/>
                      <a:pt x="139" y="112"/>
                      <a:pt x="138" y="113"/>
                    </a:cubicBezTo>
                    <a:lnTo>
                      <a:pt x="126" y="134"/>
                    </a:lnTo>
                    <a:cubicBezTo>
                      <a:pt x="125" y="136"/>
                      <a:pt x="124" y="138"/>
                      <a:pt x="122" y="139"/>
                    </a:cubicBezTo>
                    <a:lnTo>
                      <a:pt x="104" y="152"/>
                    </a:lnTo>
                    <a:cubicBezTo>
                      <a:pt x="102" y="154"/>
                      <a:pt x="100" y="155"/>
                      <a:pt x="98" y="155"/>
                    </a:cubicBezTo>
                    <a:lnTo>
                      <a:pt x="76" y="160"/>
                    </a:lnTo>
                    <a:cubicBezTo>
                      <a:pt x="74" y="161"/>
                      <a:pt x="71" y="161"/>
                      <a:pt x="69" y="160"/>
                    </a:cubicBezTo>
                    <a:lnTo>
                      <a:pt x="48" y="155"/>
                    </a:lnTo>
                    <a:cubicBezTo>
                      <a:pt x="46" y="155"/>
                      <a:pt x="44" y="154"/>
                      <a:pt x="42" y="152"/>
                    </a:cubicBezTo>
                    <a:lnTo>
                      <a:pt x="24" y="139"/>
                    </a:lnTo>
                    <a:cubicBezTo>
                      <a:pt x="22" y="138"/>
                      <a:pt x="21" y="136"/>
                      <a:pt x="20" y="134"/>
                    </a:cubicBezTo>
                    <a:lnTo>
                      <a:pt x="8" y="113"/>
                    </a:lnTo>
                    <a:cubicBezTo>
                      <a:pt x="7" y="112"/>
                      <a:pt x="6" y="110"/>
                      <a:pt x="6" y="109"/>
                    </a:cubicBezTo>
                    <a:lnTo>
                      <a:pt x="1" y="84"/>
                    </a:lnTo>
                    <a:close/>
                    <a:moveTo>
                      <a:pt x="37" y="102"/>
                    </a:moveTo>
                    <a:lnTo>
                      <a:pt x="35" y="98"/>
                    </a:lnTo>
                    <a:lnTo>
                      <a:pt x="47" y="119"/>
                    </a:lnTo>
                    <a:lnTo>
                      <a:pt x="43" y="113"/>
                    </a:lnTo>
                    <a:lnTo>
                      <a:pt x="61" y="126"/>
                    </a:lnTo>
                    <a:lnTo>
                      <a:pt x="55" y="124"/>
                    </a:lnTo>
                    <a:lnTo>
                      <a:pt x="76" y="129"/>
                    </a:lnTo>
                    <a:lnTo>
                      <a:pt x="69" y="129"/>
                    </a:lnTo>
                    <a:lnTo>
                      <a:pt x="91" y="124"/>
                    </a:lnTo>
                    <a:lnTo>
                      <a:pt x="85" y="126"/>
                    </a:lnTo>
                    <a:lnTo>
                      <a:pt x="103" y="113"/>
                    </a:lnTo>
                    <a:lnTo>
                      <a:pt x="99" y="119"/>
                    </a:lnTo>
                    <a:lnTo>
                      <a:pt x="111" y="98"/>
                    </a:lnTo>
                    <a:lnTo>
                      <a:pt x="109" y="103"/>
                    </a:lnTo>
                    <a:lnTo>
                      <a:pt x="113" y="78"/>
                    </a:lnTo>
                    <a:lnTo>
                      <a:pt x="113" y="83"/>
                    </a:lnTo>
                    <a:lnTo>
                      <a:pt x="109" y="58"/>
                    </a:lnTo>
                    <a:lnTo>
                      <a:pt x="111" y="64"/>
                    </a:lnTo>
                    <a:lnTo>
                      <a:pt x="99" y="44"/>
                    </a:lnTo>
                    <a:lnTo>
                      <a:pt x="103" y="48"/>
                    </a:lnTo>
                    <a:lnTo>
                      <a:pt x="85" y="34"/>
                    </a:lnTo>
                    <a:lnTo>
                      <a:pt x="91" y="37"/>
                    </a:lnTo>
                    <a:lnTo>
                      <a:pt x="69" y="32"/>
                    </a:lnTo>
                    <a:lnTo>
                      <a:pt x="76" y="32"/>
                    </a:lnTo>
                    <a:lnTo>
                      <a:pt x="55" y="37"/>
                    </a:lnTo>
                    <a:lnTo>
                      <a:pt x="61" y="34"/>
                    </a:lnTo>
                    <a:lnTo>
                      <a:pt x="43" y="48"/>
                    </a:lnTo>
                    <a:lnTo>
                      <a:pt x="47" y="44"/>
                    </a:lnTo>
                    <a:lnTo>
                      <a:pt x="35" y="64"/>
                    </a:lnTo>
                    <a:lnTo>
                      <a:pt x="37" y="59"/>
                    </a:lnTo>
                    <a:lnTo>
                      <a:pt x="32" y="84"/>
                    </a:lnTo>
                    <a:lnTo>
                      <a:pt x="32" y="77"/>
                    </a:lnTo>
                    <a:lnTo>
                      <a:pt x="37" y="10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4" name="Freeform 221"/>
              <p:cNvSpPr>
                <a:spLocks/>
              </p:cNvSpPr>
              <p:nvPr/>
            </p:nvSpPr>
            <p:spPr bwMode="auto">
              <a:xfrm>
                <a:off x="11494927" y="5581347"/>
                <a:ext cx="68263" cy="58737"/>
              </a:xfrm>
              <a:custGeom>
                <a:avLst/>
                <a:gdLst>
                  <a:gd name="T0" fmla="*/ 0 w 128"/>
                  <a:gd name="T1" fmla="*/ 56 h 112"/>
                  <a:gd name="T2" fmla="*/ 64 w 128"/>
                  <a:gd name="T3" fmla="*/ 0 h 112"/>
                  <a:gd name="T4" fmla="*/ 64 w 128"/>
                  <a:gd name="T5" fmla="*/ 0 h 112"/>
                  <a:gd name="T6" fmla="*/ 64 w 128"/>
                  <a:gd name="T7" fmla="*/ 0 h 112"/>
                  <a:gd name="T8" fmla="*/ 128 w 128"/>
                  <a:gd name="T9" fmla="*/ 56 h 112"/>
                  <a:gd name="T10" fmla="*/ 128 w 128"/>
                  <a:gd name="T11" fmla="*/ 56 h 112"/>
                  <a:gd name="T12" fmla="*/ 128 w 128"/>
                  <a:gd name="T13" fmla="*/ 56 h 112"/>
                  <a:gd name="T14" fmla="*/ 64 w 128"/>
                  <a:gd name="T15" fmla="*/ 112 h 112"/>
                  <a:gd name="T16" fmla="*/ 64 w 128"/>
                  <a:gd name="T17" fmla="*/ 112 h 112"/>
                  <a:gd name="T18" fmla="*/ 64 w 128"/>
                  <a:gd name="T19" fmla="*/ 112 h 112"/>
                  <a:gd name="T20" fmla="*/ 0 w 128"/>
                  <a:gd name="T21" fmla="*/ 56 h 112"/>
                  <a:gd name="T22" fmla="*/ 0 w 128"/>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12">
                    <a:moveTo>
                      <a:pt x="0" y="56"/>
                    </a:moveTo>
                    <a:cubicBezTo>
                      <a:pt x="0" y="26"/>
                      <a:pt x="29" y="0"/>
                      <a:pt x="64" y="0"/>
                    </a:cubicBezTo>
                    <a:cubicBezTo>
                      <a:pt x="64" y="0"/>
                      <a:pt x="64" y="0"/>
                      <a:pt x="64" y="0"/>
                    </a:cubicBezTo>
                    <a:lnTo>
                      <a:pt x="64" y="0"/>
                    </a:lnTo>
                    <a:cubicBezTo>
                      <a:pt x="100" y="0"/>
                      <a:pt x="128" y="26"/>
                      <a:pt x="128" y="56"/>
                    </a:cubicBezTo>
                    <a:cubicBezTo>
                      <a:pt x="128" y="56"/>
                      <a:pt x="128" y="56"/>
                      <a:pt x="128" y="56"/>
                    </a:cubicBezTo>
                    <a:lnTo>
                      <a:pt x="128" y="56"/>
                    </a:lnTo>
                    <a:cubicBezTo>
                      <a:pt x="128" y="87"/>
                      <a:pt x="100" y="112"/>
                      <a:pt x="64" y="112"/>
                    </a:cubicBezTo>
                    <a:cubicBezTo>
                      <a:pt x="64" y="112"/>
                      <a:pt x="64" y="112"/>
                      <a:pt x="64" y="112"/>
                    </a:cubicBezTo>
                    <a:lnTo>
                      <a:pt x="64" y="112"/>
                    </a:lnTo>
                    <a:cubicBezTo>
                      <a:pt x="29"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5" name="Freeform 222"/>
              <p:cNvSpPr>
                <a:spLocks noEditPoints="1"/>
              </p:cNvSpPr>
              <p:nvPr/>
            </p:nvSpPr>
            <p:spPr bwMode="auto">
              <a:xfrm>
                <a:off x="11486990" y="5573410"/>
                <a:ext cx="84138" cy="76200"/>
              </a:xfrm>
              <a:custGeom>
                <a:avLst/>
                <a:gdLst>
                  <a:gd name="T0" fmla="*/ 1 w 161"/>
                  <a:gd name="T1" fmla="*/ 69 h 145"/>
                  <a:gd name="T2" fmla="*/ 9 w 161"/>
                  <a:gd name="T3" fmla="*/ 42 h 145"/>
                  <a:gd name="T4" fmla="*/ 27 w 161"/>
                  <a:gd name="T5" fmla="*/ 20 h 145"/>
                  <a:gd name="T6" fmla="*/ 52 w 161"/>
                  <a:gd name="T7" fmla="*/ 6 h 145"/>
                  <a:gd name="T8" fmla="*/ 84 w 161"/>
                  <a:gd name="T9" fmla="*/ 1 h 145"/>
                  <a:gd name="T10" fmla="*/ 113 w 161"/>
                  <a:gd name="T11" fmla="*/ 8 h 145"/>
                  <a:gd name="T12" fmla="*/ 139 w 161"/>
                  <a:gd name="T13" fmla="*/ 24 h 145"/>
                  <a:gd name="T14" fmla="*/ 155 w 161"/>
                  <a:gd name="T15" fmla="*/ 48 h 145"/>
                  <a:gd name="T16" fmla="*/ 160 w 161"/>
                  <a:gd name="T17" fmla="*/ 76 h 145"/>
                  <a:gd name="T18" fmla="*/ 152 w 161"/>
                  <a:gd name="T19" fmla="*/ 104 h 145"/>
                  <a:gd name="T20" fmla="*/ 134 w 161"/>
                  <a:gd name="T21" fmla="*/ 126 h 145"/>
                  <a:gd name="T22" fmla="*/ 108 w 161"/>
                  <a:gd name="T23" fmla="*/ 140 h 145"/>
                  <a:gd name="T24" fmla="*/ 78 w 161"/>
                  <a:gd name="T25" fmla="*/ 144 h 145"/>
                  <a:gd name="T26" fmla="*/ 47 w 161"/>
                  <a:gd name="T27" fmla="*/ 138 h 145"/>
                  <a:gd name="T28" fmla="*/ 23 w 161"/>
                  <a:gd name="T29" fmla="*/ 122 h 145"/>
                  <a:gd name="T30" fmla="*/ 6 w 161"/>
                  <a:gd name="T31" fmla="*/ 98 h 145"/>
                  <a:gd name="T32" fmla="*/ 37 w 161"/>
                  <a:gd name="T33" fmla="*/ 91 h 145"/>
                  <a:gd name="T34" fmla="*/ 48 w 161"/>
                  <a:gd name="T35" fmla="*/ 103 h 145"/>
                  <a:gd name="T36" fmla="*/ 64 w 161"/>
                  <a:gd name="T37" fmla="*/ 111 h 145"/>
                  <a:gd name="T38" fmla="*/ 83 w 161"/>
                  <a:gd name="T39" fmla="*/ 113 h 145"/>
                  <a:gd name="T40" fmla="*/ 103 w 161"/>
                  <a:gd name="T41" fmla="*/ 109 h 145"/>
                  <a:gd name="T42" fmla="*/ 119 w 161"/>
                  <a:gd name="T43" fmla="*/ 99 h 145"/>
                  <a:gd name="T44" fmla="*/ 126 w 161"/>
                  <a:gd name="T45" fmla="*/ 85 h 145"/>
                  <a:gd name="T46" fmla="*/ 129 w 161"/>
                  <a:gd name="T47" fmla="*/ 69 h 145"/>
                  <a:gd name="T48" fmla="*/ 124 w 161"/>
                  <a:gd name="T49" fmla="*/ 55 h 145"/>
                  <a:gd name="T50" fmla="*/ 113 w 161"/>
                  <a:gd name="T51" fmla="*/ 43 h 145"/>
                  <a:gd name="T52" fmla="*/ 98 w 161"/>
                  <a:gd name="T53" fmla="*/ 35 h 145"/>
                  <a:gd name="T54" fmla="*/ 77 w 161"/>
                  <a:gd name="T55" fmla="*/ 32 h 145"/>
                  <a:gd name="T56" fmla="*/ 59 w 161"/>
                  <a:gd name="T57" fmla="*/ 37 h 145"/>
                  <a:gd name="T58" fmla="*/ 44 w 161"/>
                  <a:gd name="T59" fmla="*/ 47 h 145"/>
                  <a:gd name="T60" fmla="*/ 34 w 161"/>
                  <a:gd name="T61" fmla="*/ 61 h 145"/>
                  <a:gd name="T62" fmla="*/ 32 w 161"/>
                  <a:gd name="T63" fmla="*/ 76 h 145"/>
                  <a:gd name="T64" fmla="*/ 37 w 161"/>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45">
                    <a:moveTo>
                      <a:pt x="1" y="76"/>
                    </a:moveTo>
                    <a:cubicBezTo>
                      <a:pt x="0" y="74"/>
                      <a:pt x="0" y="71"/>
                      <a:pt x="1" y="69"/>
                    </a:cubicBezTo>
                    <a:lnTo>
                      <a:pt x="6" y="48"/>
                    </a:lnTo>
                    <a:cubicBezTo>
                      <a:pt x="6" y="46"/>
                      <a:pt x="7" y="43"/>
                      <a:pt x="9" y="42"/>
                    </a:cubicBezTo>
                    <a:lnTo>
                      <a:pt x="23" y="24"/>
                    </a:lnTo>
                    <a:cubicBezTo>
                      <a:pt x="24" y="22"/>
                      <a:pt x="26" y="21"/>
                      <a:pt x="27" y="20"/>
                    </a:cubicBezTo>
                    <a:lnTo>
                      <a:pt x="47" y="8"/>
                    </a:lnTo>
                    <a:cubicBezTo>
                      <a:pt x="49" y="7"/>
                      <a:pt x="51" y="6"/>
                      <a:pt x="52" y="6"/>
                    </a:cubicBezTo>
                    <a:lnTo>
                      <a:pt x="77" y="1"/>
                    </a:lnTo>
                    <a:cubicBezTo>
                      <a:pt x="79" y="0"/>
                      <a:pt x="82" y="0"/>
                      <a:pt x="84" y="1"/>
                    </a:cubicBezTo>
                    <a:lnTo>
                      <a:pt x="109" y="6"/>
                    </a:lnTo>
                    <a:cubicBezTo>
                      <a:pt x="110" y="6"/>
                      <a:pt x="112" y="7"/>
                      <a:pt x="113" y="8"/>
                    </a:cubicBezTo>
                    <a:lnTo>
                      <a:pt x="134" y="20"/>
                    </a:lnTo>
                    <a:cubicBezTo>
                      <a:pt x="136" y="21"/>
                      <a:pt x="138" y="22"/>
                      <a:pt x="139" y="24"/>
                    </a:cubicBezTo>
                    <a:lnTo>
                      <a:pt x="152" y="42"/>
                    </a:lnTo>
                    <a:cubicBezTo>
                      <a:pt x="154" y="44"/>
                      <a:pt x="155" y="46"/>
                      <a:pt x="155" y="48"/>
                    </a:cubicBezTo>
                    <a:lnTo>
                      <a:pt x="160" y="69"/>
                    </a:lnTo>
                    <a:cubicBezTo>
                      <a:pt x="161" y="71"/>
                      <a:pt x="161" y="74"/>
                      <a:pt x="160" y="76"/>
                    </a:cubicBezTo>
                    <a:lnTo>
                      <a:pt x="155" y="98"/>
                    </a:lnTo>
                    <a:cubicBezTo>
                      <a:pt x="155" y="100"/>
                      <a:pt x="154" y="102"/>
                      <a:pt x="152" y="104"/>
                    </a:cubicBezTo>
                    <a:lnTo>
                      <a:pt x="139" y="122"/>
                    </a:lnTo>
                    <a:cubicBezTo>
                      <a:pt x="138" y="124"/>
                      <a:pt x="136" y="125"/>
                      <a:pt x="134" y="126"/>
                    </a:cubicBezTo>
                    <a:lnTo>
                      <a:pt x="113" y="138"/>
                    </a:lnTo>
                    <a:cubicBezTo>
                      <a:pt x="112" y="139"/>
                      <a:pt x="110" y="140"/>
                      <a:pt x="108" y="140"/>
                    </a:cubicBezTo>
                    <a:lnTo>
                      <a:pt x="83" y="144"/>
                    </a:lnTo>
                    <a:cubicBezTo>
                      <a:pt x="81" y="145"/>
                      <a:pt x="80" y="145"/>
                      <a:pt x="78" y="144"/>
                    </a:cubicBezTo>
                    <a:lnTo>
                      <a:pt x="53" y="140"/>
                    </a:lnTo>
                    <a:cubicBezTo>
                      <a:pt x="51" y="140"/>
                      <a:pt x="49" y="139"/>
                      <a:pt x="47" y="138"/>
                    </a:cubicBezTo>
                    <a:lnTo>
                      <a:pt x="27" y="126"/>
                    </a:lnTo>
                    <a:cubicBezTo>
                      <a:pt x="26" y="125"/>
                      <a:pt x="24" y="124"/>
                      <a:pt x="23" y="122"/>
                    </a:cubicBezTo>
                    <a:lnTo>
                      <a:pt x="9" y="104"/>
                    </a:lnTo>
                    <a:cubicBezTo>
                      <a:pt x="7" y="102"/>
                      <a:pt x="6" y="100"/>
                      <a:pt x="6" y="98"/>
                    </a:cubicBezTo>
                    <a:lnTo>
                      <a:pt x="1" y="76"/>
                    </a:lnTo>
                    <a:close/>
                    <a:moveTo>
                      <a:pt x="37" y="91"/>
                    </a:moveTo>
                    <a:lnTo>
                      <a:pt x="34" y="85"/>
                    </a:lnTo>
                    <a:lnTo>
                      <a:pt x="48" y="103"/>
                    </a:lnTo>
                    <a:lnTo>
                      <a:pt x="44" y="99"/>
                    </a:lnTo>
                    <a:lnTo>
                      <a:pt x="64" y="111"/>
                    </a:lnTo>
                    <a:lnTo>
                      <a:pt x="58" y="109"/>
                    </a:lnTo>
                    <a:lnTo>
                      <a:pt x="83" y="113"/>
                    </a:lnTo>
                    <a:lnTo>
                      <a:pt x="78" y="113"/>
                    </a:lnTo>
                    <a:lnTo>
                      <a:pt x="103" y="109"/>
                    </a:lnTo>
                    <a:lnTo>
                      <a:pt x="98" y="111"/>
                    </a:lnTo>
                    <a:lnTo>
                      <a:pt x="119" y="99"/>
                    </a:lnTo>
                    <a:lnTo>
                      <a:pt x="113" y="103"/>
                    </a:lnTo>
                    <a:lnTo>
                      <a:pt x="126" y="85"/>
                    </a:lnTo>
                    <a:lnTo>
                      <a:pt x="124" y="91"/>
                    </a:lnTo>
                    <a:lnTo>
                      <a:pt x="129" y="69"/>
                    </a:lnTo>
                    <a:lnTo>
                      <a:pt x="129" y="76"/>
                    </a:lnTo>
                    <a:lnTo>
                      <a:pt x="124" y="55"/>
                    </a:lnTo>
                    <a:lnTo>
                      <a:pt x="126" y="61"/>
                    </a:lnTo>
                    <a:lnTo>
                      <a:pt x="113" y="43"/>
                    </a:lnTo>
                    <a:lnTo>
                      <a:pt x="119" y="47"/>
                    </a:lnTo>
                    <a:lnTo>
                      <a:pt x="98" y="35"/>
                    </a:lnTo>
                    <a:lnTo>
                      <a:pt x="102" y="37"/>
                    </a:lnTo>
                    <a:lnTo>
                      <a:pt x="77" y="32"/>
                    </a:lnTo>
                    <a:lnTo>
                      <a:pt x="84" y="32"/>
                    </a:lnTo>
                    <a:lnTo>
                      <a:pt x="59" y="37"/>
                    </a:lnTo>
                    <a:lnTo>
                      <a:pt x="64" y="35"/>
                    </a:lnTo>
                    <a:lnTo>
                      <a:pt x="44" y="47"/>
                    </a:lnTo>
                    <a:lnTo>
                      <a:pt x="48" y="43"/>
                    </a:lnTo>
                    <a:lnTo>
                      <a:pt x="34" y="61"/>
                    </a:lnTo>
                    <a:lnTo>
                      <a:pt x="37" y="55"/>
                    </a:lnTo>
                    <a:lnTo>
                      <a:pt x="32" y="76"/>
                    </a:lnTo>
                    <a:lnTo>
                      <a:pt x="32" y="69"/>
                    </a:lnTo>
                    <a:lnTo>
                      <a:pt x="37" y="91"/>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223"/>
              <p:cNvSpPr>
                <a:spLocks/>
              </p:cNvSpPr>
              <p:nvPr/>
            </p:nvSpPr>
            <p:spPr bwMode="auto">
              <a:xfrm>
                <a:off x="10931365" y="4122435"/>
                <a:ext cx="58738" cy="68262"/>
              </a:xfrm>
              <a:custGeom>
                <a:avLst/>
                <a:gdLst>
                  <a:gd name="T0" fmla="*/ 0 w 112"/>
                  <a:gd name="T1" fmla="*/ 64 h 128"/>
                  <a:gd name="T2" fmla="*/ 56 w 112"/>
                  <a:gd name="T3" fmla="*/ 0 h 128"/>
                  <a:gd name="T4" fmla="*/ 56 w 112"/>
                  <a:gd name="T5" fmla="*/ 0 h 128"/>
                  <a:gd name="T6" fmla="*/ 56 w 112"/>
                  <a:gd name="T7" fmla="*/ 0 h 128"/>
                  <a:gd name="T8" fmla="*/ 112 w 112"/>
                  <a:gd name="T9" fmla="*/ 64 h 128"/>
                  <a:gd name="T10" fmla="*/ 112 w 112"/>
                  <a:gd name="T11" fmla="*/ 64 h 128"/>
                  <a:gd name="T12" fmla="*/ 56 w 112"/>
                  <a:gd name="T13" fmla="*/ 128 h 128"/>
                  <a:gd name="T14" fmla="*/ 56 w 112"/>
                  <a:gd name="T15" fmla="*/ 128 h 128"/>
                  <a:gd name="T16" fmla="*/ 56 w 112"/>
                  <a:gd name="T17" fmla="*/ 128 h 128"/>
                  <a:gd name="T18" fmla="*/ 0 w 112"/>
                  <a:gd name="T19" fmla="*/ 64 h 128"/>
                  <a:gd name="T20" fmla="*/ 0 w 112"/>
                  <a:gd name="T21"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28">
                    <a:moveTo>
                      <a:pt x="0" y="64"/>
                    </a:moveTo>
                    <a:cubicBezTo>
                      <a:pt x="0" y="29"/>
                      <a:pt x="26" y="0"/>
                      <a:pt x="56" y="0"/>
                    </a:cubicBezTo>
                    <a:cubicBezTo>
                      <a:pt x="56" y="0"/>
                      <a:pt x="56" y="0"/>
                      <a:pt x="56" y="0"/>
                    </a:cubicBezTo>
                    <a:lnTo>
                      <a:pt x="56" y="0"/>
                    </a:lnTo>
                    <a:cubicBezTo>
                      <a:pt x="87" y="0"/>
                      <a:pt x="112" y="29"/>
                      <a:pt x="112" y="64"/>
                    </a:cubicBezTo>
                    <a:lnTo>
                      <a:pt x="112" y="64"/>
                    </a:lnTo>
                    <a:cubicBezTo>
                      <a:pt x="112" y="100"/>
                      <a:pt x="87" y="128"/>
                      <a:pt x="56" y="128"/>
                    </a:cubicBezTo>
                    <a:cubicBezTo>
                      <a:pt x="56" y="128"/>
                      <a:pt x="56" y="128"/>
                      <a:pt x="56" y="128"/>
                    </a:cubicBezTo>
                    <a:lnTo>
                      <a:pt x="56" y="128"/>
                    </a:lnTo>
                    <a:cubicBezTo>
                      <a:pt x="26"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224"/>
              <p:cNvSpPr>
                <a:spLocks noEditPoints="1"/>
              </p:cNvSpPr>
              <p:nvPr/>
            </p:nvSpPr>
            <p:spPr bwMode="auto">
              <a:xfrm>
                <a:off x="10923427" y="4114497"/>
                <a:ext cx="76200" cy="84137"/>
              </a:xfrm>
              <a:custGeom>
                <a:avLst/>
                <a:gdLst>
                  <a:gd name="T0" fmla="*/ 1 w 145"/>
                  <a:gd name="T1" fmla="*/ 77 h 161"/>
                  <a:gd name="T2" fmla="*/ 8 w 145"/>
                  <a:gd name="T3" fmla="*/ 47 h 161"/>
                  <a:gd name="T4" fmla="*/ 24 w 145"/>
                  <a:gd name="T5" fmla="*/ 23 h 161"/>
                  <a:gd name="T6" fmla="*/ 48 w 145"/>
                  <a:gd name="T7" fmla="*/ 6 h 161"/>
                  <a:gd name="T8" fmla="*/ 76 w 145"/>
                  <a:gd name="T9" fmla="*/ 1 h 161"/>
                  <a:gd name="T10" fmla="*/ 104 w 145"/>
                  <a:gd name="T11" fmla="*/ 9 h 161"/>
                  <a:gd name="T12" fmla="*/ 126 w 145"/>
                  <a:gd name="T13" fmla="*/ 27 h 161"/>
                  <a:gd name="T14" fmla="*/ 140 w 145"/>
                  <a:gd name="T15" fmla="*/ 53 h 161"/>
                  <a:gd name="T16" fmla="*/ 144 w 145"/>
                  <a:gd name="T17" fmla="*/ 83 h 161"/>
                  <a:gd name="T18" fmla="*/ 138 w 145"/>
                  <a:gd name="T19" fmla="*/ 113 h 161"/>
                  <a:gd name="T20" fmla="*/ 122 w 145"/>
                  <a:gd name="T21" fmla="*/ 139 h 161"/>
                  <a:gd name="T22" fmla="*/ 98 w 145"/>
                  <a:gd name="T23" fmla="*/ 155 h 161"/>
                  <a:gd name="T24" fmla="*/ 69 w 145"/>
                  <a:gd name="T25" fmla="*/ 160 h 161"/>
                  <a:gd name="T26" fmla="*/ 42 w 145"/>
                  <a:gd name="T27" fmla="*/ 152 h 161"/>
                  <a:gd name="T28" fmla="*/ 20 w 145"/>
                  <a:gd name="T29" fmla="*/ 134 h 161"/>
                  <a:gd name="T30" fmla="*/ 6 w 145"/>
                  <a:gd name="T31" fmla="*/ 109 h 161"/>
                  <a:gd name="T32" fmla="*/ 37 w 145"/>
                  <a:gd name="T33" fmla="*/ 102 h 161"/>
                  <a:gd name="T34" fmla="*/ 47 w 145"/>
                  <a:gd name="T35" fmla="*/ 119 h 161"/>
                  <a:gd name="T36" fmla="*/ 61 w 145"/>
                  <a:gd name="T37" fmla="*/ 126 h 161"/>
                  <a:gd name="T38" fmla="*/ 76 w 145"/>
                  <a:gd name="T39" fmla="*/ 129 h 161"/>
                  <a:gd name="T40" fmla="*/ 91 w 145"/>
                  <a:gd name="T41" fmla="*/ 124 h 161"/>
                  <a:gd name="T42" fmla="*/ 103 w 145"/>
                  <a:gd name="T43" fmla="*/ 113 h 161"/>
                  <a:gd name="T44" fmla="*/ 111 w 145"/>
                  <a:gd name="T45" fmla="*/ 98 h 161"/>
                  <a:gd name="T46" fmla="*/ 113 w 145"/>
                  <a:gd name="T47" fmla="*/ 78 h 161"/>
                  <a:gd name="T48" fmla="*/ 109 w 145"/>
                  <a:gd name="T49" fmla="*/ 58 h 161"/>
                  <a:gd name="T50" fmla="*/ 99 w 145"/>
                  <a:gd name="T51" fmla="*/ 44 h 161"/>
                  <a:gd name="T52" fmla="*/ 85 w 145"/>
                  <a:gd name="T53" fmla="*/ 34 h 161"/>
                  <a:gd name="T54" fmla="*/ 69 w 145"/>
                  <a:gd name="T55" fmla="*/ 32 h 161"/>
                  <a:gd name="T56" fmla="*/ 55 w 145"/>
                  <a:gd name="T57" fmla="*/ 37 h 161"/>
                  <a:gd name="T58" fmla="*/ 43 w 145"/>
                  <a:gd name="T59" fmla="*/ 48 h 161"/>
                  <a:gd name="T60" fmla="*/ 35 w 145"/>
                  <a:gd name="T61" fmla="*/ 64 h 161"/>
                  <a:gd name="T62" fmla="*/ 32 w 145"/>
                  <a:gd name="T63" fmla="*/ 84 h 161"/>
                  <a:gd name="T64" fmla="*/ 37 w 145"/>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61">
                    <a:moveTo>
                      <a:pt x="1" y="84"/>
                    </a:moveTo>
                    <a:cubicBezTo>
                      <a:pt x="0" y="82"/>
                      <a:pt x="0" y="79"/>
                      <a:pt x="1" y="77"/>
                    </a:cubicBezTo>
                    <a:lnTo>
                      <a:pt x="6" y="52"/>
                    </a:lnTo>
                    <a:cubicBezTo>
                      <a:pt x="6" y="51"/>
                      <a:pt x="7" y="49"/>
                      <a:pt x="8" y="47"/>
                    </a:cubicBezTo>
                    <a:lnTo>
                      <a:pt x="20" y="27"/>
                    </a:lnTo>
                    <a:cubicBezTo>
                      <a:pt x="21" y="26"/>
                      <a:pt x="22" y="24"/>
                      <a:pt x="24" y="23"/>
                    </a:cubicBezTo>
                    <a:lnTo>
                      <a:pt x="42" y="9"/>
                    </a:lnTo>
                    <a:cubicBezTo>
                      <a:pt x="43" y="7"/>
                      <a:pt x="46" y="6"/>
                      <a:pt x="48" y="6"/>
                    </a:cubicBezTo>
                    <a:lnTo>
                      <a:pt x="69" y="1"/>
                    </a:lnTo>
                    <a:cubicBezTo>
                      <a:pt x="71" y="0"/>
                      <a:pt x="74" y="0"/>
                      <a:pt x="76" y="1"/>
                    </a:cubicBezTo>
                    <a:lnTo>
                      <a:pt x="98" y="6"/>
                    </a:lnTo>
                    <a:cubicBezTo>
                      <a:pt x="100" y="6"/>
                      <a:pt x="102" y="7"/>
                      <a:pt x="104" y="9"/>
                    </a:cubicBezTo>
                    <a:lnTo>
                      <a:pt x="122" y="23"/>
                    </a:lnTo>
                    <a:cubicBezTo>
                      <a:pt x="124" y="24"/>
                      <a:pt x="125" y="26"/>
                      <a:pt x="126" y="27"/>
                    </a:cubicBezTo>
                    <a:lnTo>
                      <a:pt x="138" y="47"/>
                    </a:lnTo>
                    <a:cubicBezTo>
                      <a:pt x="139" y="49"/>
                      <a:pt x="140" y="51"/>
                      <a:pt x="140" y="53"/>
                    </a:cubicBezTo>
                    <a:lnTo>
                      <a:pt x="144" y="78"/>
                    </a:lnTo>
                    <a:cubicBezTo>
                      <a:pt x="145" y="80"/>
                      <a:pt x="145" y="81"/>
                      <a:pt x="144" y="83"/>
                    </a:cubicBezTo>
                    <a:lnTo>
                      <a:pt x="140" y="108"/>
                    </a:lnTo>
                    <a:cubicBezTo>
                      <a:pt x="140" y="110"/>
                      <a:pt x="139" y="112"/>
                      <a:pt x="138" y="113"/>
                    </a:cubicBezTo>
                    <a:lnTo>
                      <a:pt x="126" y="134"/>
                    </a:lnTo>
                    <a:cubicBezTo>
                      <a:pt x="125" y="136"/>
                      <a:pt x="124" y="138"/>
                      <a:pt x="122" y="139"/>
                    </a:cubicBezTo>
                    <a:lnTo>
                      <a:pt x="104" y="152"/>
                    </a:lnTo>
                    <a:cubicBezTo>
                      <a:pt x="102" y="154"/>
                      <a:pt x="100" y="155"/>
                      <a:pt x="98" y="155"/>
                    </a:cubicBezTo>
                    <a:lnTo>
                      <a:pt x="76" y="160"/>
                    </a:lnTo>
                    <a:cubicBezTo>
                      <a:pt x="74" y="161"/>
                      <a:pt x="71" y="161"/>
                      <a:pt x="69" y="160"/>
                    </a:cubicBezTo>
                    <a:lnTo>
                      <a:pt x="48" y="155"/>
                    </a:lnTo>
                    <a:cubicBezTo>
                      <a:pt x="46" y="155"/>
                      <a:pt x="44" y="154"/>
                      <a:pt x="42" y="152"/>
                    </a:cubicBezTo>
                    <a:lnTo>
                      <a:pt x="24" y="139"/>
                    </a:lnTo>
                    <a:cubicBezTo>
                      <a:pt x="22" y="138"/>
                      <a:pt x="21" y="136"/>
                      <a:pt x="20" y="134"/>
                    </a:cubicBezTo>
                    <a:lnTo>
                      <a:pt x="8" y="113"/>
                    </a:lnTo>
                    <a:cubicBezTo>
                      <a:pt x="7" y="112"/>
                      <a:pt x="6" y="110"/>
                      <a:pt x="6" y="109"/>
                    </a:cubicBezTo>
                    <a:lnTo>
                      <a:pt x="1" y="84"/>
                    </a:lnTo>
                    <a:close/>
                    <a:moveTo>
                      <a:pt x="37" y="102"/>
                    </a:moveTo>
                    <a:lnTo>
                      <a:pt x="35" y="98"/>
                    </a:lnTo>
                    <a:lnTo>
                      <a:pt x="47" y="119"/>
                    </a:lnTo>
                    <a:lnTo>
                      <a:pt x="43" y="113"/>
                    </a:lnTo>
                    <a:lnTo>
                      <a:pt x="61" y="126"/>
                    </a:lnTo>
                    <a:lnTo>
                      <a:pt x="55" y="124"/>
                    </a:lnTo>
                    <a:lnTo>
                      <a:pt x="76" y="129"/>
                    </a:lnTo>
                    <a:lnTo>
                      <a:pt x="69" y="129"/>
                    </a:lnTo>
                    <a:lnTo>
                      <a:pt x="91" y="124"/>
                    </a:lnTo>
                    <a:lnTo>
                      <a:pt x="85" y="126"/>
                    </a:lnTo>
                    <a:lnTo>
                      <a:pt x="103" y="113"/>
                    </a:lnTo>
                    <a:lnTo>
                      <a:pt x="99" y="119"/>
                    </a:lnTo>
                    <a:lnTo>
                      <a:pt x="111" y="98"/>
                    </a:lnTo>
                    <a:lnTo>
                      <a:pt x="109" y="103"/>
                    </a:lnTo>
                    <a:lnTo>
                      <a:pt x="113" y="78"/>
                    </a:lnTo>
                    <a:lnTo>
                      <a:pt x="113" y="83"/>
                    </a:lnTo>
                    <a:lnTo>
                      <a:pt x="109" y="58"/>
                    </a:lnTo>
                    <a:lnTo>
                      <a:pt x="111" y="64"/>
                    </a:lnTo>
                    <a:lnTo>
                      <a:pt x="99" y="44"/>
                    </a:lnTo>
                    <a:lnTo>
                      <a:pt x="103" y="48"/>
                    </a:lnTo>
                    <a:lnTo>
                      <a:pt x="85" y="34"/>
                    </a:lnTo>
                    <a:lnTo>
                      <a:pt x="91" y="37"/>
                    </a:lnTo>
                    <a:lnTo>
                      <a:pt x="69" y="32"/>
                    </a:lnTo>
                    <a:lnTo>
                      <a:pt x="76" y="32"/>
                    </a:lnTo>
                    <a:lnTo>
                      <a:pt x="55" y="37"/>
                    </a:lnTo>
                    <a:lnTo>
                      <a:pt x="61" y="34"/>
                    </a:lnTo>
                    <a:lnTo>
                      <a:pt x="43" y="48"/>
                    </a:lnTo>
                    <a:lnTo>
                      <a:pt x="47" y="44"/>
                    </a:lnTo>
                    <a:lnTo>
                      <a:pt x="35" y="64"/>
                    </a:lnTo>
                    <a:lnTo>
                      <a:pt x="37" y="59"/>
                    </a:lnTo>
                    <a:lnTo>
                      <a:pt x="32" y="84"/>
                    </a:lnTo>
                    <a:lnTo>
                      <a:pt x="32" y="77"/>
                    </a:lnTo>
                    <a:lnTo>
                      <a:pt x="37" y="10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225"/>
              <p:cNvSpPr>
                <a:spLocks/>
              </p:cNvSpPr>
              <p:nvPr/>
            </p:nvSpPr>
            <p:spPr bwMode="auto">
              <a:xfrm>
                <a:off x="11831477" y="3936697"/>
                <a:ext cx="68263" cy="60325"/>
              </a:xfrm>
              <a:custGeom>
                <a:avLst/>
                <a:gdLst>
                  <a:gd name="T0" fmla="*/ 0 w 128"/>
                  <a:gd name="T1" fmla="*/ 56 h 112"/>
                  <a:gd name="T2" fmla="*/ 64 w 128"/>
                  <a:gd name="T3" fmla="*/ 0 h 112"/>
                  <a:gd name="T4" fmla="*/ 64 w 128"/>
                  <a:gd name="T5" fmla="*/ 0 h 112"/>
                  <a:gd name="T6" fmla="*/ 64 w 128"/>
                  <a:gd name="T7" fmla="*/ 0 h 112"/>
                  <a:gd name="T8" fmla="*/ 128 w 128"/>
                  <a:gd name="T9" fmla="*/ 56 h 112"/>
                  <a:gd name="T10" fmla="*/ 128 w 128"/>
                  <a:gd name="T11" fmla="*/ 56 h 112"/>
                  <a:gd name="T12" fmla="*/ 128 w 128"/>
                  <a:gd name="T13" fmla="*/ 56 h 112"/>
                  <a:gd name="T14" fmla="*/ 64 w 128"/>
                  <a:gd name="T15" fmla="*/ 112 h 112"/>
                  <a:gd name="T16" fmla="*/ 64 w 128"/>
                  <a:gd name="T17" fmla="*/ 112 h 112"/>
                  <a:gd name="T18" fmla="*/ 64 w 128"/>
                  <a:gd name="T19" fmla="*/ 112 h 112"/>
                  <a:gd name="T20" fmla="*/ 0 w 128"/>
                  <a:gd name="T21" fmla="*/ 56 h 112"/>
                  <a:gd name="T22" fmla="*/ 0 w 128"/>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12">
                    <a:moveTo>
                      <a:pt x="0" y="56"/>
                    </a:moveTo>
                    <a:cubicBezTo>
                      <a:pt x="0" y="26"/>
                      <a:pt x="29" y="0"/>
                      <a:pt x="64" y="0"/>
                    </a:cubicBezTo>
                    <a:cubicBezTo>
                      <a:pt x="64" y="0"/>
                      <a:pt x="64" y="0"/>
                      <a:pt x="64" y="0"/>
                    </a:cubicBezTo>
                    <a:lnTo>
                      <a:pt x="64" y="0"/>
                    </a:lnTo>
                    <a:cubicBezTo>
                      <a:pt x="100" y="0"/>
                      <a:pt x="128" y="26"/>
                      <a:pt x="128" y="56"/>
                    </a:cubicBezTo>
                    <a:cubicBezTo>
                      <a:pt x="128" y="56"/>
                      <a:pt x="128" y="56"/>
                      <a:pt x="128" y="56"/>
                    </a:cubicBezTo>
                    <a:lnTo>
                      <a:pt x="128" y="56"/>
                    </a:lnTo>
                    <a:cubicBezTo>
                      <a:pt x="128" y="87"/>
                      <a:pt x="100" y="112"/>
                      <a:pt x="64" y="112"/>
                    </a:cubicBezTo>
                    <a:cubicBezTo>
                      <a:pt x="64" y="112"/>
                      <a:pt x="64" y="112"/>
                      <a:pt x="64" y="112"/>
                    </a:cubicBezTo>
                    <a:lnTo>
                      <a:pt x="64" y="112"/>
                    </a:lnTo>
                    <a:cubicBezTo>
                      <a:pt x="29"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226"/>
              <p:cNvSpPr>
                <a:spLocks noEditPoints="1"/>
              </p:cNvSpPr>
              <p:nvPr/>
            </p:nvSpPr>
            <p:spPr bwMode="auto">
              <a:xfrm>
                <a:off x="11823540" y="3928760"/>
                <a:ext cx="84138" cy="76200"/>
              </a:xfrm>
              <a:custGeom>
                <a:avLst/>
                <a:gdLst>
                  <a:gd name="T0" fmla="*/ 1 w 161"/>
                  <a:gd name="T1" fmla="*/ 69 h 145"/>
                  <a:gd name="T2" fmla="*/ 9 w 161"/>
                  <a:gd name="T3" fmla="*/ 42 h 145"/>
                  <a:gd name="T4" fmla="*/ 27 w 161"/>
                  <a:gd name="T5" fmla="*/ 20 h 145"/>
                  <a:gd name="T6" fmla="*/ 52 w 161"/>
                  <a:gd name="T7" fmla="*/ 6 h 145"/>
                  <a:gd name="T8" fmla="*/ 84 w 161"/>
                  <a:gd name="T9" fmla="*/ 1 h 145"/>
                  <a:gd name="T10" fmla="*/ 113 w 161"/>
                  <a:gd name="T11" fmla="*/ 8 h 145"/>
                  <a:gd name="T12" fmla="*/ 139 w 161"/>
                  <a:gd name="T13" fmla="*/ 24 h 145"/>
                  <a:gd name="T14" fmla="*/ 155 w 161"/>
                  <a:gd name="T15" fmla="*/ 48 h 145"/>
                  <a:gd name="T16" fmla="*/ 160 w 161"/>
                  <a:gd name="T17" fmla="*/ 76 h 145"/>
                  <a:gd name="T18" fmla="*/ 152 w 161"/>
                  <a:gd name="T19" fmla="*/ 104 h 145"/>
                  <a:gd name="T20" fmla="*/ 134 w 161"/>
                  <a:gd name="T21" fmla="*/ 126 h 145"/>
                  <a:gd name="T22" fmla="*/ 108 w 161"/>
                  <a:gd name="T23" fmla="*/ 140 h 145"/>
                  <a:gd name="T24" fmla="*/ 78 w 161"/>
                  <a:gd name="T25" fmla="*/ 144 h 145"/>
                  <a:gd name="T26" fmla="*/ 47 w 161"/>
                  <a:gd name="T27" fmla="*/ 138 h 145"/>
                  <a:gd name="T28" fmla="*/ 23 w 161"/>
                  <a:gd name="T29" fmla="*/ 122 h 145"/>
                  <a:gd name="T30" fmla="*/ 6 w 161"/>
                  <a:gd name="T31" fmla="*/ 98 h 145"/>
                  <a:gd name="T32" fmla="*/ 37 w 161"/>
                  <a:gd name="T33" fmla="*/ 91 h 145"/>
                  <a:gd name="T34" fmla="*/ 48 w 161"/>
                  <a:gd name="T35" fmla="*/ 103 h 145"/>
                  <a:gd name="T36" fmla="*/ 64 w 161"/>
                  <a:gd name="T37" fmla="*/ 111 h 145"/>
                  <a:gd name="T38" fmla="*/ 83 w 161"/>
                  <a:gd name="T39" fmla="*/ 113 h 145"/>
                  <a:gd name="T40" fmla="*/ 103 w 161"/>
                  <a:gd name="T41" fmla="*/ 109 h 145"/>
                  <a:gd name="T42" fmla="*/ 119 w 161"/>
                  <a:gd name="T43" fmla="*/ 99 h 145"/>
                  <a:gd name="T44" fmla="*/ 126 w 161"/>
                  <a:gd name="T45" fmla="*/ 85 h 145"/>
                  <a:gd name="T46" fmla="*/ 129 w 161"/>
                  <a:gd name="T47" fmla="*/ 69 h 145"/>
                  <a:gd name="T48" fmla="*/ 124 w 161"/>
                  <a:gd name="T49" fmla="*/ 55 h 145"/>
                  <a:gd name="T50" fmla="*/ 113 w 161"/>
                  <a:gd name="T51" fmla="*/ 43 h 145"/>
                  <a:gd name="T52" fmla="*/ 98 w 161"/>
                  <a:gd name="T53" fmla="*/ 35 h 145"/>
                  <a:gd name="T54" fmla="*/ 77 w 161"/>
                  <a:gd name="T55" fmla="*/ 32 h 145"/>
                  <a:gd name="T56" fmla="*/ 59 w 161"/>
                  <a:gd name="T57" fmla="*/ 37 h 145"/>
                  <a:gd name="T58" fmla="*/ 44 w 161"/>
                  <a:gd name="T59" fmla="*/ 47 h 145"/>
                  <a:gd name="T60" fmla="*/ 34 w 161"/>
                  <a:gd name="T61" fmla="*/ 61 h 145"/>
                  <a:gd name="T62" fmla="*/ 32 w 161"/>
                  <a:gd name="T63" fmla="*/ 76 h 145"/>
                  <a:gd name="T64" fmla="*/ 37 w 161"/>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45">
                    <a:moveTo>
                      <a:pt x="1" y="76"/>
                    </a:moveTo>
                    <a:cubicBezTo>
                      <a:pt x="0" y="74"/>
                      <a:pt x="0" y="71"/>
                      <a:pt x="1" y="69"/>
                    </a:cubicBezTo>
                    <a:lnTo>
                      <a:pt x="6" y="48"/>
                    </a:lnTo>
                    <a:cubicBezTo>
                      <a:pt x="6" y="46"/>
                      <a:pt x="7" y="43"/>
                      <a:pt x="9" y="42"/>
                    </a:cubicBezTo>
                    <a:lnTo>
                      <a:pt x="23" y="24"/>
                    </a:lnTo>
                    <a:cubicBezTo>
                      <a:pt x="24" y="22"/>
                      <a:pt x="26" y="21"/>
                      <a:pt x="27" y="20"/>
                    </a:cubicBezTo>
                    <a:lnTo>
                      <a:pt x="47" y="8"/>
                    </a:lnTo>
                    <a:cubicBezTo>
                      <a:pt x="49" y="7"/>
                      <a:pt x="51" y="6"/>
                      <a:pt x="52" y="6"/>
                    </a:cubicBezTo>
                    <a:lnTo>
                      <a:pt x="77" y="1"/>
                    </a:lnTo>
                    <a:cubicBezTo>
                      <a:pt x="79" y="0"/>
                      <a:pt x="82" y="0"/>
                      <a:pt x="84" y="1"/>
                    </a:cubicBezTo>
                    <a:lnTo>
                      <a:pt x="109" y="6"/>
                    </a:lnTo>
                    <a:cubicBezTo>
                      <a:pt x="110" y="6"/>
                      <a:pt x="112" y="7"/>
                      <a:pt x="113" y="8"/>
                    </a:cubicBezTo>
                    <a:lnTo>
                      <a:pt x="134" y="20"/>
                    </a:lnTo>
                    <a:cubicBezTo>
                      <a:pt x="136" y="21"/>
                      <a:pt x="138" y="22"/>
                      <a:pt x="139" y="24"/>
                    </a:cubicBezTo>
                    <a:lnTo>
                      <a:pt x="152" y="42"/>
                    </a:lnTo>
                    <a:cubicBezTo>
                      <a:pt x="154" y="44"/>
                      <a:pt x="155" y="46"/>
                      <a:pt x="155" y="48"/>
                    </a:cubicBezTo>
                    <a:lnTo>
                      <a:pt x="160" y="69"/>
                    </a:lnTo>
                    <a:cubicBezTo>
                      <a:pt x="161" y="71"/>
                      <a:pt x="161" y="74"/>
                      <a:pt x="160" y="76"/>
                    </a:cubicBezTo>
                    <a:lnTo>
                      <a:pt x="155" y="98"/>
                    </a:lnTo>
                    <a:cubicBezTo>
                      <a:pt x="155" y="100"/>
                      <a:pt x="154" y="102"/>
                      <a:pt x="152" y="104"/>
                    </a:cubicBezTo>
                    <a:lnTo>
                      <a:pt x="139" y="122"/>
                    </a:lnTo>
                    <a:cubicBezTo>
                      <a:pt x="138" y="124"/>
                      <a:pt x="136" y="125"/>
                      <a:pt x="134" y="126"/>
                    </a:cubicBezTo>
                    <a:lnTo>
                      <a:pt x="113" y="138"/>
                    </a:lnTo>
                    <a:cubicBezTo>
                      <a:pt x="112" y="139"/>
                      <a:pt x="110" y="140"/>
                      <a:pt x="108" y="140"/>
                    </a:cubicBezTo>
                    <a:lnTo>
                      <a:pt x="83" y="144"/>
                    </a:lnTo>
                    <a:cubicBezTo>
                      <a:pt x="81" y="145"/>
                      <a:pt x="80" y="145"/>
                      <a:pt x="78" y="144"/>
                    </a:cubicBezTo>
                    <a:lnTo>
                      <a:pt x="53" y="140"/>
                    </a:lnTo>
                    <a:cubicBezTo>
                      <a:pt x="51" y="140"/>
                      <a:pt x="49" y="139"/>
                      <a:pt x="47" y="138"/>
                    </a:cubicBezTo>
                    <a:lnTo>
                      <a:pt x="27" y="126"/>
                    </a:lnTo>
                    <a:cubicBezTo>
                      <a:pt x="26" y="125"/>
                      <a:pt x="24" y="124"/>
                      <a:pt x="23" y="122"/>
                    </a:cubicBezTo>
                    <a:lnTo>
                      <a:pt x="9" y="104"/>
                    </a:lnTo>
                    <a:cubicBezTo>
                      <a:pt x="7" y="102"/>
                      <a:pt x="6" y="100"/>
                      <a:pt x="6" y="98"/>
                    </a:cubicBezTo>
                    <a:lnTo>
                      <a:pt x="1" y="76"/>
                    </a:lnTo>
                    <a:close/>
                    <a:moveTo>
                      <a:pt x="37" y="91"/>
                    </a:moveTo>
                    <a:lnTo>
                      <a:pt x="34" y="85"/>
                    </a:lnTo>
                    <a:lnTo>
                      <a:pt x="48" y="103"/>
                    </a:lnTo>
                    <a:lnTo>
                      <a:pt x="44" y="99"/>
                    </a:lnTo>
                    <a:lnTo>
                      <a:pt x="64" y="111"/>
                    </a:lnTo>
                    <a:lnTo>
                      <a:pt x="58" y="109"/>
                    </a:lnTo>
                    <a:lnTo>
                      <a:pt x="83" y="113"/>
                    </a:lnTo>
                    <a:lnTo>
                      <a:pt x="78" y="113"/>
                    </a:lnTo>
                    <a:lnTo>
                      <a:pt x="103" y="109"/>
                    </a:lnTo>
                    <a:lnTo>
                      <a:pt x="98" y="111"/>
                    </a:lnTo>
                    <a:lnTo>
                      <a:pt x="119" y="99"/>
                    </a:lnTo>
                    <a:lnTo>
                      <a:pt x="113" y="103"/>
                    </a:lnTo>
                    <a:lnTo>
                      <a:pt x="126" y="85"/>
                    </a:lnTo>
                    <a:lnTo>
                      <a:pt x="124" y="91"/>
                    </a:lnTo>
                    <a:lnTo>
                      <a:pt x="129" y="69"/>
                    </a:lnTo>
                    <a:lnTo>
                      <a:pt x="129" y="76"/>
                    </a:lnTo>
                    <a:lnTo>
                      <a:pt x="124" y="55"/>
                    </a:lnTo>
                    <a:lnTo>
                      <a:pt x="126" y="61"/>
                    </a:lnTo>
                    <a:lnTo>
                      <a:pt x="113" y="43"/>
                    </a:lnTo>
                    <a:lnTo>
                      <a:pt x="119" y="47"/>
                    </a:lnTo>
                    <a:lnTo>
                      <a:pt x="98" y="35"/>
                    </a:lnTo>
                    <a:lnTo>
                      <a:pt x="102" y="37"/>
                    </a:lnTo>
                    <a:lnTo>
                      <a:pt x="77" y="32"/>
                    </a:lnTo>
                    <a:lnTo>
                      <a:pt x="84" y="32"/>
                    </a:lnTo>
                    <a:lnTo>
                      <a:pt x="59" y="37"/>
                    </a:lnTo>
                    <a:lnTo>
                      <a:pt x="64" y="35"/>
                    </a:lnTo>
                    <a:lnTo>
                      <a:pt x="44" y="47"/>
                    </a:lnTo>
                    <a:lnTo>
                      <a:pt x="48" y="43"/>
                    </a:lnTo>
                    <a:lnTo>
                      <a:pt x="34" y="61"/>
                    </a:lnTo>
                    <a:lnTo>
                      <a:pt x="37" y="55"/>
                    </a:lnTo>
                    <a:lnTo>
                      <a:pt x="32" y="76"/>
                    </a:lnTo>
                    <a:lnTo>
                      <a:pt x="32" y="69"/>
                    </a:lnTo>
                    <a:lnTo>
                      <a:pt x="37" y="91"/>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968" name="Freeform 227"/>
              <p:cNvSpPr>
                <a:spLocks/>
              </p:cNvSpPr>
              <p:nvPr/>
            </p:nvSpPr>
            <p:spPr bwMode="auto">
              <a:xfrm>
                <a:off x="11672727" y="6373510"/>
                <a:ext cx="66675" cy="66675"/>
              </a:xfrm>
              <a:custGeom>
                <a:avLst/>
                <a:gdLst>
                  <a:gd name="T0" fmla="*/ 0 w 128"/>
                  <a:gd name="T1" fmla="*/ 64 h 128"/>
                  <a:gd name="T2" fmla="*/ 64 w 128"/>
                  <a:gd name="T3" fmla="*/ 0 h 128"/>
                  <a:gd name="T4" fmla="*/ 64 w 128"/>
                  <a:gd name="T5" fmla="*/ 0 h 128"/>
                  <a:gd name="T6" fmla="*/ 64 w 128"/>
                  <a:gd name="T7" fmla="*/ 0 h 128"/>
                  <a:gd name="T8" fmla="*/ 128 w 128"/>
                  <a:gd name="T9" fmla="*/ 64 h 128"/>
                  <a:gd name="T10" fmla="*/ 128 w 128"/>
                  <a:gd name="T11" fmla="*/ 64 h 128"/>
                  <a:gd name="T12" fmla="*/ 128 w 128"/>
                  <a:gd name="T13" fmla="*/ 64 h 128"/>
                  <a:gd name="T14" fmla="*/ 64 w 128"/>
                  <a:gd name="T15" fmla="*/ 128 h 128"/>
                  <a:gd name="T16" fmla="*/ 64 w 128"/>
                  <a:gd name="T17" fmla="*/ 128 h 128"/>
                  <a:gd name="T18" fmla="*/ 64 w 128"/>
                  <a:gd name="T19" fmla="*/ 128 h 128"/>
                  <a:gd name="T20" fmla="*/ 0 w 128"/>
                  <a:gd name="T21" fmla="*/ 64 h 128"/>
                  <a:gd name="T22" fmla="*/ 0 w 128"/>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969" name="Freeform 228"/>
              <p:cNvSpPr>
                <a:spLocks noEditPoints="1"/>
              </p:cNvSpPr>
              <p:nvPr/>
            </p:nvSpPr>
            <p:spPr bwMode="auto">
              <a:xfrm>
                <a:off x="11663202" y="6365572"/>
                <a:ext cx="85725" cy="84137"/>
              </a:xfrm>
              <a:custGeom>
                <a:avLst/>
                <a:gdLst>
                  <a:gd name="T0" fmla="*/ 1 w 161"/>
                  <a:gd name="T1" fmla="*/ 77 h 161"/>
                  <a:gd name="T2" fmla="*/ 8 w 161"/>
                  <a:gd name="T3" fmla="*/ 46 h 161"/>
                  <a:gd name="T4" fmla="*/ 26 w 161"/>
                  <a:gd name="T5" fmla="*/ 22 h 161"/>
                  <a:gd name="T6" fmla="*/ 52 w 161"/>
                  <a:gd name="T7" fmla="*/ 6 h 161"/>
                  <a:gd name="T8" fmla="*/ 84 w 161"/>
                  <a:gd name="T9" fmla="*/ 1 h 161"/>
                  <a:gd name="T10" fmla="*/ 114 w 161"/>
                  <a:gd name="T11" fmla="*/ 8 h 161"/>
                  <a:gd name="T12" fmla="*/ 140 w 161"/>
                  <a:gd name="T13" fmla="*/ 27 h 161"/>
                  <a:gd name="T14" fmla="*/ 155 w 161"/>
                  <a:gd name="T15" fmla="*/ 52 h 161"/>
                  <a:gd name="T16" fmla="*/ 160 w 161"/>
                  <a:gd name="T17" fmla="*/ 84 h 161"/>
                  <a:gd name="T18" fmla="*/ 153 w 161"/>
                  <a:gd name="T19" fmla="*/ 114 h 161"/>
                  <a:gd name="T20" fmla="*/ 135 w 161"/>
                  <a:gd name="T21" fmla="*/ 140 h 161"/>
                  <a:gd name="T22" fmla="*/ 109 w 161"/>
                  <a:gd name="T23" fmla="*/ 155 h 161"/>
                  <a:gd name="T24" fmla="*/ 77 w 161"/>
                  <a:gd name="T25" fmla="*/ 160 h 161"/>
                  <a:gd name="T26" fmla="*/ 47 w 161"/>
                  <a:gd name="T27" fmla="*/ 153 h 161"/>
                  <a:gd name="T28" fmla="*/ 22 w 161"/>
                  <a:gd name="T29" fmla="*/ 135 h 161"/>
                  <a:gd name="T30" fmla="*/ 6 w 161"/>
                  <a:gd name="T31" fmla="*/ 109 h 161"/>
                  <a:gd name="T32" fmla="*/ 37 w 161"/>
                  <a:gd name="T33" fmla="*/ 102 h 161"/>
                  <a:gd name="T34" fmla="*/ 49 w 161"/>
                  <a:gd name="T35" fmla="*/ 118 h 161"/>
                  <a:gd name="T36" fmla="*/ 64 w 161"/>
                  <a:gd name="T37" fmla="*/ 126 h 161"/>
                  <a:gd name="T38" fmla="*/ 84 w 161"/>
                  <a:gd name="T39" fmla="*/ 129 h 161"/>
                  <a:gd name="T40" fmla="*/ 102 w 161"/>
                  <a:gd name="T41" fmla="*/ 124 h 161"/>
                  <a:gd name="T42" fmla="*/ 118 w 161"/>
                  <a:gd name="T43" fmla="*/ 113 h 161"/>
                  <a:gd name="T44" fmla="*/ 126 w 161"/>
                  <a:gd name="T45" fmla="*/ 97 h 161"/>
                  <a:gd name="T46" fmla="*/ 129 w 161"/>
                  <a:gd name="T47" fmla="*/ 77 h 161"/>
                  <a:gd name="T48" fmla="*/ 124 w 161"/>
                  <a:gd name="T49" fmla="*/ 59 h 161"/>
                  <a:gd name="T50" fmla="*/ 113 w 161"/>
                  <a:gd name="T51" fmla="*/ 44 h 161"/>
                  <a:gd name="T52" fmla="*/ 97 w 161"/>
                  <a:gd name="T53" fmla="*/ 35 h 161"/>
                  <a:gd name="T54" fmla="*/ 77 w 161"/>
                  <a:gd name="T55" fmla="*/ 32 h 161"/>
                  <a:gd name="T56" fmla="*/ 59 w 161"/>
                  <a:gd name="T57" fmla="*/ 37 h 161"/>
                  <a:gd name="T58" fmla="*/ 45 w 161"/>
                  <a:gd name="T59" fmla="*/ 49 h 161"/>
                  <a:gd name="T60" fmla="*/ 35 w 161"/>
                  <a:gd name="T61" fmla="*/ 65 h 161"/>
                  <a:gd name="T62" fmla="*/ 32 w 161"/>
                  <a:gd name="T63" fmla="*/ 84 h 161"/>
                  <a:gd name="T64" fmla="*/ 37 w 161"/>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61">
                    <a:moveTo>
                      <a:pt x="1" y="84"/>
                    </a:moveTo>
                    <a:cubicBezTo>
                      <a:pt x="0" y="82"/>
                      <a:pt x="0" y="79"/>
                      <a:pt x="1" y="77"/>
                    </a:cubicBezTo>
                    <a:lnTo>
                      <a:pt x="6" y="52"/>
                    </a:lnTo>
                    <a:cubicBezTo>
                      <a:pt x="6" y="50"/>
                      <a:pt x="7" y="48"/>
                      <a:pt x="8" y="46"/>
                    </a:cubicBezTo>
                    <a:lnTo>
                      <a:pt x="22" y="26"/>
                    </a:lnTo>
                    <a:cubicBezTo>
                      <a:pt x="23" y="25"/>
                      <a:pt x="25" y="23"/>
                      <a:pt x="26" y="22"/>
                    </a:cubicBezTo>
                    <a:lnTo>
                      <a:pt x="46" y="8"/>
                    </a:lnTo>
                    <a:cubicBezTo>
                      <a:pt x="48" y="7"/>
                      <a:pt x="50" y="6"/>
                      <a:pt x="52" y="6"/>
                    </a:cubicBezTo>
                    <a:lnTo>
                      <a:pt x="77" y="1"/>
                    </a:lnTo>
                    <a:cubicBezTo>
                      <a:pt x="79" y="0"/>
                      <a:pt x="82" y="0"/>
                      <a:pt x="84" y="1"/>
                    </a:cubicBezTo>
                    <a:lnTo>
                      <a:pt x="109" y="6"/>
                    </a:lnTo>
                    <a:cubicBezTo>
                      <a:pt x="111" y="6"/>
                      <a:pt x="113" y="7"/>
                      <a:pt x="114" y="8"/>
                    </a:cubicBezTo>
                    <a:lnTo>
                      <a:pt x="135" y="22"/>
                    </a:lnTo>
                    <a:cubicBezTo>
                      <a:pt x="137" y="23"/>
                      <a:pt x="139" y="25"/>
                      <a:pt x="140" y="27"/>
                    </a:cubicBezTo>
                    <a:lnTo>
                      <a:pt x="153" y="47"/>
                    </a:lnTo>
                    <a:cubicBezTo>
                      <a:pt x="154" y="48"/>
                      <a:pt x="155" y="50"/>
                      <a:pt x="155" y="52"/>
                    </a:cubicBezTo>
                    <a:lnTo>
                      <a:pt x="160" y="77"/>
                    </a:lnTo>
                    <a:cubicBezTo>
                      <a:pt x="161" y="79"/>
                      <a:pt x="161" y="82"/>
                      <a:pt x="160" y="84"/>
                    </a:cubicBezTo>
                    <a:lnTo>
                      <a:pt x="155" y="109"/>
                    </a:lnTo>
                    <a:cubicBezTo>
                      <a:pt x="155" y="110"/>
                      <a:pt x="154" y="112"/>
                      <a:pt x="153" y="114"/>
                    </a:cubicBezTo>
                    <a:lnTo>
                      <a:pt x="140" y="135"/>
                    </a:lnTo>
                    <a:cubicBezTo>
                      <a:pt x="139" y="137"/>
                      <a:pt x="137" y="139"/>
                      <a:pt x="135" y="140"/>
                    </a:cubicBezTo>
                    <a:lnTo>
                      <a:pt x="114" y="153"/>
                    </a:lnTo>
                    <a:cubicBezTo>
                      <a:pt x="112" y="154"/>
                      <a:pt x="110" y="155"/>
                      <a:pt x="109" y="155"/>
                    </a:cubicBezTo>
                    <a:lnTo>
                      <a:pt x="84" y="160"/>
                    </a:lnTo>
                    <a:cubicBezTo>
                      <a:pt x="82" y="161"/>
                      <a:pt x="79" y="161"/>
                      <a:pt x="77" y="160"/>
                    </a:cubicBezTo>
                    <a:lnTo>
                      <a:pt x="52" y="155"/>
                    </a:lnTo>
                    <a:cubicBezTo>
                      <a:pt x="50" y="155"/>
                      <a:pt x="48" y="154"/>
                      <a:pt x="47" y="153"/>
                    </a:cubicBezTo>
                    <a:lnTo>
                      <a:pt x="27" y="140"/>
                    </a:lnTo>
                    <a:cubicBezTo>
                      <a:pt x="25" y="139"/>
                      <a:pt x="23" y="137"/>
                      <a:pt x="22" y="135"/>
                    </a:cubicBezTo>
                    <a:lnTo>
                      <a:pt x="8" y="114"/>
                    </a:lnTo>
                    <a:cubicBezTo>
                      <a:pt x="7" y="113"/>
                      <a:pt x="6" y="111"/>
                      <a:pt x="6" y="109"/>
                    </a:cubicBezTo>
                    <a:lnTo>
                      <a:pt x="1" y="84"/>
                    </a:lnTo>
                    <a:close/>
                    <a:moveTo>
                      <a:pt x="37" y="102"/>
                    </a:moveTo>
                    <a:lnTo>
                      <a:pt x="35" y="97"/>
                    </a:lnTo>
                    <a:lnTo>
                      <a:pt x="49" y="118"/>
                    </a:lnTo>
                    <a:lnTo>
                      <a:pt x="44" y="113"/>
                    </a:lnTo>
                    <a:lnTo>
                      <a:pt x="64" y="126"/>
                    </a:lnTo>
                    <a:lnTo>
                      <a:pt x="59" y="124"/>
                    </a:lnTo>
                    <a:lnTo>
                      <a:pt x="84" y="129"/>
                    </a:lnTo>
                    <a:lnTo>
                      <a:pt x="77" y="129"/>
                    </a:lnTo>
                    <a:lnTo>
                      <a:pt x="102" y="124"/>
                    </a:lnTo>
                    <a:lnTo>
                      <a:pt x="97" y="126"/>
                    </a:lnTo>
                    <a:lnTo>
                      <a:pt x="118" y="113"/>
                    </a:lnTo>
                    <a:lnTo>
                      <a:pt x="113" y="118"/>
                    </a:lnTo>
                    <a:lnTo>
                      <a:pt x="126" y="97"/>
                    </a:lnTo>
                    <a:lnTo>
                      <a:pt x="124" y="102"/>
                    </a:lnTo>
                    <a:lnTo>
                      <a:pt x="129" y="77"/>
                    </a:lnTo>
                    <a:lnTo>
                      <a:pt x="129" y="84"/>
                    </a:lnTo>
                    <a:lnTo>
                      <a:pt x="124" y="59"/>
                    </a:lnTo>
                    <a:lnTo>
                      <a:pt x="126" y="64"/>
                    </a:lnTo>
                    <a:lnTo>
                      <a:pt x="113" y="44"/>
                    </a:lnTo>
                    <a:lnTo>
                      <a:pt x="118" y="49"/>
                    </a:lnTo>
                    <a:lnTo>
                      <a:pt x="97" y="35"/>
                    </a:lnTo>
                    <a:lnTo>
                      <a:pt x="102" y="37"/>
                    </a:lnTo>
                    <a:lnTo>
                      <a:pt x="77" y="32"/>
                    </a:lnTo>
                    <a:lnTo>
                      <a:pt x="84" y="32"/>
                    </a:lnTo>
                    <a:lnTo>
                      <a:pt x="59" y="37"/>
                    </a:lnTo>
                    <a:lnTo>
                      <a:pt x="65" y="35"/>
                    </a:lnTo>
                    <a:lnTo>
                      <a:pt x="45" y="49"/>
                    </a:lnTo>
                    <a:lnTo>
                      <a:pt x="49" y="45"/>
                    </a:lnTo>
                    <a:lnTo>
                      <a:pt x="35" y="65"/>
                    </a:lnTo>
                    <a:lnTo>
                      <a:pt x="37" y="59"/>
                    </a:lnTo>
                    <a:lnTo>
                      <a:pt x="32" y="84"/>
                    </a:lnTo>
                    <a:lnTo>
                      <a:pt x="32" y="77"/>
                    </a:lnTo>
                    <a:lnTo>
                      <a:pt x="37" y="10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970" name="Rectangle 229"/>
              <p:cNvSpPr>
                <a:spLocks noChangeArrowheads="1"/>
              </p:cNvSpPr>
              <p:nvPr/>
            </p:nvSpPr>
            <p:spPr bwMode="auto">
              <a:xfrm>
                <a:off x="11794965" y="6354460"/>
                <a:ext cx="6412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下水処理場</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74" name="Rectangle 230"/>
              <p:cNvSpPr>
                <a:spLocks noChangeArrowheads="1"/>
              </p:cNvSpPr>
              <p:nvPr/>
            </p:nvSpPr>
            <p:spPr bwMode="auto">
              <a:xfrm>
                <a:off x="10740865" y="4011310"/>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1</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75" name="Rectangle 231"/>
              <p:cNvSpPr>
                <a:spLocks noChangeArrowheads="1"/>
              </p:cNvSpPr>
              <p:nvPr/>
            </p:nvSpPr>
            <p:spPr bwMode="auto">
              <a:xfrm>
                <a:off x="11386977" y="3881135"/>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2</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76" name="Rectangle 232"/>
              <p:cNvSpPr>
                <a:spLocks noChangeArrowheads="1"/>
              </p:cNvSpPr>
              <p:nvPr/>
            </p:nvSpPr>
            <p:spPr bwMode="auto">
              <a:xfrm>
                <a:off x="12015627" y="3752547"/>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3</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77" name="Rectangle 233"/>
              <p:cNvSpPr>
                <a:spLocks noChangeArrowheads="1"/>
              </p:cNvSpPr>
              <p:nvPr/>
            </p:nvSpPr>
            <p:spPr bwMode="auto">
              <a:xfrm>
                <a:off x="10821827" y="4528835"/>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9</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78" name="Rectangle 234"/>
              <p:cNvSpPr>
                <a:spLocks noChangeArrowheads="1"/>
              </p:cNvSpPr>
              <p:nvPr/>
            </p:nvSpPr>
            <p:spPr bwMode="auto">
              <a:xfrm>
                <a:off x="11171077" y="4463747"/>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8</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79" name="Rectangle 235"/>
              <p:cNvSpPr>
                <a:spLocks noChangeArrowheads="1"/>
              </p:cNvSpPr>
              <p:nvPr/>
            </p:nvSpPr>
            <p:spPr bwMode="auto">
              <a:xfrm>
                <a:off x="11450477" y="4463747"/>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7</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80" name="Rectangle 236"/>
              <p:cNvSpPr>
                <a:spLocks noChangeArrowheads="1"/>
              </p:cNvSpPr>
              <p:nvPr/>
            </p:nvSpPr>
            <p:spPr bwMode="auto">
              <a:xfrm>
                <a:off x="11837827" y="4463747"/>
                <a:ext cx="1575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11</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81" name="Rectangle 237"/>
              <p:cNvSpPr>
                <a:spLocks noChangeArrowheads="1"/>
              </p:cNvSpPr>
              <p:nvPr/>
            </p:nvSpPr>
            <p:spPr bwMode="auto">
              <a:xfrm>
                <a:off x="12160089" y="4270072"/>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FFFFFF"/>
                    </a:solidFill>
                    <a:effectLst/>
                    <a:latin typeface="Times New Roman" pitchFamily="18" charset="0"/>
                    <a:ea typeface="ＭＳ Ｐゴシック"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82" name="Rectangle 238"/>
              <p:cNvSpPr>
                <a:spLocks noChangeArrowheads="1"/>
              </p:cNvSpPr>
              <p:nvPr/>
            </p:nvSpPr>
            <p:spPr bwMode="auto">
              <a:xfrm>
                <a:off x="12145802" y="4595510"/>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13</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83" name="Rectangle 239"/>
              <p:cNvSpPr>
                <a:spLocks noChangeArrowheads="1"/>
              </p:cNvSpPr>
              <p:nvPr/>
            </p:nvSpPr>
            <p:spPr bwMode="auto">
              <a:xfrm>
                <a:off x="12450602" y="4592335"/>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12</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84" name="Rectangle 240"/>
              <p:cNvSpPr>
                <a:spLocks noChangeArrowheads="1"/>
              </p:cNvSpPr>
              <p:nvPr/>
            </p:nvSpPr>
            <p:spPr bwMode="auto">
              <a:xfrm>
                <a:off x="11193302" y="4916185"/>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4</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85" name="Rectangle 241"/>
              <p:cNvSpPr>
                <a:spLocks noChangeArrowheads="1"/>
              </p:cNvSpPr>
              <p:nvPr/>
            </p:nvSpPr>
            <p:spPr bwMode="auto">
              <a:xfrm>
                <a:off x="11499691" y="4916185"/>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5</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86" name="Rectangle 242"/>
              <p:cNvSpPr>
                <a:spLocks noChangeArrowheads="1"/>
              </p:cNvSpPr>
              <p:nvPr/>
            </p:nvSpPr>
            <p:spPr bwMode="auto">
              <a:xfrm>
                <a:off x="11823540" y="4916185"/>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6</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87" name="Rectangle 243"/>
              <p:cNvSpPr>
                <a:spLocks noChangeArrowheads="1"/>
              </p:cNvSpPr>
              <p:nvPr/>
            </p:nvSpPr>
            <p:spPr bwMode="auto">
              <a:xfrm>
                <a:off x="12145802" y="4916185"/>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14</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88" name="Rectangle 244"/>
              <p:cNvSpPr>
                <a:spLocks noChangeArrowheads="1"/>
              </p:cNvSpPr>
              <p:nvPr/>
            </p:nvSpPr>
            <p:spPr bwMode="auto">
              <a:xfrm>
                <a:off x="11193302" y="5209872"/>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24</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89" name="Rectangle 245"/>
              <p:cNvSpPr>
                <a:spLocks noChangeArrowheads="1"/>
              </p:cNvSpPr>
              <p:nvPr/>
            </p:nvSpPr>
            <p:spPr bwMode="auto">
              <a:xfrm>
                <a:off x="11499691" y="5209872"/>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19</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90" name="Rectangle 246"/>
              <p:cNvSpPr>
                <a:spLocks noChangeArrowheads="1"/>
              </p:cNvSpPr>
              <p:nvPr/>
            </p:nvSpPr>
            <p:spPr bwMode="auto">
              <a:xfrm>
                <a:off x="11823540" y="5209872"/>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16</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91" name="Rectangle 247"/>
              <p:cNvSpPr>
                <a:spLocks noChangeArrowheads="1"/>
              </p:cNvSpPr>
              <p:nvPr/>
            </p:nvSpPr>
            <p:spPr bwMode="auto">
              <a:xfrm>
                <a:off x="12145802" y="5209872"/>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dirty="0" smtClean="0">
                    <a:ln>
                      <a:noFill/>
                    </a:ln>
                    <a:solidFill>
                      <a:srgbClr val="000000"/>
                    </a:solidFill>
                    <a:effectLst/>
                    <a:latin typeface="Times New Roman" pitchFamily="18" charset="0"/>
                    <a:ea typeface="ＭＳ Ｐゴシック" pitchFamily="50" charset="-128"/>
                    <a:cs typeface="ＭＳ Ｐゴシック" pitchFamily="50" charset="-128"/>
                  </a:rPr>
                  <a:t>15</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92" name="Rectangle 248"/>
              <p:cNvSpPr>
                <a:spLocks noChangeArrowheads="1"/>
              </p:cNvSpPr>
              <p:nvPr/>
            </p:nvSpPr>
            <p:spPr bwMode="auto">
              <a:xfrm>
                <a:off x="11386977" y="5662310"/>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FFFFFF"/>
                    </a:solidFill>
                    <a:effectLst/>
                    <a:latin typeface="Times New Roman" pitchFamily="18" charset="0"/>
                    <a:ea typeface="ＭＳ Ｐゴシック" pitchFamily="50" charset="-128"/>
                    <a:cs typeface="ＭＳ Ｐゴシック" pitchFamily="50" charset="-128"/>
                  </a:rPr>
                  <a:t>22</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93" name="Rectangle 249"/>
              <p:cNvSpPr>
                <a:spLocks noChangeArrowheads="1"/>
              </p:cNvSpPr>
              <p:nvPr/>
            </p:nvSpPr>
            <p:spPr bwMode="auto">
              <a:xfrm>
                <a:off x="11693365" y="5662310"/>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21</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94" name="Rectangle 250"/>
              <p:cNvSpPr>
                <a:spLocks noChangeArrowheads="1"/>
              </p:cNvSpPr>
              <p:nvPr/>
            </p:nvSpPr>
            <p:spPr bwMode="auto">
              <a:xfrm>
                <a:off x="12015627" y="5662310"/>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17</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95" name="Rectangle 251"/>
              <p:cNvSpPr>
                <a:spLocks noChangeArrowheads="1"/>
              </p:cNvSpPr>
              <p:nvPr/>
            </p:nvSpPr>
            <p:spPr bwMode="auto">
              <a:xfrm>
                <a:off x="12323602" y="5662310"/>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FFFFFF"/>
                    </a:solidFill>
                    <a:effectLst/>
                    <a:latin typeface="Times New Roman" pitchFamily="18" charset="0"/>
                    <a:ea typeface="ＭＳ Ｐゴシック" pitchFamily="50" charset="-128"/>
                    <a:cs typeface="ＭＳ Ｐゴシック" pitchFamily="50" charset="-128"/>
                  </a:rPr>
                  <a:t>18</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96" name="Rectangle 252"/>
              <p:cNvSpPr>
                <a:spLocks noChangeArrowheads="1"/>
              </p:cNvSpPr>
              <p:nvPr/>
            </p:nvSpPr>
            <p:spPr bwMode="auto">
              <a:xfrm>
                <a:off x="10629740" y="5530547"/>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23</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97" name="Rectangle 253"/>
              <p:cNvSpPr>
                <a:spLocks noChangeArrowheads="1"/>
              </p:cNvSpPr>
              <p:nvPr/>
            </p:nvSpPr>
            <p:spPr bwMode="auto">
              <a:xfrm>
                <a:off x="11693365" y="5824235"/>
                <a:ext cx="166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FFFFFF"/>
                    </a:solidFill>
                    <a:effectLst/>
                    <a:latin typeface="Times New Roman" pitchFamily="18" charset="0"/>
                    <a:ea typeface="ＭＳ Ｐゴシック"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84280" name="グループ化 84279"/>
            <p:cNvGrpSpPr/>
            <p:nvPr/>
          </p:nvGrpSpPr>
          <p:grpSpPr>
            <a:xfrm>
              <a:off x="6658093" y="2930376"/>
              <a:ext cx="2353692" cy="2771675"/>
              <a:chOff x="15230315" y="3735085"/>
              <a:chExt cx="2353692" cy="2771675"/>
            </a:xfrm>
          </p:grpSpPr>
          <p:sp>
            <p:nvSpPr>
              <p:cNvPr id="83998" name="Rectangle 254"/>
              <p:cNvSpPr>
                <a:spLocks noChangeArrowheads="1"/>
              </p:cNvSpPr>
              <p:nvPr/>
            </p:nvSpPr>
            <p:spPr bwMode="auto">
              <a:xfrm>
                <a:off x="15458915" y="6351285"/>
                <a:ext cx="72936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２汚泥処理区</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999" name="Rectangle 255"/>
              <p:cNvSpPr>
                <a:spLocks noChangeArrowheads="1"/>
              </p:cNvSpPr>
              <p:nvPr/>
            </p:nvSpPr>
            <p:spPr bwMode="auto">
              <a:xfrm>
                <a:off x="16125665" y="3874785"/>
                <a:ext cx="630238" cy="319087"/>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256"/>
              <p:cNvSpPr>
                <a:spLocks noEditPoints="1"/>
              </p:cNvSpPr>
              <p:nvPr/>
            </p:nvSpPr>
            <p:spPr bwMode="auto">
              <a:xfrm>
                <a:off x="16112965" y="3862085"/>
                <a:ext cx="655638" cy="344487"/>
              </a:xfrm>
              <a:custGeom>
                <a:avLst/>
                <a:gdLst>
                  <a:gd name="T0" fmla="*/ 0 w 1248"/>
                  <a:gd name="T1" fmla="*/ 24 h 656"/>
                  <a:gd name="T2" fmla="*/ 24 w 1248"/>
                  <a:gd name="T3" fmla="*/ 0 h 656"/>
                  <a:gd name="T4" fmla="*/ 1224 w 1248"/>
                  <a:gd name="T5" fmla="*/ 0 h 656"/>
                  <a:gd name="T6" fmla="*/ 1248 w 1248"/>
                  <a:gd name="T7" fmla="*/ 24 h 656"/>
                  <a:gd name="T8" fmla="*/ 1248 w 1248"/>
                  <a:gd name="T9" fmla="*/ 632 h 656"/>
                  <a:gd name="T10" fmla="*/ 1224 w 1248"/>
                  <a:gd name="T11" fmla="*/ 656 h 656"/>
                  <a:gd name="T12" fmla="*/ 24 w 1248"/>
                  <a:gd name="T13" fmla="*/ 656 h 656"/>
                  <a:gd name="T14" fmla="*/ 0 w 1248"/>
                  <a:gd name="T15" fmla="*/ 632 h 656"/>
                  <a:gd name="T16" fmla="*/ 0 w 1248"/>
                  <a:gd name="T17" fmla="*/ 24 h 656"/>
                  <a:gd name="T18" fmla="*/ 48 w 1248"/>
                  <a:gd name="T19" fmla="*/ 632 h 656"/>
                  <a:gd name="T20" fmla="*/ 24 w 1248"/>
                  <a:gd name="T21" fmla="*/ 608 h 656"/>
                  <a:gd name="T22" fmla="*/ 1224 w 1248"/>
                  <a:gd name="T23" fmla="*/ 608 h 656"/>
                  <a:gd name="T24" fmla="*/ 1200 w 1248"/>
                  <a:gd name="T25" fmla="*/ 632 h 656"/>
                  <a:gd name="T26" fmla="*/ 1200 w 1248"/>
                  <a:gd name="T27" fmla="*/ 24 h 656"/>
                  <a:gd name="T28" fmla="*/ 1224 w 1248"/>
                  <a:gd name="T29" fmla="*/ 48 h 656"/>
                  <a:gd name="T30" fmla="*/ 24 w 1248"/>
                  <a:gd name="T31" fmla="*/ 48 h 656"/>
                  <a:gd name="T32" fmla="*/ 48 w 1248"/>
                  <a:gd name="T33" fmla="*/ 24 h 656"/>
                  <a:gd name="T34" fmla="*/ 48 w 1248"/>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656">
                    <a:moveTo>
                      <a:pt x="0" y="24"/>
                    </a:moveTo>
                    <a:cubicBezTo>
                      <a:pt x="0" y="11"/>
                      <a:pt x="11" y="0"/>
                      <a:pt x="24" y="0"/>
                    </a:cubicBezTo>
                    <a:lnTo>
                      <a:pt x="1224" y="0"/>
                    </a:lnTo>
                    <a:cubicBezTo>
                      <a:pt x="1238" y="0"/>
                      <a:pt x="1248" y="11"/>
                      <a:pt x="1248" y="24"/>
                    </a:cubicBezTo>
                    <a:lnTo>
                      <a:pt x="1248" y="632"/>
                    </a:lnTo>
                    <a:cubicBezTo>
                      <a:pt x="1248" y="646"/>
                      <a:pt x="1238" y="656"/>
                      <a:pt x="1224" y="656"/>
                    </a:cubicBezTo>
                    <a:lnTo>
                      <a:pt x="24" y="656"/>
                    </a:lnTo>
                    <a:cubicBezTo>
                      <a:pt x="11" y="656"/>
                      <a:pt x="0" y="646"/>
                      <a:pt x="0" y="632"/>
                    </a:cubicBezTo>
                    <a:lnTo>
                      <a:pt x="0" y="24"/>
                    </a:lnTo>
                    <a:close/>
                    <a:moveTo>
                      <a:pt x="48" y="632"/>
                    </a:moveTo>
                    <a:lnTo>
                      <a:pt x="24" y="608"/>
                    </a:lnTo>
                    <a:lnTo>
                      <a:pt x="1224" y="608"/>
                    </a:lnTo>
                    <a:lnTo>
                      <a:pt x="1200" y="632"/>
                    </a:lnTo>
                    <a:lnTo>
                      <a:pt x="1200" y="24"/>
                    </a:lnTo>
                    <a:lnTo>
                      <a:pt x="1224"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00" name="Rectangle 257"/>
              <p:cNvSpPr>
                <a:spLocks noChangeArrowheads="1"/>
              </p:cNvSpPr>
              <p:nvPr/>
            </p:nvSpPr>
            <p:spPr bwMode="auto">
              <a:xfrm>
                <a:off x="15495427" y="4000197"/>
                <a:ext cx="630238"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01" name="Freeform 258"/>
              <p:cNvSpPr>
                <a:spLocks noEditPoints="1"/>
              </p:cNvSpPr>
              <p:nvPr/>
            </p:nvSpPr>
            <p:spPr bwMode="auto">
              <a:xfrm>
                <a:off x="15482727" y="3987497"/>
                <a:ext cx="655638" cy="346075"/>
              </a:xfrm>
              <a:custGeom>
                <a:avLst/>
                <a:gdLst>
                  <a:gd name="T0" fmla="*/ 0 w 1248"/>
                  <a:gd name="T1" fmla="*/ 24 h 656"/>
                  <a:gd name="T2" fmla="*/ 24 w 1248"/>
                  <a:gd name="T3" fmla="*/ 0 h 656"/>
                  <a:gd name="T4" fmla="*/ 1224 w 1248"/>
                  <a:gd name="T5" fmla="*/ 0 h 656"/>
                  <a:gd name="T6" fmla="*/ 1248 w 1248"/>
                  <a:gd name="T7" fmla="*/ 24 h 656"/>
                  <a:gd name="T8" fmla="*/ 1248 w 1248"/>
                  <a:gd name="T9" fmla="*/ 632 h 656"/>
                  <a:gd name="T10" fmla="*/ 1224 w 1248"/>
                  <a:gd name="T11" fmla="*/ 656 h 656"/>
                  <a:gd name="T12" fmla="*/ 24 w 1248"/>
                  <a:gd name="T13" fmla="*/ 656 h 656"/>
                  <a:gd name="T14" fmla="*/ 0 w 1248"/>
                  <a:gd name="T15" fmla="*/ 632 h 656"/>
                  <a:gd name="T16" fmla="*/ 0 w 1248"/>
                  <a:gd name="T17" fmla="*/ 24 h 656"/>
                  <a:gd name="T18" fmla="*/ 48 w 1248"/>
                  <a:gd name="T19" fmla="*/ 632 h 656"/>
                  <a:gd name="T20" fmla="*/ 24 w 1248"/>
                  <a:gd name="T21" fmla="*/ 608 h 656"/>
                  <a:gd name="T22" fmla="*/ 1224 w 1248"/>
                  <a:gd name="T23" fmla="*/ 608 h 656"/>
                  <a:gd name="T24" fmla="*/ 1200 w 1248"/>
                  <a:gd name="T25" fmla="*/ 632 h 656"/>
                  <a:gd name="T26" fmla="*/ 1200 w 1248"/>
                  <a:gd name="T27" fmla="*/ 24 h 656"/>
                  <a:gd name="T28" fmla="*/ 1224 w 1248"/>
                  <a:gd name="T29" fmla="*/ 48 h 656"/>
                  <a:gd name="T30" fmla="*/ 24 w 1248"/>
                  <a:gd name="T31" fmla="*/ 48 h 656"/>
                  <a:gd name="T32" fmla="*/ 48 w 1248"/>
                  <a:gd name="T33" fmla="*/ 24 h 656"/>
                  <a:gd name="T34" fmla="*/ 48 w 1248"/>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656">
                    <a:moveTo>
                      <a:pt x="0" y="24"/>
                    </a:moveTo>
                    <a:cubicBezTo>
                      <a:pt x="0" y="11"/>
                      <a:pt x="11" y="0"/>
                      <a:pt x="24" y="0"/>
                    </a:cubicBezTo>
                    <a:lnTo>
                      <a:pt x="1224" y="0"/>
                    </a:lnTo>
                    <a:cubicBezTo>
                      <a:pt x="1238" y="0"/>
                      <a:pt x="1248" y="11"/>
                      <a:pt x="1248" y="24"/>
                    </a:cubicBezTo>
                    <a:lnTo>
                      <a:pt x="1248" y="632"/>
                    </a:lnTo>
                    <a:cubicBezTo>
                      <a:pt x="1248" y="646"/>
                      <a:pt x="1238" y="656"/>
                      <a:pt x="1224" y="656"/>
                    </a:cubicBezTo>
                    <a:lnTo>
                      <a:pt x="24" y="656"/>
                    </a:lnTo>
                    <a:cubicBezTo>
                      <a:pt x="11" y="656"/>
                      <a:pt x="0" y="646"/>
                      <a:pt x="0" y="632"/>
                    </a:cubicBezTo>
                    <a:lnTo>
                      <a:pt x="0" y="24"/>
                    </a:lnTo>
                    <a:close/>
                    <a:moveTo>
                      <a:pt x="48" y="632"/>
                    </a:moveTo>
                    <a:lnTo>
                      <a:pt x="24" y="608"/>
                    </a:lnTo>
                    <a:lnTo>
                      <a:pt x="1224" y="608"/>
                    </a:lnTo>
                    <a:lnTo>
                      <a:pt x="1200" y="632"/>
                    </a:lnTo>
                    <a:lnTo>
                      <a:pt x="1200" y="24"/>
                    </a:lnTo>
                    <a:lnTo>
                      <a:pt x="1224"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02" name="Rectangle 259"/>
              <p:cNvSpPr>
                <a:spLocks noChangeArrowheads="1"/>
              </p:cNvSpPr>
              <p:nvPr/>
            </p:nvSpPr>
            <p:spPr bwMode="auto">
              <a:xfrm>
                <a:off x="16755902" y="3747785"/>
                <a:ext cx="631825"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03" name="Freeform 260"/>
              <p:cNvSpPr>
                <a:spLocks noEditPoints="1"/>
              </p:cNvSpPr>
              <p:nvPr/>
            </p:nvSpPr>
            <p:spPr bwMode="auto">
              <a:xfrm>
                <a:off x="16743202" y="3735085"/>
                <a:ext cx="657225" cy="346075"/>
              </a:xfrm>
              <a:custGeom>
                <a:avLst/>
                <a:gdLst>
                  <a:gd name="T0" fmla="*/ 0 w 1248"/>
                  <a:gd name="T1" fmla="*/ 24 h 656"/>
                  <a:gd name="T2" fmla="*/ 24 w 1248"/>
                  <a:gd name="T3" fmla="*/ 0 h 656"/>
                  <a:gd name="T4" fmla="*/ 1224 w 1248"/>
                  <a:gd name="T5" fmla="*/ 0 h 656"/>
                  <a:gd name="T6" fmla="*/ 1248 w 1248"/>
                  <a:gd name="T7" fmla="*/ 24 h 656"/>
                  <a:gd name="T8" fmla="*/ 1248 w 1248"/>
                  <a:gd name="T9" fmla="*/ 632 h 656"/>
                  <a:gd name="T10" fmla="*/ 1224 w 1248"/>
                  <a:gd name="T11" fmla="*/ 656 h 656"/>
                  <a:gd name="T12" fmla="*/ 24 w 1248"/>
                  <a:gd name="T13" fmla="*/ 656 h 656"/>
                  <a:gd name="T14" fmla="*/ 0 w 1248"/>
                  <a:gd name="T15" fmla="*/ 632 h 656"/>
                  <a:gd name="T16" fmla="*/ 0 w 1248"/>
                  <a:gd name="T17" fmla="*/ 24 h 656"/>
                  <a:gd name="T18" fmla="*/ 48 w 1248"/>
                  <a:gd name="T19" fmla="*/ 632 h 656"/>
                  <a:gd name="T20" fmla="*/ 24 w 1248"/>
                  <a:gd name="T21" fmla="*/ 608 h 656"/>
                  <a:gd name="T22" fmla="*/ 1224 w 1248"/>
                  <a:gd name="T23" fmla="*/ 608 h 656"/>
                  <a:gd name="T24" fmla="*/ 1200 w 1248"/>
                  <a:gd name="T25" fmla="*/ 632 h 656"/>
                  <a:gd name="T26" fmla="*/ 1200 w 1248"/>
                  <a:gd name="T27" fmla="*/ 24 h 656"/>
                  <a:gd name="T28" fmla="*/ 1224 w 1248"/>
                  <a:gd name="T29" fmla="*/ 48 h 656"/>
                  <a:gd name="T30" fmla="*/ 24 w 1248"/>
                  <a:gd name="T31" fmla="*/ 48 h 656"/>
                  <a:gd name="T32" fmla="*/ 48 w 1248"/>
                  <a:gd name="T33" fmla="*/ 24 h 656"/>
                  <a:gd name="T34" fmla="*/ 48 w 1248"/>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656">
                    <a:moveTo>
                      <a:pt x="0" y="24"/>
                    </a:moveTo>
                    <a:cubicBezTo>
                      <a:pt x="0" y="11"/>
                      <a:pt x="11" y="0"/>
                      <a:pt x="24" y="0"/>
                    </a:cubicBezTo>
                    <a:lnTo>
                      <a:pt x="1224" y="0"/>
                    </a:lnTo>
                    <a:cubicBezTo>
                      <a:pt x="1238" y="0"/>
                      <a:pt x="1248" y="11"/>
                      <a:pt x="1248" y="24"/>
                    </a:cubicBezTo>
                    <a:lnTo>
                      <a:pt x="1248" y="632"/>
                    </a:lnTo>
                    <a:cubicBezTo>
                      <a:pt x="1248" y="646"/>
                      <a:pt x="1238" y="656"/>
                      <a:pt x="1224" y="656"/>
                    </a:cubicBezTo>
                    <a:lnTo>
                      <a:pt x="24" y="656"/>
                    </a:lnTo>
                    <a:cubicBezTo>
                      <a:pt x="11" y="656"/>
                      <a:pt x="0" y="646"/>
                      <a:pt x="0" y="632"/>
                    </a:cubicBezTo>
                    <a:lnTo>
                      <a:pt x="0" y="24"/>
                    </a:lnTo>
                    <a:close/>
                    <a:moveTo>
                      <a:pt x="48" y="632"/>
                    </a:moveTo>
                    <a:lnTo>
                      <a:pt x="24" y="608"/>
                    </a:lnTo>
                    <a:lnTo>
                      <a:pt x="1224" y="608"/>
                    </a:lnTo>
                    <a:lnTo>
                      <a:pt x="1200" y="632"/>
                    </a:lnTo>
                    <a:lnTo>
                      <a:pt x="1200" y="24"/>
                    </a:lnTo>
                    <a:lnTo>
                      <a:pt x="1224"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04" name="Rectangle 261"/>
              <p:cNvSpPr>
                <a:spLocks noChangeArrowheads="1"/>
              </p:cNvSpPr>
              <p:nvPr/>
            </p:nvSpPr>
            <p:spPr bwMode="auto">
              <a:xfrm>
                <a:off x="15873252" y="4447872"/>
                <a:ext cx="630238" cy="311150"/>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05" name="Freeform 262"/>
              <p:cNvSpPr>
                <a:spLocks noEditPoints="1"/>
              </p:cNvSpPr>
              <p:nvPr/>
            </p:nvSpPr>
            <p:spPr bwMode="auto">
              <a:xfrm>
                <a:off x="15860552" y="4435172"/>
                <a:ext cx="655638" cy="336550"/>
              </a:xfrm>
              <a:custGeom>
                <a:avLst/>
                <a:gdLst>
                  <a:gd name="T0" fmla="*/ 0 w 1248"/>
                  <a:gd name="T1" fmla="*/ 24 h 640"/>
                  <a:gd name="T2" fmla="*/ 24 w 1248"/>
                  <a:gd name="T3" fmla="*/ 0 h 640"/>
                  <a:gd name="T4" fmla="*/ 1224 w 1248"/>
                  <a:gd name="T5" fmla="*/ 0 h 640"/>
                  <a:gd name="T6" fmla="*/ 1248 w 1248"/>
                  <a:gd name="T7" fmla="*/ 24 h 640"/>
                  <a:gd name="T8" fmla="*/ 1248 w 1248"/>
                  <a:gd name="T9" fmla="*/ 616 h 640"/>
                  <a:gd name="T10" fmla="*/ 1224 w 1248"/>
                  <a:gd name="T11" fmla="*/ 640 h 640"/>
                  <a:gd name="T12" fmla="*/ 24 w 1248"/>
                  <a:gd name="T13" fmla="*/ 640 h 640"/>
                  <a:gd name="T14" fmla="*/ 0 w 1248"/>
                  <a:gd name="T15" fmla="*/ 616 h 640"/>
                  <a:gd name="T16" fmla="*/ 0 w 1248"/>
                  <a:gd name="T17" fmla="*/ 24 h 640"/>
                  <a:gd name="T18" fmla="*/ 48 w 1248"/>
                  <a:gd name="T19" fmla="*/ 616 h 640"/>
                  <a:gd name="T20" fmla="*/ 24 w 1248"/>
                  <a:gd name="T21" fmla="*/ 592 h 640"/>
                  <a:gd name="T22" fmla="*/ 1224 w 1248"/>
                  <a:gd name="T23" fmla="*/ 592 h 640"/>
                  <a:gd name="T24" fmla="*/ 1200 w 1248"/>
                  <a:gd name="T25" fmla="*/ 616 h 640"/>
                  <a:gd name="T26" fmla="*/ 1200 w 1248"/>
                  <a:gd name="T27" fmla="*/ 24 h 640"/>
                  <a:gd name="T28" fmla="*/ 1224 w 1248"/>
                  <a:gd name="T29" fmla="*/ 48 h 640"/>
                  <a:gd name="T30" fmla="*/ 24 w 1248"/>
                  <a:gd name="T31" fmla="*/ 48 h 640"/>
                  <a:gd name="T32" fmla="*/ 48 w 1248"/>
                  <a:gd name="T33" fmla="*/ 24 h 640"/>
                  <a:gd name="T34" fmla="*/ 48 w 1248"/>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640">
                    <a:moveTo>
                      <a:pt x="0" y="24"/>
                    </a:moveTo>
                    <a:cubicBezTo>
                      <a:pt x="0" y="11"/>
                      <a:pt x="11" y="0"/>
                      <a:pt x="24" y="0"/>
                    </a:cubicBezTo>
                    <a:lnTo>
                      <a:pt x="1224" y="0"/>
                    </a:lnTo>
                    <a:cubicBezTo>
                      <a:pt x="1238" y="0"/>
                      <a:pt x="1248" y="11"/>
                      <a:pt x="1248" y="24"/>
                    </a:cubicBezTo>
                    <a:lnTo>
                      <a:pt x="1248" y="616"/>
                    </a:lnTo>
                    <a:cubicBezTo>
                      <a:pt x="1248" y="630"/>
                      <a:pt x="1238" y="640"/>
                      <a:pt x="1224" y="640"/>
                    </a:cubicBezTo>
                    <a:lnTo>
                      <a:pt x="24" y="640"/>
                    </a:lnTo>
                    <a:cubicBezTo>
                      <a:pt x="11" y="640"/>
                      <a:pt x="0" y="630"/>
                      <a:pt x="0" y="616"/>
                    </a:cubicBezTo>
                    <a:lnTo>
                      <a:pt x="0" y="24"/>
                    </a:lnTo>
                    <a:close/>
                    <a:moveTo>
                      <a:pt x="48" y="616"/>
                    </a:moveTo>
                    <a:lnTo>
                      <a:pt x="24" y="592"/>
                    </a:lnTo>
                    <a:lnTo>
                      <a:pt x="1224" y="592"/>
                    </a:lnTo>
                    <a:lnTo>
                      <a:pt x="1200" y="616"/>
                    </a:lnTo>
                    <a:lnTo>
                      <a:pt x="1200" y="24"/>
                    </a:lnTo>
                    <a:lnTo>
                      <a:pt x="1224"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06" name="Rectangle 263"/>
              <p:cNvSpPr>
                <a:spLocks noChangeArrowheads="1"/>
              </p:cNvSpPr>
              <p:nvPr/>
            </p:nvSpPr>
            <p:spPr bwMode="auto">
              <a:xfrm>
                <a:off x="16563815" y="4447872"/>
                <a:ext cx="319088" cy="311150"/>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07" name="Freeform 264"/>
              <p:cNvSpPr>
                <a:spLocks noEditPoints="1"/>
              </p:cNvSpPr>
              <p:nvPr/>
            </p:nvSpPr>
            <p:spPr bwMode="auto">
              <a:xfrm>
                <a:off x="16551115" y="4435172"/>
                <a:ext cx="344488" cy="336550"/>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08" name="Rectangle 265"/>
              <p:cNvSpPr>
                <a:spLocks noChangeArrowheads="1"/>
              </p:cNvSpPr>
              <p:nvPr/>
            </p:nvSpPr>
            <p:spPr bwMode="auto">
              <a:xfrm>
                <a:off x="16882902" y="4252610"/>
                <a:ext cx="311150" cy="32067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09" name="Freeform 266"/>
              <p:cNvSpPr>
                <a:spLocks noEditPoints="1"/>
              </p:cNvSpPr>
              <p:nvPr/>
            </p:nvSpPr>
            <p:spPr bwMode="auto">
              <a:xfrm>
                <a:off x="16870202" y="4241497"/>
                <a:ext cx="336550" cy="344487"/>
              </a:xfrm>
              <a:custGeom>
                <a:avLst/>
                <a:gdLst>
                  <a:gd name="T0" fmla="*/ 0 w 640"/>
                  <a:gd name="T1" fmla="*/ 24 h 656"/>
                  <a:gd name="T2" fmla="*/ 24 w 640"/>
                  <a:gd name="T3" fmla="*/ 0 h 656"/>
                  <a:gd name="T4" fmla="*/ 616 w 640"/>
                  <a:gd name="T5" fmla="*/ 0 h 656"/>
                  <a:gd name="T6" fmla="*/ 640 w 640"/>
                  <a:gd name="T7" fmla="*/ 24 h 656"/>
                  <a:gd name="T8" fmla="*/ 640 w 640"/>
                  <a:gd name="T9" fmla="*/ 632 h 656"/>
                  <a:gd name="T10" fmla="*/ 616 w 640"/>
                  <a:gd name="T11" fmla="*/ 656 h 656"/>
                  <a:gd name="T12" fmla="*/ 24 w 640"/>
                  <a:gd name="T13" fmla="*/ 656 h 656"/>
                  <a:gd name="T14" fmla="*/ 0 w 640"/>
                  <a:gd name="T15" fmla="*/ 632 h 656"/>
                  <a:gd name="T16" fmla="*/ 0 w 640"/>
                  <a:gd name="T17" fmla="*/ 24 h 656"/>
                  <a:gd name="T18" fmla="*/ 48 w 640"/>
                  <a:gd name="T19" fmla="*/ 632 h 656"/>
                  <a:gd name="T20" fmla="*/ 24 w 640"/>
                  <a:gd name="T21" fmla="*/ 608 h 656"/>
                  <a:gd name="T22" fmla="*/ 616 w 640"/>
                  <a:gd name="T23" fmla="*/ 608 h 656"/>
                  <a:gd name="T24" fmla="*/ 592 w 640"/>
                  <a:gd name="T25" fmla="*/ 632 h 656"/>
                  <a:gd name="T26" fmla="*/ 592 w 640"/>
                  <a:gd name="T27" fmla="*/ 24 h 656"/>
                  <a:gd name="T28" fmla="*/ 616 w 640"/>
                  <a:gd name="T29" fmla="*/ 48 h 656"/>
                  <a:gd name="T30" fmla="*/ 24 w 640"/>
                  <a:gd name="T31" fmla="*/ 48 h 656"/>
                  <a:gd name="T32" fmla="*/ 48 w 640"/>
                  <a:gd name="T33" fmla="*/ 24 h 656"/>
                  <a:gd name="T34" fmla="*/ 48 w 64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56">
                    <a:moveTo>
                      <a:pt x="0" y="24"/>
                    </a:moveTo>
                    <a:cubicBezTo>
                      <a:pt x="0" y="11"/>
                      <a:pt x="11" y="0"/>
                      <a:pt x="24" y="0"/>
                    </a:cubicBezTo>
                    <a:lnTo>
                      <a:pt x="616" y="0"/>
                    </a:lnTo>
                    <a:cubicBezTo>
                      <a:pt x="630" y="0"/>
                      <a:pt x="640" y="11"/>
                      <a:pt x="640" y="24"/>
                    </a:cubicBezTo>
                    <a:lnTo>
                      <a:pt x="640" y="632"/>
                    </a:lnTo>
                    <a:cubicBezTo>
                      <a:pt x="640" y="646"/>
                      <a:pt x="630" y="656"/>
                      <a:pt x="616" y="656"/>
                    </a:cubicBezTo>
                    <a:lnTo>
                      <a:pt x="24" y="656"/>
                    </a:lnTo>
                    <a:cubicBezTo>
                      <a:pt x="11" y="656"/>
                      <a:pt x="0" y="646"/>
                      <a:pt x="0" y="632"/>
                    </a:cubicBezTo>
                    <a:lnTo>
                      <a:pt x="0" y="24"/>
                    </a:lnTo>
                    <a:close/>
                    <a:moveTo>
                      <a:pt x="48" y="632"/>
                    </a:moveTo>
                    <a:lnTo>
                      <a:pt x="24" y="608"/>
                    </a:lnTo>
                    <a:lnTo>
                      <a:pt x="616" y="608"/>
                    </a:lnTo>
                    <a:lnTo>
                      <a:pt x="592" y="632"/>
                    </a:lnTo>
                    <a:lnTo>
                      <a:pt x="592" y="24"/>
                    </a:lnTo>
                    <a:lnTo>
                      <a:pt x="616" y="48"/>
                    </a:lnTo>
                    <a:lnTo>
                      <a:pt x="24" y="48"/>
                    </a:lnTo>
                    <a:lnTo>
                      <a:pt x="48" y="24"/>
                    </a:lnTo>
                    <a:lnTo>
                      <a:pt x="48" y="632"/>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10" name="Rectangle 267"/>
              <p:cNvSpPr>
                <a:spLocks noChangeArrowheads="1"/>
              </p:cNvSpPr>
              <p:nvPr/>
            </p:nvSpPr>
            <p:spPr bwMode="auto">
              <a:xfrm>
                <a:off x="16882902" y="4573285"/>
                <a:ext cx="311150" cy="312737"/>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11" name="Freeform 268"/>
              <p:cNvSpPr>
                <a:spLocks noEditPoints="1"/>
              </p:cNvSpPr>
              <p:nvPr/>
            </p:nvSpPr>
            <p:spPr bwMode="auto">
              <a:xfrm>
                <a:off x="16870202" y="4560585"/>
                <a:ext cx="336550" cy="338137"/>
              </a:xfrm>
              <a:custGeom>
                <a:avLst/>
                <a:gdLst>
                  <a:gd name="T0" fmla="*/ 0 w 640"/>
                  <a:gd name="T1" fmla="*/ 24 h 640"/>
                  <a:gd name="T2" fmla="*/ 24 w 640"/>
                  <a:gd name="T3" fmla="*/ 0 h 640"/>
                  <a:gd name="T4" fmla="*/ 616 w 640"/>
                  <a:gd name="T5" fmla="*/ 0 h 640"/>
                  <a:gd name="T6" fmla="*/ 640 w 640"/>
                  <a:gd name="T7" fmla="*/ 24 h 640"/>
                  <a:gd name="T8" fmla="*/ 640 w 640"/>
                  <a:gd name="T9" fmla="*/ 616 h 640"/>
                  <a:gd name="T10" fmla="*/ 616 w 640"/>
                  <a:gd name="T11" fmla="*/ 640 h 640"/>
                  <a:gd name="T12" fmla="*/ 24 w 640"/>
                  <a:gd name="T13" fmla="*/ 640 h 640"/>
                  <a:gd name="T14" fmla="*/ 0 w 640"/>
                  <a:gd name="T15" fmla="*/ 616 h 640"/>
                  <a:gd name="T16" fmla="*/ 0 w 640"/>
                  <a:gd name="T17" fmla="*/ 24 h 640"/>
                  <a:gd name="T18" fmla="*/ 48 w 640"/>
                  <a:gd name="T19" fmla="*/ 616 h 640"/>
                  <a:gd name="T20" fmla="*/ 24 w 640"/>
                  <a:gd name="T21" fmla="*/ 592 h 640"/>
                  <a:gd name="T22" fmla="*/ 616 w 640"/>
                  <a:gd name="T23" fmla="*/ 592 h 640"/>
                  <a:gd name="T24" fmla="*/ 592 w 640"/>
                  <a:gd name="T25" fmla="*/ 616 h 640"/>
                  <a:gd name="T26" fmla="*/ 592 w 640"/>
                  <a:gd name="T27" fmla="*/ 24 h 640"/>
                  <a:gd name="T28" fmla="*/ 616 w 640"/>
                  <a:gd name="T29" fmla="*/ 48 h 640"/>
                  <a:gd name="T30" fmla="*/ 24 w 640"/>
                  <a:gd name="T31" fmla="*/ 48 h 640"/>
                  <a:gd name="T32" fmla="*/ 48 w 640"/>
                  <a:gd name="T33" fmla="*/ 24 h 640"/>
                  <a:gd name="T34" fmla="*/ 48 w 6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40">
                    <a:moveTo>
                      <a:pt x="0" y="24"/>
                    </a:moveTo>
                    <a:cubicBezTo>
                      <a:pt x="0" y="11"/>
                      <a:pt x="11" y="0"/>
                      <a:pt x="24" y="0"/>
                    </a:cubicBezTo>
                    <a:lnTo>
                      <a:pt x="616" y="0"/>
                    </a:lnTo>
                    <a:cubicBezTo>
                      <a:pt x="630" y="0"/>
                      <a:pt x="640" y="11"/>
                      <a:pt x="640" y="24"/>
                    </a:cubicBezTo>
                    <a:lnTo>
                      <a:pt x="640" y="616"/>
                    </a:lnTo>
                    <a:cubicBezTo>
                      <a:pt x="640" y="630"/>
                      <a:pt x="630" y="640"/>
                      <a:pt x="616" y="640"/>
                    </a:cubicBezTo>
                    <a:lnTo>
                      <a:pt x="24" y="640"/>
                    </a:lnTo>
                    <a:cubicBezTo>
                      <a:pt x="11" y="640"/>
                      <a:pt x="0" y="630"/>
                      <a:pt x="0" y="616"/>
                    </a:cubicBezTo>
                    <a:lnTo>
                      <a:pt x="0" y="24"/>
                    </a:lnTo>
                    <a:close/>
                    <a:moveTo>
                      <a:pt x="48" y="616"/>
                    </a:moveTo>
                    <a:lnTo>
                      <a:pt x="24" y="592"/>
                    </a:lnTo>
                    <a:lnTo>
                      <a:pt x="616" y="592"/>
                    </a:lnTo>
                    <a:lnTo>
                      <a:pt x="592" y="616"/>
                    </a:lnTo>
                    <a:lnTo>
                      <a:pt x="592" y="24"/>
                    </a:lnTo>
                    <a:lnTo>
                      <a:pt x="616" y="48"/>
                    </a:lnTo>
                    <a:lnTo>
                      <a:pt x="24" y="48"/>
                    </a:lnTo>
                    <a:lnTo>
                      <a:pt x="48" y="24"/>
                    </a:lnTo>
                    <a:lnTo>
                      <a:pt x="48" y="616"/>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12" name="Rectangle 269"/>
              <p:cNvSpPr>
                <a:spLocks noChangeArrowheads="1"/>
              </p:cNvSpPr>
              <p:nvPr/>
            </p:nvSpPr>
            <p:spPr bwMode="auto">
              <a:xfrm>
                <a:off x="17194052" y="4573285"/>
                <a:ext cx="319088" cy="312737"/>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13" name="Freeform 270"/>
              <p:cNvSpPr>
                <a:spLocks noEditPoints="1"/>
              </p:cNvSpPr>
              <p:nvPr/>
            </p:nvSpPr>
            <p:spPr bwMode="auto">
              <a:xfrm>
                <a:off x="17181352" y="4560585"/>
                <a:ext cx="344488" cy="338137"/>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B7E"/>
              </a:solidFill>
              <a:ln w="0" cap="flat">
                <a:solidFill>
                  <a:srgbClr val="525B7E"/>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14" name="Rectangle 271"/>
              <p:cNvSpPr>
                <a:spLocks noChangeArrowheads="1"/>
              </p:cNvSpPr>
              <p:nvPr/>
            </p:nvSpPr>
            <p:spPr bwMode="auto">
              <a:xfrm>
                <a:off x="16882902" y="4886022"/>
                <a:ext cx="311150" cy="320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15" name="Freeform 272"/>
              <p:cNvSpPr>
                <a:spLocks noEditPoints="1"/>
              </p:cNvSpPr>
              <p:nvPr/>
            </p:nvSpPr>
            <p:spPr bwMode="auto">
              <a:xfrm>
                <a:off x="16870202" y="4873322"/>
                <a:ext cx="336550" cy="346075"/>
              </a:xfrm>
              <a:custGeom>
                <a:avLst/>
                <a:gdLst>
                  <a:gd name="T0" fmla="*/ 0 w 640"/>
                  <a:gd name="T1" fmla="*/ 24 h 656"/>
                  <a:gd name="T2" fmla="*/ 24 w 640"/>
                  <a:gd name="T3" fmla="*/ 0 h 656"/>
                  <a:gd name="T4" fmla="*/ 616 w 640"/>
                  <a:gd name="T5" fmla="*/ 0 h 656"/>
                  <a:gd name="T6" fmla="*/ 640 w 640"/>
                  <a:gd name="T7" fmla="*/ 24 h 656"/>
                  <a:gd name="T8" fmla="*/ 640 w 640"/>
                  <a:gd name="T9" fmla="*/ 632 h 656"/>
                  <a:gd name="T10" fmla="*/ 616 w 640"/>
                  <a:gd name="T11" fmla="*/ 656 h 656"/>
                  <a:gd name="T12" fmla="*/ 24 w 640"/>
                  <a:gd name="T13" fmla="*/ 656 h 656"/>
                  <a:gd name="T14" fmla="*/ 0 w 640"/>
                  <a:gd name="T15" fmla="*/ 632 h 656"/>
                  <a:gd name="T16" fmla="*/ 0 w 640"/>
                  <a:gd name="T17" fmla="*/ 24 h 656"/>
                  <a:gd name="T18" fmla="*/ 48 w 640"/>
                  <a:gd name="T19" fmla="*/ 632 h 656"/>
                  <a:gd name="T20" fmla="*/ 24 w 640"/>
                  <a:gd name="T21" fmla="*/ 608 h 656"/>
                  <a:gd name="T22" fmla="*/ 616 w 640"/>
                  <a:gd name="T23" fmla="*/ 608 h 656"/>
                  <a:gd name="T24" fmla="*/ 592 w 640"/>
                  <a:gd name="T25" fmla="*/ 632 h 656"/>
                  <a:gd name="T26" fmla="*/ 592 w 640"/>
                  <a:gd name="T27" fmla="*/ 24 h 656"/>
                  <a:gd name="T28" fmla="*/ 616 w 640"/>
                  <a:gd name="T29" fmla="*/ 48 h 656"/>
                  <a:gd name="T30" fmla="*/ 24 w 640"/>
                  <a:gd name="T31" fmla="*/ 48 h 656"/>
                  <a:gd name="T32" fmla="*/ 48 w 640"/>
                  <a:gd name="T33" fmla="*/ 24 h 656"/>
                  <a:gd name="T34" fmla="*/ 48 w 64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56">
                    <a:moveTo>
                      <a:pt x="0" y="24"/>
                    </a:moveTo>
                    <a:cubicBezTo>
                      <a:pt x="0" y="11"/>
                      <a:pt x="11" y="0"/>
                      <a:pt x="24" y="0"/>
                    </a:cubicBezTo>
                    <a:lnTo>
                      <a:pt x="616" y="0"/>
                    </a:lnTo>
                    <a:cubicBezTo>
                      <a:pt x="630" y="0"/>
                      <a:pt x="640" y="11"/>
                      <a:pt x="640" y="24"/>
                    </a:cubicBezTo>
                    <a:lnTo>
                      <a:pt x="640" y="632"/>
                    </a:lnTo>
                    <a:cubicBezTo>
                      <a:pt x="640" y="646"/>
                      <a:pt x="630" y="656"/>
                      <a:pt x="616" y="656"/>
                    </a:cubicBezTo>
                    <a:lnTo>
                      <a:pt x="24" y="656"/>
                    </a:lnTo>
                    <a:cubicBezTo>
                      <a:pt x="11" y="656"/>
                      <a:pt x="0" y="646"/>
                      <a:pt x="0" y="632"/>
                    </a:cubicBezTo>
                    <a:lnTo>
                      <a:pt x="0" y="24"/>
                    </a:lnTo>
                    <a:close/>
                    <a:moveTo>
                      <a:pt x="48" y="632"/>
                    </a:moveTo>
                    <a:lnTo>
                      <a:pt x="24" y="608"/>
                    </a:lnTo>
                    <a:lnTo>
                      <a:pt x="616" y="608"/>
                    </a:lnTo>
                    <a:lnTo>
                      <a:pt x="592" y="632"/>
                    </a:lnTo>
                    <a:lnTo>
                      <a:pt x="592" y="24"/>
                    </a:lnTo>
                    <a:lnTo>
                      <a:pt x="616"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16" name="Rectangle 273"/>
              <p:cNvSpPr>
                <a:spLocks noChangeArrowheads="1"/>
              </p:cNvSpPr>
              <p:nvPr/>
            </p:nvSpPr>
            <p:spPr bwMode="auto">
              <a:xfrm>
                <a:off x="16882902" y="5206697"/>
                <a:ext cx="311150" cy="311150"/>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17" name="Freeform 274"/>
              <p:cNvSpPr>
                <a:spLocks noEditPoints="1"/>
              </p:cNvSpPr>
              <p:nvPr/>
            </p:nvSpPr>
            <p:spPr bwMode="auto">
              <a:xfrm>
                <a:off x="16870202" y="5193997"/>
                <a:ext cx="336550" cy="336550"/>
              </a:xfrm>
              <a:custGeom>
                <a:avLst/>
                <a:gdLst>
                  <a:gd name="T0" fmla="*/ 0 w 640"/>
                  <a:gd name="T1" fmla="*/ 24 h 640"/>
                  <a:gd name="T2" fmla="*/ 24 w 640"/>
                  <a:gd name="T3" fmla="*/ 0 h 640"/>
                  <a:gd name="T4" fmla="*/ 616 w 640"/>
                  <a:gd name="T5" fmla="*/ 0 h 640"/>
                  <a:gd name="T6" fmla="*/ 640 w 640"/>
                  <a:gd name="T7" fmla="*/ 24 h 640"/>
                  <a:gd name="T8" fmla="*/ 640 w 640"/>
                  <a:gd name="T9" fmla="*/ 616 h 640"/>
                  <a:gd name="T10" fmla="*/ 616 w 640"/>
                  <a:gd name="T11" fmla="*/ 640 h 640"/>
                  <a:gd name="T12" fmla="*/ 24 w 640"/>
                  <a:gd name="T13" fmla="*/ 640 h 640"/>
                  <a:gd name="T14" fmla="*/ 0 w 640"/>
                  <a:gd name="T15" fmla="*/ 616 h 640"/>
                  <a:gd name="T16" fmla="*/ 0 w 640"/>
                  <a:gd name="T17" fmla="*/ 24 h 640"/>
                  <a:gd name="T18" fmla="*/ 48 w 640"/>
                  <a:gd name="T19" fmla="*/ 616 h 640"/>
                  <a:gd name="T20" fmla="*/ 24 w 640"/>
                  <a:gd name="T21" fmla="*/ 592 h 640"/>
                  <a:gd name="T22" fmla="*/ 616 w 640"/>
                  <a:gd name="T23" fmla="*/ 592 h 640"/>
                  <a:gd name="T24" fmla="*/ 592 w 640"/>
                  <a:gd name="T25" fmla="*/ 616 h 640"/>
                  <a:gd name="T26" fmla="*/ 592 w 640"/>
                  <a:gd name="T27" fmla="*/ 24 h 640"/>
                  <a:gd name="T28" fmla="*/ 616 w 640"/>
                  <a:gd name="T29" fmla="*/ 48 h 640"/>
                  <a:gd name="T30" fmla="*/ 24 w 640"/>
                  <a:gd name="T31" fmla="*/ 48 h 640"/>
                  <a:gd name="T32" fmla="*/ 48 w 640"/>
                  <a:gd name="T33" fmla="*/ 24 h 640"/>
                  <a:gd name="T34" fmla="*/ 48 w 6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40">
                    <a:moveTo>
                      <a:pt x="0" y="24"/>
                    </a:moveTo>
                    <a:cubicBezTo>
                      <a:pt x="0" y="11"/>
                      <a:pt x="11" y="0"/>
                      <a:pt x="24" y="0"/>
                    </a:cubicBezTo>
                    <a:lnTo>
                      <a:pt x="616" y="0"/>
                    </a:lnTo>
                    <a:cubicBezTo>
                      <a:pt x="630" y="0"/>
                      <a:pt x="640" y="11"/>
                      <a:pt x="640" y="24"/>
                    </a:cubicBezTo>
                    <a:lnTo>
                      <a:pt x="640" y="616"/>
                    </a:lnTo>
                    <a:cubicBezTo>
                      <a:pt x="640" y="630"/>
                      <a:pt x="630" y="640"/>
                      <a:pt x="616" y="640"/>
                    </a:cubicBezTo>
                    <a:lnTo>
                      <a:pt x="24" y="640"/>
                    </a:lnTo>
                    <a:cubicBezTo>
                      <a:pt x="11" y="640"/>
                      <a:pt x="0" y="630"/>
                      <a:pt x="0" y="616"/>
                    </a:cubicBezTo>
                    <a:lnTo>
                      <a:pt x="0" y="24"/>
                    </a:lnTo>
                    <a:close/>
                    <a:moveTo>
                      <a:pt x="48" y="616"/>
                    </a:moveTo>
                    <a:lnTo>
                      <a:pt x="24" y="592"/>
                    </a:lnTo>
                    <a:lnTo>
                      <a:pt x="616" y="592"/>
                    </a:lnTo>
                    <a:lnTo>
                      <a:pt x="592" y="616"/>
                    </a:lnTo>
                    <a:lnTo>
                      <a:pt x="592" y="24"/>
                    </a:lnTo>
                    <a:lnTo>
                      <a:pt x="61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18" name="Rectangle 275"/>
              <p:cNvSpPr>
                <a:spLocks noChangeArrowheads="1"/>
              </p:cNvSpPr>
              <p:nvPr/>
            </p:nvSpPr>
            <p:spPr bwMode="auto">
              <a:xfrm>
                <a:off x="17067052" y="5517847"/>
                <a:ext cx="320675" cy="63182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19" name="Freeform 276"/>
              <p:cNvSpPr>
                <a:spLocks noEditPoints="1"/>
              </p:cNvSpPr>
              <p:nvPr/>
            </p:nvSpPr>
            <p:spPr bwMode="auto">
              <a:xfrm>
                <a:off x="17054352" y="5505147"/>
                <a:ext cx="346075" cy="657225"/>
              </a:xfrm>
              <a:custGeom>
                <a:avLst/>
                <a:gdLst>
                  <a:gd name="T0" fmla="*/ 0 w 656"/>
                  <a:gd name="T1" fmla="*/ 24 h 1248"/>
                  <a:gd name="T2" fmla="*/ 24 w 656"/>
                  <a:gd name="T3" fmla="*/ 0 h 1248"/>
                  <a:gd name="T4" fmla="*/ 632 w 656"/>
                  <a:gd name="T5" fmla="*/ 0 h 1248"/>
                  <a:gd name="T6" fmla="*/ 656 w 656"/>
                  <a:gd name="T7" fmla="*/ 24 h 1248"/>
                  <a:gd name="T8" fmla="*/ 656 w 656"/>
                  <a:gd name="T9" fmla="*/ 1224 h 1248"/>
                  <a:gd name="T10" fmla="*/ 632 w 656"/>
                  <a:gd name="T11" fmla="*/ 1248 h 1248"/>
                  <a:gd name="T12" fmla="*/ 24 w 656"/>
                  <a:gd name="T13" fmla="*/ 1248 h 1248"/>
                  <a:gd name="T14" fmla="*/ 0 w 656"/>
                  <a:gd name="T15" fmla="*/ 1224 h 1248"/>
                  <a:gd name="T16" fmla="*/ 0 w 656"/>
                  <a:gd name="T17" fmla="*/ 24 h 1248"/>
                  <a:gd name="T18" fmla="*/ 48 w 656"/>
                  <a:gd name="T19" fmla="*/ 1224 h 1248"/>
                  <a:gd name="T20" fmla="*/ 24 w 656"/>
                  <a:gd name="T21" fmla="*/ 1200 h 1248"/>
                  <a:gd name="T22" fmla="*/ 632 w 656"/>
                  <a:gd name="T23" fmla="*/ 1200 h 1248"/>
                  <a:gd name="T24" fmla="*/ 608 w 656"/>
                  <a:gd name="T25" fmla="*/ 1224 h 1248"/>
                  <a:gd name="T26" fmla="*/ 608 w 656"/>
                  <a:gd name="T27" fmla="*/ 24 h 1248"/>
                  <a:gd name="T28" fmla="*/ 632 w 656"/>
                  <a:gd name="T29" fmla="*/ 48 h 1248"/>
                  <a:gd name="T30" fmla="*/ 24 w 656"/>
                  <a:gd name="T31" fmla="*/ 48 h 1248"/>
                  <a:gd name="T32" fmla="*/ 48 w 656"/>
                  <a:gd name="T33" fmla="*/ 24 h 1248"/>
                  <a:gd name="T34" fmla="*/ 48 w 656"/>
                  <a:gd name="T35" fmla="*/ 12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1248">
                    <a:moveTo>
                      <a:pt x="0" y="24"/>
                    </a:moveTo>
                    <a:cubicBezTo>
                      <a:pt x="0" y="11"/>
                      <a:pt x="11" y="0"/>
                      <a:pt x="24" y="0"/>
                    </a:cubicBezTo>
                    <a:lnTo>
                      <a:pt x="632" y="0"/>
                    </a:lnTo>
                    <a:cubicBezTo>
                      <a:pt x="646" y="0"/>
                      <a:pt x="656" y="11"/>
                      <a:pt x="656" y="24"/>
                    </a:cubicBezTo>
                    <a:lnTo>
                      <a:pt x="656" y="1224"/>
                    </a:lnTo>
                    <a:cubicBezTo>
                      <a:pt x="656" y="1238"/>
                      <a:pt x="646" y="1248"/>
                      <a:pt x="632" y="1248"/>
                    </a:cubicBezTo>
                    <a:lnTo>
                      <a:pt x="24" y="1248"/>
                    </a:lnTo>
                    <a:cubicBezTo>
                      <a:pt x="11" y="1248"/>
                      <a:pt x="0" y="1238"/>
                      <a:pt x="0" y="1224"/>
                    </a:cubicBezTo>
                    <a:lnTo>
                      <a:pt x="0" y="24"/>
                    </a:lnTo>
                    <a:close/>
                    <a:moveTo>
                      <a:pt x="48" y="1224"/>
                    </a:moveTo>
                    <a:lnTo>
                      <a:pt x="24" y="1200"/>
                    </a:lnTo>
                    <a:lnTo>
                      <a:pt x="632" y="1200"/>
                    </a:lnTo>
                    <a:lnTo>
                      <a:pt x="608" y="1224"/>
                    </a:lnTo>
                    <a:lnTo>
                      <a:pt x="608" y="24"/>
                    </a:lnTo>
                    <a:lnTo>
                      <a:pt x="632" y="48"/>
                    </a:lnTo>
                    <a:lnTo>
                      <a:pt x="24" y="48"/>
                    </a:lnTo>
                    <a:lnTo>
                      <a:pt x="48" y="24"/>
                    </a:lnTo>
                    <a:lnTo>
                      <a:pt x="48" y="1224"/>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20" name="Rectangle 277"/>
              <p:cNvSpPr>
                <a:spLocks noChangeArrowheads="1"/>
              </p:cNvSpPr>
              <p:nvPr/>
            </p:nvSpPr>
            <p:spPr bwMode="auto">
              <a:xfrm>
                <a:off x="16755902" y="5517847"/>
                <a:ext cx="311150" cy="63182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21" name="Freeform 278"/>
              <p:cNvSpPr>
                <a:spLocks noEditPoints="1"/>
              </p:cNvSpPr>
              <p:nvPr/>
            </p:nvSpPr>
            <p:spPr bwMode="auto">
              <a:xfrm>
                <a:off x="16743202" y="5505147"/>
                <a:ext cx="336550" cy="657225"/>
              </a:xfrm>
              <a:custGeom>
                <a:avLst/>
                <a:gdLst>
                  <a:gd name="T0" fmla="*/ 0 w 640"/>
                  <a:gd name="T1" fmla="*/ 24 h 1248"/>
                  <a:gd name="T2" fmla="*/ 24 w 640"/>
                  <a:gd name="T3" fmla="*/ 0 h 1248"/>
                  <a:gd name="T4" fmla="*/ 616 w 640"/>
                  <a:gd name="T5" fmla="*/ 0 h 1248"/>
                  <a:gd name="T6" fmla="*/ 640 w 640"/>
                  <a:gd name="T7" fmla="*/ 24 h 1248"/>
                  <a:gd name="T8" fmla="*/ 640 w 640"/>
                  <a:gd name="T9" fmla="*/ 1224 h 1248"/>
                  <a:gd name="T10" fmla="*/ 616 w 640"/>
                  <a:gd name="T11" fmla="*/ 1248 h 1248"/>
                  <a:gd name="T12" fmla="*/ 24 w 640"/>
                  <a:gd name="T13" fmla="*/ 1248 h 1248"/>
                  <a:gd name="T14" fmla="*/ 0 w 640"/>
                  <a:gd name="T15" fmla="*/ 1224 h 1248"/>
                  <a:gd name="T16" fmla="*/ 0 w 640"/>
                  <a:gd name="T17" fmla="*/ 24 h 1248"/>
                  <a:gd name="T18" fmla="*/ 48 w 640"/>
                  <a:gd name="T19" fmla="*/ 1224 h 1248"/>
                  <a:gd name="T20" fmla="*/ 24 w 640"/>
                  <a:gd name="T21" fmla="*/ 1200 h 1248"/>
                  <a:gd name="T22" fmla="*/ 616 w 640"/>
                  <a:gd name="T23" fmla="*/ 1200 h 1248"/>
                  <a:gd name="T24" fmla="*/ 592 w 640"/>
                  <a:gd name="T25" fmla="*/ 1224 h 1248"/>
                  <a:gd name="T26" fmla="*/ 592 w 640"/>
                  <a:gd name="T27" fmla="*/ 24 h 1248"/>
                  <a:gd name="T28" fmla="*/ 616 w 640"/>
                  <a:gd name="T29" fmla="*/ 48 h 1248"/>
                  <a:gd name="T30" fmla="*/ 24 w 640"/>
                  <a:gd name="T31" fmla="*/ 48 h 1248"/>
                  <a:gd name="T32" fmla="*/ 48 w 640"/>
                  <a:gd name="T33" fmla="*/ 24 h 1248"/>
                  <a:gd name="T34" fmla="*/ 48 w 640"/>
                  <a:gd name="T35" fmla="*/ 12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1248">
                    <a:moveTo>
                      <a:pt x="0" y="24"/>
                    </a:moveTo>
                    <a:cubicBezTo>
                      <a:pt x="0" y="11"/>
                      <a:pt x="11" y="0"/>
                      <a:pt x="24" y="0"/>
                    </a:cubicBezTo>
                    <a:lnTo>
                      <a:pt x="616" y="0"/>
                    </a:lnTo>
                    <a:cubicBezTo>
                      <a:pt x="630" y="0"/>
                      <a:pt x="640" y="11"/>
                      <a:pt x="640" y="24"/>
                    </a:cubicBezTo>
                    <a:lnTo>
                      <a:pt x="640" y="1224"/>
                    </a:lnTo>
                    <a:cubicBezTo>
                      <a:pt x="640" y="1238"/>
                      <a:pt x="630" y="1248"/>
                      <a:pt x="616" y="1248"/>
                    </a:cubicBezTo>
                    <a:lnTo>
                      <a:pt x="24" y="1248"/>
                    </a:lnTo>
                    <a:cubicBezTo>
                      <a:pt x="11" y="1248"/>
                      <a:pt x="0" y="1238"/>
                      <a:pt x="0" y="1224"/>
                    </a:cubicBezTo>
                    <a:lnTo>
                      <a:pt x="0" y="24"/>
                    </a:lnTo>
                    <a:close/>
                    <a:moveTo>
                      <a:pt x="48" y="1224"/>
                    </a:moveTo>
                    <a:lnTo>
                      <a:pt x="24" y="1200"/>
                    </a:lnTo>
                    <a:lnTo>
                      <a:pt x="616" y="1200"/>
                    </a:lnTo>
                    <a:lnTo>
                      <a:pt x="592" y="1224"/>
                    </a:lnTo>
                    <a:lnTo>
                      <a:pt x="592" y="24"/>
                    </a:lnTo>
                    <a:lnTo>
                      <a:pt x="616" y="48"/>
                    </a:lnTo>
                    <a:lnTo>
                      <a:pt x="24" y="48"/>
                    </a:lnTo>
                    <a:lnTo>
                      <a:pt x="48" y="24"/>
                    </a:lnTo>
                    <a:lnTo>
                      <a:pt x="48" y="1224"/>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22" name="Rectangle 279"/>
              <p:cNvSpPr>
                <a:spLocks noChangeArrowheads="1"/>
              </p:cNvSpPr>
              <p:nvPr/>
            </p:nvSpPr>
            <p:spPr bwMode="auto">
              <a:xfrm>
                <a:off x="16436815" y="5517847"/>
                <a:ext cx="319088" cy="32067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23" name="Freeform 280"/>
              <p:cNvSpPr>
                <a:spLocks noEditPoints="1"/>
              </p:cNvSpPr>
              <p:nvPr/>
            </p:nvSpPr>
            <p:spPr bwMode="auto">
              <a:xfrm>
                <a:off x="16424115" y="5505147"/>
                <a:ext cx="344488" cy="346075"/>
              </a:xfrm>
              <a:custGeom>
                <a:avLst/>
                <a:gdLst>
                  <a:gd name="T0" fmla="*/ 0 w 656"/>
                  <a:gd name="T1" fmla="*/ 24 h 656"/>
                  <a:gd name="T2" fmla="*/ 24 w 656"/>
                  <a:gd name="T3" fmla="*/ 0 h 656"/>
                  <a:gd name="T4" fmla="*/ 632 w 656"/>
                  <a:gd name="T5" fmla="*/ 0 h 656"/>
                  <a:gd name="T6" fmla="*/ 656 w 656"/>
                  <a:gd name="T7" fmla="*/ 24 h 656"/>
                  <a:gd name="T8" fmla="*/ 656 w 656"/>
                  <a:gd name="T9" fmla="*/ 632 h 656"/>
                  <a:gd name="T10" fmla="*/ 632 w 656"/>
                  <a:gd name="T11" fmla="*/ 656 h 656"/>
                  <a:gd name="T12" fmla="*/ 24 w 656"/>
                  <a:gd name="T13" fmla="*/ 656 h 656"/>
                  <a:gd name="T14" fmla="*/ 0 w 656"/>
                  <a:gd name="T15" fmla="*/ 632 h 656"/>
                  <a:gd name="T16" fmla="*/ 0 w 656"/>
                  <a:gd name="T17" fmla="*/ 24 h 656"/>
                  <a:gd name="T18" fmla="*/ 48 w 656"/>
                  <a:gd name="T19" fmla="*/ 632 h 656"/>
                  <a:gd name="T20" fmla="*/ 24 w 656"/>
                  <a:gd name="T21" fmla="*/ 608 h 656"/>
                  <a:gd name="T22" fmla="*/ 632 w 656"/>
                  <a:gd name="T23" fmla="*/ 608 h 656"/>
                  <a:gd name="T24" fmla="*/ 608 w 656"/>
                  <a:gd name="T25" fmla="*/ 632 h 656"/>
                  <a:gd name="T26" fmla="*/ 608 w 656"/>
                  <a:gd name="T27" fmla="*/ 24 h 656"/>
                  <a:gd name="T28" fmla="*/ 632 w 656"/>
                  <a:gd name="T29" fmla="*/ 48 h 656"/>
                  <a:gd name="T30" fmla="*/ 24 w 656"/>
                  <a:gd name="T31" fmla="*/ 48 h 656"/>
                  <a:gd name="T32" fmla="*/ 48 w 656"/>
                  <a:gd name="T33" fmla="*/ 24 h 656"/>
                  <a:gd name="T34" fmla="*/ 48 w 65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56">
                    <a:moveTo>
                      <a:pt x="0" y="24"/>
                    </a:moveTo>
                    <a:cubicBezTo>
                      <a:pt x="0" y="11"/>
                      <a:pt x="11" y="0"/>
                      <a:pt x="24" y="0"/>
                    </a:cubicBezTo>
                    <a:lnTo>
                      <a:pt x="632" y="0"/>
                    </a:lnTo>
                    <a:cubicBezTo>
                      <a:pt x="646" y="0"/>
                      <a:pt x="656" y="11"/>
                      <a:pt x="656" y="24"/>
                    </a:cubicBezTo>
                    <a:lnTo>
                      <a:pt x="656" y="632"/>
                    </a:lnTo>
                    <a:cubicBezTo>
                      <a:pt x="656" y="646"/>
                      <a:pt x="646" y="656"/>
                      <a:pt x="632" y="656"/>
                    </a:cubicBezTo>
                    <a:lnTo>
                      <a:pt x="24" y="656"/>
                    </a:lnTo>
                    <a:cubicBezTo>
                      <a:pt x="11" y="656"/>
                      <a:pt x="0" y="646"/>
                      <a:pt x="0" y="632"/>
                    </a:cubicBezTo>
                    <a:lnTo>
                      <a:pt x="0" y="24"/>
                    </a:lnTo>
                    <a:close/>
                    <a:moveTo>
                      <a:pt x="48" y="632"/>
                    </a:moveTo>
                    <a:lnTo>
                      <a:pt x="24" y="608"/>
                    </a:lnTo>
                    <a:lnTo>
                      <a:pt x="632" y="608"/>
                    </a:lnTo>
                    <a:lnTo>
                      <a:pt x="608" y="632"/>
                    </a:lnTo>
                    <a:lnTo>
                      <a:pt x="608" y="24"/>
                    </a:lnTo>
                    <a:lnTo>
                      <a:pt x="632" y="48"/>
                    </a:lnTo>
                    <a:lnTo>
                      <a:pt x="24" y="48"/>
                    </a:lnTo>
                    <a:lnTo>
                      <a:pt x="48" y="24"/>
                    </a:lnTo>
                    <a:lnTo>
                      <a:pt x="48" y="632"/>
                    </a:lnTo>
                    <a:close/>
                  </a:path>
                </a:pathLst>
              </a:custGeom>
              <a:solidFill>
                <a:srgbClr val="C7CBDA"/>
              </a:solidFill>
              <a:ln w="0" cap="flat">
                <a:solidFill>
                  <a:srgbClr val="C7CBD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24" name="Rectangle 281"/>
              <p:cNvSpPr>
                <a:spLocks noChangeArrowheads="1"/>
              </p:cNvSpPr>
              <p:nvPr/>
            </p:nvSpPr>
            <p:spPr bwMode="auto">
              <a:xfrm>
                <a:off x="16436815" y="5838522"/>
                <a:ext cx="319088" cy="311150"/>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25" name="Freeform 282"/>
              <p:cNvSpPr>
                <a:spLocks noEditPoints="1"/>
              </p:cNvSpPr>
              <p:nvPr/>
            </p:nvSpPr>
            <p:spPr bwMode="auto">
              <a:xfrm>
                <a:off x="16424115" y="5825822"/>
                <a:ext cx="344488" cy="336550"/>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26" name="Rectangle 283"/>
              <p:cNvSpPr>
                <a:spLocks noChangeArrowheads="1"/>
              </p:cNvSpPr>
              <p:nvPr/>
            </p:nvSpPr>
            <p:spPr bwMode="auto">
              <a:xfrm>
                <a:off x="16563815" y="4886022"/>
                <a:ext cx="319088" cy="32067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27" name="Freeform 284"/>
              <p:cNvSpPr>
                <a:spLocks noEditPoints="1"/>
              </p:cNvSpPr>
              <p:nvPr/>
            </p:nvSpPr>
            <p:spPr bwMode="auto">
              <a:xfrm>
                <a:off x="16551115" y="4873322"/>
                <a:ext cx="344488" cy="346075"/>
              </a:xfrm>
              <a:custGeom>
                <a:avLst/>
                <a:gdLst>
                  <a:gd name="T0" fmla="*/ 0 w 656"/>
                  <a:gd name="T1" fmla="*/ 24 h 656"/>
                  <a:gd name="T2" fmla="*/ 24 w 656"/>
                  <a:gd name="T3" fmla="*/ 0 h 656"/>
                  <a:gd name="T4" fmla="*/ 632 w 656"/>
                  <a:gd name="T5" fmla="*/ 0 h 656"/>
                  <a:gd name="T6" fmla="*/ 656 w 656"/>
                  <a:gd name="T7" fmla="*/ 24 h 656"/>
                  <a:gd name="T8" fmla="*/ 656 w 656"/>
                  <a:gd name="T9" fmla="*/ 632 h 656"/>
                  <a:gd name="T10" fmla="*/ 632 w 656"/>
                  <a:gd name="T11" fmla="*/ 656 h 656"/>
                  <a:gd name="T12" fmla="*/ 24 w 656"/>
                  <a:gd name="T13" fmla="*/ 656 h 656"/>
                  <a:gd name="T14" fmla="*/ 0 w 656"/>
                  <a:gd name="T15" fmla="*/ 632 h 656"/>
                  <a:gd name="T16" fmla="*/ 0 w 656"/>
                  <a:gd name="T17" fmla="*/ 24 h 656"/>
                  <a:gd name="T18" fmla="*/ 48 w 656"/>
                  <a:gd name="T19" fmla="*/ 632 h 656"/>
                  <a:gd name="T20" fmla="*/ 24 w 656"/>
                  <a:gd name="T21" fmla="*/ 608 h 656"/>
                  <a:gd name="T22" fmla="*/ 632 w 656"/>
                  <a:gd name="T23" fmla="*/ 608 h 656"/>
                  <a:gd name="T24" fmla="*/ 608 w 656"/>
                  <a:gd name="T25" fmla="*/ 632 h 656"/>
                  <a:gd name="T26" fmla="*/ 608 w 656"/>
                  <a:gd name="T27" fmla="*/ 24 h 656"/>
                  <a:gd name="T28" fmla="*/ 632 w 656"/>
                  <a:gd name="T29" fmla="*/ 48 h 656"/>
                  <a:gd name="T30" fmla="*/ 24 w 656"/>
                  <a:gd name="T31" fmla="*/ 48 h 656"/>
                  <a:gd name="T32" fmla="*/ 48 w 656"/>
                  <a:gd name="T33" fmla="*/ 24 h 656"/>
                  <a:gd name="T34" fmla="*/ 48 w 65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56">
                    <a:moveTo>
                      <a:pt x="0" y="24"/>
                    </a:moveTo>
                    <a:cubicBezTo>
                      <a:pt x="0" y="11"/>
                      <a:pt x="11" y="0"/>
                      <a:pt x="24" y="0"/>
                    </a:cubicBezTo>
                    <a:lnTo>
                      <a:pt x="632" y="0"/>
                    </a:lnTo>
                    <a:cubicBezTo>
                      <a:pt x="646" y="0"/>
                      <a:pt x="656" y="11"/>
                      <a:pt x="656" y="24"/>
                    </a:cubicBezTo>
                    <a:lnTo>
                      <a:pt x="656" y="632"/>
                    </a:lnTo>
                    <a:cubicBezTo>
                      <a:pt x="656" y="646"/>
                      <a:pt x="646" y="656"/>
                      <a:pt x="632" y="656"/>
                    </a:cubicBezTo>
                    <a:lnTo>
                      <a:pt x="24" y="656"/>
                    </a:lnTo>
                    <a:cubicBezTo>
                      <a:pt x="11" y="656"/>
                      <a:pt x="0" y="646"/>
                      <a:pt x="0" y="632"/>
                    </a:cubicBezTo>
                    <a:lnTo>
                      <a:pt x="0" y="24"/>
                    </a:lnTo>
                    <a:close/>
                    <a:moveTo>
                      <a:pt x="48" y="632"/>
                    </a:moveTo>
                    <a:lnTo>
                      <a:pt x="24" y="608"/>
                    </a:lnTo>
                    <a:lnTo>
                      <a:pt x="632" y="608"/>
                    </a:lnTo>
                    <a:lnTo>
                      <a:pt x="608" y="632"/>
                    </a:lnTo>
                    <a:lnTo>
                      <a:pt x="608" y="24"/>
                    </a:lnTo>
                    <a:lnTo>
                      <a:pt x="632"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28" name="Rectangle 285"/>
              <p:cNvSpPr>
                <a:spLocks noChangeArrowheads="1"/>
              </p:cNvSpPr>
              <p:nvPr/>
            </p:nvSpPr>
            <p:spPr bwMode="auto">
              <a:xfrm>
                <a:off x="16563815" y="5206697"/>
                <a:ext cx="319088" cy="311150"/>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29" name="Freeform 286"/>
              <p:cNvSpPr>
                <a:spLocks noEditPoints="1"/>
              </p:cNvSpPr>
              <p:nvPr/>
            </p:nvSpPr>
            <p:spPr bwMode="auto">
              <a:xfrm>
                <a:off x="16551115" y="5193997"/>
                <a:ext cx="344488" cy="336550"/>
              </a:xfrm>
              <a:custGeom>
                <a:avLst/>
                <a:gdLst>
                  <a:gd name="T0" fmla="*/ 0 w 656"/>
                  <a:gd name="T1" fmla="*/ 24 h 640"/>
                  <a:gd name="T2" fmla="*/ 24 w 656"/>
                  <a:gd name="T3" fmla="*/ 0 h 640"/>
                  <a:gd name="T4" fmla="*/ 632 w 656"/>
                  <a:gd name="T5" fmla="*/ 0 h 640"/>
                  <a:gd name="T6" fmla="*/ 656 w 656"/>
                  <a:gd name="T7" fmla="*/ 24 h 640"/>
                  <a:gd name="T8" fmla="*/ 656 w 656"/>
                  <a:gd name="T9" fmla="*/ 616 h 640"/>
                  <a:gd name="T10" fmla="*/ 632 w 656"/>
                  <a:gd name="T11" fmla="*/ 640 h 640"/>
                  <a:gd name="T12" fmla="*/ 24 w 656"/>
                  <a:gd name="T13" fmla="*/ 640 h 640"/>
                  <a:gd name="T14" fmla="*/ 0 w 656"/>
                  <a:gd name="T15" fmla="*/ 616 h 640"/>
                  <a:gd name="T16" fmla="*/ 0 w 656"/>
                  <a:gd name="T17" fmla="*/ 24 h 640"/>
                  <a:gd name="T18" fmla="*/ 48 w 656"/>
                  <a:gd name="T19" fmla="*/ 616 h 640"/>
                  <a:gd name="T20" fmla="*/ 24 w 656"/>
                  <a:gd name="T21" fmla="*/ 592 h 640"/>
                  <a:gd name="T22" fmla="*/ 632 w 656"/>
                  <a:gd name="T23" fmla="*/ 592 h 640"/>
                  <a:gd name="T24" fmla="*/ 608 w 656"/>
                  <a:gd name="T25" fmla="*/ 616 h 640"/>
                  <a:gd name="T26" fmla="*/ 608 w 656"/>
                  <a:gd name="T27" fmla="*/ 24 h 640"/>
                  <a:gd name="T28" fmla="*/ 632 w 656"/>
                  <a:gd name="T29" fmla="*/ 48 h 640"/>
                  <a:gd name="T30" fmla="*/ 24 w 656"/>
                  <a:gd name="T31" fmla="*/ 48 h 640"/>
                  <a:gd name="T32" fmla="*/ 48 w 656"/>
                  <a:gd name="T33" fmla="*/ 24 h 640"/>
                  <a:gd name="T34" fmla="*/ 48 w 656"/>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40">
                    <a:moveTo>
                      <a:pt x="0" y="24"/>
                    </a:moveTo>
                    <a:cubicBezTo>
                      <a:pt x="0" y="11"/>
                      <a:pt x="11" y="0"/>
                      <a:pt x="24" y="0"/>
                    </a:cubicBezTo>
                    <a:lnTo>
                      <a:pt x="632" y="0"/>
                    </a:lnTo>
                    <a:cubicBezTo>
                      <a:pt x="646" y="0"/>
                      <a:pt x="656" y="11"/>
                      <a:pt x="656" y="24"/>
                    </a:cubicBezTo>
                    <a:lnTo>
                      <a:pt x="656" y="616"/>
                    </a:lnTo>
                    <a:cubicBezTo>
                      <a:pt x="656" y="630"/>
                      <a:pt x="646" y="640"/>
                      <a:pt x="632" y="640"/>
                    </a:cubicBezTo>
                    <a:lnTo>
                      <a:pt x="24" y="640"/>
                    </a:lnTo>
                    <a:cubicBezTo>
                      <a:pt x="11" y="640"/>
                      <a:pt x="0" y="630"/>
                      <a:pt x="0" y="616"/>
                    </a:cubicBezTo>
                    <a:lnTo>
                      <a:pt x="0" y="24"/>
                    </a:lnTo>
                    <a:close/>
                    <a:moveTo>
                      <a:pt x="48" y="616"/>
                    </a:moveTo>
                    <a:lnTo>
                      <a:pt x="24" y="592"/>
                    </a:lnTo>
                    <a:lnTo>
                      <a:pt x="632" y="592"/>
                    </a:lnTo>
                    <a:lnTo>
                      <a:pt x="608" y="616"/>
                    </a:lnTo>
                    <a:lnTo>
                      <a:pt x="608" y="24"/>
                    </a:lnTo>
                    <a:lnTo>
                      <a:pt x="632"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30" name="Rectangle 287"/>
              <p:cNvSpPr>
                <a:spLocks noChangeArrowheads="1"/>
              </p:cNvSpPr>
              <p:nvPr/>
            </p:nvSpPr>
            <p:spPr bwMode="auto">
              <a:xfrm>
                <a:off x="15931990" y="4886022"/>
                <a:ext cx="320675"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31" name="Freeform 288"/>
              <p:cNvSpPr>
                <a:spLocks noEditPoints="1"/>
              </p:cNvSpPr>
              <p:nvPr/>
            </p:nvSpPr>
            <p:spPr bwMode="auto">
              <a:xfrm>
                <a:off x="15919290" y="4873322"/>
                <a:ext cx="344488" cy="346075"/>
              </a:xfrm>
              <a:custGeom>
                <a:avLst/>
                <a:gdLst>
                  <a:gd name="T0" fmla="*/ 0 w 656"/>
                  <a:gd name="T1" fmla="*/ 24 h 656"/>
                  <a:gd name="T2" fmla="*/ 24 w 656"/>
                  <a:gd name="T3" fmla="*/ 0 h 656"/>
                  <a:gd name="T4" fmla="*/ 632 w 656"/>
                  <a:gd name="T5" fmla="*/ 0 h 656"/>
                  <a:gd name="T6" fmla="*/ 656 w 656"/>
                  <a:gd name="T7" fmla="*/ 24 h 656"/>
                  <a:gd name="T8" fmla="*/ 656 w 656"/>
                  <a:gd name="T9" fmla="*/ 632 h 656"/>
                  <a:gd name="T10" fmla="*/ 632 w 656"/>
                  <a:gd name="T11" fmla="*/ 656 h 656"/>
                  <a:gd name="T12" fmla="*/ 24 w 656"/>
                  <a:gd name="T13" fmla="*/ 656 h 656"/>
                  <a:gd name="T14" fmla="*/ 0 w 656"/>
                  <a:gd name="T15" fmla="*/ 632 h 656"/>
                  <a:gd name="T16" fmla="*/ 0 w 656"/>
                  <a:gd name="T17" fmla="*/ 24 h 656"/>
                  <a:gd name="T18" fmla="*/ 48 w 656"/>
                  <a:gd name="T19" fmla="*/ 632 h 656"/>
                  <a:gd name="T20" fmla="*/ 24 w 656"/>
                  <a:gd name="T21" fmla="*/ 608 h 656"/>
                  <a:gd name="T22" fmla="*/ 632 w 656"/>
                  <a:gd name="T23" fmla="*/ 608 h 656"/>
                  <a:gd name="T24" fmla="*/ 608 w 656"/>
                  <a:gd name="T25" fmla="*/ 632 h 656"/>
                  <a:gd name="T26" fmla="*/ 608 w 656"/>
                  <a:gd name="T27" fmla="*/ 24 h 656"/>
                  <a:gd name="T28" fmla="*/ 632 w 656"/>
                  <a:gd name="T29" fmla="*/ 48 h 656"/>
                  <a:gd name="T30" fmla="*/ 24 w 656"/>
                  <a:gd name="T31" fmla="*/ 48 h 656"/>
                  <a:gd name="T32" fmla="*/ 48 w 656"/>
                  <a:gd name="T33" fmla="*/ 24 h 656"/>
                  <a:gd name="T34" fmla="*/ 48 w 65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56">
                    <a:moveTo>
                      <a:pt x="0" y="24"/>
                    </a:moveTo>
                    <a:cubicBezTo>
                      <a:pt x="0" y="11"/>
                      <a:pt x="11" y="0"/>
                      <a:pt x="24" y="0"/>
                    </a:cubicBezTo>
                    <a:lnTo>
                      <a:pt x="632" y="0"/>
                    </a:lnTo>
                    <a:cubicBezTo>
                      <a:pt x="646" y="0"/>
                      <a:pt x="656" y="11"/>
                      <a:pt x="656" y="24"/>
                    </a:cubicBezTo>
                    <a:lnTo>
                      <a:pt x="656" y="632"/>
                    </a:lnTo>
                    <a:cubicBezTo>
                      <a:pt x="656" y="646"/>
                      <a:pt x="646" y="656"/>
                      <a:pt x="632" y="656"/>
                    </a:cubicBezTo>
                    <a:lnTo>
                      <a:pt x="24" y="656"/>
                    </a:lnTo>
                    <a:cubicBezTo>
                      <a:pt x="11" y="656"/>
                      <a:pt x="0" y="646"/>
                      <a:pt x="0" y="632"/>
                    </a:cubicBezTo>
                    <a:lnTo>
                      <a:pt x="0" y="24"/>
                    </a:lnTo>
                    <a:close/>
                    <a:moveTo>
                      <a:pt x="48" y="632"/>
                    </a:moveTo>
                    <a:lnTo>
                      <a:pt x="24" y="608"/>
                    </a:lnTo>
                    <a:lnTo>
                      <a:pt x="632" y="608"/>
                    </a:lnTo>
                    <a:lnTo>
                      <a:pt x="608" y="632"/>
                    </a:lnTo>
                    <a:lnTo>
                      <a:pt x="608" y="24"/>
                    </a:lnTo>
                    <a:lnTo>
                      <a:pt x="632"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32" name="Rectangle 289"/>
              <p:cNvSpPr>
                <a:spLocks noChangeArrowheads="1"/>
              </p:cNvSpPr>
              <p:nvPr/>
            </p:nvSpPr>
            <p:spPr bwMode="auto">
              <a:xfrm>
                <a:off x="16125665" y="5517847"/>
                <a:ext cx="630238" cy="361950"/>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33" name="Freeform 290"/>
              <p:cNvSpPr>
                <a:spLocks noEditPoints="1"/>
              </p:cNvSpPr>
              <p:nvPr/>
            </p:nvSpPr>
            <p:spPr bwMode="auto">
              <a:xfrm>
                <a:off x="16112965" y="5505147"/>
                <a:ext cx="655638" cy="387350"/>
              </a:xfrm>
              <a:custGeom>
                <a:avLst/>
                <a:gdLst>
                  <a:gd name="T0" fmla="*/ 0 w 1248"/>
                  <a:gd name="T1" fmla="*/ 24 h 736"/>
                  <a:gd name="T2" fmla="*/ 24 w 1248"/>
                  <a:gd name="T3" fmla="*/ 0 h 736"/>
                  <a:gd name="T4" fmla="*/ 1224 w 1248"/>
                  <a:gd name="T5" fmla="*/ 0 h 736"/>
                  <a:gd name="T6" fmla="*/ 1248 w 1248"/>
                  <a:gd name="T7" fmla="*/ 24 h 736"/>
                  <a:gd name="T8" fmla="*/ 1248 w 1248"/>
                  <a:gd name="T9" fmla="*/ 712 h 736"/>
                  <a:gd name="T10" fmla="*/ 1224 w 1248"/>
                  <a:gd name="T11" fmla="*/ 736 h 736"/>
                  <a:gd name="T12" fmla="*/ 24 w 1248"/>
                  <a:gd name="T13" fmla="*/ 736 h 736"/>
                  <a:gd name="T14" fmla="*/ 0 w 1248"/>
                  <a:gd name="T15" fmla="*/ 712 h 736"/>
                  <a:gd name="T16" fmla="*/ 0 w 1248"/>
                  <a:gd name="T17" fmla="*/ 24 h 736"/>
                  <a:gd name="T18" fmla="*/ 48 w 1248"/>
                  <a:gd name="T19" fmla="*/ 712 h 736"/>
                  <a:gd name="T20" fmla="*/ 24 w 1248"/>
                  <a:gd name="T21" fmla="*/ 688 h 736"/>
                  <a:gd name="T22" fmla="*/ 1224 w 1248"/>
                  <a:gd name="T23" fmla="*/ 688 h 736"/>
                  <a:gd name="T24" fmla="*/ 1200 w 1248"/>
                  <a:gd name="T25" fmla="*/ 712 h 736"/>
                  <a:gd name="T26" fmla="*/ 1200 w 1248"/>
                  <a:gd name="T27" fmla="*/ 24 h 736"/>
                  <a:gd name="T28" fmla="*/ 1224 w 1248"/>
                  <a:gd name="T29" fmla="*/ 48 h 736"/>
                  <a:gd name="T30" fmla="*/ 24 w 1248"/>
                  <a:gd name="T31" fmla="*/ 48 h 736"/>
                  <a:gd name="T32" fmla="*/ 48 w 1248"/>
                  <a:gd name="T33" fmla="*/ 24 h 736"/>
                  <a:gd name="T34" fmla="*/ 48 w 1248"/>
                  <a:gd name="T35" fmla="*/ 712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736">
                    <a:moveTo>
                      <a:pt x="0" y="24"/>
                    </a:moveTo>
                    <a:cubicBezTo>
                      <a:pt x="0" y="11"/>
                      <a:pt x="11" y="0"/>
                      <a:pt x="24" y="0"/>
                    </a:cubicBezTo>
                    <a:lnTo>
                      <a:pt x="1224" y="0"/>
                    </a:lnTo>
                    <a:cubicBezTo>
                      <a:pt x="1238" y="0"/>
                      <a:pt x="1248" y="11"/>
                      <a:pt x="1248" y="24"/>
                    </a:cubicBezTo>
                    <a:lnTo>
                      <a:pt x="1248" y="712"/>
                    </a:lnTo>
                    <a:cubicBezTo>
                      <a:pt x="1248" y="726"/>
                      <a:pt x="1238" y="736"/>
                      <a:pt x="1224" y="736"/>
                    </a:cubicBezTo>
                    <a:lnTo>
                      <a:pt x="24" y="736"/>
                    </a:lnTo>
                    <a:cubicBezTo>
                      <a:pt x="11" y="736"/>
                      <a:pt x="0" y="726"/>
                      <a:pt x="0" y="712"/>
                    </a:cubicBezTo>
                    <a:lnTo>
                      <a:pt x="0" y="24"/>
                    </a:lnTo>
                    <a:close/>
                    <a:moveTo>
                      <a:pt x="48" y="712"/>
                    </a:moveTo>
                    <a:lnTo>
                      <a:pt x="24" y="688"/>
                    </a:lnTo>
                    <a:lnTo>
                      <a:pt x="1224" y="688"/>
                    </a:lnTo>
                    <a:lnTo>
                      <a:pt x="1200" y="712"/>
                    </a:lnTo>
                    <a:lnTo>
                      <a:pt x="1200" y="24"/>
                    </a:lnTo>
                    <a:lnTo>
                      <a:pt x="1224" y="48"/>
                    </a:lnTo>
                    <a:lnTo>
                      <a:pt x="24" y="48"/>
                    </a:lnTo>
                    <a:lnTo>
                      <a:pt x="48" y="24"/>
                    </a:lnTo>
                    <a:lnTo>
                      <a:pt x="48" y="71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34" name="Rectangle 291"/>
              <p:cNvSpPr>
                <a:spLocks noChangeArrowheads="1"/>
              </p:cNvSpPr>
              <p:nvPr/>
            </p:nvSpPr>
            <p:spPr bwMode="auto">
              <a:xfrm>
                <a:off x="15554165" y="4506610"/>
                <a:ext cx="319088"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35" name="Freeform 292"/>
              <p:cNvSpPr>
                <a:spLocks noEditPoints="1"/>
              </p:cNvSpPr>
              <p:nvPr/>
            </p:nvSpPr>
            <p:spPr bwMode="auto">
              <a:xfrm>
                <a:off x="15541465" y="4493910"/>
                <a:ext cx="344488" cy="346075"/>
              </a:xfrm>
              <a:custGeom>
                <a:avLst/>
                <a:gdLst>
                  <a:gd name="T0" fmla="*/ 0 w 656"/>
                  <a:gd name="T1" fmla="*/ 24 h 656"/>
                  <a:gd name="T2" fmla="*/ 24 w 656"/>
                  <a:gd name="T3" fmla="*/ 0 h 656"/>
                  <a:gd name="T4" fmla="*/ 632 w 656"/>
                  <a:gd name="T5" fmla="*/ 0 h 656"/>
                  <a:gd name="T6" fmla="*/ 656 w 656"/>
                  <a:gd name="T7" fmla="*/ 24 h 656"/>
                  <a:gd name="T8" fmla="*/ 656 w 656"/>
                  <a:gd name="T9" fmla="*/ 632 h 656"/>
                  <a:gd name="T10" fmla="*/ 632 w 656"/>
                  <a:gd name="T11" fmla="*/ 656 h 656"/>
                  <a:gd name="T12" fmla="*/ 24 w 656"/>
                  <a:gd name="T13" fmla="*/ 656 h 656"/>
                  <a:gd name="T14" fmla="*/ 0 w 656"/>
                  <a:gd name="T15" fmla="*/ 632 h 656"/>
                  <a:gd name="T16" fmla="*/ 0 w 656"/>
                  <a:gd name="T17" fmla="*/ 24 h 656"/>
                  <a:gd name="T18" fmla="*/ 48 w 656"/>
                  <a:gd name="T19" fmla="*/ 632 h 656"/>
                  <a:gd name="T20" fmla="*/ 24 w 656"/>
                  <a:gd name="T21" fmla="*/ 608 h 656"/>
                  <a:gd name="T22" fmla="*/ 632 w 656"/>
                  <a:gd name="T23" fmla="*/ 608 h 656"/>
                  <a:gd name="T24" fmla="*/ 608 w 656"/>
                  <a:gd name="T25" fmla="*/ 632 h 656"/>
                  <a:gd name="T26" fmla="*/ 608 w 656"/>
                  <a:gd name="T27" fmla="*/ 24 h 656"/>
                  <a:gd name="T28" fmla="*/ 632 w 656"/>
                  <a:gd name="T29" fmla="*/ 48 h 656"/>
                  <a:gd name="T30" fmla="*/ 24 w 656"/>
                  <a:gd name="T31" fmla="*/ 48 h 656"/>
                  <a:gd name="T32" fmla="*/ 48 w 656"/>
                  <a:gd name="T33" fmla="*/ 24 h 656"/>
                  <a:gd name="T34" fmla="*/ 48 w 656"/>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656">
                    <a:moveTo>
                      <a:pt x="0" y="24"/>
                    </a:moveTo>
                    <a:cubicBezTo>
                      <a:pt x="0" y="11"/>
                      <a:pt x="11" y="0"/>
                      <a:pt x="24" y="0"/>
                    </a:cubicBezTo>
                    <a:lnTo>
                      <a:pt x="632" y="0"/>
                    </a:lnTo>
                    <a:cubicBezTo>
                      <a:pt x="646" y="0"/>
                      <a:pt x="656" y="11"/>
                      <a:pt x="656" y="24"/>
                    </a:cubicBezTo>
                    <a:lnTo>
                      <a:pt x="656" y="632"/>
                    </a:lnTo>
                    <a:cubicBezTo>
                      <a:pt x="656" y="646"/>
                      <a:pt x="646" y="656"/>
                      <a:pt x="632" y="656"/>
                    </a:cubicBezTo>
                    <a:lnTo>
                      <a:pt x="24" y="656"/>
                    </a:lnTo>
                    <a:cubicBezTo>
                      <a:pt x="11" y="656"/>
                      <a:pt x="0" y="646"/>
                      <a:pt x="0" y="632"/>
                    </a:cubicBezTo>
                    <a:lnTo>
                      <a:pt x="0" y="24"/>
                    </a:lnTo>
                    <a:close/>
                    <a:moveTo>
                      <a:pt x="48" y="632"/>
                    </a:moveTo>
                    <a:lnTo>
                      <a:pt x="24" y="608"/>
                    </a:lnTo>
                    <a:lnTo>
                      <a:pt x="632" y="608"/>
                    </a:lnTo>
                    <a:lnTo>
                      <a:pt x="608" y="632"/>
                    </a:lnTo>
                    <a:lnTo>
                      <a:pt x="608" y="24"/>
                    </a:lnTo>
                    <a:lnTo>
                      <a:pt x="632"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36" name="Rectangle 293"/>
              <p:cNvSpPr>
                <a:spLocks noChangeArrowheads="1"/>
              </p:cNvSpPr>
              <p:nvPr/>
            </p:nvSpPr>
            <p:spPr bwMode="auto">
              <a:xfrm>
                <a:off x="15243015" y="4700285"/>
                <a:ext cx="311150" cy="311150"/>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37" name="Freeform 294"/>
              <p:cNvSpPr>
                <a:spLocks noEditPoints="1"/>
              </p:cNvSpPr>
              <p:nvPr/>
            </p:nvSpPr>
            <p:spPr bwMode="auto">
              <a:xfrm>
                <a:off x="15230315" y="4687585"/>
                <a:ext cx="336550" cy="336550"/>
              </a:xfrm>
              <a:custGeom>
                <a:avLst/>
                <a:gdLst>
                  <a:gd name="T0" fmla="*/ 0 w 640"/>
                  <a:gd name="T1" fmla="*/ 24 h 640"/>
                  <a:gd name="T2" fmla="*/ 24 w 640"/>
                  <a:gd name="T3" fmla="*/ 0 h 640"/>
                  <a:gd name="T4" fmla="*/ 616 w 640"/>
                  <a:gd name="T5" fmla="*/ 0 h 640"/>
                  <a:gd name="T6" fmla="*/ 640 w 640"/>
                  <a:gd name="T7" fmla="*/ 24 h 640"/>
                  <a:gd name="T8" fmla="*/ 640 w 640"/>
                  <a:gd name="T9" fmla="*/ 616 h 640"/>
                  <a:gd name="T10" fmla="*/ 616 w 640"/>
                  <a:gd name="T11" fmla="*/ 640 h 640"/>
                  <a:gd name="T12" fmla="*/ 24 w 640"/>
                  <a:gd name="T13" fmla="*/ 640 h 640"/>
                  <a:gd name="T14" fmla="*/ 0 w 640"/>
                  <a:gd name="T15" fmla="*/ 616 h 640"/>
                  <a:gd name="T16" fmla="*/ 0 w 640"/>
                  <a:gd name="T17" fmla="*/ 24 h 640"/>
                  <a:gd name="T18" fmla="*/ 48 w 640"/>
                  <a:gd name="T19" fmla="*/ 616 h 640"/>
                  <a:gd name="T20" fmla="*/ 24 w 640"/>
                  <a:gd name="T21" fmla="*/ 592 h 640"/>
                  <a:gd name="T22" fmla="*/ 616 w 640"/>
                  <a:gd name="T23" fmla="*/ 592 h 640"/>
                  <a:gd name="T24" fmla="*/ 592 w 640"/>
                  <a:gd name="T25" fmla="*/ 616 h 640"/>
                  <a:gd name="T26" fmla="*/ 592 w 640"/>
                  <a:gd name="T27" fmla="*/ 24 h 640"/>
                  <a:gd name="T28" fmla="*/ 616 w 640"/>
                  <a:gd name="T29" fmla="*/ 48 h 640"/>
                  <a:gd name="T30" fmla="*/ 24 w 640"/>
                  <a:gd name="T31" fmla="*/ 48 h 640"/>
                  <a:gd name="T32" fmla="*/ 48 w 640"/>
                  <a:gd name="T33" fmla="*/ 24 h 640"/>
                  <a:gd name="T34" fmla="*/ 48 w 64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40">
                    <a:moveTo>
                      <a:pt x="0" y="24"/>
                    </a:moveTo>
                    <a:cubicBezTo>
                      <a:pt x="0" y="11"/>
                      <a:pt x="11" y="0"/>
                      <a:pt x="24" y="0"/>
                    </a:cubicBezTo>
                    <a:lnTo>
                      <a:pt x="616" y="0"/>
                    </a:lnTo>
                    <a:cubicBezTo>
                      <a:pt x="630" y="0"/>
                      <a:pt x="640" y="11"/>
                      <a:pt x="640" y="24"/>
                    </a:cubicBezTo>
                    <a:lnTo>
                      <a:pt x="640" y="616"/>
                    </a:lnTo>
                    <a:cubicBezTo>
                      <a:pt x="640" y="630"/>
                      <a:pt x="630" y="640"/>
                      <a:pt x="616" y="640"/>
                    </a:cubicBezTo>
                    <a:lnTo>
                      <a:pt x="24" y="640"/>
                    </a:lnTo>
                    <a:cubicBezTo>
                      <a:pt x="11" y="640"/>
                      <a:pt x="0" y="630"/>
                      <a:pt x="0" y="616"/>
                    </a:cubicBezTo>
                    <a:lnTo>
                      <a:pt x="0" y="24"/>
                    </a:lnTo>
                    <a:close/>
                    <a:moveTo>
                      <a:pt x="48" y="616"/>
                    </a:moveTo>
                    <a:lnTo>
                      <a:pt x="24" y="592"/>
                    </a:lnTo>
                    <a:lnTo>
                      <a:pt x="616" y="592"/>
                    </a:lnTo>
                    <a:lnTo>
                      <a:pt x="592" y="616"/>
                    </a:lnTo>
                    <a:lnTo>
                      <a:pt x="592" y="24"/>
                    </a:lnTo>
                    <a:lnTo>
                      <a:pt x="61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38" name="Rectangle 295"/>
              <p:cNvSpPr>
                <a:spLocks noChangeArrowheads="1"/>
              </p:cNvSpPr>
              <p:nvPr/>
            </p:nvSpPr>
            <p:spPr bwMode="auto">
              <a:xfrm>
                <a:off x="15490665" y="4705047"/>
                <a:ext cx="150813" cy="100012"/>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39" name="Rectangle 296"/>
              <p:cNvSpPr>
                <a:spLocks noChangeArrowheads="1"/>
              </p:cNvSpPr>
              <p:nvPr/>
            </p:nvSpPr>
            <p:spPr bwMode="auto">
              <a:xfrm>
                <a:off x="15495427" y="5838522"/>
                <a:ext cx="1193800" cy="311150"/>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40" name="Freeform 297"/>
              <p:cNvSpPr>
                <a:spLocks noEditPoints="1"/>
              </p:cNvSpPr>
              <p:nvPr/>
            </p:nvSpPr>
            <p:spPr bwMode="auto">
              <a:xfrm>
                <a:off x="15482727" y="5825822"/>
                <a:ext cx="1219200" cy="336550"/>
              </a:xfrm>
              <a:custGeom>
                <a:avLst/>
                <a:gdLst>
                  <a:gd name="T0" fmla="*/ 0 w 2320"/>
                  <a:gd name="T1" fmla="*/ 24 h 640"/>
                  <a:gd name="T2" fmla="*/ 24 w 2320"/>
                  <a:gd name="T3" fmla="*/ 0 h 640"/>
                  <a:gd name="T4" fmla="*/ 2296 w 2320"/>
                  <a:gd name="T5" fmla="*/ 0 h 640"/>
                  <a:gd name="T6" fmla="*/ 2320 w 2320"/>
                  <a:gd name="T7" fmla="*/ 24 h 640"/>
                  <a:gd name="T8" fmla="*/ 2320 w 2320"/>
                  <a:gd name="T9" fmla="*/ 616 h 640"/>
                  <a:gd name="T10" fmla="*/ 2296 w 2320"/>
                  <a:gd name="T11" fmla="*/ 640 h 640"/>
                  <a:gd name="T12" fmla="*/ 24 w 2320"/>
                  <a:gd name="T13" fmla="*/ 640 h 640"/>
                  <a:gd name="T14" fmla="*/ 0 w 2320"/>
                  <a:gd name="T15" fmla="*/ 616 h 640"/>
                  <a:gd name="T16" fmla="*/ 0 w 2320"/>
                  <a:gd name="T17" fmla="*/ 24 h 640"/>
                  <a:gd name="T18" fmla="*/ 48 w 2320"/>
                  <a:gd name="T19" fmla="*/ 616 h 640"/>
                  <a:gd name="T20" fmla="*/ 24 w 2320"/>
                  <a:gd name="T21" fmla="*/ 592 h 640"/>
                  <a:gd name="T22" fmla="*/ 2296 w 2320"/>
                  <a:gd name="T23" fmla="*/ 592 h 640"/>
                  <a:gd name="T24" fmla="*/ 2272 w 2320"/>
                  <a:gd name="T25" fmla="*/ 616 h 640"/>
                  <a:gd name="T26" fmla="*/ 2272 w 2320"/>
                  <a:gd name="T27" fmla="*/ 24 h 640"/>
                  <a:gd name="T28" fmla="*/ 2296 w 2320"/>
                  <a:gd name="T29" fmla="*/ 48 h 640"/>
                  <a:gd name="T30" fmla="*/ 24 w 2320"/>
                  <a:gd name="T31" fmla="*/ 48 h 640"/>
                  <a:gd name="T32" fmla="*/ 48 w 2320"/>
                  <a:gd name="T33" fmla="*/ 24 h 640"/>
                  <a:gd name="T34" fmla="*/ 48 w 232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0" h="640">
                    <a:moveTo>
                      <a:pt x="0" y="24"/>
                    </a:moveTo>
                    <a:cubicBezTo>
                      <a:pt x="0" y="11"/>
                      <a:pt x="11" y="0"/>
                      <a:pt x="24" y="0"/>
                    </a:cubicBezTo>
                    <a:lnTo>
                      <a:pt x="2296" y="0"/>
                    </a:lnTo>
                    <a:cubicBezTo>
                      <a:pt x="2310" y="0"/>
                      <a:pt x="2320" y="11"/>
                      <a:pt x="2320" y="24"/>
                    </a:cubicBezTo>
                    <a:lnTo>
                      <a:pt x="2320" y="616"/>
                    </a:lnTo>
                    <a:cubicBezTo>
                      <a:pt x="2320" y="630"/>
                      <a:pt x="2310" y="640"/>
                      <a:pt x="2296" y="640"/>
                    </a:cubicBezTo>
                    <a:lnTo>
                      <a:pt x="24" y="640"/>
                    </a:lnTo>
                    <a:cubicBezTo>
                      <a:pt x="11" y="640"/>
                      <a:pt x="0" y="630"/>
                      <a:pt x="0" y="616"/>
                    </a:cubicBezTo>
                    <a:lnTo>
                      <a:pt x="0" y="24"/>
                    </a:lnTo>
                    <a:close/>
                    <a:moveTo>
                      <a:pt x="48" y="616"/>
                    </a:moveTo>
                    <a:lnTo>
                      <a:pt x="24" y="592"/>
                    </a:lnTo>
                    <a:lnTo>
                      <a:pt x="2296" y="592"/>
                    </a:lnTo>
                    <a:lnTo>
                      <a:pt x="2272" y="616"/>
                    </a:lnTo>
                    <a:lnTo>
                      <a:pt x="2272" y="24"/>
                    </a:lnTo>
                    <a:lnTo>
                      <a:pt x="229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41" name="Rectangle 298"/>
              <p:cNvSpPr>
                <a:spLocks noChangeArrowheads="1"/>
              </p:cNvSpPr>
              <p:nvPr/>
            </p:nvSpPr>
            <p:spPr bwMode="auto">
              <a:xfrm>
                <a:off x="15368427" y="5517847"/>
                <a:ext cx="311150" cy="3206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42" name="Freeform 299"/>
              <p:cNvSpPr>
                <a:spLocks noEditPoints="1"/>
              </p:cNvSpPr>
              <p:nvPr/>
            </p:nvSpPr>
            <p:spPr bwMode="auto">
              <a:xfrm>
                <a:off x="15355727" y="5505147"/>
                <a:ext cx="336550" cy="346075"/>
              </a:xfrm>
              <a:custGeom>
                <a:avLst/>
                <a:gdLst>
                  <a:gd name="T0" fmla="*/ 0 w 640"/>
                  <a:gd name="T1" fmla="*/ 24 h 656"/>
                  <a:gd name="T2" fmla="*/ 24 w 640"/>
                  <a:gd name="T3" fmla="*/ 0 h 656"/>
                  <a:gd name="T4" fmla="*/ 616 w 640"/>
                  <a:gd name="T5" fmla="*/ 0 h 656"/>
                  <a:gd name="T6" fmla="*/ 640 w 640"/>
                  <a:gd name="T7" fmla="*/ 24 h 656"/>
                  <a:gd name="T8" fmla="*/ 640 w 640"/>
                  <a:gd name="T9" fmla="*/ 632 h 656"/>
                  <a:gd name="T10" fmla="*/ 616 w 640"/>
                  <a:gd name="T11" fmla="*/ 656 h 656"/>
                  <a:gd name="T12" fmla="*/ 24 w 640"/>
                  <a:gd name="T13" fmla="*/ 656 h 656"/>
                  <a:gd name="T14" fmla="*/ 0 w 640"/>
                  <a:gd name="T15" fmla="*/ 632 h 656"/>
                  <a:gd name="T16" fmla="*/ 0 w 640"/>
                  <a:gd name="T17" fmla="*/ 24 h 656"/>
                  <a:gd name="T18" fmla="*/ 48 w 640"/>
                  <a:gd name="T19" fmla="*/ 632 h 656"/>
                  <a:gd name="T20" fmla="*/ 24 w 640"/>
                  <a:gd name="T21" fmla="*/ 608 h 656"/>
                  <a:gd name="T22" fmla="*/ 616 w 640"/>
                  <a:gd name="T23" fmla="*/ 608 h 656"/>
                  <a:gd name="T24" fmla="*/ 592 w 640"/>
                  <a:gd name="T25" fmla="*/ 632 h 656"/>
                  <a:gd name="T26" fmla="*/ 592 w 640"/>
                  <a:gd name="T27" fmla="*/ 24 h 656"/>
                  <a:gd name="T28" fmla="*/ 616 w 640"/>
                  <a:gd name="T29" fmla="*/ 48 h 656"/>
                  <a:gd name="T30" fmla="*/ 24 w 640"/>
                  <a:gd name="T31" fmla="*/ 48 h 656"/>
                  <a:gd name="T32" fmla="*/ 48 w 640"/>
                  <a:gd name="T33" fmla="*/ 24 h 656"/>
                  <a:gd name="T34" fmla="*/ 48 w 640"/>
                  <a:gd name="T35" fmla="*/ 63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656">
                    <a:moveTo>
                      <a:pt x="0" y="24"/>
                    </a:moveTo>
                    <a:cubicBezTo>
                      <a:pt x="0" y="11"/>
                      <a:pt x="11" y="0"/>
                      <a:pt x="24" y="0"/>
                    </a:cubicBezTo>
                    <a:lnTo>
                      <a:pt x="616" y="0"/>
                    </a:lnTo>
                    <a:cubicBezTo>
                      <a:pt x="630" y="0"/>
                      <a:pt x="640" y="11"/>
                      <a:pt x="640" y="24"/>
                    </a:cubicBezTo>
                    <a:lnTo>
                      <a:pt x="640" y="632"/>
                    </a:lnTo>
                    <a:cubicBezTo>
                      <a:pt x="640" y="646"/>
                      <a:pt x="630" y="656"/>
                      <a:pt x="616" y="656"/>
                    </a:cubicBezTo>
                    <a:lnTo>
                      <a:pt x="24" y="656"/>
                    </a:lnTo>
                    <a:cubicBezTo>
                      <a:pt x="11" y="656"/>
                      <a:pt x="0" y="646"/>
                      <a:pt x="0" y="632"/>
                    </a:cubicBezTo>
                    <a:lnTo>
                      <a:pt x="0" y="24"/>
                    </a:lnTo>
                    <a:close/>
                    <a:moveTo>
                      <a:pt x="48" y="632"/>
                    </a:moveTo>
                    <a:lnTo>
                      <a:pt x="24" y="608"/>
                    </a:lnTo>
                    <a:lnTo>
                      <a:pt x="616" y="608"/>
                    </a:lnTo>
                    <a:lnTo>
                      <a:pt x="592" y="632"/>
                    </a:lnTo>
                    <a:lnTo>
                      <a:pt x="592" y="24"/>
                    </a:lnTo>
                    <a:lnTo>
                      <a:pt x="616" y="48"/>
                    </a:lnTo>
                    <a:lnTo>
                      <a:pt x="24" y="48"/>
                    </a:lnTo>
                    <a:lnTo>
                      <a:pt x="48" y="24"/>
                    </a:lnTo>
                    <a:lnTo>
                      <a:pt x="48" y="63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43" name="Rectangle 300"/>
              <p:cNvSpPr>
                <a:spLocks noChangeArrowheads="1"/>
              </p:cNvSpPr>
              <p:nvPr/>
            </p:nvSpPr>
            <p:spPr bwMode="auto">
              <a:xfrm>
                <a:off x="15508127" y="5767085"/>
                <a:ext cx="158750" cy="100012"/>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44" name="Rectangle 301"/>
              <p:cNvSpPr>
                <a:spLocks noChangeArrowheads="1"/>
              </p:cNvSpPr>
              <p:nvPr/>
            </p:nvSpPr>
            <p:spPr bwMode="auto">
              <a:xfrm>
                <a:off x="15931990" y="4886022"/>
                <a:ext cx="823913" cy="63182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45" name="Freeform 302"/>
              <p:cNvSpPr>
                <a:spLocks noEditPoints="1"/>
              </p:cNvSpPr>
              <p:nvPr/>
            </p:nvSpPr>
            <p:spPr bwMode="auto">
              <a:xfrm>
                <a:off x="15919290" y="4873322"/>
                <a:ext cx="849313" cy="657225"/>
              </a:xfrm>
              <a:custGeom>
                <a:avLst/>
                <a:gdLst>
                  <a:gd name="T0" fmla="*/ 0 w 1616"/>
                  <a:gd name="T1" fmla="*/ 24 h 1248"/>
                  <a:gd name="T2" fmla="*/ 24 w 1616"/>
                  <a:gd name="T3" fmla="*/ 0 h 1248"/>
                  <a:gd name="T4" fmla="*/ 1592 w 1616"/>
                  <a:gd name="T5" fmla="*/ 0 h 1248"/>
                  <a:gd name="T6" fmla="*/ 1616 w 1616"/>
                  <a:gd name="T7" fmla="*/ 24 h 1248"/>
                  <a:gd name="T8" fmla="*/ 1616 w 1616"/>
                  <a:gd name="T9" fmla="*/ 1224 h 1248"/>
                  <a:gd name="T10" fmla="*/ 1592 w 1616"/>
                  <a:gd name="T11" fmla="*/ 1248 h 1248"/>
                  <a:gd name="T12" fmla="*/ 24 w 1616"/>
                  <a:gd name="T13" fmla="*/ 1248 h 1248"/>
                  <a:gd name="T14" fmla="*/ 0 w 1616"/>
                  <a:gd name="T15" fmla="*/ 1224 h 1248"/>
                  <a:gd name="T16" fmla="*/ 0 w 1616"/>
                  <a:gd name="T17" fmla="*/ 24 h 1248"/>
                  <a:gd name="T18" fmla="*/ 48 w 1616"/>
                  <a:gd name="T19" fmla="*/ 1224 h 1248"/>
                  <a:gd name="T20" fmla="*/ 24 w 1616"/>
                  <a:gd name="T21" fmla="*/ 1200 h 1248"/>
                  <a:gd name="T22" fmla="*/ 1592 w 1616"/>
                  <a:gd name="T23" fmla="*/ 1200 h 1248"/>
                  <a:gd name="T24" fmla="*/ 1568 w 1616"/>
                  <a:gd name="T25" fmla="*/ 1224 h 1248"/>
                  <a:gd name="T26" fmla="*/ 1568 w 1616"/>
                  <a:gd name="T27" fmla="*/ 24 h 1248"/>
                  <a:gd name="T28" fmla="*/ 1592 w 1616"/>
                  <a:gd name="T29" fmla="*/ 48 h 1248"/>
                  <a:gd name="T30" fmla="*/ 24 w 1616"/>
                  <a:gd name="T31" fmla="*/ 48 h 1248"/>
                  <a:gd name="T32" fmla="*/ 48 w 1616"/>
                  <a:gd name="T33" fmla="*/ 24 h 1248"/>
                  <a:gd name="T34" fmla="*/ 48 w 1616"/>
                  <a:gd name="T35" fmla="*/ 12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6" h="1248">
                    <a:moveTo>
                      <a:pt x="0" y="24"/>
                    </a:moveTo>
                    <a:cubicBezTo>
                      <a:pt x="0" y="11"/>
                      <a:pt x="11" y="0"/>
                      <a:pt x="24" y="0"/>
                    </a:cubicBezTo>
                    <a:lnTo>
                      <a:pt x="1592" y="0"/>
                    </a:lnTo>
                    <a:cubicBezTo>
                      <a:pt x="1606" y="0"/>
                      <a:pt x="1616" y="11"/>
                      <a:pt x="1616" y="24"/>
                    </a:cubicBezTo>
                    <a:lnTo>
                      <a:pt x="1616" y="1224"/>
                    </a:lnTo>
                    <a:cubicBezTo>
                      <a:pt x="1616" y="1238"/>
                      <a:pt x="1606" y="1248"/>
                      <a:pt x="1592" y="1248"/>
                    </a:cubicBezTo>
                    <a:lnTo>
                      <a:pt x="24" y="1248"/>
                    </a:lnTo>
                    <a:cubicBezTo>
                      <a:pt x="11" y="1248"/>
                      <a:pt x="0" y="1238"/>
                      <a:pt x="0" y="1224"/>
                    </a:cubicBezTo>
                    <a:lnTo>
                      <a:pt x="0" y="24"/>
                    </a:lnTo>
                    <a:close/>
                    <a:moveTo>
                      <a:pt x="48" y="1224"/>
                    </a:moveTo>
                    <a:lnTo>
                      <a:pt x="24" y="1200"/>
                    </a:lnTo>
                    <a:lnTo>
                      <a:pt x="1592" y="1200"/>
                    </a:lnTo>
                    <a:lnTo>
                      <a:pt x="1568" y="1224"/>
                    </a:lnTo>
                    <a:lnTo>
                      <a:pt x="1568" y="24"/>
                    </a:lnTo>
                    <a:lnTo>
                      <a:pt x="1592" y="48"/>
                    </a:lnTo>
                    <a:lnTo>
                      <a:pt x="24" y="48"/>
                    </a:lnTo>
                    <a:lnTo>
                      <a:pt x="48" y="24"/>
                    </a:lnTo>
                    <a:lnTo>
                      <a:pt x="48" y="1224"/>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46" name="Rectangle 303"/>
              <p:cNvSpPr>
                <a:spLocks noChangeArrowheads="1"/>
              </p:cNvSpPr>
              <p:nvPr/>
            </p:nvSpPr>
            <p:spPr bwMode="auto">
              <a:xfrm>
                <a:off x="17067052" y="4700285"/>
                <a:ext cx="134938" cy="185737"/>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47" name="Freeform 304"/>
              <p:cNvSpPr>
                <a:spLocks noEditPoints="1"/>
              </p:cNvSpPr>
              <p:nvPr/>
            </p:nvSpPr>
            <p:spPr bwMode="auto">
              <a:xfrm>
                <a:off x="17054352" y="4687585"/>
                <a:ext cx="160338" cy="211137"/>
              </a:xfrm>
              <a:custGeom>
                <a:avLst/>
                <a:gdLst>
                  <a:gd name="T0" fmla="*/ 0 w 304"/>
                  <a:gd name="T1" fmla="*/ 24 h 400"/>
                  <a:gd name="T2" fmla="*/ 24 w 304"/>
                  <a:gd name="T3" fmla="*/ 0 h 400"/>
                  <a:gd name="T4" fmla="*/ 280 w 304"/>
                  <a:gd name="T5" fmla="*/ 0 h 400"/>
                  <a:gd name="T6" fmla="*/ 304 w 304"/>
                  <a:gd name="T7" fmla="*/ 24 h 400"/>
                  <a:gd name="T8" fmla="*/ 304 w 304"/>
                  <a:gd name="T9" fmla="*/ 376 h 400"/>
                  <a:gd name="T10" fmla="*/ 280 w 304"/>
                  <a:gd name="T11" fmla="*/ 400 h 400"/>
                  <a:gd name="T12" fmla="*/ 24 w 304"/>
                  <a:gd name="T13" fmla="*/ 400 h 400"/>
                  <a:gd name="T14" fmla="*/ 0 w 304"/>
                  <a:gd name="T15" fmla="*/ 376 h 400"/>
                  <a:gd name="T16" fmla="*/ 0 w 304"/>
                  <a:gd name="T17" fmla="*/ 24 h 400"/>
                  <a:gd name="T18" fmla="*/ 48 w 304"/>
                  <a:gd name="T19" fmla="*/ 376 h 400"/>
                  <a:gd name="T20" fmla="*/ 24 w 304"/>
                  <a:gd name="T21" fmla="*/ 352 h 400"/>
                  <a:gd name="T22" fmla="*/ 280 w 304"/>
                  <a:gd name="T23" fmla="*/ 352 h 400"/>
                  <a:gd name="T24" fmla="*/ 256 w 304"/>
                  <a:gd name="T25" fmla="*/ 376 h 400"/>
                  <a:gd name="T26" fmla="*/ 256 w 304"/>
                  <a:gd name="T27" fmla="*/ 24 h 400"/>
                  <a:gd name="T28" fmla="*/ 280 w 304"/>
                  <a:gd name="T29" fmla="*/ 48 h 400"/>
                  <a:gd name="T30" fmla="*/ 24 w 304"/>
                  <a:gd name="T31" fmla="*/ 48 h 400"/>
                  <a:gd name="T32" fmla="*/ 48 w 304"/>
                  <a:gd name="T33" fmla="*/ 24 h 400"/>
                  <a:gd name="T34" fmla="*/ 48 w 304"/>
                  <a:gd name="T3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400">
                    <a:moveTo>
                      <a:pt x="0" y="24"/>
                    </a:moveTo>
                    <a:cubicBezTo>
                      <a:pt x="0" y="11"/>
                      <a:pt x="11" y="0"/>
                      <a:pt x="24" y="0"/>
                    </a:cubicBezTo>
                    <a:lnTo>
                      <a:pt x="280" y="0"/>
                    </a:lnTo>
                    <a:cubicBezTo>
                      <a:pt x="294" y="0"/>
                      <a:pt x="304" y="11"/>
                      <a:pt x="304" y="24"/>
                    </a:cubicBezTo>
                    <a:lnTo>
                      <a:pt x="304" y="376"/>
                    </a:lnTo>
                    <a:cubicBezTo>
                      <a:pt x="304" y="390"/>
                      <a:pt x="294" y="400"/>
                      <a:pt x="280" y="400"/>
                    </a:cubicBezTo>
                    <a:lnTo>
                      <a:pt x="24" y="400"/>
                    </a:lnTo>
                    <a:cubicBezTo>
                      <a:pt x="11" y="400"/>
                      <a:pt x="0" y="390"/>
                      <a:pt x="0" y="376"/>
                    </a:cubicBezTo>
                    <a:lnTo>
                      <a:pt x="0" y="24"/>
                    </a:lnTo>
                    <a:close/>
                    <a:moveTo>
                      <a:pt x="48" y="376"/>
                    </a:moveTo>
                    <a:lnTo>
                      <a:pt x="24" y="352"/>
                    </a:lnTo>
                    <a:lnTo>
                      <a:pt x="280" y="352"/>
                    </a:lnTo>
                    <a:lnTo>
                      <a:pt x="256" y="376"/>
                    </a:lnTo>
                    <a:lnTo>
                      <a:pt x="256" y="24"/>
                    </a:lnTo>
                    <a:lnTo>
                      <a:pt x="280" y="48"/>
                    </a:lnTo>
                    <a:lnTo>
                      <a:pt x="24" y="48"/>
                    </a:lnTo>
                    <a:lnTo>
                      <a:pt x="48" y="24"/>
                    </a:lnTo>
                    <a:lnTo>
                      <a:pt x="48" y="37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48" name="Rectangle 305"/>
              <p:cNvSpPr>
                <a:spLocks noChangeArrowheads="1"/>
              </p:cNvSpPr>
              <p:nvPr/>
            </p:nvSpPr>
            <p:spPr bwMode="auto">
              <a:xfrm>
                <a:off x="17194052" y="4700285"/>
                <a:ext cx="319088" cy="185737"/>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49" name="Freeform 306"/>
              <p:cNvSpPr>
                <a:spLocks noEditPoints="1"/>
              </p:cNvSpPr>
              <p:nvPr/>
            </p:nvSpPr>
            <p:spPr bwMode="auto">
              <a:xfrm>
                <a:off x="17181352" y="4687585"/>
                <a:ext cx="344488" cy="211137"/>
              </a:xfrm>
              <a:custGeom>
                <a:avLst/>
                <a:gdLst>
                  <a:gd name="T0" fmla="*/ 0 w 656"/>
                  <a:gd name="T1" fmla="*/ 24 h 400"/>
                  <a:gd name="T2" fmla="*/ 24 w 656"/>
                  <a:gd name="T3" fmla="*/ 0 h 400"/>
                  <a:gd name="T4" fmla="*/ 632 w 656"/>
                  <a:gd name="T5" fmla="*/ 0 h 400"/>
                  <a:gd name="T6" fmla="*/ 656 w 656"/>
                  <a:gd name="T7" fmla="*/ 24 h 400"/>
                  <a:gd name="T8" fmla="*/ 656 w 656"/>
                  <a:gd name="T9" fmla="*/ 376 h 400"/>
                  <a:gd name="T10" fmla="*/ 632 w 656"/>
                  <a:gd name="T11" fmla="*/ 400 h 400"/>
                  <a:gd name="T12" fmla="*/ 24 w 656"/>
                  <a:gd name="T13" fmla="*/ 400 h 400"/>
                  <a:gd name="T14" fmla="*/ 0 w 656"/>
                  <a:gd name="T15" fmla="*/ 376 h 400"/>
                  <a:gd name="T16" fmla="*/ 0 w 656"/>
                  <a:gd name="T17" fmla="*/ 24 h 400"/>
                  <a:gd name="T18" fmla="*/ 48 w 656"/>
                  <a:gd name="T19" fmla="*/ 376 h 400"/>
                  <a:gd name="T20" fmla="*/ 24 w 656"/>
                  <a:gd name="T21" fmla="*/ 352 h 400"/>
                  <a:gd name="T22" fmla="*/ 632 w 656"/>
                  <a:gd name="T23" fmla="*/ 352 h 400"/>
                  <a:gd name="T24" fmla="*/ 608 w 656"/>
                  <a:gd name="T25" fmla="*/ 376 h 400"/>
                  <a:gd name="T26" fmla="*/ 608 w 656"/>
                  <a:gd name="T27" fmla="*/ 24 h 400"/>
                  <a:gd name="T28" fmla="*/ 632 w 656"/>
                  <a:gd name="T29" fmla="*/ 48 h 400"/>
                  <a:gd name="T30" fmla="*/ 24 w 656"/>
                  <a:gd name="T31" fmla="*/ 48 h 400"/>
                  <a:gd name="T32" fmla="*/ 48 w 656"/>
                  <a:gd name="T33" fmla="*/ 24 h 400"/>
                  <a:gd name="T34" fmla="*/ 48 w 656"/>
                  <a:gd name="T3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6" h="400">
                    <a:moveTo>
                      <a:pt x="0" y="24"/>
                    </a:moveTo>
                    <a:cubicBezTo>
                      <a:pt x="0" y="11"/>
                      <a:pt x="11" y="0"/>
                      <a:pt x="24" y="0"/>
                    </a:cubicBezTo>
                    <a:lnTo>
                      <a:pt x="632" y="0"/>
                    </a:lnTo>
                    <a:cubicBezTo>
                      <a:pt x="646" y="0"/>
                      <a:pt x="656" y="11"/>
                      <a:pt x="656" y="24"/>
                    </a:cubicBezTo>
                    <a:lnTo>
                      <a:pt x="656" y="376"/>
                    </a:lnTo>
                    <a:cubicBezTo>
                      <a:pt x="656" y="390"/>
                      <a:pt x="646" y="400"/>
                      <a:pt x="632" y="400"/>
                    </a:cubicBezTo>
                    <a:lnTo>
                      <a:pt x="24" y="400"/>
                    </a:lnTo>
                    <a:cubicBezTo>
                      <a:pt x="11" y="400"/>
                      <a:pt x="0" y="390"/>
                      <a:pt x="0" y="376"/>
                    </a:cubicBezTo>
                    <a:lnTo>
                      <a:pt x="0" y="24"/>
                    </a:lnTo>
                    <a:close/>
                    <a:moveTo>
                      <a:pt x="48" y="376"/>
                    </a:moveTo>
                    <a:lnTo>
                      <a:pt x="24" y="352"/>
                    </a:lnTo>
                    <a:lnTo>
                      <a:pt x="632" y="352"/>
                    </a:lnTo>
                    <a:lnTo>
                      <a:pt x="608" y="376"/>
                    </a:lnTo>
                    <a:lnTo>
                      <a:pt x="608" y="24"/>
                    </a:lnTo>
                    <a:lnTo>
                      <a:pt x="632" y="48"/>
                    </a:lnTo>
                    <a:lnTo>
                      <a:pt x="24" y="48"/>
                    </a:lnTo>
                    <a:lnTo>
                      <a:pt x="48" y="24"/>
                    </a:lnTo>
                    <a:lnTo>
                      <a:pt x="48" y="37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50" name="Rectangle 307"/>
              <p:cNvSpPr>
                <a:spLocks noChangeArrowheads="1"/>
              </p:cNvSpPr>
              <p:nvPr/>
            </p:nvSpPr>
            <p:spPr bwMode="auto">
              <a:xfrm>
                <a:off x="17067052" y="5206697"/>
                <a:ext cx="127000" cy="134937"/>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51" name="Freeform 308"/>
              <p:cNvSpPr>
                <a:spLocks noEditPoints="1"/>
              </p:cNvSpPr>
              <p:nvPr/>
            </p:nvSpPr>
            <p:spPr bwMode="auto">
              <a:xfrm>
                <a:off x="17054352" y="5193997"/>
                <a:ext cx="152400" cy="158750"/>
              </a:xfrm>
              <a:custGeom>
                <a:avLst/>
                <a:gdLst>
                  <a:gd name="T0" fmla="*/ 0 w 288"/>
                  <a:gd name="T1" fmla="*/ 24 h 304"/>
                  <a:gd name="T2" fmla="*/ 24 w 288"/>
                  <a:gd name="T3" fmla="*/ 0 h 304"/>
                  <a:gd name="T4" fmla="*/ 264 w 288"/>
                  <a:gd name="T5" fmla="*/ 0 h 304"/>
                  <a:gd name="T6" fmla="*/ 288 w 288"/>
                  <a:gd name="T7" fmla="*/ 24 h 304"/>
                  <a:gd name="T8" fmla="*/ 288 w 288"/>
                  <a:gd name="T9" fmla="*/ 280 h 304"/>
                  <a:gd name="T10" fmla="*/ 264 w 288"/>
                  <a:gd name="T11" fmla="*/ 304 h 304"/>
                  <a:gd name="T12" fmla="*/ 24 w 288"/>
                  <a:gd name="T13" fmla="*/ 304 h 304"/>
                  <a:gd name="T14" fmla="*/ 0 w 288"/>
                  <a:gd name="T15" fmla="*/ 280 h 304"/>
                  <a:gd name="T16" fmla="*/ 0 w 288"/>
                  <a:gd name="T17" fmla="*/ 24 h 304"/>
                  <a:gd name="T18" fmla="*/ 48 w 288"/>
                  <a:gd name="T19" fmla="*/ 280 h 304"/>
                  <a:gd name="T20" fmla="*/ 24 w 288"/>
                  <a:gd name="T21" fmla="*/ 256 h 304"/>
                  <a:gd name="T22" fmla="*/ 264 w 288"/>
                  <a:gd name="T23" fmla="*/ 256 h 304"/>
                  <a:gd name="T24" fmla="*/ 240 w 288"/>
                  <a:gd name="T25" fmla="*/ 280 h 304"/>
                  <a:gd name="T26" fmla="*/ 240 w 288"/>
                  <a:gd name="T27" fmla="*/ 24 h 304"/>
                  <a:gd name="T28" fmla="*/ 264 w 288"/>
                  <a:gd name="T29" fmla="*/ 48 h 304"/>
                  <a:gd name="T30" fmla="*/ 24 w 288"/>
                  <a:gd name="T31" fmla="*/ 48 h 304"/>
                  <a:gd name="T32" fmla="*/ 48 w 288"/>
                  <a:gd name="T33" fmla="*/ 24 h 304"/>
                  <a:gd name="T34" fmla="*/ 48 w 288"/>
                  <a:gd name="T35" fmla="*/ 28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304">
                    <a:moveTo>
                      <a:pt x="0" y="24"/>
                    </a:moveTo>
                    <a:cubicBezTo>
                      <a:pt x="0" y="11"/>
                      <a:pt x="11" y="0"/>
                      <a:pt x="24" y="0"/>
                    </a:cubicBezTo>
                    <a:lnTo>
                      <a:pt x="264" y="0"/>
                    </a:lnTo>
                    <a:cubicBezTo>
                      <a:pt x="278" y="0"/>
                      <a:pt x="288" y="11"/>
                      <a:pt x="288" y="24"/>
                    </a:cubicBezTo>
                    <a:lnTo>
                      <a:pt x="288" y="280"/>
                    </a:lnTo>
                    <a:cubicBezTo>
                      <a:pt x="288" y="294"/>
                      <a:pt x="278" y="304"/>
                      <a:pt x="264" y="304"/>
                    </a:cubicBezTo>
                    <a:lnTo>
                      <a:pt x="24" y="304"/>
                    </a:lnTo>
                    <a:cubicBezTo>
                      <a:pt x="11" y="304"/>
                      <a:pt x="0" y="294"/>
                      <a:pt x="0" y="280"/>
                    </a:cubicBezTo>
                    <a:lnTo>
                      <a:pt x="0" y="24"/>
                    </a:lnTo>
                    <a:close/>
                    <a:moveTo>
                      <a:pt x="48" y="280"/>
                    </a:moveTo>
                    <a:lnTo>
                      <a:pt x="24" y="256"/>
                    </a:lnTo>
                    <a:lnTo>
                      <a:pt x="264" y="256"/>
                    </a:lnTo>
                    <a:lnTo>
                      <a:pt x="240" y="280"/>
                    </a:lnTo>
                    <a:lnTo>
                      <a:pt x="240" y="24"/>
                    </a:lnTo>
                    <a:lnTo>
                      <a:pt x="264" y="48"/>
                    </a:lnTo>
                    <a:lnTo>
                      <a:pt x="24" y="48"/>
                    </a:lnTo>
                    <a:lnTo>
                      <a:pt x="48" y="24"/>
                    </a:lnTo>
                    <a:lnTo>
                      <a:pt x="48" y="280"/>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52" name="Rectangle 309"/>
              <p:cNvSpPr>
                <a:spLocks noChangeArrowheads="1"/>
              </p:cNvSpPr>
              <p:nvPr/>
            </p:nvSpPr>
            <p:spPr bwMode="auto">
              <a:xfrm>
                <a:off x="17067052" y="5332110"/>
                <a:ext cx="127000" cy="185737"/>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53" name="Freeform 310"/>
              <p:cNvSpPr>
                <a:spLocks noEditPoints="1"/>
              </p:cNvSpPr>
              <p:nvPr/>
            </p:nvSpPr>
            <p:spPr bwMode="auto">
              <a:xfrm>
                <a:off x="17054352" y="5319410"/>
                <a:ext cx="152400" cy="211137"/>
              </a:xfrm>
              <a:custGeom>
                <a:avLst/>
                <a:gdLst>
                  <a:gd name="T0" fmla="*/ 0 w 288"/>
                  <a:gd name="T1" fmla="*/ 24 h 400"/>
                  <a:gd name="T2" fmla="*/ 24 w 288"/>
                  <a:gd name="T3" fmla="*/ 0 h 400"/>
                  <a:gd name="T4" fmla="*/ 264 w 288"/>
                  <a:gd name="T5" fmla="*/ 0 h 400"/>
                  <a:gd name="T6" fmla="*/ 288 w 288"/>
                  <a:gd name="T7" fmla="*/ 24 h 400"/>
                  <a:gd name="T8" fmla="*/ 288 w 288"/>
                  <a:gd name="T9" fmla="*/ 376 h 400"/>
                  <a:gd name="T10" fmla="*/ 264 w 288"/>
                  <a:gd name="T11" fmla="*/ 400 h 400"/>
                  <a:gd name="T12" fmla="*/ 24 w 288"/>
                  <a:gd name="T13" fmla="*/ 400 h 400"/>
                  <a:gd name="T14" fmla="*/ 0 w 288"/>
                  <a:gd name="T15" fmla="*/ 376 h 400"/>
                  <a:gd name="T16" fmla="*/ 0 w 288"/>
                  <a:gd name="T17" fmla="*/ 24 h 400"/>
                  <a:gd name="T18" fmla="*/ 48 w 288"/>
                  <a:gd name="T19" fmla="*/ 376 h 400"/>
                  <a:gd name="T20" fmla="*/ 24 w 288"/>
                  <a:gd name="T21" fmla="*/ 352 h 400"/>
                  <a:gd name="T22" fmla="*/ 264 w 288"/>
                  <a:gd name="T23" fmla="*/ 352 h 400"/>
                  <a:gd name="T24" fmla="*/ 240 w 288"/>
                  <a:gd name="T25" fmla="*/ 376 h 400"/>
                  <a:gd name="T26" fmla="*/ 240 w 288"/>
                  <a:gd name="T27" fmla="*/ 24 h 400"/>
                  <a:gd name="T28" fmla="*/ 264 w 288"/>
                  <a:gd name="T29" fmla="*/ 48 h 400"/>
                  <a:gd name="T30" fmla="*/ 24 w 288"/>
                  <a:gd name="T31" fmla="*/ 48 h 400"/>
                  <a:gd name="T32" fmla="*/ 48 w 288"/>
                  <a:gd name="T33" fmla="*/ 24 h 400"/>
                  <a:gd name="T34" fmla="*/ 48 w 288"/>
                  <a:gd name="T3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400">
                    <a:moveTo>
                      <a:pt x="0" y="24"/>
                    </a:moveTo>
                    <a:cubicBezTo>
                      <a:pt x="0" y="11"/>
                      <a:pt x="11" y="0"/>
                      <a:pt x="24" y="0"/>
                    </a:cubicBezTo>
                    <a:lnTo>
                      <a:pt x="264" y="0"/>
                    </a:lnTo>
                    <a:cubicBezTo>
                      <a:pt x="278" y="0"/>
                      <a:pt x="288" y="11"/>
                      <a:pt x="288" y="24"/>
                    </a:cubicBezTo>
                    <a:lnTo>
                      <a:pt x="288" y="376"/>
                    </a:lnTo>
                    <a:cubicBezTo>
                      <a:pt x="288" y="390"/>
                      <a:pt x="278" y="400"/>
                      <a:pt x="264" y="400"/>
                    </a:cubicBezTo>
                    <a:lnTo>
                      <a:pt x="24" y="400"/>
                    </a:lnTo>
                    <a:cubicBezTo>
                      <a:pt x="11" y="400"/>
                      <a:pt x="0" y="390"/>
                      <a:pt x="0" y="376"/>
                    </a:cubicBezTo>
                    <a:lnTo>
                      <a:pt x="0" y="24"/>
                    </a:lnTo>
                    <a:close/>
                    <a:moveTo>
                      <a:pt x="48" y="376"/>
                    </a:moveTo>
                    <a:lnTo>
                      <a:pt x="24" y="352"/>
                    </a:lnTo>
                    <a:lnTo>
                      <a:pt x="264" y="352"/>
                    </a:lnTo>
                    <a:lnTo>
                      <a:pt x="240" y="376"/>
                    </a:lnTo>
                    <a:lnTo>
                      <a:pt x="240" y="24"/>
                    </a:lnTo>
                    <a:lnTo>
                      <a:pt x="264" y="48"/>
                    </a:lnTo>
                    <a:lnTo>
                      <a:pt x="24" y="48"/>
                    </a:lnTo>
                    <a:lnTo>
                      <a:pt x="48" y="24"/>
                    </a:lnTo>
                    <a:lnTo>
                      <a:pt x="48" y="37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54" name="Rectangle 311"/>
              <p:cNvSpPr>
                <a:spLocks noChangeArrowheads="1"/>
              </p:cNvSpPr>
              <p:nvPr/>
            </p:nvSpPr>
            <p:spPr bwMode="auto">
              <a:xfrm>
                <a:off x="16755902" y="5206697"/>
                <a:ext cx="127000"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55" name="Freeform 312"/>
              <p:cNvSpPr>
                <a:spLocks noEditPoints="1"/>
              </p:cNvSpPr>
              <p:nvPr/>
            </p:nvSpPr>
            <p:spPr bwMode="auto">
              <a:xfrm>
                <a:off x="16743202" y="5193997"/>
                <a:ext cx="152400" cy="336550"/>
              </a:xfrm>
              <a:custGeom>
                <a:avLst/>
                <a:gdLst>
                  <a:gd name="T0" fmla="*/ 0 w 288"/>
                  <a:gd name="T1" fmla="*/ 24 h 640"/>
                  <a:gd name="T2" fmla="*/ 24 w 288"/>
                  <a:gd name="T3" fmla="*/ 0 h 640"/>
                  <a:gd name="T4" fmla="*/ 264 w 288"/>
                  <a:gd name="T5" fmla="*/ 0 h 640"/>
                  <a:gd name="T6" fmla="*/ 288 w 288"/>
                  <a:gd name="T7" fmla="*/ 24 h 640"/>
                  <a:gd name="T8" fmla="*/ 288 w 288"/>
                  <a:gd name="T9" fmla="*/ 616 h 640"/>
                  <a:gd name="T10" fmla="*/ 264 w 288"/>
                  <a:gd name="T11" fmla="*/ 640 h 640"/>
                  <a:gd name="T12" fmla="*/ 24 w 288"/>
                  <a:gd name="T13" fmla="*/ 640 h 640"/>
                  <a:gd name="T14" fmla="*/ 0 w 288"/>
                  <a:gd name="T15" fmla="*/ 616 h 640"/>
                  <a:gd name="T16" fmla="*/ 0 w 288"/>
                  <a:gd name="T17" fmla="*/ 24 h 640"/>
                  <a:gd name="T18" fmla="*/ 48 w 288"/>
                  <a:gd name="T19" fmla="*/ 616 h 640"/>
                  <a:gd name="T20" fmla="*/ 24 w 288"/>
                  <a:gd name="T21" fmla="*/ 592 h 640"/>
                  <a:gd name="T22" fmla="*/ 264 w 288"/>
                  <a:gd name="T23" fmla="*/ 592 h 640"/>
                  <a:gd name="T24" fmla="*/ 240 w 288"/>
                  <a:gd name="T25" fmla="*/ 616 h 640"/>
                  <a:gd name="T26" fmla="*/ 240 w 288"/>
                  <a:gd name="T27" fmla="*/ 24 h 640"/>
                  <a:gd name="T28" fmla="*/ 264 w 288"/>
                  <a:gd name="T29" fmla="*/ 48 h 640"/>
                  <a:gd name="T30" fmla="*/ 24 w 288"/>
                  <a:gd name="T31" fmla="*/ 48 h 640"/>
                  <a:gd name="T32" fmla="*/ 48 w 288"/>
                  <a:gd name="T33" fmla="*/ 24 h 640"/>
                  <a:gd name="T34" fmla="*/ 48 w 288"/>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640">
                    <a:moveTo>
                      <a:pt x="0" y="24"/>
                    </a:moveTo>
                    <a:cubicBezTo>
                      <a:pt x="0" y="11"/>
                      <a:pt x="11" y="0"/>
                      <a:pt x="24" y="0"/>
                    </a:cubicBezTo>
                    <a:lnTo>
                      <a:pt x="264" y="0"/>
                    </a:lnTo>
                    <a:cubicBezTo>
                      <a:pt x="278" y="0"/>
                      <a:pt x="288" y="11"/>
                      <a:pt x="288" y="24"/>
                    </a:cubicBezTo>
                    <a:lnTo>
                      <a:pt x="288" y="616"/>
                    </a:lnTo>
                    <a:cubicBezTo>
                      <a:pt x="288" y="630"/>
                      <a:pt x="278" y="640"/>
                      <a:pt x="264" y="640"/>
                    </a:cubicBezTo>
                    <a:lnTo>
                      <a:pt x="24" y="640"/>
                    </a:lnTo>
                    <a:cubicBezTo>
                      <a:pt x="11" y="640"/>
                      <a:pt x="0" y="630"/>
                      <a:pt x="0" y="616"/>
                    </a:cubicBezTo>
                    <a:lnTo>
                      <a:pt x="0" y="24"/>
                    </a:lnTo>
                    <a:close/>
                    <a:moveTo>
                      <a:pt x="48" y="616"/>
                    </a:moveTo>
                    <a:lnTo>
                      <a:pt x="24" y="592"/>
                    </a:lnTo>
                    <a:lnTo>
                      <a:pt x="264" y="592"/>
                    </a:lnTo>
                    <a:lnTo>
                      <a:pt x="240" y="616"/>
                    </a:lnTo>
                    <a:lnTo>
                      <a:pt x="240" y="24"/>
                    </a:lnTo>
                    <a:lnTo>
                      <a:pt x="264"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56" name="Rectangle 313"/>
              <p:cNvSpPr>
                <a:spLocks noChangeArrowheads="1"/>
              </p:cNvSpPr>
              <p:nvPr/>
            </p:nvSpPr>
            <p:spPr bwMode="auto">
              <a:xfrm>
                <a:off x="16774952" y="5222572"/>
                <a:ext cx="89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FFFFFF"/>
                    </a:solidFill>
                    <a:effectLst/>
                    <a:latin typeface="Gill Sans MT" pitchFamily="34" charset="0"/>
                    <a:ea typeface="ＭＳ Ｐゴシック" pitchFamily="50" charset="-128"/>
                    <a:cs typeface="ＭＳ Ｐゴシック" pitchFamily="50" charset="-128"/>
                  </a:rPr>
                  <a:t>v</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057" name="Rectangle 314"/>
              <p:cNvSpPr>
                <a:spLocks noChangeArrowheads="1"/>
              </p:cNvSpPr>
              <p:nvPr/>
            </p:nvSpPr>
            <p:spPr bwMode="auto">
              <a:xfrm>
                <a:off x="16882902" y="5206697"/>
                <a:ext cx="184150"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58" name="Freeform 315"/>
              <p:cNvSpPr>
                <a:spLocks noEditPoints="1"/>
              </p:cNvSpPr>
              <p:nvPr/>
            </p:nvSpPr>
            <p:spPr bwMode="auto">
              <a:xfrm>
                <a:off x="16870202" y="5193997"/>
                <a:ext cx="209550" cy="336550"/>
              </a:xfrm>
              <a:custGeom>
                <a:avLst/>
                <a:gdLst>
                  <a:gd name="T0" fmla="*/ 0 w 400"/>
                  <a:gd name="T1" fmla="*/ 24 h 640"/>
                  <a:gd name="T2" fmla="*/ 24 w 400"/>
                  <a:gd name="T3" fmla="*/ 0 h 640"/>
                  <a:gd name="T4" fmla="*/ 376 w 400"/>
                  <a:gd name="T5" fmla="*/ 0 h 640"/>
                  <a:gd name="T6" fmla="*/ 400 w 400"/>
                  <a:gd name="T7" fmla="*/ 24 h 640"/>
                  <a:gd name="T8" fmla="*/ 400 w 400"/>
                  <a:gd name="T9" fmla="*/ 616 h 640"/>
                  <a:gd name="T10" fmla="*/ 376 w 400"/>
                  <a:gd name="T11" fmla="*/ 640 h 640"/>
                  <a:gd name="T12" fmla="*/ 24 w 400"/>
                  <a:gd name="T13" fmla="*/ 640 h 640"/>
                  <a:gd name="T14" fmla="*/ 0 w 400"/>
                  <a:gd name="T15" fmla="*/ 616 h 640"/>
                  <a:gd name="T16" fmla="*/ 0 w 400"/>
                  <a:gd name="T17" fmla="*/ 24 h 640"/>
                  <a:gd name="T18" fmla="*/ 48 w 400"/>
                  <a:gd name="T19" fmla="*/ 616 h 640"/>
                  <a:gd name="T20" fmla="*/ 24 w 400"/>
                  <a:gd name="T21" fmla="*/ 592 h 640"/>
                  <a:gd name="T22" fmla="*/ 376 w 400"/>
                  <a:gd name="T23" fmla="*/ 592 h 640"/>
                  <a:gd name="T24" fmla="*/ 352 w 400"/>
                  <a:gd name="T25" fmla="*/ 616 h 640"/>
                  <a:gd name="T26" fmla="*/ 352 w 400"/>
                  <a:gd name="T27" fmla="*/ 24 h 640"/>
                  <a:gd name="T28" fmla="*/ 376 w 400"/>
                  <a:gd name="T29" fmla="*/ 48 h 640"/>
                  <a:gd name="T30" fmla="*/ 24 w 400"/>
                  <a:gd name="T31" fmla="*/ 48 h 640"/>
                  <a:gd name="T32" fmla="*/ 48 w 400"/>
                  <a:gd name="T33" fmla="*/ 24 h 640"/>
                  <a:gd name="T34" fmla="*/ 48 w 400"/>
                  <a:gd name="T35" fmla="*/ 6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0">
                    <a:moveTo>
                      <a:pt x="0" y="24"/>
                    </a:moveTo>
                    <a:cubicBezTo>
                      <a:pt x="0" y="11"/>
                      <a:pt x="11" y="0"/>
                      <a:pt x="24" y="0"/>
                    </a:cubicBezTo>
                    <a:lnTo>
                      <a:pt x="376" y="0"/>
                    </a:lnTo>
                    <a:cubicBezTo>
                      <a:pt x="390" y="0"/>
                      <a:pt x="400" y="11"/>
                      <a:pt x="400" y="24"/>
                    </a:cubicBezTo>
                    <a:lnTo>
                      <a:pt x="400" y="616"/>
                    </a:lnTo>
                    <a:cubicBezTo>
                      <a:pt x="400" y="630"/>
                      <a:pt x="390" y="640"/>
                      <a:pt x="376" y="640"/>
                    </a:cubicBezTo>
                    <a:lnTo>
                      <a:pt x="24" y="640"/>
                    </a:lnTo>
                    <a:cubicBezTo>
                      <a:pt x="11" y="640"/>
                      <a:pt x="0" y="630"/>
                      <a:pt x="0" y="616"/>
                    </a:cubicBezTo>
                    <a:lnTo>
                      <a:pt x="0" y="24"/>
                    </a:lnTo>
                    <a:close/>
                    <a:moveTo>
                      <a:pt x="48" y="616"/>
                    </a:moveTo>
                    <a:lnTo>
                      <a:pt x="24" y="592"/>
                    </a:lnTo>
                    <a:lnTo>
                      <a:pt x="376" y="592"/>
                    </a:lnTo>
                    <a:lnTo>
                      <a:pt x="352" y="616"/>
                    </a:lnTo>
                    <a:lnTo>
                      <a:pt x="352" y="24"/>
                    </a:lnTo>
                    <a:lnTo>
                      <a:pt x="376" y="48"/>
                    </a:lnTo>
                    <a:lnTo>
                      <a:pt x="24" y="48"/>
                    </a:lnTo>
                    <a:lnTo>
                      <a:pt x="48" y="24"/>
                    </a:lnTo>
                    <a:lnTo>
                      <a:pt x="48" y="616"/>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59" name="Rectangle 316"/>
              <p:cNvSpPr>
                <a:spLocks noChangeArrowheads="1"/>
              </p:cNvSpPr>
              <p:nvPr/>
            </p:nvSpPr>
            <p:spPr bwMode="auto">
              <a:xfrm>
                <a:off x="16933702" y="5222572"/>
                <a:ext cx="89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FFFFFF"/>
                    </a:solidFill>
                    <a:effectLst/>
                    <a:latin typeface="Gill Sans MT" pitchFamily="34" charset="0"/>
                    <a:ea typeface="ＭＳ Ｐゴシック" pitchFamily="50" charset="-128"/>
                    <a:cs typeface="ＭＳ Ｐゴシック" pitchFamily="50" charset="-128"/>
                  </a:rPr>
                  <a:t>v</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060" name="Rectangle 317"/>
              <p:cNvSpPr>
                <a:spLocks noChangeArrowheads="1"/>
              </p:cNvSpPr>
              <p:nvPr/>
            </p:nvSpPr>
            <p:spPr bwMode="auto">
              <a:xfrm>
                <a:off x="16755902" y="4886022"/>
                <a:ext cx="311150" cy="63182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61" name="Freeform 318"/>
              <p:cNvSpPr>
                <a:spLocks noEditPoints="1"/>
              </p:cNvSpPr>
              <p:nvPr/>
            </p:nvSpPr>
            <p:spPr bwMode="auto">
              <a:xfrm>
                <a:off x="16743202" y="4873322"/>
                <a:ext cx="336550" cy="657225"/>
              </a:xfrm>
              <a:custGeom>
                <a:avLst/>
                <a:gdLst>
                  <a:gd name="T0" fmla="*/ 0 w 640"/>
                  <a:gd name="T1" fmla="*/ 24 h 1248"/>
                  <a:gd name="T2" fmla="*/ 24 w 640"/>
                  <a:gd name="T3" fmla="*/ 0 h 1248"/>
                  <a:gd name="T4" fmla="*/ 616 w 640"/>
                  <a:gd name="T5" fmla="*/ 0 h 1248"/>
                  <a:gd name="T6" fmla="*/ 640 w 640"/>
                  <a:gd name="T7" fmla="*/ 24 h 1248"/>
                  <a:gd name="T8" fmla="*/ 640 w 640"/>
                  <a:gd name="T9" fmla="*/ 1224 h 1248"/>
                  <a:gd name="T10" fmla="*/ 616 w 640"/>
                  <a:gd name="T11" fmla="*/ 1248 h 1248"/>
                  <a:gd name="T12" fmla="*/ 24 w 640"/>
                  <a:gd name="T13" fmla="*/ 1248 h 1248"/>
                  <a:gd name="T14" fmla="*/ 0 w 640"/>
                  <a:gd name="T15" fmla="*/ 1224 h 1248"/>
                  <a:gd name="T16" fmla="*/ 0 w 640"/>
                  <a:gd name="T17" fmla="*/ 24 h 1248"/>
                  <a:gd name="T18" fmla="*/ 48 w 640"/>
                  <a:gd name="T19" fmla="*/ 1224 h 1248"/>
                  <a:gd name="T20" fmla="*/ 24 w 640"/>
                  <a:gd name="T21" fmla="*/ 1200 h 1248"/>
                  <a:gd name="T22" fmla="*/ 616 w 640"/>
                  <a:gd name="T23" fmla="*/ 1200 h 1248"/>
                  <a:gd name="T24" fmla="*/ 592 w 640"/>
                  <a:gd name="T25" fmla="*/ 1224 h 1248"/>
                  <a:gd name="T26" fmla="*/ 592 w 640"/>
                  <a:gd name="T27" fmla="*/ 24 h 1248"/>
                  <a:gd name="T28" fmla="*/ 616 w 640"/>
                  <a:gd name="T29" fmla="*/ 48 h 1248"/>
                  <a:gd name="T30" fmla="*/ 24 w 640"/>
                  <a:gd name="T31" fmla="*/ 48 h 1248"/>
                  <a:gd name="T32" fmla="*/ 48 w 640"/>
                  <a:gd name="T33" fmla="*/ 24 h 1248"/>
                  <a:gd name="T34" fmla="*/ 48 w 640"/>
                  <a:gd name="T35" fmla="*/ 12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1248">
                    <a:moveTo>
                      <a:pt x="0" y="24"/>
                    </a:moveTo>
                    <a:cubicBezTo>
                      <a:pt x="0" y="11"/>
                      <a:pt x="11" y="0"/>
                      <a:pt x="24" y="0"/>
                    </a:cubicBezTo>
                    <a:lnTo>
                      <a:pt x="616" y="0"/>
                    </a:lnTo>
                    <a:cubicBezTo>
                      <a:pt x="630" y="0"/>
                      <a:pt x="640" y="11"/>
                      <a:pt x="640" y="24"/>
                    </a:cubicBezTo>
                    <a:lnTo>
                      <a:pt x="640" y="1224"/>
                    </a:lnTo>
                    <a:cubicBezTo>
                      <a:pt x="640" y="1238"/>
                      <a:pt x="630" y="1248"/>
                      <a:pt x="616" y="1248"/>
                    </a:cubicBezTo>
                    <a:lnTo>
                      <a:pt x="24" y="1248"/>
                    </a:lnTo>
                    <a:cubicBezTo>
                      <a:pt x="11" y="1248"/>
                      <a:pt x="0" y="1238"/>
                      <a:pt x="0" y="1224"/>
                    </a:cubicBezTo>
                    <a:lnTo>
                      <a:pt x="0" y="24"/>
                    </a:lnTo>
                    <a:close/>
                    <a:moveTo>
                      <a:pt x="48" y="1224"/>
                    </a:moveTo>
                    <a:lnTo>
                      <a:pt x="24" y="1200"/>
                    </a:lnTo>
                    <a:lnTo>
                      <a:pt x="616" y="1200"/>
                    </a:lnTo>
                    <a:lnTo>
                      <a:pt x="592" y="1224"/>
                    </a:lnTo>
                    <a:lnTo>
                      <a:pt x="592" y="24"/>
                    </a:lnTo>
                    <a:lnTo>
                      <a:pt x="616" y="48"/>
                    </a:lnTo>
                    <a:lnTo>
                      <a:pt x="24" y="48"/>
                    </a:lnTo>
                    <a:lnTo>
                      <a:pt x="48" y="24"/>
                    </a:lnTo>
                    <a:lnTo>
                      <a:pt x="48" y="1224"/>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62" name="Rectangle 319"/>
              <p:cNvSpPr>
                <a:spLocks noChangeArrowheads="1"/>
              </p:cNvSpPr>
              <p:nvPr/>
            </p:nvSpPr>
            <p:spPr bwMode="auto">
              <a:xfrm>
                <a:off x="16630490" y="5517847"/>
                <a:ext cx="252413" cy="127000"/>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63" name="Freeform 320"/>
              <p:cNvSpPr>
                <a:spLocks noEditPoints="1"/>
              </p:cNvSpPr>
              <p:nvPr/>
            </p:nvSpPr>
            <p:spPr bwMode="auto">
              <a:xfrm>
                <a:off x="16617790" y="5505147"/>
                <a:ext cx="277813" cy="152400"/>
              </a:xfrm>
              <a:custGeom>
                <a:avLst/>
                <a:gdLst>
                  <a:gd name="T0" fmla="*/ 0 w 528"/>
                  <a:gd name="T1" fmla="*/ 24 h 288"/>
                  <a:gd name="T2" fmla="*/ 24 w 528"/>
                  <a:gd name="T3" fmla="*/ 0 h 288"/>
                  <a:gd name="T4" fmla="*/ 504 w 528"/>
                  <a:gd name="T5" fmla="*/ 0 h 288"/>
                  <a:gd name="T6" fmla="*/ 528 w 528"/>
                  <a:gd name="T7" fmla="*/ 24 h 288"/>
                  <a:gd name="T8" fmla="*/ 528 w 528"/>
                  <a:gd name="T9" fmla="*/ 264 h 288"/>
                  <a:gd name="T10" fmla="*/ 504 w 528"/>
                  <a:gd name="T11" fmla="*/ 288 h 288"/>
                  <a:gd name="T12" fmla="*/ 24 w 528"/>
                  <a:gd name="T13" fmla="*/ 288 h 288"/>
                  <a:gd name="T14" fmla="*/ 0 w 528"/>
                  <a:gd name="T15" fmla="*/ 264 h 288"/>
                  <a:gd name="T16" fmla="*/ 0 w 528"/>
                  <a:gd name="T17" fmla="*/ 24 h 288"/>
                  <a:gd name="T18" fmla="*/ 48 w 528"/>
                  <a:gd name="T19" fmla="*/ 264 h 288"/>
                  <a:gd name="T20" fmla="*/ 24 w 528"/>
                  <a:gd name="T21" fmla="*/ 240 h 288"/>
                  <a:gd name="T22" fmla="*/ 504 w 528"/>
                  <a:gd name="T23" fmla="*/ 240 h 288"/>
                  <a:gd name="T24" fmla="*/ 480 w 528"/>
                  <a:gd name="T25" fmla="*/ 264 h 288"/>
                  <a:gd name="T26" fmla="*/ 480 w 528"/>
                  <a:gd name="T27" fmla="*/ 24 h 288"/>
                  <a:gd name="T28" fmla="*/ 504 w 528"/>
                  <a:gd name="T29" fmla="*/ 48 h 288"/>
                  <a:gd name="T30" fmla="*/ 24 w 528"/>
                  <a:gd name="T31" fmla="*/ 48 h 288"/>
                  <a:gd name="T32" fmla="*/ 48 w 528"/>
                  <a:gd name="T33" fmla="*/ 24 h 288"/>
                  <a:gd name="T34" fmla="*/ 48 w 528"/>
                  <a:gd name="T35" fmla="*/ 26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8" h="288">
                    <a:moveTo>
                      <a:pt x="0" y="24"/>
                    </a:moveTo>
                    <a:cubicBezTo>
                      <a:pt x="0" y="11"/>
                      <a:pt x="11" y="0"/>
                      <a:pt x="24" y="0"/>
                    </a:cubicBezTo>
                    <a:lnTo>
                      <a:pt x="504" y="0"/>
                    </a:lnTo>
                    <a:cubicBezTo>
                      <a:pt x="518" y="0"/>
                      <a:pt x="528" y="11"/>
                      <a:pt x="528" y="24"/>
                    </a:cubicBezTo>
                    <a:lnTo>
                      <a:pt x="528" y="264"/>
                    </a:lnTo>
                    <a:cubicBezTo>
                      <a:pt x="528" y="278"/>
                      <a:pt x="518" y="288"/>
                      <a:pt x="504" y="288"/>
                    </a:cubicBezTo>
                    <a:lnTo>
                      <a:pt x="24" y="288"/>
                    </a:lnTo>
                    <a:cubicBezTo>
                      <a:pt x="11" y="288"/>
                      <a:pt x="0" y="278"/>
                      <a:pt x="0" y="264"/>
                    </a:cubicBezTo>
                    <a:lnTo>
                      <a:pt x="0" y="24"/>
                    </a:lnTo>
                    <a:close/>
                    <a:moveTo>
                      <a:pt x="48" y="264"/>
                    </a:moveTo>
                    <a:lnTo>
                      <a:pt x="24" y="240"/>
                    </a:lnTo>
                    <a:lnTo>
                      <a:pt x="504" y="240"/>
                    </a:lnTo>
                    <a:lnTo>
                      <a:pt x="480" y="264"/>
                    </a:lnTo>
                    <a:lnTo>
                      <a:pt x="480" y="24"/>
                    </a:lnTo>
                    <a:lnTo>
                      <a:pt x="504" y="48"/>
                    </a:lnTo>
                    <a:lnTo>
                      <a:pt x="24" y="48"/>
                    </a:lnTo>
                    <a:lnTo>
                      <a:pt x="48" y="24"/>
                    </a:lnTo>
                    <a:lnTo>
                      <a:pt x="48" y="264"/>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64" name="Rectangle 321"/>
              <p:cNvSpPr>
                <a:spLocks noChangeArrowheads="1"/>
              </p:cNvSpPr>
              <p:nvPr/>
            </p:nvSpPr>
            <p:spPr bwMode="auto">
              <a:xfrm>
                <a:off x="15835152" y="4509785"/>
                <a:ext cx="68263" cy="236537"/>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65" name="Rectangle 322"/>
              <p:cNvSpPr>
                <a:spLocks noChangeArrowheads="1"/>
              </p:cNvSpPr>
              <p:nvPr/>
            </p:nvSpPr>
            <p:spPr bwMode="auto">
              <a:xfrm>
                <a:off x="17067052" y="4700285"/>
                <a:ext cx="127000" cy="631825"/>
              </a:xfrm>
              <a:prstGeom prst="rect">
                <a:avLst/>
              </a:prstGeom>
              <a:solidFill>
                <a:srgbClr val="5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66" name="Freeform 323"/>
              <p:cNvSpPr>
                <a:spLocks noEditPoints="1"/>
              </p:cNvSpPr>
              <p:nvPr/>
            </p:nvSpPr>
            <p:spPr bwMode="auto">
              <a:xfrm>
                <a:off x="17054352" y="4687585"/>
                <a:ext cx="152400" cy="657225"/>
              </a:xfrm>
              <a:custGeom>
                <a:avLst/>
                <a:gdLst>
                  <a:gd name="T0" fmla="*/ 0 w 288"/>
                  <a:gd name="T1" fmla="*/ 24 h 1248"/>
                  <a:gd name="T2" fmla="*/ 24 w 288"/>
                  <a:gd name="T3" fmla="*/ 0 h 1248"/>
                  <a:gd name="T4" fmla="*/ 264 w 288"/>
                  <a:gd name="T5" fmla="*/ 0 h 1248"/>
                  <a:gd name="T6" fmla="*/ 288 w 288"/>
                  <a:gd name="T7" fmla="*/ 24 h 1248"/>
                  <a:gd name="T8" fmla="*/ 288 w 288"/>
                  <a:gd name="T9" fmla="*/ 1224 h 1248"/>
                  <a:gd name="T10" fmla="*/ 264 w 288"/>
                  <a:gd name="T11" fmla="*/ 1248 h 1248"/>
                  <a:gd name="T12" fmla="*/ 24 w 288"/>
                  <a:gd name="T13" fmla="*/ 1248 h 1248"/>
                  <a:gd name="T14" fmla="*/ 0 w 288"/>
                  <a:gd name="T15" fmla="*/ 1224 h 1248"/>
                  <a:gd name="T16" fmla="*/ 0 w 288"/>
                  <a:gd name="T17" fmla="*/ 24 h 1248"/>
                  <a:gd name="T18" fmla="*/ 48 w 288"/>
                  <a:gd name="T19" fmla="*/ 1224 h 1248"/>
                  <a:gd name="T20" fmla="*/ 24 w 288"/>
                  <a:gd name="T21" fmla="*/ 1200 h 1248"/>
                  <a:gd name="T22" fmla="*/ 264 w 288"/>
                  <a:gd name="T23" fmla="*/ 1200 h 1248"/>
                  <a:gd name="T24" fmla="*/ 240 w 288"/>
                  <a:gd name="T25" fmla="*/ 1224 h 1248"/>
                  <a:gd name="T26" fmla="*/ 240 w 288"/>
                  <a:gd name="T27" fmla="*/ 24 h 1248"/>
                  <a:gd name="T28" fmla="*/ 264 w 288"/>
                  <a:gd name="T29" fmla="*/ 48 h 1248"/>
                  <a:gd name="T30" fmla="*/ 24 w 288"/>
                  <a:gd name="T31" fmla="*/ 48 h 1248"/>
                  <a:gd name="T32" fmla="*/ 48 w 288"/>
                  <a:gd name="T33" fmla="*/ 24 h 1248"/>
                  <a:gd name="T34" fmla="*/ 48 w 288"/>
                  <a:gd name="T35" fmla="*/ 12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1248">
                    <a:moveTo>
                      <a:pt x="0" y="24"/>
                    </a:moveTo>
                    <a:cubicBezTo>
                      <a:pt x="0" y="11"/>
                      <a:pt x="11" y="0"/>
                      <a:pt x="24" y="0"/>
                    </a:cubicBezTo>
                    <a:lnTo>
                      <a:pt x="264" y="0"/>
                    </a:lnTo>
                    <a:cubicBezTo>
                      <a:pt x="278" y="0"/>
                      <a:pt x="288" y="11"/>
                      <a:pt x="288" y="24"/>
                    </a:cubicBezTo>
                    <a:lnTo>
                      <a:pt x="288" y="1224"/>
                    </a:lnTo>
                    <a:cubicBezTo>
                      <a:pt x="288" y="1238"/>
                      <a:pt x="278" y="1248"/>
                      <a:pt x="264" y="1248"/>
                    </a:cubicBezTo>
                    <a:lnTo>
                      <a:pt x="24" y="1248"/>
                    </a:lnTo>
                    <a:cubicBezTo>
                      <a:pt x="11" y="1248"/>
                      <a:pt x="0" y="1238"/>
                      <a:pt x="0" y="1224"/>
                    </a:cubicBezTo>
                    <a:lnTo>
                      <a:pt x="0" y="24"/>
                    </a:lnTo>
                    <a:close/>
                    <a:moveTo>
                      <a:pt x="48" y="1224"/>
                    </a:moveTo>
                    <a:lnTo>
                      <a:pt x="24" y="1200"/>
                    </a:lnTo>
                    <a:lnTo>
                      <a:pt x="264" y="1200"/>
                    </a:lnTo>
                    <a:lnTo>
                      <a:pt x="240" y="1224"/>
                    </a:lnTo>
                    <a:lnTo>
                      <a:pt x="240" y="24"/>
                    </a:lnTo>
                    <a:lnTo>
                      <a:pt x="264" y="48"/>
                    </a:lnTo>
                    <a:lnTo>
                      <a:pt x="24" y="48"/>
                    </a:lnTo>
                    <a:lnTo>
                      <a:pt x="48" y="24"/>
                    </a:lnTo>
                    <a:lnTo>
                      <a:pt x="48" y="1224"/>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67" name="Rectangle 324"/>
              <p:cNvSpPr>
                <a:spLocks noChangeArrowheads="1"/>
              </p:cNvSpPr>
              <p:nvPr/>
            </p:nvSpPr>
            <p:spPr bwMode="auto">
              <a:xfrm>
                <a:off x="16130427" y="5767085"/>
                <a:ext cx="588963" cy="920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68" name="Rectangle 325"/>
              <p:cNvSpPr>
                <a:spLocks noChangeArrowheads="1"/>
              </p:cNvSpPr>
              <p:nvPr/>
            </p:nvSpPr>
            <p:spPr bwMode="auto">
              <a:xfrm>
                <a:off x="16095502" y="4012897"/>
                <a:ext cx="101600" cy="160337"/>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69" name="Rectangle 326"/>
              <p:cNvSpPr>
                <a:spLocks noChangeArrowheads="1"/>
              </p:cNvSpPr>
              <p:nvPr/>
            </p:nvSpPr>
            <p:spPr bwMode="auto">
              <a:xfrm>
                <a:off x="16719390" y="3877960"/>
                <a:ext cx="100013" cy="168275"/>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70" name="Rectangle 327"/>
              <p:cNvSpPr>
                <a:spLocks noChangeArrowheads="1"/>
              </p:cNvSpPr>
              <p:nvPr/>
            </p:nvSpPr>
            <p:spPr bwMode="auto">
              <a:xfrm>
                <a:off x="16138365" y="5479747"/>
                <a:ext cx="471488" cy="68262"/>
              </a:xfrm>
              <a:prstGeom prst="rect">
                <a:avLst/>
              </a:prstGeom>
              <a:solidFill>
                <a:srgbClr val="C7CB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71" name="Freeform 328"/>
              <p:cNvSpPr>
                <a:spLocks/>
              </p:cNvSpPr>
              <p:nvPr/>
            </p:nvSpPr>
            <p:spPr bwMode="auto">
              <a:xfrm>
                <a:off x="15423990" y="4754260"/>
                <a:ext cx="66675" cy="68262"/>
              </a:xfrm>
              <a:custGeom>
                <a:avLst/>
                <a:gdLst>
                  <a:gd name="T0" fmla="*/ 0 w 128"/>
                  <a:gd name="T1" fmla="*/ 64 h 128"/>
                  <a:gd name="T2" fmla="*/ 64 w 128"/>
                  <a:gd name="T3" fmla="*/ 0 h 128"/>
                  <a:gd name="T4" fmla="*/ 64 w 128"/>
                  <a:gd name="T5" fmla="*/ 0 h 128"/>
                  <a:gd name="T6" fmla="*/ 64 w 128"/>
                  <a:gd name="T7" fmla="*/ 0 h 128"/>
                  <a:gd name="T8" fmla="*/ 128 w 128"/>
                  <a:gd name="T9" fmla="*/ 64 h 128"/>
                  <a:gd name="T10" fmla="*/ 128 w 128"/>
                  <a:gd name="T11" fmla="*/ 64 h 128"/>
                  <a:gd name="T12" fmla="*/ 128 w 128"/>
                  <a:gd name="T13" fmla="*/ 64 h 128"/>
                  <a:gd name="T14" fmla="*/ 64 w 128"/>
                  <a:gd name="T15" fmla="*/ 128 h 128"/>
                  <a:gd name="T16" fmla="*/ 64 w 128"/>
                  <a:gd name="T17" fmla="*/ 128 h 128"/>
                  <a:gd name="T18" fmla="*/ 64 w 128"/>
                  <a:gd name="T19" fmla="*/ 128 h 128"/>
                  <a:gd name="T20" fmla="*/ 0 w 128"/>
                  <a:gd name="T21" fmla="*/ 64 h 128"/>
                  <a:gd name="T22" fmla="*/ 0 w 128"/>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72" name="Freeform 329"/>
              <p:cNvSpPr>
                <a:spLocks noEditPoints="1"/>
              </p:cNvSpPr>
              <p:nvPr/>
            </p:nvSpPr>
            <p:spPr bwMode="auto">
              <a:xfrm>
                <a:off x="15414465" y="4746322"/>
                <a:ext cx="85725" cy="85725"/>
              </a:xfrm>
              <a:custGeom>
                <a:avLst/>
                <a:gdLst>
                  <a:gd name="T0" fmla="*/ 1 w 161"/>
                  <a:gd name="T1" fmla="*/ 77 h 161"/>
                  <a:gd name="T2" fmla="*/ 8 w 161"/>
                  <a:gd name="T3" fmla="*/ 46 h 161"/>
                  <a:gd name="T4" fmla="*/ 26 w 161"/>
                  <a:gd name="T5" fmla="*/ 22 h 161"/>
                  <a:gd name="T6" fmla="*/ 52 w 161"/>
                  <a:gd name="T7" fmla="*/ 6 h 161"/>
                  <a:gd name="T8" fmla="*/ 84 w 161"/>
                  <a:gd name="T9" fmla="*/ 1 h 161"/>
                  <a:gd name="T10" fmla="*/ 114 w 161"/>
                  <a:gd name="T11" fmla="*/ 8 h 161"/>
                  <a:gd name="T12" fmla="*/ 140 w 161"/>
                  <a:gd name="T13" fmla="*/ 27 h 161"/>
                  <a:gd name="T14" fmla="*/ 155 w 161"/>
                  <a:gd name="T15" fmla="*/ 52 h 161"/>
                  <a:gd name="T16" fmla="*/ 160 w 161"/>
                  <a:gd name="T17" fmla="*/ 84 h 161"/>
                  <a:gd name="T18" fmla="*/ 153 w 161"/>
                  <a:gd name="T19" fmla="*/ 114 h 161"/>
                  <a:gd name="T20" fmla="*/ 135 w 161"/>
                  <a:gd name="T21" fmla="*/ 140 h 161"/>
                  <a:gd name="T22" fmla="*/ 109 w 161"/>
                  <a:gd name="T23" fmla="*/ 155 h 161"/>
                  <a:gd name="T24" fmla="*/ 77 w 161"/>
                  <a:gd name="T25" fmla="*/ 160 h 161"/>
                  <a:gd name="T26" fmla="*/ 47 w 161"/>
                  <a:gd name="T27" fmla="*/ 153 h 161"/>
                  <a:gd name="T28" fmla="*/ 22 w 161"/>
                  <a:gd name="T29" fmla="*/ 135 h 161"/>
                  <a:gd name="T30" fmla="*/ 6 w 161"/>
                  <a:gd name="T31" fmla="*/ 109 h 161"/>
                  <a:gd name="T32" fmla="*/ 37 w 161"/>
                  <a:gd name="T33" fmla="*/ 102 h 161"/>
                  <a:gd name="T34" fmla="*/ 49 w 161"/>
                  <a:gd name="T35" fmla="*/ 118 h 161"/>
                  <a:gd name="T36" fmla="*/ 64 w 161"/>
                  <a:gd name="T37" fmla="*/ 126 h 161"/>
                  <a:gd name="T38" fmla="*/ 84 w 161"/>
                  <a:gd name="T39" fmla="*/ 129 h 161"/>
                  <a:gd name="T40" fmla="*/ 102 w 161"/>
                  <a:gd name="T41" fmla="*/ 124 h 161"/>
                  <a:gd name="T42" fmla="*/ 118 w 161"/>
                  <a:gd name="T43" fmla="*/ 113 h 161"/>
                  <a:gd name="T44" fmla="*/ 126 w 161"/>
                  <a:gd name="T45" fmla="*/ 97 h 161"/>
                  <a:gd name="T46" fmla="*/ 129 w 161"/>
                  <a:gd name="T47" fmla="*/ 77 h 161"/>
                  <a:gd name="T48" fmla="*/ 124 w 161"/>
                  <a:gd name="T49" fmla="*/ 59 h 161"/>
                  <a:gd name="T50" fmla="*/ 113 w 161"/>
                  <a:gd name="T51" fmla="*/ 44 h 161"/>
                  <a:gd name="T52" fmla="*/ 97 w 161"/>
                  <a:gd name="T53" fmla="*/ 35 h 161"/>
                  <a:gd name="T54" fmla="*/ 77 w 161"/>
                  <a:gd name="T55" fmla="*/ 32 h 161"/>
                  <a:gd name="T56" fmla="*/ 59 w 161"/>
                  <a:gd name="T57" fmla="*/ 37 h 161"/>
                  <a:gd name="T58" fmla="*/ 45 w 161"/>
                  <a:gd name="T59" fmla="*/ 49 h 161"/>
                  <a:gd name="T60" fmla="*/ 35 w 161"/>
                  <a:gd name="T61" fmla="*/ 65 h 161"/>
                  <a:gd name="T62" fmla="*/ 32 w 161"/>
                  <a:gd name="T63" fmla="*/ 84 h 161"/>
                  <a:gd name="T64" fmla="*/ 37 w 161"/>
                  <a:gd name="T65"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61">
                    <a:moveTo>
                      <a:pt x="1" y="84"/>
                    </a:moveTo>
                    <a:cubicBezTo>
                      <a:pt x="0" y="82"/>
                      <a:pt x="0" y="79"/>
                      <a:pt x="1" y="77"/>
                    </a:cubicBezTo>
                    <a:lnTo>
                      <a:pt x="6" y="52"/>
                    </a:lnTo>
                    <a:cubicBezTo>
                      <a:pt x="6" y="50"/>
                      <a:pt x="7" y="48"/>
                      <a:pt x="8" y="46"/>
                    </a:cubicBezTo>
                    <a:lnTo>
                      <a:pt x="22" y="26"/>
                    </a:lnTo>
                    <a:cubicBezTo>
                      <a:pt x="23" y="25"/>
                      <a:pt x="25" y="23"/>
                      <a:pt x="26" y="22"/>
                    </a:cubicBezTo>
                    <a:lnTo>
                      <a:pt x="46" y="8"/>
                    </a:lnTo>
                    <a:cubicBezTo>
                      <a:pt x="48" y="7"/>
                      <a:pt x="50" y="6"/>
                      <a:pt x="52" y="6"/>
                    </a:cubicBezTo>
                    <a:lnTo>
                      <a:pt x="77" y="1"/>
                    </a:lnTo>
                    <a:cubicBezTo>
                      <a:pt x="79" y="0"/>
                      <a:pt x="82" y="0"/>
                      <a:pt x="84" y="1"/>
                    </a:cubicBezTo>
                    <a:lnTo>
                      <a:pt x="109" y="6"/>
                    </a:lnTo>
                    <a:cubicBezTo>
                      <a:pt x="111" y="6"/>
                      <a:pt x="113" y="7"/>
                      <a:pt x="114" y="8"/>
                    </a:cubicBezTo>
                    <a:lnTo>
                      <a:pt x="135" y="22"/>
                    </a:lnTo>
                    <a:cubicBezTo>
                      <a:pt x="137" y="23"/>
                      <a:pt x="139" y="25"/>
                      <a:pt x="140" y="27"/>
                    </a:cubicBezTo>
                    <a:lnTo>
                      <a:pt x="153" y="47"/>
                    </a:lnTo>
                    <a:cubicBezTo>
                      <a:pt x="154" y="48"/>
                      <a:pt x="155" y="50"/>
                      <a:pt x="155" y="52"/>
                    </a:cubicBezTo>
                    <a:lnTo>
                      <a:pt x="160" y="77"/>
                    </a:lnTo>
                    <a:cubicBezTo>
                      <a:pt x="161" y="79"/>
                      <a:pt x="161" y="82"/>
                      <a:pt x="160" y="84"/>
                    </a:cubicBezTo>
                    <a:lnTo>
                      <a:pt x="155" y="109"/>
                    </a:lnTo>
                    <a:cubicBezTo>
                      <a:pt x="155" y="110"/>
                      <a:pt x="154" y="112"/>
                      <a:pt x="153" y="114"/>
                    </a:cubicBezTo>
                    <a:lnTo>
                      <a:pt x="140" y="135"/>
                    </a:lnTo>
                    <a:cubicBezTo>
                      <a:pt x="139" y="137"/>
                      <a:pt x="137" y="139"/>
                      <a:pt x="135" y="140"/>
                    </a:cubicBezTo>
                    <a:lnTo>
                      <a:pt x="114" y="153"/>
                    </a:lnTo>
                    <a:cubicBezTo>
                      <a:pt x="112" y="154"/>
                      <a:pt x="110" y="155"/>
                      <a:pt x="109" y="155"/>
                    </a:cubicBezTo>
                    <a:lnTo>
                      <a:pt x="84" y="160"/>
                    </a:lnTo>
                    <a:cubicBezTo>
                      <a:pt x="82" y="161"/>
                      <a:pt x="79" y="161"/>
                      <a:pt x="77" y="160"/>
                    </a:cubicBezTo>
                    <a:lnTo>
                      <a:pt x="52" y="155"/>
                    </a:lnTo>
                    <a:cubicBezTo>
                      <a:pt x="50" y="155"/>
                      <a:pt x="48" y="154"/>
                      <a:pt x="47" y="153"/>
                    </a:cubicBezTo>
                    <a:lnTo>
                      <a:pt x="27" y="140"/>
                    </a:lnTo>
                    <a:cubicBezTo>
                      <a:pt x="25" y="139"/>
                      <a:pt x="23" y="137"/>
                      <a:pt x="22" y="135"/>
                    </a:cubicBezTo>
                    <a:lnTo>
                      <a:pt x="8" y="114"/>
                    </a:lnTo>
                    <a:cubicBezTo>
                      <a:pt x="7" y="113"/>
                      <a:pt x="6" y="111"/>
                      <a:pt x="6" y="109"/>
                    </a:cubicBezTo>
                    <a:lnTo>
                      <a:pt x="1" y="84"/>
                    </a:lnTo>
                    <a:close/>
                    <a:moveTo>
                      <a:pt x="37" y="102"/>
                    </a:moveTo>
                    <a:lnTo>
                      <a:pt x="35" y="97"/>
                    </a:lnTo>
                    <a:lnTo>
                      <a:pt x="49" y="118"/>
                    </a:lnTo>
                    <a:lnTo>
                      <a:pt x="44" y="113"/>
                    </a:lnTo>
                    <a:lnTo>
                      <a:pt x="64" y="126"/>
                    </a:lnTo>
                    <a:lnTo>
                      <a:pt x="59" y="124"/>
                    </a:lnTo>
                    <a:lnTo>
                      <a:pt x="84" y="129"/>
                    </a:lnTo>
                    <a:lnTo>
                      <a:pt x="77" y="129"/>
                    </a:lnTo>
                    <a:lnTo>
                      <a:pt x="102" y="124"/>
                    </a:lnTo>
                    <a:lnTo>
                      <a:pt x="97" y="126"/>
                    </a:lnTo>
                    <a:lnTo>
                      <a:pt x="118" y="113"/>
                    </a:lnTo>
                    <a:lnTo>
                      <a:pt x="113" y="118"/>
                    </a:lnTo>
                    <a:lnTo>
                      <a:pt x="126" y="97"/>
                    </a:lnTo>
                    <a:lnTo>
                      <a:pt x="124" y="102"/>
                    </a:lnTo>
                    <a:lnTo>
                      <a:pt x="129" y="77"/>
                    </a:lnTo>
                    <a:lnTo>
                      <a:pt x="129" y="84"/>
                    </a:lnTo>
                    <a:lnTo>
                      <a:pt x="124" y="59"/>
                    </a:lnTo>
                    <a:lnTo>
                      <a:pt x="126" y="64"/>
                    </a:lnTo>
                    <a:lnTo>
                      <a:pt x="113" y="44"/>
                    </a:lnTo>
                    <a:lnTo>
                      <a:pt x="118" y="49"/>
                    </a:lnTo>
                    <a:lnTo>
                      <a:pt x="97" y="35"/>
                    </a:lnTo>
                    <a:lnTo>
                      <a:pt x="102" y="37"/>
                    </a:lnTo>
                    <a:lnTo>
                      <a:pt x="77" y="32"/>
                    </a:lnTo>
                    <a:lnTo>
                      <a:pt x="84" y="32"/>
                    </a:lnTo>
                    <a:lnTo>
                      <a:pt x="59" y="37"/>
                    </a:lnTo>
                    <a:lnTo>
                      <a:pt x="65" y="35"/>
                    </a:lnTo>
                    <a:lnTo>
                      <a:pt x="45" y="49"/>
                    </a:lnTo>
                    <a:lnTo>
                      <a:pt x="49" y="45"/>
                    </a:lnTo>
                    <a:lnTo>
                      <a:pt x="35" y="65"/>
                    </a:lnTo>
                    <a:lnTo>
                      <a:pt x="37" y="59"/>
                    </a:lnTo>
                    <a:lnTo>
                      <a:pt x="32" y="84"/>
                    </a:lnTo>
                    <a:lnTo>
                      <a:pt x="32" y="77"/>
                    </a:lnTo>
                    <a:lnTo>
                      <a:pt x="37" y="102"/>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73" name="Freeform 330"/>
              <p:cNvSpPr>
                <a:spLocks/>
              </p:cNvSpPr>
              <p:nvPr/>
            </p:nvSpPr>
            <p:spPr bwMode="auto">
              <a:xfrm>
                <a:off x="17232152" y="5581347"/>
                <a:ext cx="66675" cy="58737"/>
              </a:xfrm>
              <a:custGeom>
                <a:avLst/>
                <a:gdLst>
                  <a:gd name="T0" fmla="*/ 0 w 128"/>
                  <a:gd name="T1" fmla="*/ 56 h 112"/>
                  <a:gd name="T2" fmla="*/ 64 w 128"/>
                  <a:gd name="T3" fmla="*/ 0 h 112"/>
                  <a:gd name="T4" fmla="*/ 64 w 128"/>
                  <a:gd name="T5" fmla="*/ 0 h 112"/>
                  <a:gd name="T6" fmla="*/ 64 w 128"/>
                  <a:gd name="T7" fmla="*/ 0 h 112"/>
                  <a:gd name="T8" fmla="*/ 128 w 128"/>
                  <a:gd name="T9" fmla="*/ 56 h 112"/>
                  <a:gd name="T10" fmla="*/ 128 w 128"/>
                  <a:gd name="T11" fmla="*/ 56 h 112"/>
                  <a:gd name="T12" fmla="*/ 128 w 128"/>
                  <a:gd name="T13" fmla="*/ 56 h 112"/>
                  <a:gd name="T14" fmla="*/ 64 w 128"/>
                  <a:gd name="T15" fmla="*/ 112 h 112"/>
                  <a:gd name="T16" fmla="*/ 64 w 128"/>
                  <a:gd name="T17" fmla="*/ 112 h 112"/>
                  <a:gd name="T18" fmla="*/ 64 w 128"/>
                  <a:gd name="T19" fmla="*/ 112 h 112"/>
                  <a:gd name="T20" fmla="*/ 0 w 128"/>
                  <a:gd name="T21" fmla="*/ 56 h 112"/>
                  <a:gd name="T22" fmla="*/ 0 w 128"/>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12">
                    <a:moveTo>
                      <a:pt x="0" y="56"/>
                    </a:moveTo>
                    <a:cubicBezTo>
                      <a:pt x="0" y="26"/>
                      <a:pt x="29" y="0"/>
                      <a:pt x="64" y="0"/>
                    </a:cubicBezTo>
                    <a:cubicBezTo>
                      <a:pt x="64" y="0"/>
                      <a:pt x="64" y="0"/>
                      <a:pt x="64" y="0"/>
                    </a:cubicBezTo>
                    <a:lnTo>
                      <a:pt x="64" y="0"/>
                    </a:lnTo>
                    <a:cubicBezTo>
                      <a:pt x="100" y="0"/>
                      <a:pt x="128" y="26"/>
                      <a:pt x="128" y="56"/>
                    </a:cubicBezTo>
                    <a:cubicBezTo>
                      <a:pt x="128" y="56"/>
                      <a:pt x="128" y="56"/>
                      <a:pt x="128" y="56"/>
                    </a:cubicBezTo>
                    <a:lnTo>
                      <a:pt x="128" y="56"/>
                    </a:lnTo>
                    <a:cubicBezTo>
                      <a:pt x="128" y="87"/>
                      <a:pt x="100" y="112"/>
                      <a:pt x="64" y="112"/>
                    </a:cubicBezTo>
                    <a:cubicBezTo>
                      <a:pt x="64" y="112"/>
                      <a:pt x="64" y="112"/>
                      <a:pt x="64" y="112"/>
                    </a:cubicBezTo>
                    <a:lnTo>
                      <a:pt x="64" y="112"/>
                    </a:lnTo>
                    <a:cubicBezTo>
                      <a:pt x="29"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74" name="Freeform 331"/>
              <p:cNvSpPr>
                <a:spLocks noEditPoints="1"/>
              </p:cNvSpPr>
              <p:nvPr/>
            </p:nvSpPr>
            <p:spPr bwMode="auto">
              <a:xfrm>
                <a:off x="17222627" y="5573410"/>
                <a:ext cx="85725" cy="76200"/>
              </a:xfrm>
              <a:custGeom>
                <a:avLst/>
                <a:gdLst>
                  <a:gd name="T0" fmla="*/ 1 w 161"/>
                  <a:gd name="T1" fmla="*/ 69 h 145"/>
                  <a:gd name="T2" fmla="*/ 9 w 161"/>
                  <a:gd name="T3" fmla="*/ 42 h 145"/>
                  <a:gd name="T4" fmla="*/ 27 w 161"/>
                  <a:gd name="T5" fmla="*/ 20 h 145"/>
                  <a:gd name="T6" fmla="*/ 52 w 161"/>
                  <a:gd name="T7" fmla="*/ 6 h 145"/>
                  <a:gd name="T8" fmla="*/ 84 w 161"/>
                  <a:gd name="T9" fmla="*/ 1 h 145"/>
                  <a:gd name="T10" fmla="*/ 113 w 161"/>
                  <a:gd name="T11" fmla="*/ 8 h 145"/>
                  <a:gd name="T12" fmla="*/ 139 w 161"/>
                  <a:gd name="T13" fmla="*/ 24 h 145"/>
                  <a:gd name="T14" fmla="*/ 155 w 161"/>
                  <a:gd name="T15" fmla="*/ 48 h 145"/>
                  <a:gd name="T16" fmla="*/ 160 w 161"/>
                  <a:gd name="T17" fmla="*/ 76 h 145"/>
                  <a:gd name="T18" fmla="*/ 152 w 161"/>
                  <a:gd name="T19" fmla="*/ 104 h 145"/>
                  <a:gd name="T20" fmla="*/ 134 w 161"/>
                  <a:gd name="T21" fmla="*/ 126 h 145"/>
                  <a:gd name="T22" fmla="*/ 108 w 161"/>
                  <a:gd name="T23" fmla="*/ 140 h 145"/>
                  <a:gd name="T24" fmla="*/ 78 w 161"/>
                  <a:gd name="T25" fmla="*/ 144 h 145"/>
                  <a:gd name="T26" fmla="*/ 47 w 161"/>
                  <a:gd name="T27" fmla="*/ 138 h 145"/>
                  <a:gd name="T28" fmla="*/ 23 w 161"/>
                  <a:gd name="T29" fmla="*/ 122 h 145"/>
                  <a:gd name="T30" fmla="*/ 6 w 161"/>
                  <a:gd name="T31" fmla="*/ 98 h 145"/>
                  <a:gd name="T32" fmla="*/ 37 w 161"/>
                  <a:gd name="T33" fmla="*/ 91 h 145"/>
                  <a:gd name="T34" fmla="*/ 48 w 161"/>
                  <a:gd name="T35" fmla="*/ 103 h 145"/>
                  <a:gd name="T36" fmla="*/ 64 w 161"/>
                  <a:gd name="T37" fmla="*/ 111 h 145"/>
                  <a:gd name="T38" fmla="*/ 83 w 161"/>
                  <a:gd name="T39" fmla="*/ 113 h 145"/>
                  <a:gd name="T40" fmla="*/ 103 w 161"/>
                  <a:gd name="T41" fmla="*/ 109 h 145"/>
                  <a:gd name="T42" fmla="*/ 119 w 161"/>
                  <a:gd name="T43" fmla="*/ 99 h 145"/>
                  <a:gd name="T44" fmla="*/ 126 w 161"/>
                  <a:gd name="T45" fmla="*/ 85 h 145"/>
                  <a:gd name="T46" fmla="*/ 129 w 161"/>
                  <a:gd name="T47" fmla="*/ 69 h 145"/>
                  <a:gd name="T48" fmla="*/ 124 w 161"/>
                  <a:gd name="T49" fmla="*/ 55 h 145"/>
                  <a:gd name="T50" fmla="*/ 113 w 161"/>
                  <a:gd name="T51" fmla="*/ 43 h 145"/>
                  <a:gd name="T52" fmla="*/ 98 w 161"/>
                  <a:gd name="T53" fmla="*/ 35 h 145"/>
                  <a:gd name="T54" fmla="*/ 77 w 161"/>
                  <a:gd name="T55" fmla="*/ 32 h 145"/>
                  <a:gd name="T56" fmla="*/ 59 w 161"/>
                  <a:gd name="T57" fmla="*/ 37 h 145"/>
                  <a:gd name="T58" fmla="*/ 44 w 161"/>
                  <a:gd name="T59" fmla="*/ 47 h 145"/>
                  <a:gd name="T60" fmla="*/ 34 w 161"/>
                  <a:gd name="T61" fmla="*/ 61 h 145"/>
                  <a:gd name="T62" fmla="*/ 32 w 161"/>
                  <a:gd name="T63" fmla="*/ 76 h 145"/>
                  <a:gd name="T64" fmla="*/ 37 w 161"/>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45">
                    <a:moveTo>
                      <a:pt x="1" y="76"/>
                    </a:moveTo>
                    <a:cubicBezTo>
                      <a:pt x="0" y="74"/>
                      <a:pt x="0" y="71"/>
                      <a:pt x="1" y="69"/>
                    </a:cubicBezTo>
                    <a:lnTo>
                      <a:pt x="6" y="48"/>
                    </a:lnTo>
                    <a:cubicBezTo>
                      <a:pt x="6" y="46"/>
                      <a:pt x="7" y="43"/>
                      <a:pt x="9" y="42"/>
                    </a:cubicBezTo>
                    <a:lnTo>
                      <a:pt x="23" y="24"/>
                    </a:lnTo>
                    <a:cubicBezTo>
                      <a:pt x="24" y="22"/>
                      <a:pt x="26" y="21"/>
                      <a:pt x="27" y="20"/>
                    </a:cubicBezTo>
                    <a:lnTo>
                      <a:pt x="47" y="8"/>
                    </a:lnTo>
                    <a:cubicBezTo>
                      <a:pt x="49" y="7"/>
                      <a:pt x="51" y="6"/>
                      <a:pt x="52" y="6"/>
                    </a:cubicBezTo>
                    <a:lnTo>
                      <a:pt x="77" y="1"/>
                    </a:lnTo>
                    <a:cubicBezTo>
                      <a:pt x="79" y="0"/>
                      <a:pt x="82" y="0"/>
                      <a:pt x="84" y="1"/>
                    </a:cubicBezTo>
                    <a:lnTo>
                      <a:pt x="109" y="6"/>
                    </a:lnTo>
                    <a:cubicBezTo>
                      <a:pt x="110" y="6"/>
                      <a:pt x="112" y="7"/>
                      <a:pt x="113" y="8"/>
                    </a:cubicBezTo>
                    <a:lnTo>
                      <a:pt x="134" y="20"/>
                    </a:lnTo>
                    <a:cubicBezTo>
                      <a:pt x="136" y="21"/>
                      <a:pt x="138" y="22"/>
                      <a:pt x="139" y="24"/>
                    </a:cubicBezTo>
                    <a:lnTo>
                      <a:pt x="152" y="42"/>
                    </a:lnTo>
                    <a:cubicBezTo>
                      <a:pt x="154" y="44"/>
                      <a:pt x="155" y="46"/>
                      <a:pt x="155" y="48"/>
                    </a:cubicBezTo>
                    <a:lnTo>
                      <a:pt x="160" y="69"/>
                    </a:lnTo>
                    <a:cubicBezTo>
                      <a:pt x="161" y="71"/>
                      <a:pt x="161" y="74"/>
                      <a:pt x="160" y="76"/>
                    </a:cubicBezTo>
                    <a:lnTo>
                      <a:pt x="155" y="98"/>
                    </a:lnTo>
                    <a:cubicBezTo>
                      <a:pt x="155" y="100"/>
                      <a:pt x="154" y="102"/>
                      <a:pt x="152" y="104"/>
                    </a:cubicBezTo>
                    <a:lnTo>
                      <a:pt x="139" y="122"/>
                    </a:lnTo>
                    <a:cubicBezTo>
                      <a:pt x="138" y="124"/>
                      <a:pt x="136" y="125"/>
                      <a:pt x="134" y="126"/>
                    </a:cubicBezTo>
                    <a:lnTo>
                      <a:pt x="113" y="138"/>
                    </a:lnTo>
                    <a:cubicBezTo>
                      <a:pt x="112" y="139"/>
                      <a:pt x="110" y="140"/>
                      <a:pt x="108" y="140"/>
                    </a:cubicBezTo>
                    <a:lnTo>
                      <a:pt x="83" y="144"/>
                    </a:lnTo>
                    <a:cubicBezTo>
                      <a:pt x="81" y="145"/>
                      <a:pt x="80" y="145"/>
                      <a:pt x="78" y="144"/>
                    </a:cubicBezTo>
                    <a:lnTo>
                      <a:pt x="53" y="140"/>
                    </a:lnTo>
                    <a:cubicBezTo>
                      <a:pt x="51" y="140"/>
                      <a:pt x="49" y="139"/>
                      <a:pt x="47" y="138"/>
                    </a:cubicBezTo>
                    <a:lnTo>
                      <a:pt x="27" y="126"/>
                    </a:lnTo>
                    <a:cubicBezTo>
                      <a:pt x="26" y="125"/>
                      <a:pt x="24" y="124"/>
                      <a:pt x="23" y="122"/>
                    </a:cubicBezTo>
                    <a:lnTo>
                      <a:pt x="9" y="104"/>
                    </a:lnTo>
                    <a:cubicBezTo>
                      <a:pt x="7" y="102"/>
                      <a:pt x="6" y="100"/>
                      <a:pt x="6" y="98"/>
                    </a:cubicBezTo>
                    <a:lnTo>
                      <a:pt x="1" y="76"/>
                    </a:lnTo>
                    <a:close/>
                    <a:moveTo>
                      <a:pt x="37" y="91"/>
                    </a:moveTo>
                    <a:lnTo>
                      <a:pt x="34" y="85"/>
                    </a:lnTo>
                    <a:lnTo>
                      <a:pt x="48" y="103"/>
                    </a:lnTo>
                    <a:lnTo>
                      <a:pt x="44" y="99"/>
                    </a:lnTo>
                    <a:lnTo>
                      <a:pt x="64" y="111"/>
                    </a:lnTo>
                    <a:lnTo>
                      <a:pt x="58" y="109"/>
                    </a:lnTo>
                    <a:lnTo>
                      <a:pt x="83" y="113"/>
                    </a:lnTo>
                    <a:lnTo>
                      <a:pt x="78" y="113"/>
                    </a:lnTo>
                    <a:lnTo>
                      <a:pt x="103" y="109"/>
                    </a:lnTo>
                    <a:lnTo>
                      <a:pt x="98" y="111"/>
                    </a:lnTo>
                    <a:lnTo>
                      <a:pt x="119" y="99"/>
                    </a:lnTo>
                    <a:lnTo>
                      <a:pt x="113" y="103"/>
                    </a:lnTo>
                    <a:lnTo>
                      <a:pt x="126" y="85"/>
                    </a:lnTo>
                    <a:lnTo>
                      <a:pt x="124" y="91"/>
                    </a:lnTo>
                    <a:lnTo>
                      <a:pt x="129" y="69"/>
                    </a:lnTo>
                    <a:lnTo>
                      <a:pt x="129" y="76"/>
                    </a:lnTo>
                    <a:lnTo>
                      <a:pt x="124" y="55"/>
                    </a:lnTo>
                    <a:lnTo>
                      <a:pt x="126" y="61"/>
                    </a:lnTo>
                    <a:lnTo>
                      <a:pt x="113" y="43"/>
                    </a:lnTo>
                    <a:lnTo>
                      <a:pt x="119" y="47"/>
                    </a:lnTo>
                    <a:lnTo>
                      <a:pt x="98" y="35"/>
                    </a:lnTo>
                    <a:lnTo>
                      <a:pt x="102" y="37"/>
                    </a:lnTo>
                    <a:lnTo>
                      <a:pt x="77" y="32"/>
                    </a:lnTo>
                    <a:lnTo>
                      <a:pt x="84" y="32"/>
                    </a:lnTo>
                    <a:lnTo>
                      <a:pt x="59" y="37"/>
                    </a:lnTo>
                    <a:lnTo>
                      <a:pt x="64" y="35"/>
                    </a:lnTo>
                    <a:lnTo>
                      <a:pt x="44" y="47"/>
                    </a:lnTo>
                    <a:lnTo>
                      <a:pt x="48" y="43"/>
                    </a:lnTo>
                    <a:lnTo>
                      <a:pt x="34" y="61"/>
                    </a:lnTo>
                    <a:lnTo>
                      <a:pt x="37" y="55"/>
                    </a:lnTo>
                    <a:lnTo>
                      <a:pt x="32" y="76"/>
                    </a:lnTo>
                    <a:lnTo>
                      <a:pt x="32" y="69"/>
                    </a:lnTo>
                    <a:lnTo>
                      <a:pt x="37" y="91"/>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75" name="Freeform 332"/>
              <p:cNvSpPr>
                <a:spLocks/>
              </p:cNvSpPr>
              <p:nvPr/>
            </p:nvSpPr>
            <p:spPr bwMode="auto">
              <a:xfrm>
                <a:off x="16382840" y="6373510"/>
                <a:ext cx="58738" cy="58737"/>
              </a:xfrm>
              <a:custGeom>
                <a:avLst/>
                <a:gdLst>
                  <a:gd name="T0" fmla="*/ 0 w 112"/>
                  <a:gd name="T1" fmla="*/ 56 h 112"/>
                  <a:gd name="T2" fmla="*/ 56 w 112"/>
                  <a:gd name="T3" fmla="*/ 0 h 112"/>
                  <a:gd name="T4" fmla="*/ 56 w 112"/>
                  <a:gd name="T5" fmla="*/ 0 h 112"/>
                  <a:gd name="T6" fmla="*/ 56 w 112"/>
                  <a:gd name="T7" fmla="*/ 0 h 112"/>
                  <a:gd name="T8" fmla="*/ 112 w 112"/>
                  <a:gd name="T9" fmla="*/ 56 h 112"/>
                  <a:gd name="T10" fmla="*/ 112 w 112"/>
                  <a:gd name="T11" fmla="*/ 56 h 112"/>
                  <a:gd name="T12" fmla="*/ 112 w 112"/>
                  <a:gd name="T13" fmla="*/ 56 h 112"/>
                  <a:gd name="T14" fmla="*/ 56 w 112"/>
                  <a:gd name="T15" fmla="*/ 112 h 112"/>
                  <a:gd name="T16" fmla="*/ 56 w 112"/>
                  <a:gd name="T17" fmla="*/ 112 h 112"/>
                  <a:gd name="T18" fmla="*/ 56 w 112"/>
                  <a:gd name="T19" fmla="*/ 112 h 112"/>
                  <a:gd name="T20" fmla="*/ 0 w 112"/>
                  <a:gd name="T21" fmla="*/ 56 h 112"/>
                  <a:gd name="T22" fmla="*/ 0 w 112"/>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0" y="56"/>
                    </a:moveTo>
                    <a:cubicBezTo>
                      <a:pt x="0" y="26"/>
                      <a:pt x="26" y="0"/>
                      <a:pt x="56" y="0"/>
                    </a:cubicBezTo>
                    <a:cubicBezTo>
                      <a:pt x="56" y="0"/>
                      <a:pt x="56" y="0"/>
                      <a:pt x="56" y="0"/>
                    </a:cubicBezTo>
                    <a:lnTo>
                      <a:pt x="56" y="0"/>
                    </a:lnTo>
                    <a:cubicBezTo>
                      <a:pt x="87" y="0"/>
                      <a:pt x="112" y="26"/>
                      <a:pt x="112" y="56"/>
                    </a:cubicBezTo>
                    <a:cubicBezTo>
                      <a:pt x="112" y="56"/>
                      <a:pt x="112" y="56"/>
                      <a:pt x="112" y="56"/>
                    </a:cubicBezTo>
                    <a:lnTo>
                      <a:pt x="112" y="56"/>
                    </a:lnTo>
                    <a:cubicBezTo>
                      <a:pt x="112" y="87"/>
                      <a:pt x="87" y="112"/>
                      <a:pt x="56" y="112"/>
                    </a:cubicBezTo>
                    <a:cubicBezTo>
                      <a:pt x="56" y="112"/>
                      <a:pt x="56" y="112"/>
                      <a:pt x="56" y="112"/>
                    </a:cubicBezTo>
                    <a:lnTo>
                      <a:pt x="56" y="112"/>
                    </a:lnTo>
                    <a:cubicBezTo>
                      <a:pt x="26" y="112"/>
                      <a:pt x="0" y="87"/>
                      <a:pt x="0" y="56"/>
                    </a:cubicBezTo>
                    <a:cubicBezTo>
                      <a:pt x="0" y="56"/>
                      <a:pt x="0" y="56"/>
                      <a:pt x="0" y="56"/>
                    </a:cubicBezTo>
                    <a:close/>
                  </a:path>
                </a:pathLst>
              </a:custGeom>
              <a:solidFill>
                <a:srgbClr val="E3E5E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76" name="Freeform 333"/>
              <p:cNvSpPr>
                <a:spLocks noEditPoints="1"/>
              </p:cNvSpPr>
              <p:nvPr/>
            </p:nvSpPr>
            <p:spPr bwMode="auto">
              <a:xfrm>
                <a:off x="16373315" y="6365572"/>
                <a:ext cx="76200" cy="76200"/>
              </a:xfrm>
              <a:custGeom>
                <a:avLst/>
                <a:gdLst>
                  <a:gd name="T0" fmla="*/ 1 w 145"/>
                  <a:gd name="T1" fmla="*/ 69 h 145"/>
                  <a:gd name="T2" fmla="*/ 8 w 145"/>
                  <a:gd name="T3" fmla="*/ 43 h 145"/>
                  <a:gd name="T4" fmla="*/ 25 w 145"/>
                  <a:gd name="T5" fmla="*/ 20 h 145"/>
                  <a:gd name="T6" fmla="*/ 48 w 145"/>
                  <a:gd name="T7" fmla="*/ 6 h 145"/>
                  <a:gd name="T8" fmla="*/ 76 w 145"/>
                  <a:gd name="T9" fmla="*/ 1 h 145"/>
                  <a:gd name="T10" fmla="*/ 103 w 145"/>
                  <a:gd name="T11" fmla="*/ 8 h 145"/>
                  <a:gd name="T12" fmla="*/ 126 w 145"/>
                  <a:gd name="T13" fmla="*/ 25 h 145"/>
                  <a:gd name="T14" fmla="*/ 140 w 145"/>
                  <a:gd name="T15" fmla="*/ 48 h 145"/>
                  <a:gd name="T16" fmla="*/ 144 w 145"/>
                  <a:gd name="T17" fmla="*/ 75 h 145"/>
                  <a:gd name="T18" fmla="*/ 138 w 145"/>
                  <a:gd name="T19" fmla="*/ 103 h 145"/>
                  <a:gd name="T20" fmla="*/ 121 w 145"/>
                  <a:gd name="T21" fmla="*/ 126 h 145"/>
                  <a:gd name="T22" fmla="*/ 97 w 145"/>
                  <a:gd name="T23" fmla="*/ 140 h 145"/>
                  <a:gd name="T24" fmla="*/ 69 w 145"/>
                  <a:gd name="T25" fmla="*/ 144 h 145"/>
                  <a:gd name="T26" fmla="*/ 43 w 145"/>
                  <a:gd name="T27" fmla="*/ 138 h 145"/>
                  <a:gd name="T28" fmla="*/ 20 w 145"/>
                  <a:gd name="T29" fmla="*/ 121 h 145"/>
                  <a:gd name="T30" fmla="*/ 6 w 145"/>
                  <a:gd name="T31" fmla="*/ 98 h 145"/>
                  <a:gd name="T32" fmla="*/ 37 w 145"/>
                  <a:gd name="T33" fmla="*/ 91 h 145"/>
                  <a:gd name="T34" fmla="*/ 47 w 145"/>
                  <a:gd name="T35" fmla="*/ 104 h 145"/>
                  <a:gd name="T36" fmla="*/ 60 w 145"/>
                  <a:gd name="T37" fmla="*/ 111 h 145"/>
                  <a:gd name="T38" fmla="*/ 75 w 145"/>
                  <a:gd name="T39" fmla="*/ 113 h 145"/>
                  <a:gd name="T40" fmla="*/ 92 w 145"/>
                  <a:gd name="T41" fmla="*/ 109 h 145"/>
                  <a:gd name="T42" fmla="*/ 104 w 145"/>
                  <a:gd name="T43" fmla="*/ 99 h 145"/>
                  <a:gd name="T44" fmla="*/ 111 w 145"/>
                  <a:gd name="T45" fmla="*/ 86 h 145"/>
                  <a:gd name="T46" fmla="*/ 113 w 145"/>
                  <a:gd name="T47" fmla="*/ 70 h 145"/>
                  <a:gd name="T48" fmla="*/ 109 w 145"/>
                  <a:gd name="T49" fmla="*/ 54 h 145"/>
                  <a:gd name="T50" fmla="*/ 99 w 145"/>
                  <a:gd name="T51" fmla="*/ 42 h 145"/>
                  <a:gd name="T52" fmla="*/ 86 w 145"/>
                  <a:gd name="T53" fmla="*/ 35 h 145"/>
                  <a:gd name="T54" fmla="*/ 69 w 145"/>
                  <a:gd name="T55" fmla="*/ 32 h 145"/>
                  <a:gd name="T56" fmla="*/ 55 w 145"/>
                  <a:gd name="T57" fmla="*/ 37 h 145"/>
                  <a:gd name="T58" fmla="*/ 42 w 145"/>
                  <a:gd name="T59" fmla="*/ 47 h 145"/>
                  <a:gd name="T60" fmla="*/ 35 w 145"/>
                  <a:gd name="T61" fmla="*/ 60 h 145"/>
                  <a:gd name="T62" fmla="*/ 32 w 145"/>
                  <a:gd name="T63" fmla="*/ 76 h 145"/>
                  <a:gd name="T64" fmla="*/ 37 w 145"/>
                  <a:gd name="T6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45">
                    <a:moveTo>
                      <a:pt x="1" y="76"/>
                    </a:moveTo>
                    <a:cubicBezTo>
                      <a:pt x="0" y="74"/>
                      <a:pt x="0" y="71"/>
                      <a:pt x="1" y="69"/>
                    </a:cubicBezTo>
                    <a:lnTo>
                      <a:pt x="6" y="48"/>
                    </a:lnTo>
                    <a:cubicBezTo>
                      <a:pt x="6" y="46"/>
                      <a:pt x="7" y="44"/>
                      <a:pt x="8" y="43"/>
                    </a:cubicBezTo>
                    <a:lnTo>
                      <a:pt x="20" y="25"/>
                    </a:lnTo>
                    <a:cubicBezTo>
                      <a:pt x="21" y="23"/>
                      <a:pt x="23" y="21"/>
                      <a:pt x="25" y="20"/>
                    </a:cubicBezTo>
                    <a:lnTo>
                      <a:pt x="43" y="8"/>
                    </a:lnTo>
                    <a:cubicBezTo>
                      <a:pt x="44" y="7"/>
                      <a:pt x="46" y="6"/>
                      <a:pt x="48" y="6"/>
                    </a:cubicBezTo>
                    <a:lnTo>
                      <a:pt x="69" y="1"/>
                    </a:lnTo>
                    <a:cubicBezTo>
                      <a:pt x="71" y="0"/>
                      <a:pt x="74" y="0"/>
                      <a:pt x="76" y="1"/>
                    </a:cubicBezTo>
                    <a:lnTo>
                      <a:pt x="98" y="6"/>
                    </a:lnTo>
                    <a:cubicBezTo>
                      <a:pt x="100" y="6"/>
                      <a:pt x="102" y="7"/>
                      <a:pt x="103" y="8"/>
                    </a:cubicBezTo>
                    <a:lnTo>
                      <a:pt x="121" y="20"/>
                    </a:lnTo>
                    <a:cubicBezTo>
                      <a:pt x="123" y="21"/>
                      <a:pt x="125" y="23"/>
                      <a:pt x="126" y="25"/>
                    </a:cubicBezTo>
                    <a:lnTo>
                      <a:pt x="138" y="43"/>
                    </a:lnTo>
                    <a:cubicBezTo>
                      <a:pt x="139" y="44"/>
                      <a:pt x="140" y="46"/>
                      <a:pt x="140" y="48"/>
                    </a:cubicBezTo>
                    <a:lnTo>
                      <a:pt x="144" y="69"/>
                    </a:lnTo>
                    <a:cubicBezTo>
                      <a:pt x="145" y="71"/>
                      <a:pt x="145" y="73"/>
                      <a:pt x="144" y="75"/>
                    </a:cubicBezTo>
                    <a:lnTo>
                      <a:pt x="140" y="97"/>
                    </a:lnTo>
                    <a:cubicBezTo>
                      <a:pt x="140" y="99"/>
                      <a:pt x="139" y="102"/>
                      <a:pt x="138" y="103"/>
                    </a:cubicBezTo>
                    <a:lnTo>
                      <a:pt x="126" y="121"/>
                    </a:lnTo>
                    <a:cubicBezTo>
                      <a:pt x="125" y="123"/>
                      <a:pt x="123" y="125"/>
                      <a:pt x="121" y="126"/>
                    </a:cubicBezTo>
                    <a:lnTo>
                      <a:pt x="103" y="138"/>
                    </a:lnTo>
                    <a:cubicBezTo>
                      <a:pt x="102" y="139"/>
                      <a:pt x="99" y="140"/>
                      <a:pt x="97" y="140"/>
                    </a:cubicBezTo>
                    <a:lnTo>
                      <a:pt x="75" y="144"/>
                    </a:lnTo>
                    <a:cubicBezTo>
                      <a:pt x="73" y="145"/>
                      <a:pt x="71" y="145"/>
                      <a:pt x="69" y="144"/>
                    </a:cubicBezTo>
                    <a:lnTo>
                      <a:pt x="48" y="140"/>
                    </a:lnTo>
                    <a:cubicBezTo>
                      <a:pt x="46" y="140"/>
                      <a:pt x="44" y="139"/>
                      <a:pt x="43" y="138"/>
                    </a:cubicBezTo>
                    <a:lnTo>
                      <a:pt x="25" y="126"/>
                    </a:lnTo>
                    <a:cubicBezTo>
                      <a:pt x="23" y="125"/>
                      <a:pt x="21" y="123"/>
                      <a:pt x="20" y="121"/>
                    </a:cubicBezTo>
                    <a:lnTo>
                      <a:pt x="8" y="103"/>
                    </a:lnTo>
                    <a:cubicBezTo>
                      <a:pt x="7" y="102"/>
                      <a:pt x="6" y="100"/>
                      <a:pt x="6" y="98"/>
                    </a:cubicBezTo>
                    <a:lnTo>
                      <a:pt x="1" y="76"/>
                    </a:lnTo>
                    <a:close/>
                    <a:moveTo>
                      <a:pt x="37" y="91"/>
                    </a:moveTo>
                    <a:lnTo>
                      <a:pt x="35" y="86"/>
                    </a:lnTo>
                    <a:lnTo>
                      <a:pt x="47" y="104"/>
                    </a:lnTo>
                    <a:lnTo>
                      <a:pt x="42" y="99"/>
                    </a:lnTo>
                    <a:lnTo>
                      <a:pt x="60" y="111"/>
                    </a:lnTo>
                    <a:lnTo>
                      <a:pt x="54" y="109"/>
                    </a:lnTo>
                    <a:lnTo>
                      <a:pt x="75" y="113"/>
                    </a:lnTo>
                    <a:lnTo>
                      <a:pt x="70" y="113"/>
                    </a:lnTo>
                    <a:lnTo>
                      <a:pt x="92" y="109"/>
                    </a:lnTo>
                    <a:lnTo>
                      <a:pt x="86" y="111"/>
                    </a:lnTo>
                    <a:lnTo>
                      <a:pt x="104" y="99"/>
                    </a:lnTo>
                    <a:lnTo>
                      <a:pt x="99" y="104"/>
                    </a:lnTo>
                    <a:lnTo>
                      <a:pt x="111" y="86"/>
                    </a:lnTo>
                    <a:lnTo>
                      <a:pt x="109" y="92"/>
                    </a:lnTo>
                    <a:lnTo>
                      <a:pt x="113" y="70"/>
                    </a:lnTo>
                    <a:lnTo>
                      <a:pt x="113" y="75"/>
                    </a:lnTo>
                    <a:lnTo>
                      <a:pt x="109" y="54"/>
                    </a:lnTo>
                    <a:lnTo>
                      <a:pt x="111" y="60"/>
                    </a:lnTo>
                    <a:lnTo>
                      <a:pt x="99" y="42"/>
                    </a:lnTo>
                    <a:lnTo>
                      <a:pt x="104" y="47"/>
                    </a:lnTo>
                    <a:lnTo>
                      <a:pt x="86" y="35"/>
                    </a:lnTo>
                    <a:lnTo>
                      <a:pt x="91" y="37"/>
                    </a:lnTo>
                    <a:lnTo>
                      <a:pt x="69" y="32"/>
                    </a:lnTo>
                    <a:lnTo>
                      <a:pt x="76" y="32"/>
                    </a:lnTo>
                    <a:lnTo>
                      <a:pt x="55" y="37"/>
                    </a:lnTo>
                    <a:lnTo>
                      <a:pt x="60" y="35"/>
                    </a:lnTo>
                    <a:lnTo>
                      <a:pt x="42" y="47"/>
                    </a:lnTo>
                    <a:lnTo>
                      <a:pt x="47" y="42"/>
                    </a:lnTo>
                    <a:lnTo>
                      <a:pt x="35" y="60"/>
                    </a:lnTo>
                    <a:lnTo>
                      <a:pt x="37" y="55"/>
                    </a:lnTo>
                    <a:lnTo>
                      <a:pt x="32" y="76"/>
                    </a:lnTo>
                    <a:lnTo>
                      <a:pt x="32" y="69"/>
                    </a:lnTo>
                    <a:lnTo>
                      <a:pt x="37" y="91"/>
                    </a:lnTo>
                    <a:close/>
                  </a:path>
                </a:pathLst>
              </a:custGeom>
              <a:solidFill>
                <a:srgbClr val="525977"/>
              </a:solidFill>
              <a:ln w="0" cap="flat">
                <a:solidFill>
                  <a:srgbClr val="52597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077" name="Rectangle 334"/>
              <p:cNvSpPr>
                <a:spLocks noChangeArrowheads="1"/>
              </p:cNvSpPr>
              <p:nvPr/>
            </p:nvSpPr>
            <p:spPr bwMode="auto">
              <a:xfrm>
                <a:off x="16493965" y="6352872"/>
                <a:ext cx="10900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汚泥焼却炉・溶融炉</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078" name="Rectangle 335"/>
              <p:cNvSpPr>
                <a:spLocks noChangeArrowheads="1"/>
              </p:cNvSpPr>
              <p:nvPr/>
            </p:nvSpPr>
            <p:spPr bwMode="auto">
              <a:xfrm>
                <a:off x="16335214" y="5205110"/>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Times New Roman" pitchFamily="18" charset="0"/>
                    <a:ea typeface="ＭＳ Ｐゴシック" pitchFamily="50" charset="-128"/>
                    <a:cs typeface="ＭＳ Ｐゴシック" pitchFamily="50" charset="-128"/>
                  </a:rPr>
                  <a:t>1</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079" name="Rectangle 336"/>
              <p:cNvSpPr>
                <a:spLocks noChangeArrowheads="1"/>
              </p:cNvSpPr>
              <p:nvPr/>
            </p:nvSpPr>
            <p:spPr bwMode="auto">
              <a:xfrm>
                <a:off x="16947989" y="5208285"/>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FFFFFF"/>
                    </a:solidFill>
                    <a:effectLst/>
                    <a:latin typeface="Times New Roman" pitchFamily="18" charset="0"/>
                    <a:ea typeface="ＭＳ Ｐゴシック" pitchFamily="50" charset="-128"/>
                    <a:cs typeface="ＭＳ Ｐゴシック" pitchFamily="50" charset="-128"/>
                  </a:rPr>
                  <a:t>2</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spTree>
    <p:extLst>
      <p:ext uri="{BB962C8B-B14F-4D97-AF65-F5344CB8AC3E}">
        <p14:creationId xmlns:p14="http://schemas.microsoft.com/office/powerpoint/2010/main" val="2910906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4"/>
          <p:cNvSpPr txBox="1">
            <a:spLocks noChangeArrowheads="1"/>
          </p:cNvSpPr>
          <p:nvPr/>
        </p:nvSpPr>
        <p:spPr bwMode="auto">
          <a:xfrm>
            <a:off x="453508" y="1759065"/>
            <a:ext cx="9072000" cy="684116"/>
          </a:xfrm>
          <a:prstGeom prst="rect">
            <a:avLst/>
          </a:prstGeom>
          <a:noFill/>
          <a:ln w="9525">
            <a:solidFill>
              <a:schemeClr val="accent1"/>
            </a:solidFill>
            <a:miter lim="800000"/>
            <a:headEnd/>
            <a:tailEnd/>
          </a:ln>
        </p:spPr>
        <p:txBody>
          <a:bodyPr lIns="108000" tIns="180000" rIns="108000" bIns="180000">
            <a:spAutoFit/>
          </a:bodyPr>
          <a:lstStyle/>
          <a:p>
            <a:pPr marL="216000" indent="-216000">
              <a:lnSpc>
                <a:spcPts val="2500"/>
              </a:lnSpc>
              <a:defRPr/>
            </a:pPr>
            <a:r>
              <a:rPr lang="ja-JP" altLang="en-US" dirty="0">
                <a:latin typeface="HG丸ｺﾞｼｯｸM-PRO" panose="020F0600000000000000" pitchFamily="50" charset="-128"/>
                <a:ea typeface="HG丸ｺﾞｼｯｸM-PRO" panose="020F0600000000000000" pitchFamily="50" charset="-128"/>
              </a:rPr>
              <a:t>・</a:t>
            </a:r>
            <a:r>
              <a:rPr lang="ja-JP" altLang="en-US" baseline="0" dirty="0" smtClean="0">
                <a:solidFill>
                  <a:schemeClr val="tx1"/>
                </a:solidFill>
                <a:latin typeface="HG丸ｺﾞｼｯｸM-PRO" panose="020F0600000000000000" pitchFamily="50" charset="-128"/>
                <a:ea typeface="HG丸ｺﾞｼｯｸM-PRO" panose="020F0600000000000000" pitchFamily="50" charset="-128"/>
              </a:rPr>
              <a:t>下水道</a:t>
            </a:r>
            <a:r>
              <a:rPr lang="ja-JP" altLang="en-US" baseline="0" dirty="0">
                <a:solidFill>
                  <a:schemeClr val="tx1"/>
                </a:solidFill>
                <a:latin typeface="HG丸ｺﾞｼｯｸM-PRO" panose="020F0600000000000000" pitchFamily="50" charset="-128"/>
                <a:ea typeface="HG丸ｺﾞｼｯｸM-PRO" panose="020F0600000000000000" pitchFamily="50" charset="-128"/>
              </a:rPr>
              <a:t>事業は</a:t>
            </a:r>
            <a:r>
              <a:rPr lang="ja-JP" altLang="en-US" baseline="0" dirty="0" smtClean="0">
                <a:solidFill>
                  <a:schemeClr val="tx1"/>
                </a:solidFill>
                <a:latin typeface="HG丸ｺﾞｼｯｸM-PRO" panose="020F0600000000000000" pitchFamily="50" charset="-128"/>
                <a:ea typeface="HG丸ｺﾞｼｯｸM-PRO" panose="020F0600000000000000" pitchFamily="50" charset="-128"/>
              </a:rPr>
              <a:t>、下水道法により、管理者は地方公共団体に限定される。</a:t>
            </a:r>
            <a:endParaRPr lang="ja-JP" altLang="en-US" baseline="0" dirty="0">
              <a:solidFill>
                <a:schemeClr val="tx1"/>
              </a:solidFill>
              <a:latin typeface="ＭＳ Ｐゴシック" pitchFamily="50" charset="-128"/>
              <a:ea typeface="ＭＳ Ｐゴシック" pitchFamily="50" charset="-128"/>
            </a:endParaRPr>
          </a:p>
        </p:txBody>
      </p:sp>
      <p:sp>
        <p:nvSpPr>
          <p:cNvPr id="11" name="Text Box 4"/>
          <p:cNvSpPr txBox="1">
            <a:spLocks noChangeArrowheads="1"/>
          </p:cNvSpPr>
          <p:nvPr/>
        </p:nvSpPr>
        <p:spPr bwMode="auto">
          <a:xfrm>
            <a:off x="468000" y="4905165"/>
            <a:ext cx="9072000" cy="1821112"/>
          </a:xfrm>
          <a:prstGeom prst="rect">
            <a:avLst/>
          </a:prstGeom>
          <a:noFill/>
          <a:ln w="9525">
            <a:solidFill>
              <a:schemeClr val="accent1"/>
            </a:solidFill>
            <a:prstDash val="dash"/>
            <a:miter lim="800000"/>
            <a:headEnd/>
            <a:tailEnd/>
          </a:ln>
        </p:spPr>
        <p:txBody>
          <a:bodyPr wrap="square" lIns="108000" tIns="108000" rIns="72000" bIns="108000">
            <a:spAutoFit/>
          </a:bodyPr>
          <a:lstStyle/>
          <a:p>
            <a:pPr>
              <a:lnSpc>
                <a:spcPts val="2500"/>
              </a:lnSpc>
            </a:pP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参考</a:t>
            </a:r>
            <a:r>
              <a:rPr lang="en-US" altLang="ja-JP" sz="1600" dirty="0" smtClean="0">
                <a:latin typeface="HG丸ｺﾞｼｯｸM-PRO" panose="020F0600000000000000" pitchFamily="50" charset="-128"/>
                <a:ea typeface="HG丸ｺﾞｼｯｸM-PRO" panose="020F0600000000000000" pitchFamily="50" charset="-128"/>
              </a:rPr>
              <a:t>】</a:t>
            </a:r>
          </a:p>
          <a:p>
            <a:pPr>
              <a:lnSpc>
                <a:spcPts val="2500"/>
              </a:lnSpc>
            </a:pPr>
            <a:r>
              <a:rPr lang="ja-JP" altLang="en-US" sz="1600" dirty="0" smtClean="0">
                <a:latin typeface="HG丸ｺﾞｼｯｸM-PRO" panose="020F0600000000000000" pitchFamily="50" charset="-128"/>
                <a:ea typeface="HG丸ｺﾞｼｯｸM-PRO" panose="020F0600000000000000" pitchFamily="50" charset="-128"/>
              </a:rPr>
              <a:t> （下水道法第</a:t>
            </a:r>
            <a:r>
              <a:rPr lang="en-US" altLang="ja-JP" sz="1600" dirty="0" smtClean="0">
                <a:latin typeface="HG丸ｺﾞｼｯｸM-PRO" panose="020F0600000000000000" pitchFamily="50" charset="-128"/>
                <a:ea typeface="HG丸ｺﾞｼｯｸM-PRO" panose="020F0600000000000000" pitchFamily="50" charset="-128"/>
              </a:rPr>
              <a:t>3</a:t>
            </a:r>
            <a:r>
              <a:rPr lang="ja-JP" altLang="en-US" sz="1600" dirty="0" smtClean="0">
                <a:latin typeface="HG丸ｺﾞｼｯｸM-PRO" panose="020F0600000000000000" pitchFamily="50" charset="-128"/>
                <a:ea typeface="HG丸ｺﾞｼｯｸM-PRO" panose="020F0600000000000000" pitchFamily="50" charset="-128"/>
              </a:rPr>
              <a:t>条）</a:t>
            </a:r>
            <a:endParaRPr lang="en-US" altLang="ja-JP" sz="1600" dirty="0" smtClean="0">
              <a:latin typeface="HG丸ｺﾞｼｯｸM-PRO" panose="020F0600000000000000" pitchFamily="50" charset="-128"/>
              <a:ea typeface="HG丸ｺﾞｼｯｸM-PRO" panose="020F0600000000000000" pitchFamily="50" charset="-128"/>
            </a:endParaRPr>
          </a:p>
          <a:p>
            <a:pPr>
              <a:lnSpc>
                <a:spcPts val="2500"/>
              </a:lnSpc>
            </a:pPr>
            <a:r>
              <a:rPr lang="ja-JP" altLang="en-US" sz="1600" dirty="0" smtClean="0">
                <a:latin typeface="HG丸ｺﾞｼｯｸM-PRO" panose="020F0600000000000000" pitchFamily="50" charset="-128"/>
                <a:ea typeface="HG丸ｺﾞｼｯｸM-PRO" panose="020F0600000000000000" pitchFamily="50" charset="-128"/>
              </a:rPr>
              <a:t>　　公共下水道の設置、改築、修繕、維持その他の管理は、市町村が行うものとする。</a:t>
            </a:r>
            <a:endParaRPr lang="en-US" altLang="ja-JP" sz="1600" dirty="0" smtClean="0">
              <a:latin typeface="HG丸ｺﾞｼｯｸM-PRO" panose="020F0600000000000000" pitchFamily="50" charset="-128"/>
              <a:ea typeface="HG丸ｺﾞｼｯｸM-PRO" panose="020F0600000000000000" pitchFamily="50" charset="-128"/>
            </a:endParaRPr>
          </a:p>
          <a:p>
            <a:pPr>
              <a:lnSpc>
                <a:spcPts val="2500"/>
              </a:lnSpc>
            </a:pPr>
            <a:r>
              <a:rPr lang="en-US" altLang="ja-JP" sz="1600" dirty="0">
                <a:latin typeface="HG丸ｺﾞｼｯｸM-PRO" panose="020F0600000000000000" pitchFamily="50" charset="-128"/>
                <a:ea typeface="HG丸ｺﾞｼｯｸM-PRO" panose="020F0600000000000000" pitchFamily="50" charset="-128"/>
              </a:rPr>
              <a:t> </a:t>
            </a:r>
            <a:r>
              <a:rPr lang="en-US" altLang="ja-JP" sz="16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（下水道事業は、排水区域内の住民等に排水設備の設置等が義務づけられるなど、一種の権力行為であり、</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2500"/>
              </a:lnSpc>
            </a:pPr>
            <a:r>
              <a:rPr lang="ja-JP" altLang="en-US" sz="1200" dirty="0" smtClean="0">
                <a:latin typeface="HG丸ｺﾞｼｯｸM-PRO" panose="020F0600000000000000" pitchFamily="50" charset="-128"/>
                <a:ea typeface="HG丸ｺﾞｼｯｸM-PRO" panose="020F0600000000000000" pitchFamily="50" charset="-128"/>
              </a:rPr>
              <a:t>　　　私企業にこのような権力行為を行うことはできないという考えから。</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下水道法　逐条解説より</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468000" y="608400"/>
            <a:ext cx="9000000" cy="645060"/>
          </a:xfrm>
          <a:prstGeom prst="roundRect">
            <a:avLst>
              <a:gd name="adj" fmla="val 3701"/>
            </a:avLst>
          </a:prstGeom>
          <a:solidFill>
            <a:schemeClr val="accent5">
              <a:lumMod val="40000"/>
              <a:lumOff val="60000"/>
            </a:schemeClr>
          </a:solidFill>
          <a:ln>
            <a:solidFill>
              <a:schemeClr val="accent1">
                <a:lumMod val="20000"/>
                <a:lumOff val="80000"/>
              </a:schemeClr>
            </a:solid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180000" rtlCol="0" anchor="t" anchorCtr="0">
            <a:spAutoFit/>
          </a:bodyPr>
          <a:lstStyle/>
          <a:p>
            <a:pPr marL="144000" indent="-144000">
              <a:lnSpc>
                <a:spcPts val="2100"/>
              </a:lnSpc>
            </a:pPr>
            <a:r>
              <a:rPr lang="ja-JP" altLang="en-US" dirty="0" smtClean="0">
                <a:solidFill>
                  <a:schemeClr val="accent1">
                    <a:lumMod val="50000"/>
                  </a:schemeClr>
                </a:solidFill>
                <a:latin typeface="HG丸ｺﾞｼｯｸM-PRO" pitchFamily="50" charset="-128"/>
                <a:ea typeface="HG丸ｺﾞｼｯｸM-PRO" pitchFamily="50" charset="-128"/>
                <a:cs typeface="Meiryo UI" pitchFamily="50" charset="-128"/>
              </a:rPr>
              <a:t>・下水道事業は、だれが実施主体なのか</a:t>
            </a:r>
            <a:endParaRPr lang="en-US" altLang="ja-JP" dirty="0">
              <a:solidFill>
                <a:schemeClr val="accent1">
                  <a:lumMod val="50000"/>
                </a:schemeClr>
              </a:solidFill>
              <a:latin typeface="HG丸ｺﾞｼｯｸM-PRO" pitchFamily="50" charset="-128"/>
              <a:ea typeface="HG丸ｺﾞｼｯｸM-PRO" pitchFamily="50" charset="-128"/>
              <a:cs typeface="Meiryo UI" pitchFamily="50" charset="-128"/>
            </a:endParaRPr>
          </a:p>
        </p:txBody>
      </p:sp>
      <p:sp>
        <p:nvSpPr>
          <p:cNvPr id="12" name="Text Box 4"/>
          <p:cNvSpPr txBox="1">
            <a:spLocks noChangeArrowheads="1"/>
          </p:cNvSpPr>
          <p:nvPr/>
        </p:nvSpPr>
        <p:spPr bwMode="auto">
          <a:xfrm>
            <a:off x="453508" y="3356989"/>
            <a:ext cx="9072000" cy="1402262"/>
          </a:xfrm>
          <a:prstGeom prst="rect">
            <a:avLst/>
          </a:prstGeom>
          <a:noFill/>
          <a:ln w="9525">
            <a:solidFill>
              <a:schemeClr val="accent1"/>
            </a:solidFill>
            <a:miter lim="800000"/>
            <a:headEnd/>
            <a:tailEnd/>
          </a:ln>
        </p:spPr>
        <p:txBody>
          <a:bodyPr lIns="108000" tIns="180000" rIns="108000" bIns="180000">
            <a:spAutoFit/>
          </a:bodyPr>
          <a:lstStyle/>
          <a:p>
            <a:pPr marL="216000" indent="-216000">
              <a:lnSpc>
                <a:spcPts val="2500"/>
              </a:lnSpc>
              <a:defRPr/>
            </a:pPr>
            <a:r>
              <a:rPr lang="ja-JP" altLang="en-US" baseline="0" dirty="0" smtClean="0">
                <a:latin typeface="HG丸ｺﾞｼｯｸM-PRO" panose="020F0600000000000000" pitchFamily="50" charset="-128"/>
                <a:ea typeface="HG丸ｺﾞｼｯｸM-PRO" panose="020F0600000000000000" pitchFamily="50" charset="-128"/>
              </a:rPr>
              <a:t>・下水道</a:t>
            </a:r>
            <a:r>
              <a:rPr lang="ja-JP" altLang="en-US" baseline="0" dirty="0">
                <a:latin typeface="HG丸ｺﾞｼｯｸM-PRO" panose="020F0600000000000000" pitchFamily="50" charset="-128"/>
                <a:ea typeface="HG丸ｺﾞｼｯｸM-PRO" panose="020F0600000000000000" pitchFamily="50" charset="-128"/>
              </a:rPr>
              <a:t>事業は</a:t>
            </a:r>
            <a:r>
              <a:rPr lang="ja-JP" altLang="en-US" baseline="0" dirty="0" smtClean="0">
                <a:latin typeface="HG丸ｺﾞｼｯｸM-PRO" panose="020F0600000000000000" pitchFamily="50" charset="-128"/>
                <a:ea typeface="HG丸ｺﾞｼｯｸM-PRO" panose="020F0600000000000000" pitchFamily="50" charset="-128"/>
              </a:rPr>
              <a:t>、完全民営化はできない</a:t>
            </a:r>
            <a:endParaRPr lang="en-US" altLang="ja-JP" baseline="0" dirty="0" smtClean="0">
              <a:latin typeface="HG丸ｺﾞｼｯｸM-PRO" panose="020F0600000000000000" pitchFamily="50" charset="-128"/>
              <a:ea typeface="HG丸ｺﾞｼｯｸM-PRO" panose="020F0600000000000000" pitchFamily="50" charset="-128"/>
            </a:endParaRPr>
          </a:p>
          <a:p>
            <a:pPr marL="432000" indent="-432000">
              <a:lnSpc>
                <a:spcPts val="2500"/>
              </a:lnSpc>
              <a:spcBef>
                <a:spcPts val="600"/>
              </a:spcBef>
              <a:defRPr/>
            </a:pP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公</a:t>
            </a:r>
            <a:r>
              <a:rPr lang="ja-JP" altLang="en-US" dirty="0" smtClean="0">
                <a:latin typeface="HG丸ｺﾞｼｯｸM-PRO" panose="020F0600000000000000" pitchFamily="50" charset="-128"/>
                <a:ea typeface="HG丸ｺﾞｼｯｸM-PRO" panose="020F0600000000000000" pitchFamily="50" charset="-128"/>
              </a:rPr>
              <a:t>権力の行使</a:t>
            </a:r>
            <a:r>
              <a:rPr lang="ja-JP" altLang="en-US" dirty="0">
                <a:latin typeface="HG丸ｺﾞｼｯｸM-PRO" panose="020F0600000000000000" pitchFamily="50" charset="-128"/>
                <a:ea typeface="HG丸ｺﾞｼｯｸM-PRO" panose="020F0600000000000000" pitchFamily="50" charset="-128"/>
              </a:rPr>
              <a:t>を伴わない下水</a:t>
            </a:r>
            <a:r>
              <a:rPr lang="ja-JP" altLang="en-US" dirty="0" smtClean="0">
                <a:latin typeface="HG丸ｺﾞｼｯｸM-PRO" panose="020F0600000000000000" pitchFamily="50" charset="-128"/>
                <a:ea typeface="HG丸ｺﾞｼｯｸM-PRO" panose="020F0600000000000000" pitchFamily="50" charset="-128"/>
              </a:rPr>
              <a:t>道施設の維持管理や建設などについては、民間への委託や公共施設等運営権制度の導入などによる民間活用が可能</a:t>
            </a:r>
            <a:endParaRPr lang="ja-JP" altLang="en-US" baseline="0" dirty="0">
              <a:latin typeface="ＭＳ Ｐゴシック" pitchFamily="50" charset="-128"/>
              <a:ea typeface="ＭＳ Ｐゴシック" pitchFamily="50" charset="-128"/>
            </a:endParaRPr>
          </a:p>
        </p:txBody>
      </p:sp>
      <p:sp>
        <p:nvSpPr>
          <p:cNvPr id="13" name="下矢印 1"/>
          <p:cNvSpPr>
            <a:spLocks noChangeArrowheads="1"/>
          </p:cNvSpPr>
          <p:nvPr/>
        </p:nvSpPr>
        <p:spPr bwMode="auto">
          <a:xfrm>
            <a:off x="3692860" y="2657932"/>
            <a:ext cx="2520000" cy="484132"/>
          </a:xfrm>
          <a:prstGeom prst="downArrow">
            <a:avLst>
              <a:gd name="adj1" fmla="val 50000"/>
              <a:gd name="adj2" fmla="val 50000"/>
            </a:avLst>
          </a:prstGeom>
          <a:gradFill rotWithShape="1">
            <a:gsLst>
              <a:gs pos="0">
                <a:srgbClr val="00FFFF"/>
              </a:gs>
              <a:gs pos="50000">
                <a:srgbClr val="007676"/>
              </a:gs>
              <a:gs pos="100000">
                <a:srgbClr val="00FFFF"/>
              </a:gs>
            </a:gsLst>
            <a:lin ang="5400000" scaled="1"/>
          </a:gradFill>
          <a:ln w="9525" algn="ctr">
            <a:noFill/>
            <a:round/>
            <a:headEnd/>
            <a:tailEnd/>
          </a:ln>
        </p:spPr>
        <p:txBody>
          <a:bodyPr lIns="128016" tIns="64008" rIns="128016" bIns="64008" anchor="ctr"/>
          <a:lstStyle/>
          <a:p>
            <a:pPr algn="ctr" defTabSz="957263"/>
            <a:endParaRPr lang="ja-JP" altLang="en-US"/>
          </a:p>
        </p:txBody>
      </p:sp>
      <p:sp>
        <p:nvSpPr>
          <p:cNvPr id="4" name="タイトル 3"/>
          <p:cNvSpPr>
            <a:spLocks noGrp="1"/>
          </p:cNvSpPr>
          <p:nvPr>
            <p:ph type="title"/>
          </p:nvPr>
        </p:nvSpPr>
        <p:spPr/>
        <p:txBody>
          <a:bodyPr/>
          <a:lstStyle/>
          <a:p>
            <a:r>
              <a:rPr lang="ja-JP" altLang="en-US" dirty="0">
                <a:latin typeface="HGS創英角ｺﾞｼｯｸUB" pitchFamily="50" charset="-128"/>
                <a:ea typeface="HGS創英角ｺﾞｼｯｸUB" pitchFamily="50" charset="-128"/>
              </a:rPr>
              <a:t>１</a:t>
            </a:r>
            <a:r>
              <a:rPr lang="en-US" altLang="ja-JP" sz="2000" dirty="0">
                <a:latin typeface="HGS創英角ｺﾞｼｯｸUB" pitchFamily="50" charset="-128"/>
                <a:ea typeface="HGS創英角ｺﾞｼｯｸUB" pitchFamily="50" charset="-128"/>
              </a:rPr>
              <a:t>-</a:t>
            </a:r>
            <a:r>
              <a:rPr lang="ja-JP" altLang="en-US" sz="2000" dirty="0">
                <a:latin typeface="HGS創英角ｺﾞｼｯｸUB" pitchFamily="50" charset="-128"/>
                <a:ea typeface="HGS創英角ｺﾞｼｯｸUB" pitchFamily="50" charset="-128"/>
              </a:rPr>
              <a:t>３</a:t>
            </a:r>
            <a:r>
              <a:rPr lang="ja-JP" altLang="en-US" dirty="0">
                <a:solidFill>
                  <a:srgbClr val="623104"/>
                </a:solidFill>
                <a:latin typeface="HGS創英角ｺﾞｼｯｸUB" pitchFamily="50" charset="-128"/>
                <a:ea typeface="HGS創英角ｺﾞｼｯｸUB" pitchFamily="50" charset="-128"/>
              </a:rPr>
              <a:t>．</a:t>
            </a:r>
            <a:r>
              <a:rPr lang="ja-JP" altLang="en-US" dirty="0"/>
              <a:t>下水道事業の法的な位置づけ　</a:t>
            </a:r>
            <a:endParaRPr kumimoji="1" lang="ja-JP" altLang="en-US" dirty="0"/>
          </a:p>
        </p:txBody>
      </p:sp>
      <p:sp>
        <p:nvSpPr>
          <p:cNvPr id="9" name="スライド番号プレースホルダ 1"/>
          <p:cNvSpPr txBox="1">
            <a:spLocks/>
          </p:cNvSpPr>
          <p:nvPr/>
        </p:nvSpPr>
        <p:spPr>
          <a:xfrm>
            <a:off x="9173597" y="6434727"/>
            <a:ext cx="648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2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b="1" smtClean="0">
                <a:latin typeface="Times New Roman" pitchFamily="18" charset="0"/>
                <a:cs typeface="Times New Roman" pitchFamily="18" charset="0"/>
              </a:rPr>
              <a:pPr/>
              <a:t>8</a:t>
            </a:fld>
            <a:endParaRPr lang="ja-JP" alt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230804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31098</TotalTime>
  <Words>12255</Words>
  <Application>Microsoft Office PowerPoint</Application>
  <PresentationFormat>A4 210 x 297 mm</PresentationFormat>
  <Paragraphs>1786</Paragraphs>
  <Slides>77</Slides>
  <Notes>22</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77</vt:i4>
      </vt:variant>
    </vt:vector>
  </HeadingPairs>
  <TitlesOfParts>
    <vt:vector size="80" baseType="lpstr">
      <vt:lpstr>Office テーマ</vt:lpstr>
      <vt:lpstr>グラフ</vt:lpstr>
      <vt:lpstr>ワークシート</vt:lpstr>
      <vt:lpstr>PowerPoint プレゼンテーション</vt:lpstr>
      <vt:lpstr>　　 はじめに</vt:lpstr>
      <vt:lpstr>目　次（１/２）</vt:lpstr>
      <vt:lpstr>目　次（２/２）</vt:lpstr>
      <vt:lpstr>PowerPoint プレゼンテーション</vt:lpstr>
      <vt:lpstr>PowerPoint プレゼンテーション</vt:lpstr>
      <vt:lpstr>１-１．下水道の役割・しくみ</vt:lpstr>
      <vt:lpstr>１-２．本市下水道施設の特徴（施設数など）　</vt:lpstr>
      <vt:lpstr>１-３．下水道事業の法的な位置づけ　</vt:lpstr>
      <vt:lpstr>【参 考】下水道事業と水道事業との違い</vt:lpstr>
      <vt:lpstr>PowerPoint プレゼンテーション</vt:lpstr>
      <vt:lpstr>PowerPoint プレゼンテーション</vt:lpstr>
      <vt:lpstr>２-１．新設事業（1）浸水対策【背景】①</vt:lpstr>
      <vt:lpstr>２-１．新設事業（1）浸水対策【背景】②</vt:lpstr>
      <vt:lpstr>２-１．新設事業（1）浸水対策【整備目標】</vt:lpstr>
      <vt:lpstr>２-１．新設事業（1）浸水対策【事業進捗】</vt:lpstr>
      <vt:lpstr>２-１．新設事業（２）合流式下水道の改善【背景】①</vt:lpstr>
      <vt:lpstr>２-１．新設事業（２）合流式下水道の改善【背景】②</vt:lpstr>
      <vt:lpstr>２-１．新設事業（２）合流式下水道の改善【整備目標】</vt:lpstr>
      <vt:lpstr>２-１．新設事業（２）合流式下水道の改善【事業進捗】</vt:lpstr>
      <vt:lpstr>２-２．改築更新事業（１）老朽施設の改築【背景】①</vt:lpstr>
      <vt:lpstr>２-２．改築更新事業（１）老朽施設の改築【背景】②</vt:lpstr>
      <vt:lpstr>２-２．改築更新事業（１）老朽施設の改築【整備方針】</vt:lpstr>
      <vt:lpstr>２-２．改築更新事業（１）老朽施設の改築【事業の見込み】</vt:lpstr>
      <vt:lpstr>２-３．まとめ　―今後の事業見込み【全体】―</vt:lpstr>
      <vt:lpstr>２-３．まとめ　―施設整備の現状と課題―</vt:lpstr>
      <vt:lpstr>PowerPoint プレゼンテーション</vt:lpstr>
      <vt:lpstr>３-1．下水道事業会計のしくみ</vt:lpstr>
      <vt:lpstr>【参考】下水道事業における財務のしくみ</vt:lpstr>
      <vt:lpstr>【参考】下水道事業の財源　</vt:lpstr>
      <vt:lpstr>３-２．本市下水道事業の経営状況</vt:lpstr>
      <vt:lpstr>３-３．収益的収支の推移</vt:lpstr>
      <vt:lpstr>３-４．他都市と比較した事業効率</vt:lpstr>
      <vt:lpstr>３-５．使用水量と使用料収入の推移と見込み</vt:lpstr>
      <vt:lpstr>３-６．損益の推移</vt:lpstr>
      <vt:lpstr>３-７．部門別職員数（他都市比較）</vt:lpstr>
      <vt:lpstr>３-８．委託率（他都市比較）</vt:lpstr>
      <vt:lpstr>３-９．資本的収支の推移</vt:lpstr>
      <vt:lpstr>３-10．まとめ（財政・経営状況の現状と課題）</vt:lpstr>
      <vt:lpstr>PowerPoint プレゼンテーション</vt:lpstr>
      <vt:lpstr>４-1．本市の技術力</vt:lpstr>
      <vt:lpstr>４-２．全国の自治体における下水道技術者不足の状況</vt:lpstr>
      <vt:lpstr>PowerPoint プレゼンテーション</vt:lpstr>
      <vt:lpstr>【参考】外郭団体を活用した現在の取組状況</vt:lpstr>
      <vt:lpstr>４-４．まとめ（国内外事業展開の現状と課題）</vt:lpstr>
      <vt:lpstr>PowerPoint プレゼンテーション</vt:lpstr>
      <vt:lpstr>５-1．課題と解決の方向性</vt:lpstr>
      <vt:lpstr>PowerPoint プレゼンテーション</vt:lpstr>
      <vt:lpstr>PowerPoint プレゼンテーション</vt:lpstr>
      <vt:lpstr>６-１．課題解決の基本的な考え方</vt:lpstr>
      <vt:lpstr>６-２．課題解決の手法（事業レベル区分）　</vt:lpstr>
      <vt:lpstr>６-３．課題解決の手法（具体手法比較）（１）　</vt:lpstr>
      <vt:lpstr>６-４．課題解決の手法（具体手法比較）（２）　</vt:lpstr>
      <vt:lpstr>【参考】国の取組動向・課題認識</vt:lpstr>
      <vt:lpstr>６-５．課題解決の選択　</vt:lpstr>
      <vt:lpstr>PowerPoint プレゼンテーション</vt:lpstr>
      <vt:lpstr>７-１．公共施設等運営権制度のしくみ</vt:lpstr>
      <vt:lpstr>７-２．混合型公共施設等運営権制度のしくみ</vt:lpstr>
      <vt:lpstr>７-３．混合型運営権制度での資金の流れ（一般的な例）</vt:lpstr>
      <vt:lpstr>７-４．運営権制度での契約期間</vt:lpstr>
      <vt:lpstr>７-５．運営権制度適用上の課題</vt:lpstr>
      <vt:lpstr>７-６．課題①への対応の一例（運営権者の役割の明確化）</vt:lpstr>
      <vt:lpstr>７-７．課題②への対応の一例（債務負担の特別枠設定）</vt:lpstr>
      <vt:lpstr>７-８．運営権制度導入により期待される効果</vt:lpstr>
      <vt:lpstr>PowerPoint プレゼンテーション</vt:lpstr>
      <vt:lpstr>PowerPoint プレゼンテーション</vt:lpstr>
      <vt:lpstr>８-１．経営形態見直しの進め方</vt:lpstr>
      <vt:lpstr>８-２．経営形態見直しロードマップ</vt:lpstr>
      <vt:lpstr>８-３．各フェーズにおける効果</vt:lpstr>
      <vt:lpstr>８-４．大阪市における下水道事業経営見直しスケジュール（想定）</vt:lpstr>
      <vt:lpstr>PowerPoint プレゼンテーション</vt:lpstr>
      <vt:lpstr>PowerPoint プレゼンテーション</vt:lpstr>
      <vt:lpstr>８-６．新会社への業務移行の基本的な考え方</vt:lpstr>
      <vt:lpstr>８-７．職員の確保について</vt:lpstr>
      <vt:lpstr>８-８．人事・給与制度の基本的な考え方</vt:lpstr>
      <vt:lpstr>８-９．民間資本参画について</vt:lpstr>
      <vt:lpstr>８-10．新会社設立当初における資本金額の考え方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小椋　淳二</dc:creator>
  <cp:lastModifiedBy>Batchadmin</cp:lastModifiedBy>
  <cp:revision>3343</cp:revision>
  <cp:lastPrinted>2015-02-25T04:14:42Z</cp:lastPrinted>
  <dcterms:created xsi:type="dcterms:W3CDTF">2013-05-15T07:15:31Z</dcterms:created>
  <dcterms:modified xsi:type="dcterms:W3CDTF">2016-10-31T06:03:56Z</dcterms:modified>
</cp:coreProperties>
</file>