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4.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5.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notesSlides/notesSlide5.xml" ContentType="application/vnd.openxmlformats-officedocument.presentationml.notesSlide+xml"/>
  <Override PartName="/ppt/charts/chart6.xml" ContentType="application/vnd.openxmlformats-officedocument.drawingml.chart+xml"/>
  <Override PartName="/ppt/drawings/drawing6.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80" r:id="rId2"/>
    <p:sldMasterId id="2147483710" r:id="rId3"/>
    <p:sldMasterId id="2147483740" r:id="rId4"/>
    <p:sldMasterId id="2147483755" r:id="rId5"/>
    <p:sldMasterId id="2147483767" r:id="rId6"/>
  </p:sldMasterIdLst>
  <p:notesMasterIdLst>
    <p:notesMasterId r:id="rId18"/>
  </p:notesMasterIdLst>
  <p:sldIdLst>
    <p:sldId id="256" r:id="rId7"/>
    <p:sldId id="513" r:id="rId8"/>
    <p:sldId id="542" r:id="rId9"/>
    <p:sldId id="519" r:id="rId10"/>
    <p:sldId id="529" r:id="rId11"/>
    <p:sldId id="534" r:id="rId12"/>
    <p:sldId id="530" r:id="rId13"/>
    <p:sldId id="536" r:id="rId14"/>
    <p:sldId id="541" r:id="rId15"/>
    <p:sldId id="538" r:id="rId16"/>
    <p:sldId id="543" r:id="rId17"/>
  </p:sldIdLst>
  <p:sldSz cx="9144000" cy="6858000" type="screen4x3"/>
  <p:notesSz cx="6807200" cy="9939338"/>
  <p:defaultTextStyle>
    <a:defPPr>
      <a:defRPr lang="ja-JP"/>
    </a:defPPr>
    <a:lvl1pPr marL="0" algn="l" defTabSz="912750" rtl="0" eaLnBrk="1" latinLnBrk="0" hangingPunct="1">
      <a:defRPr kumimoji="1" sz="1800" kern="1200">
        <a:solidFill>
          <a:schemeClr val="tx1"/>
        </a:solidFill>
        <a:latin typeface="+mn-lt"/>
        <a:ea typeface="+mn-ea"/>
        <a:cs typeface="+mn-cs"/>
      </a:defRPr>
    </a:lvl1pPr>
    <a:lvl2pPr marL="456375" algn="l" defTabSz="912750" rtl="0" eaLnBrk="1" latinLnBrk="0" hangingPunct="1">
      <a:defRPr kumimoji="1" sz="1800" kern="1200">
        <a:solidFill>
          <a:schemeClr val="tx1"/>
        </a:solidFill>
        <a:latin typeface="+mn-lt"/>
        <a:ea typeface="+mn-ea"/>
        <a:cs typeface="+mn-cs"/>
      </a:defRPr>
    </a:lvl2pPr>
    <a:lvl3pPr marL="912750" algn="l" defTabSz="912750" rtl="0" eaLnBrk="1" latinLnBrk="0" hangingPunct="1">
      <a:defRPr kumimoji="1" sz="1800" kern="1200">
        <a:solidFill>
          <a:schemeClr val="tx1"/>
        </a:solidFill>
        <a:latin typeface="+mn-lt"/>
        <a:ea typeface="+mn-ea"/>
        <a:cs typeface="+mn-cs"/>
      </a:defRPr>
    </a:lvl3pPr>
    <a:lvl4pPr marL="1369126" algn="l" defTabSz="912750" rtl="0" eaLnBrk="1" latinLnBrk="0" hangingPunct="1">
      <a:defRPr kumimoji="1" sz="1800" kern="1200">
        <a:solidFill>
          <a:schemeClr val="tx1"/>
        </a:solidFill>
        <a:latin typeface="+mn-lt"/>
        <a:ea typeface="+mn-ea"/>
        <a:cs typeface="+mn-cs"/>
      </a:defRPr>
    </a:lvl4pPr>
    <a:lvl5pPr marL="1825506" algn="l" defTabSz="912750" rtl="0" eaLnBrk="1" latinLnBrk="0" hangingPunct="1">
      <a:defRPr kumimoji="1" sz="1800" kern="1200">
        <a:solidFill>
          <a:schemeClr val="tx1"/>
        </a:solidFill>
        <a:latin typeface="+mn-lt"/>
        <a:ea typeface="+mn-ea"/>
        <a:cs typeface="+mn-cs"/>
      </a:defRPr>
    </a:lvl5pPr>
    <a:lvl6pPr marL="2281887" algn="l" defTabSz="912750" rtl="0" eaLnBrk="1" latinLnBrk="0" hangingPunct="1">
      <a:defRPr kumimoji="1" sz="1800" kern="1200">
        <a:solidFill>
          <a:schemeClr val="tx1"/>
        </a:solidFill>
        <a:latin typeface="+mn-lt"/>
        <a:ea typeface="+mn-ea"/>
        <a:cs typeface="+mn-cs"/>
      </a:defRPr>
    </a:lvl6pPr>
    <a:lvl7pPr marL="2738266" algn="l" defTabSz="912750" rtl="0" eaLnBrk="1" latinLnBrk="0" hangingPunct="1">
      <a:defRPr kumimoji="1" sz="1800" kern="1200">
        <a:solidFill>
          <a:schemeClr val="tx1"/>
        </a:solidFill>
        <a:latin typeface="+mn-lt"/>
        <a:ea typeface="+mn-ea"/>
        <a:cs typeface="+mn-cs"/>
      </a:defRPr>
    </a:lvl7pPr>
    <a:lvl8pPr marL="3194644" algn="l" defTabSz="912750" rtl="0" eaLnBrk="1" latinLnBrk="0" hangingPunct="1">
      <a:defRPr kumimoji="1" sz="1800" kern="1200">
        <a:solidFill>
          <a:schemeClr val="tx1"/>
        </a:solidFill>
        <a:latin typeface="+mn-lt"/>
        <a:ea typeface="+mn-ea"/>
        <a:cs typeface="+mn-cs"/>
      </a:defRPr>
    </a:lvl8pPr>
    <a:lvl9pPr marL="3651023" algn="l" defTabSz="91275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BD77C42-9889-4B1E-8C07-8C0FF7DCEC1F}">
          <p14:sldIdLst>
            <p14:sldId id="256"/>
          </p14:sldIdLst>
        </p14:section>
        <p14:section name="本文" id="{5246793D-130C-46EF-9FFE-97C2BE096A84}">
          <p14:sldIdLst>
            <p14:sldId id="513"/>
            <p14:sldId id="542"/>
            <p14:sldId id="519"/>
            <p14:sldId id="529"/>
            <p14:sldId id="534"/>
            <p14:sldId id="530"/>
            <p14:sldId id="536"/>
            <p14:sldId id="541"/>
            <p14:sldId id="538"/>
            <p14:sldId id="54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EE8"/>
    <a:srgbClr val="80C5CA"/>
    <a:srgbClr val="9966FF"/>
    <a:srgbClr val="85B400"/>
    <a:srgbClr val="99CC00"/>
    <a:srgbClr val="FF3300"/>
    <a:srgbClr val="0088B8"/>
    <a:srgbClr val="698E00"/>
    <a:srgbClr val="005EA4"/>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169" autoAdjust="0"/>
    <p:restoredTop sz="94604" autoAdjust="0"/>
  </p:normalViewPr>
  <p:slideViewPr>
    <p:cSldViewPr>
      <p:cViewPr>
        <p:scale>
          <a:sx n="100" d="100"/>
          <a:sy n="100" d="100"/>
        </p:scale>
        <p:origin x="-276" y="4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67423668289427"/>
          <c:y val="0.1587547626428793"/>
          <c:w val="0.83296579363142409"/>
          <c:h val="0.73301660463023766"/>
        </c:manualLayout>
      </c:layout>
      <c:lineChart>
        <c:grouping val="standard"/>
        <c:varyColors val="0"/>
        <c:ser>
          <c:idx val="0"/>
          <c:order val="0"/>
          <c:tx>
            <c:strRef>
              <c:f>Sheet1!$B$1</c:f>
              <c:strCache>
                <c:ptCount val="1"/>
                <c:pt idx="0">
                  <c:v>実績</c:v>
                </c:pt>
              </c:strCache>
            </c:strRef>
          </c:tx>
          <c:spPr>
            <a:ln w="31750" cmpd="sng">
              <a:solidFill>
                <a:srgbClr val="0070C0"/>
              </a:solidFill>
              <a:prstDash val="solid"/>
            </a:ln>
          </c:spPr>
          <c:marker>
            <c:symbol val="diamond"/>
            <c:size val="8"/>
            <c:spPr>
              <a:solidFill>
                <a:srgbClr val="0070C0"/>
              </a:solidFill>
              <a:ln>
                <a:solidFill>
                  <a:srgbClr val="0070C0"/>
                </a:solidFill>
              </a:ln>
            </c:spPr>
          </c:marker>
          <c:dLbls>
            <c:dLbl>
              <c:idx val="0"/>
              <c:layout/>
              <c:showLegendKey val="0"/>
              <c:showVal val="1"/>
              <c:showCatName val="0"/>
              <c:showSerName val="0"/>
              <c:showPercent val="0"/>
              <c:showBubbleSize val="0"/>
              <c:extLst>
                <c:ext xmlns:c15="http://schemas.microsoft.com/office/drawing/2012/chart" uri="{CE6537A1-D6FC-4f65-9D91-7224C49458BB}"/>
              </c:extLst>
            </c:dLbl>
            <c:dLbl>
              <c:idx val="1"/>
              <c:layout>
                <c:manualLayout>
                  <c:x val="-8.1474434611602753E-2"/>
                  <c:y val="7.43587584358806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layout>
                <c:manualLayout>
                  <c:x val="-2.3724813727516378E-2"/>
                  <c:y val="6.093024826423368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5"/>
              <c:delete val="1"/>
              <c:extLst>
                <c:ext xmlns:c15="http://schemas.microsoft.com/office/drawing/2012/chart" uri="{CE6537A1-D6FC-4f65-9D91-7224C49458BB}"/>
              </c:extLst>
            </c:dLbl>
            <c:numFmt formatCode="#,##0;&quot;△ &quot;#,##0" sourceLinked="0"/>
            <c:spPr>
              <a:noFill/>
              <a:ln>
                <a:noFill/>
              </a:ln>
              <a:effectLst/>
            </c:spPr>
            <c:txPr>
              <a:bodyPr/>
              <a:lstStyle/>
              <a:p>
                <a:pPr>
                  <a:defRPr sz="70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Sheet1!$B$2:$B$7</c:f>
              <c:numCache>
                <c:formatCode>General</c:formatCode>
                <c:ptCount val="6"/>
                <c:pt idx="0">
                  <c:v>24427</c:v>
                </c:pt>
                <c:pt idx="1">
                  <c:v>20541</c:v>
                </c:pt>
                <c:pt idx="2">
                  <c:v>10633</c:v>
                </c:pt>
                <c:pt idx="3">
                  <c:v>10552</c:v>
                </c:pt>
                <c:pt idx="4">
                  <c:v>8643</c:v>
                </c:pt>
                <c:pt idx="5">
                  <c:v>9899</c:v>
                </c:pt>
              </c:numCache>
            </c:numRef>
          </c:val>
          <c:smooth val="0"/>
        </c:ser>
        <c:ser>
          <c:idx val="1"/>
          <c:order val="1"/>
          <c:tx>
            <c:strRef>
              <c:f>Sheet1!$C$1</c:f>
              <c:strCache>
                <c:ptCount val="1"/>
                <c:pt idx="0">
                  <c:v>目標</c:v>
                </c:pt>
              </c:strCache>
            </c:strRef>
          </c:tx>
          <c:spPr>
            <a:ln w="31750">
              <a:solidFill>
                <a:srgbClr val="FF9933"/>
              </a:solidFill>
              <a:prstDash val="dash"/>
            </a:ln>
            <a:effectLst/>
          </c:spPr>
          <c:marker>
            <c:symbol val="circle"/>
            <c:size val="8"/>
            <c:spPr>
              <a:solidFill>
                <a:srgbClr val="FF9933"/>
              </a:solidFill>
              <a:ln>
                <a:solidFill>
                  <a:srgbClr val="FF9933"/>
                </a:solidFill>
              </a:ln>
              <a:effectLst/>
            </c:spPr>
          </c:marker>
          <c:dPt>
            <c:idx val="3"/>
            <c:bubble3D val="0"/>
          </c:dPt>
          <c:dLbls>
            <c:dLbl>
              <c:idx val="0"/>
              <c:layout>
                <c:manualLayout>
                  <c:x val="-6.769911504424779E-2"/>
                  <c:y val="-4.993917921256148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
              <c:layout>
                <c:manualLayout>
                  <c:x val="-2.2248770894788595E-2"/>
                  <c:y val="-4.30537987310301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2"/>
              <c:layout>
                <c:manualLayout>
                  <c:x val="-3.1523598820059E-2"/>
                  <c:y val="-4.636223794044368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5.7457201165065745E-2"/>
                  <c:y val="-0.10090824748699499"/>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layout>
                <c:manualLayout>
                  <c:x val="-5.4530942649250236E-2"/>
                  <c:y val="-6.456461182993932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quot;△ &quot;#,##0" sourceLinked="0"/>
            <c:spPr>
              <a:noFill/>
              <a:ln>
                <a:noFill/>
              </a:ln>
              <a:effectLst/>
            </c:spPr>
            <c:txPr>
              <a:bodyPr/>
              <a:lstStyle/>
              <a:p>
                <a:pPr>
                  <a:defRPr sz="70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Sheet1!$C$2:$C$7</c:f>
              <c:numCache>
                <c:formatCode>General</c:formatCode>
                <c:ptCount val="6"/>
                <c:pt idx="1">
                  <c:v>23200</c:v>
                </c:pt>
                <c:pt idx="2">
                  <c:v>20300</c:v>
                </c:pt>
                <c:pt idx="3">
                  <c:v>12300</c:v>
                </c:pt>
                <c:pt idx="4">
                  <c:v>11000</c:v>
                </c:pt>
                <c:pt idx="5">
                  <c:v>10315</c:v>
                </c:pt>
              </c:numCache>
            </c:numRef>
          </c:val>
          <c:smooth val="0"/>
        </c:ser>
        <c:dLbls>
          <c:showLegendKey val="0"/>
          <c:showVal val="0"/>
          <c:showCatName val="0"/>
          <c:showSerName val="0"/>
          <c:showPercent val="0"/>
          <c:showBubbleSize val="0"/>
        </c:dLbls>
        <c:marker val="1"/>
        <c:smooth val="0"/>
        <c:axId val="160848896"/>
        <c:axId val="34011904"/>
      </c:lineChart>
      <c:catAx>
        <c:axId val="160848896"/>
        <c:scaling>
          <c:orientation val="minMax"/>
        </c:scaling>
        <c:delete val="0"/>
        <c:axPos val="b"/>
        <c:numFmt formatCode="General" sourceLinked="0"/>
        <c:majorTickMark val="out"/>
        <c:minorTickMark val="none"/>
        <c:tickLblPos val="nextTo"/>
        <c:txPr>
          <a:bodyPr/>
          <a:lstStyle/>
          <a:p>
            <a:pPr>
              <a:defRPr sz="80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4011904"/>
        <c:crosses val="autoZero"/>
        <c:auto val="1"/>
        <c:lblAlgn val="ctr"/>
        <c:lblOffset val="100"/>
        <c:noMultiLvlLbl val="0"/>
      </c:catAx>
      <c:valAx>
        <c:axId val="34011904"/>
        <c:scaling>
          <c:orientation val="minMax"/>
          <c:max val="30000"/>
          <c:min val="5000"/>
        </c:scaling>
        <c:delete val="0"/>
        <c:axPos val="l"/>
        <c:majorGridlines/>
        <c:numFmt formatCode="#,##0;&quot;△ &quot;#,##0" sourceLinked="0"/>
        <c:majorTickMark val="out"/>
        <c:minorTickMark val="none"/>
        <c:tickLblPos val="nextTo"/>
        <c:txPr>
          <a:bodyPr/>
          <a:lstStyle/>
          <a:p>
            <a:pPr>
              <a:defRPr sz="80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0848896"/>
        <c:crosses val="autoZero"/>
        <c:crossBetween val="between"/>
      </c:valAx>
      <c:spPr>
        <a:solidFill>
          <a:schemeClr val="bg1"/>
        </a:solidFill>
        <a:ln w="9525">
          <a:solidFill>
            <a:schemeClr val="bg1">
              <a:lumMod val="50000"/>
            </a:schemeClr>
          </a:solidFill>
        </a:ln>
      </c:spPr>
    </c:plotArea>
    <c:legend>
      <c:legendPos val="r"/>
      <c:layout>
        <c:manualLayout>
          <c:xMode val="edge"/>
          <c:yMode val="edge"/>
          <c:x val="0.50546231082717952"/>
          <c:y val="7.1298200389077221E-2"/>
          <c:w val="0.46527510401466537"/>
          <c:h val="0.10724196725901776"/>
        </c:manualLayout>
      </c:layout>
      <c:overlay val="0"/>
      <c:txPr>
        <a:bodyPr/>
        <a:lstStyle/>
        <a:p>
          <a:pPr>
            <a:defRPr sz="9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335228218423917"/>
          <c:y val="0.12725120505521487"/>
          <c:w val="0.82920427629473148"/>
          <c:h val="0.76786668304515004"/>
        </c:manualLayout>
      </c:layout>
      <c:lineChart>
        <c:grouping val="standard"/>
        <c:varyColors val="0"/>
        <c:ser>
          <c:idx val="0"/>
          <c:order val="0"/>
          <c:tx>
            <c:strRef>
              <c:f>Sheet1!$B$1</c:f>
              <c:strCache>
                <c:ptCount val="1"/>
                <c:pt idx="0">
                  <c:v>実績</c:v>
                </c:pt>
              </c:strCache>
            </c:strRef>
          </c:tx>
          <c:spPr>
            <a:ln w="31750">
              <a:solidFill>
                <a:srgbClr val="0070C0"/>
              </a:solidFill>
            </a:ln>
          </c:spPr>
          <c:marker>
            <c:symbol val="diamond"/>
            <c:size val="8"/>
            <c:spPr>
              <a:solidFill>
                <a:srgbClr val="0070C0"/>
              </a:solidFill>
              <a:ln>
                <a:solidFill>
                  <a:srgbClr val="0070C0"/>
                </a:solidFill>
              </a:ln>
            </c:spPr>
          </c:marker>
          <c:dLbls>
            <c:dLbl>
              <c:idx val="4"/>
              <c:layout>
                <c:manualLayout>
                  <c:x val="-3.6717679517090693E-2"/>
                  <c:y val="5.851500370926530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5"/>
              <c:delete val="1"/>
              <c:extLst>
                <c:ext xmlns:c15="http://schemas.microsoft.com/office/drawing/2012/chart" uri="{CE6537A1-D6FC-4f65-9D91-7224C49458BB}"/>
              </c:extLst>
            </c:dLbl>
            <c:numFmt formatCode="#,##0_);[Red]\(#,##0\)" sourceLinked="0"/>
            <c:spPr>
              <a:noFill/>
              <a:ln>
                <a:noFill/>
              </a:ln>
              <a:effectLst/>
            </c:spPr>
            <c:txPr>
              <a:bodyPr/>
              <a:lstStyle/>
              <a:p>
                <a:pPr>
                  <a:defRPr sz="70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Sheet1!$B$2:$B$7</c:f>
              <c:numCache>
                <c:formatCode>General</c:formatCode>
                <c:ptCount val="6"/>
                <c:pt idx="0">
                  <c:v>3730</c:v>
                </c:pt>
                <c:pt idx="1">
                  <c:v>2872</c:v>
                </c:pt>
                <c:pt idx="2">
                  <c:v>4975</c:v>
                </c:pt>
                <c:pt idx="3">
                  <c:v>5567</c:v>
                </c:pt>
                <c:pt idx="4">
                  <c:v>6521</c:v>
                </c:pt>
                <c:pt idx="5">
                  <c:v>6122</c:v>
                </c:pt>
              </c:numCache>
            </c:numRef>
          </c:val>
          <c:smooth val="0"/>
        </c:ser>
        <c:ser>
          <c:idx val="1"/>
          <c:order val="1"/>
          <c:tx>
            <c:strRef>
              <c:f>Sheet1!$C$1</c:f>
              <c:strCache>
                <c:ptCount val="1"/>
                <c:pt idx="0">
                  <c:v>目標</c:v>
                </c:pt>
              </c:strCache>
            </c:strRef>
          </c:tx>
          <c:spPr>
            <a:ln w="31750">
              <a:solidFill>
                <a:srgbClr val="FF9933"/>
              </a:solidFill>
              <a:prstDash val="dash"/>
            </a:ln>
          </c:spPr>
          <c:marker>
            <c:symbol val="circle"/>
            <c:size val="8"/>
            <c:spPr>
              <a:solidFill>
                <a:srgbClr val="FF9933"/>
              </a:solidFill>
              <a:ln w="9525">
                <a:solidFill>
                  <a:srgbClr val="FF9933"/>
                </a:solidFill>
              </a:ln>
            </c:spPr>
          </c:marker>
          <c:dPt>
            <c:idx val="0"/>
            <c:bubble3D val="0"/>
          </c:dPt>
          <c:dLbls>
            <c:dLbl>
              <c:idx val="0"/>
              <c:layout>
                <c:manualLayout>
                  <c:x val="-6.0700431433544394E-2"/>
                  <c:y val="4.958275245402840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
              <c:layout>
                <c:manualLayout>
                  <c:x val="-5.5952802359882009E-2"/>
                  <c:y val="6.833353764960602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4.0124013998444619E-2"/>
                  <c:y val="8.940807652196350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layout>
                <c:manualLayout>
                  <c:x val="-4.0124013998444508E-2"/>
                  <c:y val="5.5272084463733419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_);[Red]\(#,##0\)" sourceLinked="0"/>
            <c:spPr>
              <a:noFill/>
              <a:ln>
                <a:noFill/>
              </a:ln>
              <a:effectLst/>
            </c:spPr>
            <c:txPr>
              <a:bodyPr/>
              <a:lstStyle/>
              <a:p>
                <a:pPr>
                  <a:defRPr sz="700" baseline="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Sheet1!$C$2:$C$7</c:f>
              <c:numCache>
                <c:formatCode>General</c:formatCode>
                <c:ptCount val="6"/>
                <c:pt idx="0">
                  <c:v>2520</c:v>
                </c:pt>
                <c:pt idx="1">
                  <c:v>2750</c:v>
                </c:pt>
                <c:pt idx="2">
                  <c:v>3000</c:v>
                </c:pt>
                <c:pt idx="3">
                  <c:v>5000</c:v>
                </c:pt>
                <c:pt idx="4">
                  <c:v>5600</c:v>
                </c:pt>
                <c:pt idx="5">
                  <c:v>6000</c:v>
                </c:pt>
              </c:numCache>
            </c:numRef>
          </c:val>
          <c:smooth val="0"/>
        </c:ser>
        <c:dLbls>
          <c:dLblPos val="r"/>
          <c:showLegendKey val="0"/>
          <c:showVal val="1"/>
          <c:showCatName val="0"/>
          <c:showSerName val="0"/>
          <c:showPercent val="0"/>
          <c:showBubbleSize val="0"/>
        </c:dLbls>
        <c:marker val="1"/>
        <c:smooth val="0"/>
        <c:axId val="208871424"/>
        <c:axId val="162652736"/>
      </c:lineChart>
      <c:catAx>
        <c:axId val="208871424"/>
        <c:scaling>
          <c:orientation val="minMax"/>
        </c:scaling>
        <c:delete val="0"/>
        <c:axPos val="b"/>
        <c:numFmt formatCode="General" sourceLinked="0"/>
        <c:majorTickMark val="out"/>
        <c:minorTickMark val="none"/>
        <c:tickLblPos val="nextTo"/>
        <c:txPr>
          <a:bodyPr/>
          <a:lstStyle/>
          <a:p>
            <a:pPr>
              <a:defRPr sz="8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2652736"/>
        <c:crosses val="autoZero"/>
        <c:auto val="1"/>
        <c:lblAlgn val="ctr"/>
        <c:lblOffset val="100"/>
        <c:noMultiLvlLbl val="0"/>
      </c:catAx>
      <c:valAx>
        <c:axId val="162652736"/>
        <c:scaling>
          <c:orientation val="minMax"/>
          <c:min val="2000"/>
        </c:scaling>
        <c:delete val="0"/>
        <c:axPos val="l"/>
        <c:majorGridlines/>
        <c:numFmt formatCode="#,##0_);[Red]\(#,##0\)" sourceLinked="0"/>
        <c:majorTickMark val="out"/>
        <c:minorTickMark val="none"/>
        <c:tickLblPos val="nextTo"/>
        <c:txPr>
          <a:bodyPr/>
          <a:lstStyle/>
          <a:p>
            <a:pPr>
              <a:defRPr sz="8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08871424"/>
        <c:crosses val="autoZero"/>
        <c:crossBetween val="between"/>
        <c:majorUnit val="1000"/>
      </c:valAx>
      <c:spPr>
        <a:solidFill>
          <a:schemeClr val="bg1"/>
        </a:solidFill>
        <a:ln>
          <a:solidFill>
            <a:schemeClr val="bg1">
              <a:lumMod val="50000"/>
            </a:schemeClr>
          </a:solidFill>
        </a:ln>
      </c:spPr>
    </c:plotArea>
    <c:legend>
      <c:legendPos val="t"/>
      <c:layout>
        <c:manualLayout>
          <c:xMode val="edge"/>
          <c:yMode val="edge"/>
          <c:x val="0.62572885420138502"/>
          <c:y val="4.2508269690464499E-2"/>
          <c:w val="0.34921119875569379"/>
          <c:h val="9.8514143589780348E-2"/>
        </c:manualLayout>
      </c:layout>
      <c:overlay val="0"/>
      <c:txPr>
        <a:bodyPr/>
        <a:lstStyle/>
        <a:p>
          <a:pPr>
            <a:defRPr sz="9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txPr>
    <a:bodyPr/>
    <a:lstStyle/>
    <a:p>
      <a:pPr>
        <a:defRPr sz="1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97659519312669"/>
          <c:y val="0.15281323617103768"/>
          <c:w val="0.81445302373810313"/>
          <c:h val="0.68396972095693076"/>
        </c:manualLayout>
      </c:layout>
      <c:lineChart>
        <c:grouping val="standard"/>
        <c:varyColors val="0"/>
        <c:ser>
          <c:idx val="0"/>
          <c:order val="0"/>
          <c:tx>
            <c:strRef>
              <c:f>Sheet1!$B$1</c:f>
              <c:strCache>
                <c:ptCount val="1"/>
                <c:pt idx="0">
                  <c:v>実績</c:v>
                </c:pt>
              </c:strCache>
            </c:strRef>
          </c:tx>
          <c:spPr>
            <a:ln w="31750">
              <a:solidFill>
                <a:srgbClr val="0070C0"/>
              </a:solidFill>
            </a:ln>
          </c:spPr>
          <c:marker>
            <c:symbol val="diamond"/>
            <c:size val="8"/>
            <c:spPr>
              <a:solidFill>
                <a:srgbClr val="0070C0"/>
              </a:solidFill>
              <a:ln>
                <a:solidFill>
                  <a:srgbClr val="0070C0"/>
                </a:solidFill>
              </a:ln>
            </c:spPr>
          </c:marker>
          <c:dLbls>
            <c:dLbl>
              <c:idx val="0"/>
              <c:layout>
                <c:manualLayout>
                  <c:x val="-7.1313943153603232E-2"/>
                  <c:y val="-7.2602240199323584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11111324780716514"/>
                  <c:y val="-3.6763768419926963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8.825496004392816E-2"/>
                  <c:y val="-4.8064545316207893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8.5755805266026025E-2"/>
                  <c:y val="-7.2952781650606424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8.4036515673575091E-2"/>
                  <c:y val="-3.7001621789836327E-2"/>
                </c:manualLayout>
              </c:layout>
              <c:showLegendKey val="0"/>
              <c:showVal val="1"/>
              <c:showCatName val="0"/>
              <c:showSerName val="0"/>
              <c:showPercent val="0"/>
              <c:showBubbleSize val="0"/>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layout>
                <c:manualLayout>
                  <c:x val="-1.4697441025071289E-2"/>
                  <c:y val="6.3910987594600524E-2"/>
                </c:manualLayout>
              </c:layout>
              <c:showLegendKey val="0"/>
              <c:showVal val="1"/>
              <c:showCatName val="0"/>
              <c:showSerName val="0"/>
              <c:showPercent val="0"/>
              <c:showBubbleSize val="0"/>
              <c:extLst>
                <c:ext xmlns:c15="http://schemas.microsoft.com/office/drawing/2012/chart" uri="{CE6537A1-D6FC-4f65-9D91-7224C49458BB}"/>
              </c:extLst>
            </c:dLbl>
            <c:numFmt formatCode="#,##0_);[Red]\(#,##0\)" sourceLinked="0"/>
            <c:spPr>
              <a:noFill/>
              <a:ln>
                <a:noFill/>
              </a:ln>
              <a:effectLst/>
            </c:spPr>
            <c:txPr>
              <a:bodyPr/>
              <a:lstStyle/>
              <a:p>
                <a:pPr>
                  <a:defRPr sz="700">
                    <a:solidFill>
                      <a:schemeClr val="tx1">
                        <a:lumMod val="75000"/>
                        <a:lumOff val="25000"/>
                      </a:schemeClr>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Sheet1!$B$2:$B$7</c:f>
              <c:numCache>
                <c:formatCode>General</c:formatCode>
                <c:ptCount val="6"/>
                <c:pt idx="0">
                  <c:v>2284</c:v>
                </c:pt>
                <c:pt idx="1">
                  <c:v>2539</c:v>
                </c:pt>
                <c:pt idx="2">
                  <c:v>2609</c:v>
                </c:pt>
                <c:pt idx="3">
                  <c:v>2660</c:v>
                </c:pt>
                <c:pt idx="4">
                  <c:v>2764</c:v>
                </c:pt>
                <c:pt idx="5">
                  <c:v>2812</c:v>
                </c:pt>
              </c:numCache>
            </c:numRef>
          </c:val>
          <c:smooth val="0"/>
        </c:ser>
        <c:ser>
          <c:idx val="1"/>
          <c:order val="1"/>
          <c:tx>
            <c:strRef>
              <c:f>Sheet1!$C$1</c:f>
              <c:strCache>
                <c:ptCount val="1"/>
                <c:pt idx="0">
                  <c:v>目標</c:v>
                </c:pt>
              </c:strCache>
            </c:strRef>
          </c:tx>
          <c:spPr>
            <a:ln w="31750">
              <a:solidFill>
                <a:srgbClr val="FF9933"/>
              </a:solidFill>
              <a:prstDash val="dash"/>
            </a:ln>
          </c:spPr>
          <c:marker>
            <c:symbol val="circle"/>
            <c:size val="8"/>
            <c:spPr>
              <a:solidFill>
                <a:srgbClr val="FF9933"/>
              </a:solidFill>
              <a:ln w="9525">
                <a:solidFill>
                  <a:srgbClr val="FF9933"/>
                </a:solidFill>
              </a:ln>
            </c:spPr>
          </c:marker>
          <c:dPt>
            <c:idx val="0"/>
            <c:bubble3D val="0"/>
          </c:dPt>
          <c:dLbls>
            <c:dLbl>
              <c:idx val="1"/>
              <c:layout>
                <c:manualLayout>
                  <c:x val="-1.4355640070999817E-2"/>
                  <c:y val="5.4659048048315916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8457251519856967E-2"/>
                  <c:y val="7.4535065520430821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3.4492614515699814E-2"/>
                  <c:y val="9.169886738001262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3.2582045013891267E-2"/>
                  <c:y val="7.1042757399159079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4.3328680534204404E-2"/>
                  <c:y val="6.9566061152402298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1.7636929230085547E-2"/>
                  <c:y val="-5.1927677420612967E-2"/>
                </c:manualLayout>
              </c:layout>
              <c:showLegendKey val="0"/>
              <c:showVal val="1"/>
              <c:showCatName val="0"/>
              <c:showSerName val="0"/>
              <c:showPercent val="0"/>
              <c:showBubbleSize val="0"/>
              <c:extLst>
                <c:ext xmlns:c15="http://schemas.microsoft.com/office/drawing/2012/chart" uri="{CE6537A1-D6FC-4f65-9D91-7224C49458BB}"/>
              </c:extLst>
            </c:dLbl>
            <c:numFmt formatCode="#,##0_);[Red]\(#,##0\)" sourceLinked="0"/>
            <c:spPr>
              <a:noFill/>
              <a:ln>
                <a:noFill/>
              </a:ln>
              <a:effectLst/>
            </c:spPr>
            <c:txPr>
              <a:bodyPr/>
              <a:lstStyle/>
              <a:p>
                <a:pPr>
                  <a:defRPr sz="700">
                    <a:solidFill>
                      <a:schemeClr val="tx1">
                        <a:lumMod val="75000"/>
                        <a:lumOff val="25000"/>
                      </a:schemeClr>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Sheet1!$C$2:$C$7</c:f>
              <c:numCache>
                <c:formatCode>General</c:formatCode>
                <c:ptCount val="6"/>
                <c:pt idx="0">
                  <c:v>2200</c:v>
                </c:pt>
                <c:pt idx="1">
                  <c:v>2350</c:v>
                </c:pt>
                <c:pt idx="2">
                  <c:v>2500</c:v>
                </c:pt>
                <c:pt idx="3">
                  <c:v>2650</c:v>
                </c:pt>
                <c:pt idx="4">
                  <c:v>2700</c:v>
                </c:pt>
                <c:pt idx="5">
                  <c:v>2800</c:v>
                </c:pt>
              </c:numCache>
            </c:numRef>
          </c:val>
          <c:smooth val="0"/>
        </c:ser>
        <c:dLbls>
          <c:showLegendKey val="0"/>
          <c:showVal val="0"/>
          <c:showCatName val="0"/>
          <c:showSerName val="0"/>
          <c:showPercent val="0"/>
          <c:showBubbleSize val="0"/>
        </c:dLbls>
        <c:marker val="1"/>
        <c:smooth val="0"/>
        <c:axId val="214300672"/>
        <c:axId val="162658496"/>
      </c:lineChart>
      <c:catAx>
        <c:axId val="214300672"/>
        <c:scaling>
          <c:orientation val="minMax"/>
        </c:scaling>
        <c:delete val="0"/>
        <c:axPos val="b"/>
        <c:numFmt formatCode="General" sourceLinked="0"/>
        <c:majorTickMark val="out"/>
        <c:minorTickMark val="none"/>
        <c:tickLblPos val="nextTo"/>
        <c:txPr>
          <a:bodyPr/>
          <a:lstStyle/>
          <a:p>
            <a:pPr>
              <a:defRPr sz="800">
                <a:solidFill>
                  <a:schemeClr val="tx1">
                    <a:lumMod val="75000"/>
                    <a:lumOff val="25000"/>
                  </a:schemeClr>
                </a:solidFill>
              </a:defRPr>
            </a:pPr>
            <a:endParaRPr lang="ja-JP"/>
          </a:p>
        </c:txPr>
        <c:crossAx val="162658496"/>
        <c:crosses val="autoZero"/>
        <c:auto val="1"/>
        <c:lblAlgn val="ctr"/>
        <c:lblOffset val="100"/>
        <c:noMultiLvlLbl val="0"/>
      </c:catAx>
      <c:valAx>
        <c:axId val="162658496"/>
        <c:scaling>
          <c:orientation val="minMax"/>
          <c:max val="3000"/>
          <c:min val="2000"/>
        </c:scaling>
        <c:delete val="0"/>
        <c:axPos val="l"/>
        <c:majorGridlines/>
        <c:numFmt formatCode="#,##0_);[Red]\(#,##0\)" sourceLinked="0"/>
        <c:majorTickMark val="out"/>
        <c:minorTickMark val="none"/>
        <c:tickLblPos val="nextTo"/>
        <c:txPr>
          <a:bodyPr/>
          <a:lstStyle/>
          <a:p>
            <a:pPr>
              <a:defRPr sz="800">
                <a:solidFill>
                  <a:schemeClr val="tx1">
                    <a:lumMod val="75000"/>
                    <a:lumOff val="25000"/>
                  </a:schemeClr>
                </a:solidFill>
              </a:defRPr>
            </a:pPr>
            <a:endParaRPr lang="ja-JP"/>
          </a:p>
        </c:txPr>
        <c:crossAx val="214300672"/>
        <c:crosses val="autoZero"/>
        <c:crossBetween val="between"/>
        <c:majorUnit val="250"/>
      </c:valAx>
      <c:spPr>
        <a:solidFill>
          <a:schemeClr val="bg1"/>
        </a:solidFill>
        <a:ln w="9525">
          <a:solidFill>
            <a:schemeClr val="bg1">
              <a:lumMod val="50000"/>
            </a:schemeClr>
          </a:solidFill>
        </a:ln>
      </c:spPr>
    </c:plotArea>
    <c:legend>
      <c:legendPos val="t"/>
      <c:layout>
        <c:manualLayout>
          <c:xMode val="edge"/>
          <c:yMode val="edge"/>
          <c:x val="0.59506513165203867"/>
          <c:y val="7.3528845088604064E-2"/>
          <c:w val="0.40493493809783732"/>
          <c:h val="7.6609329501279466E-2"/>
        </c:manualLayout>
      </c:layout>
      <c:overlay val="0"/>
      <c:txPr>
        <a:bodyPr/>
        <a:lstStyle/>
        <a:p>
          <a:pPr>
            <a:defRPr sz="900">
              <a:solidFill>
                <a:schemeClr val="tx1">
                  <a:lumMod val="75000"/>
                  <a:lumOff val="25000"/>
                </a:schemeClr>
              </a:solidFill>
            </a:defRPr>
          </a:pPr>
          <a:endParaRPr lang="ja-JP"/>
        </a:p>
      </c:txPr>
    </c:legend>
    <c:plotVisOnly val="1"/>
    <c:dispBlanksAs val="gap"/>
    <c:showDLblsOverMax val="0"/>
  </c:chart>
  <c:spPr>
    <a:ln>
      <a:noFill/>
    </a:ln>
  </c:spPr>
  <c:txPr>
    <a:bodyPr/>
    <a:lstStyle/>
    <a:p>
      <a:pPr>
        <a:defRPr sz="1200" baseline="0">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63461353045155"/>
          <c:y val="0.17408042227086784"/>
          <c:w val="0.83228565000803467"/>
          <c:h val="0.63708528450365354"/>
        </c:manualLayout>
      </c:layout>
      <c:lineChart>
        <c:grouping val="standard"/>
        <c:varyColors val="0"/>
        <c:ser>
          <c:idx val="0"/>
          <c:order val="0"/>
          <c:tx>
            <c:strRef>
              <c:f>Sheet1!$B$1</c:f>
              <c:strCache>
                <c:ptCount val="1"/>
                <c:pt idx="0">
                  <c:v>実績</c:v>
                </c:pt>
              </c:strCache>
            </c:strRef>
          </c:tx>
          <c:spPr>
            <a:ln w="31750">
              <a:solidFill>
                <a:srgbClr val="0070C0"/>
              </a:solidFill>
            </a:ln>
          </c:spPr>
          <c:marker>
            <c:symbol val="diamond"/>
            <c:size val="8"/>
            <c:spPr>
              <a:solidFill>
                <a:srgbClr val="0070C0"/>
              </a:solidFill>
              <a:ln>
                <a:solidFill>
                  <a:srgbClr val="0070C0"/>
                </a:solidFill>
              </a:ln>
            </c:spPr>
          </c:marker>
          <c:dLbls>
            <c:dLbl>
              <c:idx val="0"/>
              <c:layout>
                <c:manualLayout>
                  <c:x val="-4.6105094006106379E-2"/>
                  <c:y val="-8.9959288967713325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5.6685058234409495E-2"/>
                  <c:y val="7.4459537533422007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7665464115444862E-2"/>
                  <c:y val="0.10607082555165911"/>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7.8494520988069041E-2"/>
                  <c:y val="8.457393622930785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6196432588783547E-2"/>
                  <c:y val="0.10089797161424394"/>
                </c:manualLayout>
              </c:layout>
              <c:showLegendKey val="0"/>
              <c:showVal val="1"/>
              <c:showCatName val="0"/>
              <c:showSerName val="0"/>
              <c:showPercent val="0"/>
              <c:showBubbleSize val="0"/>
              <c:extLst>
                <c:ext xmlns:c15="http://schemas.microsoft.com/office/drawing/2012/chart" uri="{CE6537A1-D6FC-4f65-9D91-7224C49458BB}"/>
              </c:extLst>
            </c:dLbl>
            <c:dLbl>
              <c:idx val="5"/>
              <c:delete val="1"/>
              <c:extLst>
                <c:ext xmlns:c15="http://schemas.microsoft.com/office/drawing/2012/chart" uri="{CE6537A1-D6FC-4f65-9D91-7224C49458BB}"/>
              </c:extLst>
            </c:dLbl>
            <c:spPr>
              <a:noFill/>
              <a:ln>
                <a:noFill/>
              </a:ln>
              <a:effectLst/>
            </c:spPr>
            <c:txPr>
              <a:bodyPr/>
              <a:lstStyle/>
              <a:p>
                <a:pPr>
                  <a:defRPr sz="700">
                    <a:solidFill>
                      <a:schemeClr val="tx1">
                        <a:lumMod val="75000"/>
                        <a:lumOff val="25000"/>
                      </a:schemeClr>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Sheet1!$B$2:$B$7</c:f>
              <c:numCache>
                <c:formatCode>0.0_ </c:formatCode>
                <c:ptCount val="6"/>
                <c:pt idx="0">
                  <c:v>16.2</c:v>
                </c:pt>
                <c:pt idx="1">
                  <c:v>20.02</c:v>
                </c:pt>
                <c:pt idx="2">
                  <c:v>17.399999999999999</c:v>
                </c:pt>
                <c:pt idx="3">
                  <c:v>17</c:v>
                </c:pt>
                <c:pt idx="4">
                  <c:v>19.510000000000002</c:v>
                </c:pt>
                <c:pt idx="5">
                  <c:v>17.8</c:v>
                </c:pt>
              </c:numCache>
            </c:numRef>
          </c:val>
          <c:smooth val="0"/>
        </c:ser>
        <c:ser>
          <c:idx val="1"/>
          <c:order val="1"/>
          <c:tx>
            <c:strRef>
              <c:f>Sheet1!$C$1</c:f>
              <c:strCache>
                <c:ptCount val="1"/>
                <c:pt idx="0">
                  <c:v>目標</c:v>
                </c:pt>
              </c:strCache>
            </c:strRef>
          </c:tx>
          <c:spPr>
            <a:ln w="31750">
              <a:solidFill>
                <a:srgbClr val="FF9933"/>
              </a:solidFill>
              <a:prstDash val="dash"/>
            </a:ln>
          </c:spPr>
          <c:marker>
            <c:symbol val="circle"/>
            <c:size val="8"/>
            <c:spPr>
              <a:solidFill>
                <a:srgbClr val="FF9933"/>
              </a:solidFill>
              <a:ln w="9525">
                <a:solidFill>
                  <a:srgbClr val="FF9933"/>
                </a:solidFill>
              </a:ln>
            </c:spPr>
          </c:marker>
          <c:dPt>
            <c:idx val="0"/>
            <c:bubble3D val="0"/>
          </c:dPt>
          <c:dLbls>
            <c:dLbl>
              <c:idx val="0"/>
              <c:layout>
                <c:manualLayout>
                  <c:x val="-4.8979591836734691E-2"/>
                  <c:y val="9.6694300007613726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6.2040816326530614E-2"/>
                  <c:y val="-8.5318500006717993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4.3140264052854246E-2"/>
                  <c:y val="-8.322408621264298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4.3088225694079031E-2"/>
                  <c:y val="-0.10642660074806504"/>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4561522233504946E-2"/>
                  <c:y val="-0.11129087508795324"/>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4.4255836369097856E-2"/>
                  <c:y val="-6.524868998730985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700">
                    <a:solidFill>
                      <a:schemeClr val="tx1">
                        <a:lumMod val="75000"/>
                        <a:lumOff val="25000"/>
                      </a:schemeClr>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Sheet1!$C$2:$C$7</c:f>
              <c:numCache>
                <c:formatCode>0.0</c:formatCode>
                <c:ptCount val="6"/>
                <c:pt idx="0">
                  <c:v>16</c:v>
                </c:pt>
                <c:pt idx="1">
                  <c:v>20</c:v>
                </c:pt>
                <c:pt idx="2">
                  <c:v>24</c:v>
                </c:pt>
                <c:pt idx="3">
                  <c:v>20</c:v>
                </c:pt>
                <c:pt idx="4">
                  <c:v>22</c:v>
                </c:pt>
                <c:pt idx="5">
                  <c:v>19.5</c:v>
                </c:pt>
              </c:numCache>
            </c:numRef>
          </c:val>
          <c:smooth val="0"/>
        </c:ser>
        <c:dLbls>
          <c:showLegendKey val="0"/>
          <c:showVal val="0"/>
          <c:showCatName val="0"/>
          <c:showSerName val="0"/>
          <c:showPercent val="0"/>
          <c:showBubbleSize val="0"/>
        </c:dLbls>
        <c:marker val="1"/>
        <c:smooth val="0"/>
        <c:axId val="208091648"/>
        <c:axId val="162659072"/>
      </c:lineChart>
      <c:catAx>
        <c:axId val="208091648"/>
        <c:scaling>
          <c:orientation val="minMax"/>
        </c:scaling>
        <c:delete val="0"/>
        <c:axPos val="b"/>
        <c:numFmt formatCode="General" sourceLinked="0"/>
        <c:majorTickMark val="out"/>
        <c:minorTickMark val="none"/>
        <c:tickLblPos val="nextTo"/>
        <c:txPr>
          <a:bodyPr/>
          <a:lstStyle/>
          <a:p>
            <a:pPr>
              <a:defRPr sz="800">
                <a:solidFill>
                  <a:schemeClr val="tx1">
                    <a:lumMod val="75000"/>
                    <a:lumOff val="25000"/>
                  </a:schemeClr>
                </a:solidFill>
              </a:defRPr>
            </a:pPr>
            <a:endParaRPr lang="ja-JP"/>
          </a:p>
        </c:txPr>
        <c:crossAx val="162659072"/>
        <c:crosses val="autoZero"/>
        <c:auto val="1"/>
        <c:lblAlgn val="ctr"/>
        <c:lblOffset val="100"/>
        <c:noMultiLvlLbl val="0"/>
      </c:catAx>
      <c:valAx>
        <c:axId val="162659072"/>
        <c:scaling>
          <c:orientation val="minMax"/>
          <c:max val="30"/>
          <c:min val="5"/>
        </c:scaling>
        <c:delete val="0"/>
        <c:axPos val="l"/>
        <c:majorGridlines/>
        <c:numFmt formatCode="0_ " sourceLinked="0"/>
        <c:majorTickMark val="out"/>
        <c:minorTickMark val="none"/>
        <c:tickLblPos val="nextTo"/>
        <c:txPr>
          <a:bodyPr/>
          <a:lstStyle/>
          <a:p>
            <a:pPr>
              <a:defRPr sz="800">
                <a:solidFill>
                  <a:schemeClr val="tx1">
                    <a:lumMod val="75000"/>
                    <a:lumOff val="25000"/>
                  </a:schemeClr>
                </a:solidFill>
              </a:defRPr>
            </a:pPr>
            <a:endParaRPr lang="ja-JP"/>
          </a:p>
        </c:txPr>
        <c:crossAx val="208091648"/>
        <c:crosses val="autoZero"/>
        <c:crossBetween val="between"/>
        <c:majorUnit val="5"/>
      </c:valAx>
      <c:spPr>
        <a:solidFill>
          <a:schemeClr val="bg1"/>
        </a:solidFill>
        <a:ln>
          <a:solidFill>
            <a:schemeClr val="bg1">
              <a:lumMod val="65000"/>
            </a:schemeClr>
          </a:solidFill>
        </a:ln>
      </c:spPr>
    </c:plotArea>
    <c:legend>
      <c:legendPos val="t"/>
      <c:layout>
        <c:manualLayout>
          <c:xMode val="edge"/>
          <c:yMode val="edge"/>
          <c:x val="0.55660689064763569"/>
          <c:y val="7.3228353509703026E-2"/>
          <c:w val="0.4123679126803827"/>
          <c:h val="0.12528831382876285"/>
        </c:manualLayout>
      </c:layout>
      <c:overlay val="0"/>
      <c:txPr>
        <a:bodyPr/>
        <a:lstStyle/>
        <a:p>
          <a:pPr>
            <a:defRPr sz="900">
              <a:solidFill>
                <a:schemeClr val="tx1">
                  <a:lumMod val="75000"/>
                  <a:lumOff val="25000"/>
                </a:schemeClr>
              </a:solidFill>
            </a:defRPr>
          </a:pPr>
          <a:endParaRPr lang="ja-JP"/>
        </a:p>
      </c:txPr>
    </c:legend>
    <c:plotVisOnly val="1"/>
    <c:dispBlanksAs val="gap"/>
    <c:showDLblsOverMax val="0"/>
  </c:chart>
  <c:spPr>
    <a:ln>
      <a:noFill/>
    </a:ln>
  </c:spPr>
  <c:txPr>
    <a:bodyPr/>
    <a:lstStyle/>
    <a:p>
      <a:pPr>
        <a:defRPr sz="1200" baseline="0">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892045637152499"/>
          <c:y val="0.13605139759738727"/>
          <c:w val="0.83447186244576588"/>
          <c:h val="0.73471581911056316"/>
        </c:manualLayout>
      </c:layout>
      <c:lineChart>
        <c:grouping val="standard"/>
        <c:varyColors val="0"/>
        <c:ser>
          <c:idx val="0"/>
          <c:order val="0"/>
          <c:tx>
            <c:strRef>
              <c:f>Sheet1!$B$1</c:f>
              <c:strCache>
                <c:ptCount val="1"/>
                <c:pt idx="0">
                  <c:v>実績</c:v>
                </c:pt>
              </c:strCache>
            </c:strRef>
          </c:tx>
          <c:spPr>
            <a:ln w="31750">
              <a:solidFill>
                <a:srgbClr val="0070C0"/>
              </a:solidFill>
            </a:ln>
          </c:spPr>
          <c:marker>
            <c:symbol val="diamond"/>
            <c:size val="8"/>
            <c:spPr>
              <a:solidFill>
                <a:srgbClr val="0070C0"/>
              </a:solidFill>
              <a:ln>
                <a:solidFill>
                  <a:srgbClr val="0070C0"/>
                </a:solidFill>
              </a:ln>
            </c:spPr>
          </c:marker>
          <c:dLbls>
            <c:dLbl>
              <c:idx val="0"/>
              <c:layout>
                <c:manualLayout>
                  <c:x val="-8.9882314761042595E-2"/>
                  <c:y val="-0.1182151971208448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12611427013160154"/>
                  <c:y val="-6.7209172075247972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9.5928339907684457E-2"/>
                  <c:y val="-9.88654316776501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7.825495688659094E-2"/>
                  <c:y val="-0.13126529523628988"/>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4.1520644400280526E-2"/>
                  <c:y val="-7.698301481402707E-2"/>
                </c:manualLayout>
              </c:layout>
              <c:showLegendKey val="0"/>
              <c:showVal val="1"/>
              <c:showCatName val="0"/>
              <c:showSerName val="0"/>
              <c:showPercent val="0"/>
              <c:showBubbleSize val="0"/>
              <c:extLst>
                <c:ext xmlns:c15="http://schemas.microsoft.com/office/drawing/2012/chart" uri="{CE6537A1-D6FC-4f65-9D91-7224C49458BB}"/>
              </c:extLst>
            </c:dLbl>
            <c:dLbl>
              <c:idx val="5"/>
              <c:delete val="1"/>
              <c:extLst>
                <c:ext xmlns:c15="http://schemas.microsoft.com/office/drawing/2012/chart" uri="{CE6537A1-D6FC-4f65-9D91-7224C49458BB}"/>
              </c:extLst>
            </c:dLbl>
            <c:spPr>
              <a:noFill/>
              <a:ln>
                <a:noFill/>
              </a:ln>
              <a:effectLst/>
            </c:spPr>
            <c:txPr>
              <a:bodyPr/>
              <a:lstStyle/>
              <a:p>
                <a:pPr>
                  <a:defRPr sz="700">
                    <a:solidFill>
                      <a:schemeClr val="tx1">
                        <a:lumMod val="75000"/>
                        <a:lumOff val="25000"/>
                      </a:schemeClr>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Sheet1!$B$2:$B$7</c:f>
              <c:numCache>
                <c:formatCode>0.0_ </c:formatCode>
                <c:ptCount val="6"/>
                <c:pt idx="0">
                  <c:v>14.1</c:v>
                </c:pt>
                <c:pt idx="1">
                  <c:v>14.1</c:v>
                </c:pt>
                <c:pt idx="2">
                  <c:v>14.7</c:v>
                </c:pt>
                <c:pt idx="3">
                  <c:v>12.6</c:v>
                </c:pt>
                <c:pt idx="4">
                  <c:v>13.7</c:v>
                </c:pt>
                <c:pt idx="5">
                  <c:v>7.6</c:v>
                </c:pt>
              </c:numCache>
            </c:numRef>
          </c:val>
          <c:smooth val="0"/>
        </c:ser>
        <c:ser>
          <c:idx val="1"/>
          <c:order val="1"/>
          <c:tx>
            <c:strRef>
              <c:f>Sheet1!$C$1</c:f>
              <c:strCache>
                <c:ptCount val="1"/>
                <c:pt idx="0">
                  <c:v>目標</c:v>
                </c:pt>
              </c:strCache>
            </c:strRef>
          </c:tx>
          <c:spPr>
            <a:ln w="31750">
              <a:solidFill>
                <a:srgbClr val="FF9933"/>
              </a:solidFill>
              <a:prstDash val="dash"/>
            </a:ln>
          </c:spPr>
          <c:marker>
            <c:symbol val="circle"/>
            <c:size val="8"/>
            <c:spPr>
              <a:solidFill>
                <a:srgbClr val="FF9933"/>
              </a:solidFill>
              <a:ln w="9525">
                <a:solidFill>
                  <a:srgbClr val="FF9933"/>
                </a:solidFill>
              </a:ln>
            </c:spPr>
          </c:marker>
          <c:dPt>
            <c:idx val="0"/>
            <c:bubble3D val="0"/>
          </c:dPt>
          <c:dLbls>
            <c:dLbl>
              <c:idx val="0"/>
              <c:layout>
                <c:manualLayout>
                  <c:x val="-3.1900506590092054E-2"/>
                  <c:y val="9.7977681147121368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6.0730024254432413E-2"/>
                  <c:y val="5.4526398041768911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0958170649122558E-2"/>
                  <c:y val="5.703370090577004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6.5104412618735188E-2"/>
                  <c:y val="6.6858470743632964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5999455430722149E-2"/>
                  <c:y val="0.10006287544105111"/>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5.9481465252780613E-2"/>
                  <c:y val="-8.12348983844169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700">
                    <a:solidFill>
                      <a:schemeClr val="tx1">
                        <a:lumMod val="75000"/>
                        <a:lumOff val="25000"/>
                      </a:schemeClr>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H22</c:v>
                </c:pt>
                <c:pt idx="1">
                  <c:v>H23</c:v>
                </c:pt>
                <c:pt idx="2">
                  <c:v>H24</c:v>
                </c:pt>
                <c:pt idx="3">
                  <c:v>H25</c:v>
                </c:pt>
                <c:pt idx="4">
                  <c:v>H26</c:v>
                </c:pt>
                <c:pt idx="5">
                  <c:v>H27</c:v>
                </c:pt>
              </c:strCache>
            </c:strRef>
          </c:cat>
          <c:val>
            <c:numRef>
              <c:f>Sheet1!$C$2:$C$7</c:f>
              <c:numCache>
                <c:formatCode>General</c:formatCode>
                <c:ptCount val="6"/>
                <c:pt idx="0">
                  <c:v>12.4</c:v>
                </c:pt>
                <c:pt idx="1">
                  <c:v>11.6</c:v>
                </c:pt>
                <c:pt idx="2">
                  <c:v>11.7</c:v>
                </c:pt>
                <c:pt idx="3">
                  <c:v>11.8</c:v>
                </c:pt>
                <c:pt idx="4">
                  <c:v>13.1</c:v>
                </c:pt>
                <c:pt idx="5">
                  <c:v>13.9</c:v>
                </c:pt>
              </c:numCache>
            </c:numRef>
          </c:val>
          <c:smooth val="0"/>
        </c:ser>
        <c:dLbls>
          <c:showLegendKey val="0"/>
          <c:showVal val="0"/>
          <c:showCatName val="0"/>
          <c:showSerName val="0"/>
          <c:showPercent val="0"/>
          <c:showBubbleSize val="0"/>
        </c:dLbls>
        <c:marker val="1"/>
        <c:smooth val="0"/>
        <c:axId val="208092160"/>
        <c:axId val="215848000"/>
      </c:lineChart>
      <c:catAx>
        <c:axId val="208092160"/>
        <c:scaling>
          <c:orientation val="minMax"/>
        </c:scaling>
        <c:delete val="0"/>
        <c:axPos val="b"/>
        <c:numFmt formatCode="General" sourceLinked="0"/>
        <c:majorTickMark val="out"/>
        <c:minorTickMark val="none"/>
        <c:tickLblPos val="nextTo"/>
        <c:txPr>
          <a:bodyPr/>
          <a:lstStyle/>
          <a:p>
            <a:pPr>
              <a:defRPr sz="800">
                <a:solidFill>
                  <a:schemeClr val="tx1">
                    <a:lumMod val="75000"/>
                    <a:lumOff val="25000"/>
                  </a:schemeClr>
                </a:solidFill>
              </a:defRPr>
            </a:pPr>
            <a:endParaRPr lang="ja-JP"/>
          </a:p>
        </c:txPr>
        <c:crossAx val="215848000"/>
        <c:crosses val="autoZero"/>
        <c:auto val="1"/>
        <c:lblAlgn val="ctr"/>
        <c:lblOffset val="100"/>
        <c:noMultiLvlLbl val="0"/>
      </c:catAx>
      <c:valAx>
        <c:axId val="215848000"/>
        <c:scaling>
          <c:orientation val="minMax"/>
          <c:max val="18"/>
          <c:min val="6"/>
        </c:scaling>
        <c:delete val="0"/>
        <c:axPos val="l"/>
        <c:majorGridlines/>
        <c:numFmt formatCode="0_ " sourceLinked="0"/>
        <c:majorTickMark val="out"/>
        <c:minorTickMark val="none"/>
        <c:tickLblPos val="nextTo"/>
        <c:txPr>
          <a:bodyPr/>
          <a:lstStyle/>
          <a:p>
            <a:pPr>
              <a:defRPr sz="800">
                <a:solidFill>
                  <a:schemeClr val="tx1">
                    <a:lumMod val="75000"/>
                    <a:lumOff val="25000"/>
                  </a:schemeClr>
                </a:solidFill>
              </a:defRPr>
            </a:pPr>
            <a:endParaRPr lang="ja-JP"/>
          </a:p>
        </c:txPr>
        <c:crossAx val="208092160"/>
        <c:crosses val="autoZero"/>
        <c:crossBetween val="between"/>
        <c:majorUnit val="2"/>
      </c:valAx>
      <c:spPr>
        <a:solidFill>
          <a:schemeClr val="bg1"/>
        </a:solidFill>
        <a:ln>
          <a:solidFill>
            <a:schemeClr val="bg1">
              <a:lumMod val="65000"/>
            </a:schemeClr>
          </a:solidFill>
        </a:ln>
      </c:spPr>
    </c:plotArea>
    <c:legend>
      <c:legendPos val="t"/>
      <c:layout>
        <c:manualLayout>
          <c:xMode val="edge"/>
          <c:yMode val="edge"/>
          <c:x val="0.56223436946264249"/>
          <c:y val="2.7078299461472322E-2"/>
          <c:w val="0.43776557478016498"/>
          <c:h val="0.12664915105799926"/>
        </c:manualLayout>
      </c:layout>
      <c:overlay val="0"/>
      <c:txPr>
        <a:bodyPr/>
        <a:lstStyle/>
        <a:p>
          <a:pPr>
            <a:defRPr sz="900">
              <a:solidFill>
                <a:schemeClr val="tx1">
                  <a:lumMod val="75000"/>
                  <a:lumOff val="25000"/>
                </a:schemeClr>
              </a:solidFill>
            </a:defRPr>
          </a:pPr>
          <a:endParaRPr lang="ja-JP"/>
        </a:p>
      </c:txPr>
    </c:legend>
    <c:plotVisOnly val="1"/>
    <c:dispBlanksAs val="gap"/>
    <c:showDLblsOverMax val="0"/>
  </c:chart>
  <c:spPr>
    <a:ln>
      <a:noFill/>
    </a:ln>
  </c:spPr>
  <c:txPr>
    <a:bodyPr/>
    <a:lstStyle/>
    <a:p>
      <a:pPr>
        <a:defRPr sz="1200" baseline="0">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4705950657119486E-2"/>
          <c:y val="0.12621784062865016"/>
          <c:w val="0.88044637185715036"/>
          <c:h val="0.78078031672232051"/>
        </c:manualLayout>
      </c:layout>
      <c:lineChart>
        <c:grouping val="standard"/>
        <c:varyColors val="0"/>
        <c:ser>
          <c:idx val="0"/>
          <c:order val="0"/>
          <c:tx>
            <c:strRef>
              <c:f>Sheet1!$B$1</c:f>
              <c:strCache>
                <c:ptCount val="1"/>
                <c:pt idx="0">
                  <c:v>展示場</c:v>
                </c:pt>
              </c:strCache>
            </c:strRef>
          </c:tx>
          <c:spPr>
            <a:ln>
              <a:solidFill>
                <a:srgbClr val="0070C0"/>
              </a:solidFill>
            </a:ln>
          </c:spPr>
          <c:marker>
            <c:symbol val="diamond"/>
            <c:size val="8"/>
            <c:spPr>
              <a:solidFill>
                <a:srgbClr val="0070C0"/>
              </a:solidFill>
              <a:ln>
                <a:solidFill>
                  <a:srgbClr val="0070C0"/>
                </a:solidFill>
              </a:ln>
            </c:spPr>
          </c:marker>
          <c:dLbls>
            <c:dLbl>
              <c:idx val="0"/>
              <c:layout>
                <c:manualLayout>
                  <c:x val="-8.505472731022988E-2"/>
                  <c:y val="-6.8358613488550338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8.14282188010374E-2"/>
                  <c:y val="-7.3458614043954734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6.6649985291084249E-2"/>
                  <c:y val="-6.9456092508150588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6.3023959833308787E-2"/>
                  <c:y val="-8.2585573927097727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4.4958810393761588E-2"/>
                  <c:y val="-8.0791788452914751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3.2969621219880708E-2"/>
                  <c:y val="-6.48871627567336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Sheet1!$A$3:$A$7</c:f>
              <c:strCache>
                <c:ptCount val="5"/>
                <c:pt idx="0">
                  <c:v>H23</c:v>
                </c:pt>
                <c:pt idx="1">
                  <c:v>H24</c:v>
                </c:pt>
                <c:pt idx="2">
                  <c:v>H25</c:v>
                </c:pt>
                <c:pt idx="3">
                  <c:v>H26</c:v>
                </c:pt>
                <c:pt idx="4">
                  <c:v>H27</c:v>
                </c:pt>
              </c:strCache>
            </c:strRef>
          </c:cat>
          <c:val>
            <c:numRef>
              <c:f>Sheet1!$B$3:$B$7</c:f>
              <c:numCache>
                <c:formatCode>0.0</c:formatCode>
                <c:ptCount val="5"/>
                <c:pt idx="0">
                  <c:v>61</c:v>
                </c:pt>
                <c:pt idx="1">
                  <c:v>62.2</c:v>
                </c:pt>
                <c:pt idx="2">
                  <c:v>62.9</c:v>
                </c:pt>
                <c:pt idx="3">
                  <c:v>63.7</c:v>
                </c:pt>
                <c:pt idx="4">
                  <c:v>67.2</c:v>
                </c:pt>
              </c:numCache>
            </c:numRef>
          </c:val>
          <c:smooth val="0"/>
        </c:ser>
        <c:ser>
          <c:idx val="1"/>
          <c:order val="1"/>
          <c:tx>
            <c:strRef>
              <c:f>Sheet1!$C$1</c:f>
              <c:strCache>
                <c:ptCount val="1"/>
                <c:pt idx="0">
                  <c:v>会議室</c:v>
                </c:pt>
              </c:strCache>
            </c:strRef>
          </c:tx>
          <c:spPr>
            <a:ln>
              <a:solidFill>
                <a:srgbClr val="FF9933"/>
              </a:solidFill>
            </a:ln>
          </c:spPr>
          <c:marker>
            <c:symbol val="circle"/>
            <c:size val="8"/>
            <c:spPr>
              <a:solidFill>
                <a:srgbClr val="FF9933"/>
              </a:solidFill>
              <a:ln>
                <a:solidFill>
                  <a:srgbClr val="FF9933"/>
                </a:solidFill>
              </a:ln>
            </c:spPr>
          </c:marker>
          <c:dPt>
            <c:idx val="0"/>
            <c:bubble3D val="0"/>
          </c:dPt>
          <c:dPt>
            <c:idx val="1"/>
            <c:bubble3D val="0"/>
          </c:dPt>
          <c:dPt>
            <c:idx val="2"/>
            <c:bubble3D val="0"/>
          </c:dPt>
          <c:dLbls>
            <c:dLbl>
              <c:idx val="0"/>
              <c:layout>
                <c:manualLayout>
                  <c:x val="-6.8879267578120282E-2"/>
                  <c:y val="-8.6213475220634384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6.3718120404434683E-2"/>
                  <c:y val="-7.728773987129999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6.873966571875878E-2"/>
                  <c:y val="-8.1532527256469228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6.6231213254145702E-2"/>
                  <c:y val="-0.10460154161372223"/>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7.0845037116194193E-2"/>
                  <c:y val="-8.8689471890810348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3.5966859512597135E-2"/>
                  <c:y val="-6.987848296879009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Sheet1!$A$3:$A$7</c:f>
              <c:strCache>
                <c:ptCount val="5"/>
                <c:pt idx="0">
                  <c:v>H23</c:v>
                </c:pt>
                <c:pt idx="1">
                  <c:v>H24</c:v>
                </c:pt>
                <c:pt idx="2">
                  <c:v>H25</c:v>
                </c:pt>
                <c:pt idx="3">
                  <c:v>H26</c:v>
                </c:pt>
                <c:pt idx="4">
                  <c:v>H27</c:v>
                </c:pt>
              </c:strCache>
            </c:strRef>
          </c:cat>
          <c:val>
            <c:numRef>
              <c:f>Sheet1!$C$3:$C$7</c:f>
              <c:numCache>
                <c:formatCode>0.0</c:formatCode>
                <c:ptCount val="5"/>
                <c:pt idx="0">
                  <c:v>28.8</c:v>
                </c:pt>
                <c:pt idx="1">
                  <c:v>28.9</c:v>
                </c:pt>
                <c:pt idx="2">
                  <c:v>37.4</c:v>
                </c:pt>
                <c:pt idx="3">
                  <c:v>38.1</c:v>
                </c:pt>
                <c:pt idx="4">
                  <c:v>40.9</c:v>
                </c:pt>
              </c:numCache>
            </c:numRef>
          </c:val>
          <c:smooth val="0"/>
        </c:ser>
        <c:dLbls>
          <c:showLegendKey val="0"/>
          <c:showVal val="0"/>
          <c:showCatName val="0"/>
          <c:showSerName val="0"/>
          <c:showPercent val="0"/>
          <c:showBubbleSize val="0"/>
        </c:dLbls>
        <c:marker val="1"/>
        <c:smooth val="0"/>
        <c:axId val="223274496"/>
        <c:axId val="215848576"/>
      </c:lineChart>
      <c:catAx>
        <c:axId val="223274496"/>
        <c:scaling>
          <c:orientation val="minMax"/>
        </c:scaling>
        <c:delete val="0"/>
        <c:axPos val="b"/>
        <c:numFmt formatCode="General" sourceLinked="0"/>
        <c:majorTickMark val="out"/>
        <c:minorTickMark val="none"/>
        <c:tickLblPos val="nextTo"/>
        <c:txPr>
          <a:bodyPr/>
          <a:lstStyle/>
          <a:p>
            <a:pPr>
              <a:defRPr sz="800" baseline="0"/>
            </a:pPr>
            <a:endParaRPr lang="ja-JP"/>
          </a:p>
        </c:txPr>
        <c:crossAx val="215848576"/>
        <c:crosses val="autoZero"/>
        <c:auto val="1"/>
        <c:lblAlgn val="ctr"/>
        <c:lblOffset val="100"/>
        <c:noMultiLvlLbl val="0"/>
      </c:catAx>
      <c:valAx>
        <c:axId val="215848576"/>
        <c:scaling>
          <c:orientation val="minMax"/>
          <c:max val="80"/>
          <c:min val="20"/>
        </c:scaling>
        <c:delete val="0"/>
        <c:axPos val="l"/>
        <c:majorGridlines/>
        <c:numFmt formatCode="0.0" sourceLinked="1"/>
        <c:majorTickMark val="out"/>
        <c:minorTickMark val="none"/>
        <c:tickLblPos val="nextTo"/>
        <c:txPr>
          <a:bodyPr/>
          <a:lstStyle/>
          <a:p>
            <a:pPr>
              <a:defRPr sz="800"/>
            </a:pPr>
            <a:endParaRPr lang="ja-JP"/>
          </a:p>
        </c:txPr>
        <c:crossAx val="223274496"/>
        <c:crosses val="autoZero"/>
        <c:crossBetween val="between"/>
        <c:majorUnit val="10"/>
      </c:valAx>
      <c:spPr>
        <a:solidFill>
          <a:schemeClr val="bg1"/>
        </a:solidFill>
        <a:ln>
          <a:solidFill>
            <a:schemeClr val="bg1">
              <a:lumMod val="50000"/>
            </a:schemeClr>
          </a:solidFill>
        </a:ln>
      </c:spPr>
    </c:plotArea>
    <c:legend>
      <c:legendPos val="t"/>
      <c:layout>
        <c:manualLayout>
          <c:xMode val="edge"/>
          <c:yMode val="edge"/>
          <c:x val="0.53818191079790656"/>
          <c:y val="4.4083741569982182E-2"/>
          <c:w val="0.46181818181818485"/>
          <c:h val="9.6261742854603594E-2"/>
        </c:manualLayout>
      </c:layout>
      <c:overlay val="0"/>
      <c:txPr>
        <a:bodyPr/>
        <a:lstStyle/>
        <a:p>
          <a:pPr>
            <a:defRPr sz="900"/>
          </a:pPr>
          <a:endParaRPr lang="ja-JP"/>
        </a:p>
      </c:txPr>
    </c:legend>
    <c:plotVisOnly val="1"/>
    <c:dispBlanksAs val="gap"/>
    <c:showDLblsOverMax val="0"/>
  </c:chart>
  <c:spPr>
    <a:noFill/>
    <a:ln w="25400">
      <a:noFill/>
    </a:ln>
  </c:spPr>
  <c:txPr>
    <a:bodyPr/>
    <a:lstStyle/>
    <a:p>
      <a:pPr>
        <a:defRPr sz="11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0.07727</cdr:x>
      <cdr:y>0.09963</cdr:y>
    </cdr:from>
    <cdr:to>
      <cdr:x>0.16577</cdr:x>
      <cdr:y>0.19719</cdr:y>
    </cdr:to>
    <cdr:sp macro="" textlink="">
      <cdr:nvSpPr>
        <cdr:cNvPr id="2" name="テキスト ボックス 1"/>
        <cdr:cNvSpPr txBox="1"/>
      </cdr:nvSpPr>
      <cdr:spPr>
        <a:xfrm xmlns:a="http://schemas.openxmlformats.org/drawingml/2006/main">
          <a:off x="314320" y="225964"/>
          <a:ext cx="360039" cy="221285"/>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（円）</a:t>
          </a:r>
          <a:endPar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0.11535</cdr:x>
      <cdr:y>0.04882</cdr:y>
    </cdr:from>
    <cdr:to>
      <cdr:x>0.31352</cdr:x>
      <cdr:y>0.15647</cdr:y>
    </cdr:to>
    <cdr:sp macro="" textlink="">
      <cdr:nvSpPr>
        <cdr:cNvPr id="2" name="テキスト ボックス 1"/>
        <cdr:cNvSpPr txBox="1"/>
      </cdr:nvSpPr>
      <cdr:spPr>
        <a:xfrm xmlns:a="http://schemas.openxmlformats.org/drawingml/2006/main">
          <a:off x="514975" y="166671"/>
          <a:ext cx="884729" cy="36752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0.85249</cdr:x>
      <cdr:y>0.1755</cdr:y>
    </cdr:from>
    <cdr:to>
      <cdr:x>1</cdr:x>
      <cdr:y>0.35101</cdr:y>
    </cdr:to>
    <cdr:sp macro="" textlink="">
      <cdr:nvSpPr>
        <cdr:cNvPr id="3" name="テキスト ボックス 2"/>
        <cdr:cNvSpPr txBox="1"/>
      </cdr:nvSpPr>
      <cdr:spPr>
        <a:xfrm xmlns:a="http://schemas.openxmlformats.org/drawingml/2006/main">
          <a:off x="3329186" y="360039"/>
          <a:ext cx="576064" cy="36004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square" lIns="0" tIns="0" rIns="0" bIns="0" rtlCol="0">
          <a:noAutofit/>
        </a:bodyPr>
        <a:lstStyle xmlns:a="http://schemas.openxmlformats.org/drawingml/2006/main"/>
        <a:p xmlns:a="http://schemas.openxmlformats.org/drawingml/2006/main">
          <a:pPr>
            <a:lnSpc>
              <a:spcPct val="105000"/>
            </a:lnSpc>
            <a:spcBef>
              <a:spcPts val="0"/>
            </a:spcBef>
          </a:pPr>
          <a:r>
            <a:rPr lang="en-US" altLang="ja-JP" sz="800" dirty="0" smtClean="0">
              <a:solidFill>
                <a:schemeClr val="tx1">
                  <a:lumMod val="75000"/>
                  <a:lumOff val="25000"/>
                </a:schemeClr>
              </a:solidFill>
            </a:rPr>
            <a:t>6,122</a:t>
          </a:r>
          <a:endParaRPr lang="ja-JP" altLang="en-US" sz="800" dirty="0">
            <a:solidFill>
              <a:schemeClr val="tx1">
                <a:lumMod val="75000"/>
                <a:lumOff val="25000"/>
              </a:schemeClr>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0.10425</cdr:x>
      <cdr:y>0.08428</cdr:y>
    </cdr:from>
    <cdr:to>
      <cdr:x>0.24879</cdr:x>
      <cdr:y>0.15605</cdr:y>
    </cdr:to>
    <cdr:sp macro="" textlink="">
      <cdr:nvSpPr>
        <cdr:cNvPr id="2" name="テキスト ボックス 1"/>
        <cdr:cNvSpPr txBox="1"/>
      </cdr:nvSpPr>
      <cdr:spPr>
        <a:xfrm xmlns:a="http://schemas.openxmlformats.org/drawingml/2006/main">
          <a:off x="401174" y="245918"/>
          <a:ext cx="556206" cy="20940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0.08333</cdr:x>
      <cdr:y>0.07809</cdr:y>
    </cdr:from>
    <cdr:to>
      <cdr:x>0.32557</cdr:x>
      <cdr:y>0.20656</cdr:y>
    </cdr:to>
    <cdr:sp macro="" textlink="">
      <cdr:nvSpPr>
        <cdr:cNvPr id="2" name="テキスト ボックス 1"/>
        <cdr:cNvSpPr txBox="1"/>
      </cdr:nvSpPr>
      <cdr:spPr>
        <a:xfrm xmlns:a="http://schemas.openxmlformats.org/drawingml/2006/main">
          <a:off x="324084" y="174360"/>
          <a:ext cx="942162" cy="28684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円）</a:t>
          </a:r>
          <a:endPar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0.08333</cdr:x>
      <cdr:y>0.02956</cdr:y>
    </cdr:from>
    <cdr:to>
      <cdr:x>0.32557</cdr:x>
      <cdr:y>0.15803</cdr:y>
    </cdr:to>
    <cdr:sp macro="" textlink="">
      <cdr:nvSpPr>
        <cdr:cNvPr id="2" name="テキスト ボックス 1"/>
        <cdr:cNvSpPr txBox="1"/>
      </cdr:nvSpPr>
      <cdr:spPr>
        <a:xfrm xmlns:a="http://schemas.openxmlformats.org/drawingml/2006/main">
          <a:off x="324084" y="55458"/>
          <a:ext cx="942163" cy="2410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（千万円）</a:t>
          </a:r>
          <a:endPar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0.05963</cdr:x>
      <cdr:y>0.04492</cdr:y>
    </cdr:from>
    <cdr:to>
      <cdr:x>0.18138</cdr:x>
      <cdr:y>0.15848</cdr:y>
    </cdr:to>
    <cdr:sp macro="" textlink="">
      <cdr:nvSpPr>
        <cdr:cNvPr id="2" name="テキスト ボックス 1"/>
        <cdr:cNvSpPr txBox="1"/>
      </cdr:nvSpPr>
      <cdr:spPr>
        <a:xfrm xmlns:a="http://schemas.openxmlformats.org/drawingml/2006/main">
          <a:off x="248189" y="100387"/>
          <a:ext cx="506688" cy="25380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7F47F9-FF56-459C-A160-0EC7E3CA36C4}" type="datetimeFigureOut">
              <a:rPr kumimoji="1" lang="ja-JP" altLang="en-US" smtClean="0"/>
              <a:pPr/>
              <a:t>2016/8/30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50AFD0F-1181-401C-ACE4-BE130F3125D7}" type="slidenum">
              <a:rPr kumimoji="1" lang="ja-JP" altLang="en-US" smtClean="0"/>
              <a:pPr/>
              <a:t>‹#›</a:t>
            </a:fld>
            <a:endParaRPr kumimoji="1" lang="ja-JP" altLang="en-US"/>
          </a:p>
        </p:txBody>
      </p:sp>
    </p:spTree>
    <p:extLst>
      <p:ext uri="{BB962C8B-B14F-4D97-AF65-F5344CB8AC3E}">
        <p14:creationId xmlns:p14="http://schemas.microsoft.com/office/powerpoint/2010/main" val="563862516"/>
      </p:ext>
    </p:extLst>
  </p:cSld>
  <p:clrMap bg1="lt1" tx1="dk1" bg2="lt2" tx2="dk2" accent1="accent1" accent2="accent2" accent3="accent3" accent4="accent4" accent5="accent5" accent6="accent6" hlink="hlink" folHlink="folHlink"/>
  <p:notesStyle>
    <a:lvl1pPr marL="0" algn="l" defTabSz="912750" rtl="0" eaLnBrk="1" latinLnBrk="0" hangingPunct="1">
      <a:defRPr kumimoji="1" sz="1200" kern="1200">
        <a:solidFill>
          <a:schemeClr val="tx1"/>
        </a:solidFill>
        <a:latin typeface="+mn-lt"/>
        <a:ea typeface="+mn-ea"/>
        <a:cs typeface="+mn-cs"/>
      </a:defRPr>
    </a:lvl1pPr>
    <a:lvl2pPr marL="456375" algn="l" defTabSz="912750" rtl="0" eaLnBrk="1" latinLnBrk="0" hangingPunct="1">
      <a:defRPr kumimoji="1" sz="1200" kern="1200">
        <a:solidFill>
          <a:schemeClr val="tx1"/>
        </a:solidFill>
        <a:latin typeface="+mn-lt"/>
        <a:ea typeface="+mn-ea"/>
        <a:cs typeface="+mn-cs"/>
      </a:defRPr>
    </a:lvl2pPr>
    <a:lvl3pPr marL="912750" algn="l" defTabSz="912750" rtl="0" eaLnBrk="1" latinLnBrk="0" hangingPunct="1">
      <a:defRPr kumimoji="1" sz="1200" kern="1200">
        <a:solidFill>
          <a:schemeClr val="tx1"/>
        </a:solidFill>
        <a:latin typeface="+mn-lt"/>
        <a:ea typeface="+mn-ea"/>
        <a:cs typeface="+mn-cs"/>
      </a:defRPr>
    </a:lvl3pPr>
    <a:lvl4pPr marL="1369126" algn="l" defTabSz="912750" rtl="0" eaLnBrk="1" latinLnBrk="0" hangingPunct="1">
      <a:defRPr kumimoji="1" sz="1200" kern="1200">
        <a:solidFill>
          <a:schemeClr val="tx1"/>
        </a:solidFill>
        <a:latin typeface="+mn-lt"/>
        <a:ea typeface="+mn-ea"/>
        <a:cs typeface="+mn-cs"/>
      </a:defRPr>
    </a:lvl4pPr>
    <a:lvl5pPr marL="1825506" algn="l" defTabSz="912750" rtl="0" eaLnBrk="1" latinLnBrk="0" hangingPunct="1">
      <a:defRPr kumimoji="1" sz="1200" kern="1200">
        <a:solidFill>
          <a:schemeClr val="tx1"/>
        </a:solidFill>
        <a:latin typeface="+mn-lt"/>
        <a:ea typeface="+mn-ea"/>
        <a:cs typeface="+mn-cs"/>
      </a:defRPr>
    </a:lvl5pPr>
    <a:lvl6pPr marL="2281887" algn="l" defTabSz="912750" rtl="0" eaLnBrk="1" latinLnBrk="0" hangingPunct="1">
      <a:defRPr kumimoji="1" sz="1200" kern="1200">
        <a:solidFill>
          <a:schemeClr val="tx1"/>
        </a:solidFill>
        <a:latin typeface="+mn-lt"/>
        <a:ea typeface="+mn-ea"/>
        <a:cs typeface="+mn-cs"/>
      </a:defRPr>
    </a:lvl6pPr>
    <a:lvl7pPr marL="2738266" algn="l" defTabSz="912750" rtl="0" eaLnBrk="1" latinLnBrk="0" hangingPunct="1">
      <a:defRPr kumimoji="1" sz="1200" kern="1200">
        <a:solidFill>
          <a:schemeClr val="tx1"/>
        </a:solidFill>
        <a:latin typeface="+mn-lt"/>
        <a:ea typeface="+mn-ea"/>
        <a:cs typeface="+mn-cs"/>
      </a:defRPr>
    </a:lvl7pPr>
    <a:lvl8pPr marL="3194644" algn="l" defTabSz="912750" rtl="0" eaLnBrk="1" latinLnBrk="0" hangingPunct="1">
      <a:defRPr kumimoji="1" sz="1200" kern="1200">
        <a:solidFill>
          <a:schemeClr val="tx1"/>
        </a:solidFill>
        <a:latin typeface="+mn-lt"/>
        <a:ea typeface="+mn-ea"/>
        <a:cs typeface="+mn-cs"/>
      </a:defRPr>
    </a:lvl8pPr>
    <a:lvl9pPr marL="3651023" algn="l" defTabSz="91275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0AFD0F-1181-401C-ACE4-BE130F3125D7}"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2308313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a:xfrm>
            <a:off x="917575" y="744538"/>
            <a:ext cx="4972050" cy="3730625"/>
          </a:xfrm>
          <a:ln/>
        </p:spPr>
      </p:sp>
      <p:sp>
        <p:nvSpPr>
          <p:cNvPr id="31747" name="ノート プレースホルダ 2"/>
          <p:cNvSpPr>
            <a:spLocks noGrp="1"/>
          </p:cNvSpPr>
          <p:nvPr>
            <p:ph type="body" idx="1"/>
          </p:nvPr>
        </p:nvSpPr>
        <p:spPr>
          <a:noFill/>
          <a:ln/>
        </p:spPr>
        <p:txBody>
          <a:bodyPr/>
          <a:lstStyle/>
          <a:p>
            <a:endParaRPr lang="ja-JP" altLang="en-US" smtClean="0"/>
          </a:p>
        </p:txBody>
      </p:sp>
      <p:sp>
        <p:nvSpPr>
          <p:cNvPr id="31748" name="スライド番号プレースホルダ 3"/>
          <p:cNvSpPr>
            <a:spLocks noGrp="1"/>
          </p:cNvSpPr>
          <p:nvPr>
            <p:ph type="sldNum" sz="quarter" idx="5"/>
          </p:nvPr>
        </p:nvSpPr>
        <p:spPr>
          <a:noFill/>
        </p:spPr>
        <p:txBody>
          <a:bodyPr/>
          <a:lstStyle/>
          <a:p>
            <a:fld id="{332A4453-4D8A-4DDD-BCE9-6679B5C3AE7C}" type="slidenum">
              <a:rPr lang="en-US" altLang="ja-JP" smtClean="0">
                <a:solidFill>
                  <a:prstClr val="black"/>
                </a:solidFill>
              </a:rPr>
              <a:pPr/>
              <a:t>6</a:t>
            </a:fld>
            <a:endParaRPr lang="en-US" altLang="ja-JP" smtClean="0">
              <a:solidFill>
                <a:prstClr val="black"/>
              </a:solidFill>
            </a:endParaRPr>
          </a:p>
        </p:txBody>
      </p:sp>
    </p:spTree>
    <p:extLst>
      <p:ext uri="{BB962C8B-B14F-4D97-AF65-F5344CB8AC3E}">
        <p14:creationId xmlns:p14="http://schemas.microsoft.com/office/powerpoint/2010/main" val="1056439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1A6CC34-1253-4B1A-8F00-50366A4C1923}" type="slidenum">
              <a:rPr kumimoji="1" lang="ja-JP" altLang="en-US" smtClean="0"/>
              <a:pPr/>
              <a:t>7</a:t>
            </a:fld>
            <a:endParaRPr kumimoji="1" lang="ja-JP" altLang="en-US"/>
          </a:p>
        </p:txBody>
      </p:sp>
    </p:spTree>
    <p:extLst>
      <p:ext uri="{BB962C8B-B14F-4D97-AF65-F5344CB8AC3E}">
        <p14:creationId xmlns:p14="http://schemas.microsoft.com/office/powerpoint/2010/main" val="3612650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a:xfrm>
            <a:off x="915988" y="742950"/>
            <a:ext cx="4976812" cy="3732213"/>
          </a:xfrm>
          <a:ln/>
        </p:spPr>
      </p:sp>
      <p:sp>
        <p:nvSpPr>
          <p:cNvPr id="33795" name="ノート プレースホルダ 2"/>
          <p:cNvSpPr>
            <a:spLocks noGrp="1"/>
          </p:cNvSpPr>
          <p:nvPr>
            <p:ph type="body" idx="1"/>
          </p:nvPr>
        </p:nvSpPr>
        <p:spPr>
          <a:noFill/>
          <a:ln/>
        </p:spPr>
        <p:txBody>
          <a:bodyPr/>
          <a:lstStyle/>
          <a:p>
            <a:endParaRPr lang="ja-JP" altLang="en-US" smtClean="0"/>
          </a:p>
        </p:txBody>
      </p:sp>
      <p:sp>
        <p:nvSpPr>
          <p:cNvPr id="33796" name="スライド番号プレースホルダ 3"/>
          <p:cNvSpPr>
            <a:spLocks noGrp="1"/>
          </p:cNvSpPr>
          <p:nvPr>
            <p:ph type="sldNum" sz="quarter" idx="5"/>
          </p:nvPr>
        </p:nvSpPr>
        <p:spPr>
          <a:noFill/>
        </p:spPr>
        <p:txBody>
          <a:bodyPr/>
          <a:lstStyle/>
          <a:p>
            <a:fld id="{8712AE54-45D5-45F5-83E9-9F90D39465B2}" type="slidenum">
              <a:rPr lang="en-US" altLang="ja-JP" smtClean="0">
                <a:solidFill>
                  <a:prstClr val="black"/>
                </a:solidFill>
              </a:rPr>
              <a:pPr/>
              <a:t>8</a:t>
            </a:fld>
            <a:endParaRPr lang="en-US" altLang="ja-JP" smtClean="0">
              <a:solidFill>
                <a:prstClr val="black"/>
              </a:solidFill>
            </a:endParaRPr>
          </a:p>
        </p:txBody>
      </p:sp>
    </p:spTree>
    <p:extLst>
      <p:ext uri="{BB962C8B-B14F-4D97-AF65-F5344CB8AC3E}">
        <p14:creationId xmlns:p14="http://schemas.microsoft.com/office/powerpoint/2010/main" val="3101302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a:xfrm>
            <a:off x="915988" y="742950"/>
            <a:ext cx="4976812" cy="3732213"/>
          </a:xfrm>
          <a:ln/>
        </p:spPr>
      </p:sp>
      <p:sp>
        <p:nvSpPr>
          <p:cNvPr id="35843" name="ノート プレースホルダ 2"/>
          <p:cNvSpPr>
            <a:spLocks noGrp="1"/>
          </p:cNvSpPr>
          <p:nvPr>
            <p:ph type="body" idx="1"/>
          </p:nvPr>
        </p:nvSpPr>
        <p:spPr>
          <a:noFill/>
          <a:ln/>
        </p:spPr>
        <p:txBody>
          <a:bodyPr/>
          <a:lstStyle/>
          <a:p>
            <a:endParaRPr lang="ja-JP" altLang="en-US" dirty="0" smtClean="0"/>
          </a:p>
        </p:txBody>
      </p:sp>
      <p:sp>
        <p:nvSpPr>
          <p:cNvPr id="35844" name="スライド番号プレースホルダ 3"/>
          <p:cNvSpPr>
            <a:spLocks noGrp="1"/>
          </p:cNvSpPr>
          <p:nvPr>
            <p:ph type="sldNum" sz="quarter" idx="5"/>
          </p:nvPr>
        </p:nvSpPr>
        <p:spPr>
          <a:noFill/>
        </p:spPr>
        <p:txBody>
          <a:bodyPr/>
          <a:lstStyle/>
          <a:p>
            <a:fld id="{9F75EC41-F85D-488D-85A3-5C80895FA7E8}" type="slidenum">
              <a:rPr lang="en-US" altLang="ja-JP" smtClean="0">
                <a:solidFill>
                  <a:prstClr val="black"/>
                </a:solidFill>
              </a:rPr>
              <a:pPr/>
              <a:t>10</a:t>
            </a:fld>
            <a:endParaRPr lang="en-US" altLang="ja-JP" dirty="0" smtClean="0">
              <a:solidFill>
                <a:prstClr val="black"/>
              </a:solidFill>
            </a:endParaRPr>
          </a:p>
        </p:txBody>
      </p:sp>
    </p:spTree>
    <p:extLst>
      <p:ext uri="{BB962C8B-B14F-4D97-AF65-F5344CB8AC3E}">
        <p14:creationId xmlns:p14="http://schemas.microsoft.com/office/powerpoint/2010/main" val="2248052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E2192CC-A343-4D34-AA17-DD0368E6CE17}" type="datetime1">
              <a:rPr kumimoji="1" lang="ja-JP" altLang="en-US" smtClean="0"/>
              <a:t>2016/8/30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3242359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F1B92E-89C3-43F1-8738-9D337F385999}" type="datetime1">
              <a:rPr kumimoji="1" lang="ja-JP" altLang="en-US" smtClean="0"/>
              <a:t>2016/8/30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408202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EE95B44-D069-40D2-A72A-7859DDCA4562}" type="datetime1">
              <a:rPr kumimoji="1" lang="ja-JP" altLang="en-US" smtClean="0"/>
              <a:t>2016/8/30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3639022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1ADCFA-BCA6-4759-AFB1-7CBA46529FC7}" type="slidenum">
              <a:rPr kumimoji="1" lang="ja-JP" altLang="en-US" smtClean="0"/>
              <a:pPr/>
              <a:t>‹#›</a:t>
            </a:fld>
            <a:endParaRPr kumimoji="1" lang="ja-JP" altLang="en-US"/>
          </a:p>
        </p:txBody>
      </p:sp>
      <p:sp>
        <p:nvSpPr>
          <p:cNvPr id="16" name="タイトル 1"/>
          <p:cNvSpPr>
            <a:spLocks noGrp="1"/>
          </p:cNvSpPr>
          <p:nvPr>
            <p:ph type="title"/>
          </p:nvPr>
        </p:nvSpPr>
        <p:spPr>
          <a:xfrm>
            <a:off x="518864" y="82383"/>
            <a:ext cx="8229600" cy="466297"/>
          </a:xfrm>
        </p:spPr>
        <p:txBody>
          <a:bodyPr anchor="ctr">
            <a:noAutofit/>
          </a:bodyPr>
          <a:lstStyle>
            <a:lvl1pPr>
              <a:defRPr sz="2800" b="1">
                <a:solidFill>
                  <a:schemeClr val="bg1"/>
                </a:solidFill>
              </a:defRPr>
            </a:lvl1p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25618636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_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1ADCFA-BCA6-4759-AFB1-7CBA46529FC7}" type="slidenum">
              <a:rPr kumimoji="1" lang="ja-JP" altLang="en-US" smtClean="0"/>
              <a:pPr/>
              <a:t>‹#›</a:t>
            </a:fld>
            <a:endParaRPr kumimoji="1" lang="ja-JP" altLang="en-US"/>
          </a:p>
        </p:txBody>
      </p:sp>
      <p:sp>
        <p:nvSpPr>
          <p:cNvPr id="16" name="タイトル 1"/>
          <p:cNvSpPr>
            <a:spLocks noGrp="1"/>
          </p:cNvSpPr>
          <p:nvPr>
            <p:ph type="title"/>
          </p:nvPr>
        </p:nvSpPr>
        <p:spPr>
          <a:xfrm>
            <a:off x="518864" y="82383"/>
            <a:ext cx="8229600" cy="466297"/>
          </a:xfrm>
        </p:spPr>
        <p:txBody>
          <a:bodyPr anchor="ctr">
            <a:noAutofit/>
          </a:bodyPr>
          <a:lstStyle>
            <a:lvl1pPr>
              <a:defRPr sz="2800" b="1">
                <a:solidFill>
                  <a:schemeClr val="bg1"/>
                </a:solidFill>
              </a:defRPr>
            </a:lvl1p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256186362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9371711A-563B-461C-856F-01972B083A5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78919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AB91F616-F2B9-4CDD-B3AD-C01F245CC53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8937709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E6C5225F-8CD9-4724-A65B-300A3E3B5E7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52739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1992E4FE-A326-4084-81D9-0B8C708751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4459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5BF70E5E-B62B-4179-9E8F-9458559E0ED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55562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7FBCBDE8-776A-473D-A27D-E11516FE077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19649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6E4DF2-FF49-4713-A3C3-62F291E54AF9}" type="datetime1">
              <a:rPr kumimoji="1" lang="ja-JP" altLang="en-US" smtClean="0"/>
              <a:t>2016/8/30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739318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E1BB678A-47D5-4E20-B248-FB072723AF4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486434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6FCE1AED-E214-40F4-B1D3-637CD21B1E6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672929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995D8842-6158-4AE8-9160-923559ECBD7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416840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08EC4DB7-0B6F-46D0-9954-0B49D937B1E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896894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7C44D122-9962-46A3-9E16-777D7419ABD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747765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ver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8229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3938588"/>
            <a:ext cx="8229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E4106371-B85B-4052-8400-A360302355C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969243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OverTx" preserve="1">
  <p:cSld name="タイトル、2 つのコンテンツ (横)、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half" idx="3"/>
          </p:nvPr>
        </p:nvSpPr>
        <p:spPr>
          <a:xfrm>
            <a:off x="457200" y="3938588"/>
            <a:ext cx="8229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2E295AB0-EEDE-494C-B3F6-F7CF30310B3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809472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611E2A13-98F5-4C50-9AB1-344720056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499827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9371711A-563B-461C-856F-01972B083A5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114029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AB91F616-F2B9-4CDD-B3AD-C01F245CC53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07089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2600E27-4199-4FB4-8347-04234792BA72}" type="datetime1">
              <a:rPr kumimoji="1" lang="ja-JP" altLang="en-US" smtClean="0"/>
              <a:t>2016/8/30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42928006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E6C5225F-8CD9-4724-A65B-300A3E3B5E7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18042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1992E4FE-A326-4084-81D9-0B8C708751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5878645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5BF70E5E-B62B-4179-9E8F-9458559E0ED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16323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7FBCBDE8-776A-473D-A27D-E11516FE077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939647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E1BB678A-47D5-4E20-B248-FB072723AF4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064888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6FCE1AED-E214-40F4-B1D3-637CD21B1E6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219959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995D8842-6158-4AE8-9160-923559ECBD7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51136717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08EC4DB7-0B6F-46D0-9954-0B49D937B1E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671525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7C44D122-9962-46A3-9E16-777D7419ABD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018680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Over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8229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3938588"/>
            <a:ext cx="8229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E4106371-B85B-4052-8400-A360302355C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4412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029B65-D2DD-4E4A-B051-AB148C031CF5}" type="datetime1">
              <a:rPr kumimoji="1" lang="ja-JP" altLang="en-US" smtClean="0"/>
              <a:t>2016/8/30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15315919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OverTx" preserve="1">
  <p:cSld name="タイトル、2 つのコンテンツ (横)、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half" idx="3"/>
          </p:nvPr>
        </p:nvSpPr>
        <p:spPr>
          <a:xfrm>
            <a:off x="457200" y="3938588"/>
            <a:ext cx="8229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2E295AB0-EEDE-494C-B3F6-F7CF30310B3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003823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611E2A13-98F5-4C50-9AB1-344720056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794910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9371711A-563B-461C-856F-01972B083A5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82849504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AB91F616-F2B9-4CDD-B3AD-C01F245CC53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1349403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E6C5225F-8CD9-4724-A65B-300A3E3B5E7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6130960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1992E4FE-A326-4084-81D9-0B8C708751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8354933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5BF70E5E-B62B-4179-9E8F-9458559E0ED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803256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7FBCBDE8-776A-473D-A27D-E11516FE077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9689800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E1BB678A-47D5-4E20-B248-FB072723AF4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1406964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6FCE1AED-E214-40F4-B1D3-637CD21B1E6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9330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D7720C-6C94-406A-AC62-6AE9DB370D3A}" type="datetime1">
              <a:rPr kumimoji="1" lang="ja-JP" altLang="en-US" smtClean="0"/>
              <a:t>2016/8/30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96934824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995D8842-6158-4AE8-9160-923559ECBD7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776034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08EC4DB7-0B6F-46D0-9954-0B49D937B1E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619891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7C44D122-9962-46A3-9E16-777D7419ABD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6446481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Over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8229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3938588"/>
            <a:ext cx="8229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E4106371-B85B-4052-8400-A360302355C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7716297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OverTx" preserve="1">
  <p:cSld name="タイトル、2 つのコンテンツ (横)、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half" idx="3"/>
          </p:nvPr>
        </p:nvSpPr>
        <p:spPr>
          <a:xfrm>
            <a:off x="457200" y="3938588"/>
            <a:ext cx="8229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2E295AB0-EEDE-494C-B3F6-F7CF30310B3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235702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ltLang="ja-JP" dirty="0">
              <a:solidFill>
                <a:srgbClr val="000000"/>
              </a:solidFill>
            </a:endParaRPr>
          </a:p>
          <a:p>
            <a:pPr>
              <a:defRPr/>
            </a:pPr>
            <a:fld id="{611E2A13-98F5-4C50-9AB1-344720056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7751860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40"/>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375" indent="0" algn="ctr">
              <a:buNone/>
              <a:defRPr>
                <a:solidFill>
                  <a:schemeClr val="tx1">
                    <a:tint val="75000"/>
                  </a:schemeClr>
                </a:solidFill>
              </a:defRPr>
            </a:lvl2pPr>
            <a:lvl3pPr marL="912750" indent="0" algn="ctr">
              <a:buNone/>
              <a:defRPr>
                <a:solidFill>
                  <a:schemeClr val="tx1">
                    <a:tint val="75000"/>
                  </a:schemeClr>
                </a:solidFill>
              </a:defRPr>
            </a:lvl3pPr>
            <a:lvl4pPr marL="1369126" indent="0" algn="ctr">
              <a:buNone/>
              <a:defRPr>
                <a:solidFill>
                  <a:schemeClr val="tx1">
                    <a:tint val="75000"/>
                  </a:schemeClr>
                </a:solidFill>
              </a:defRPr>
            </a:lvl4pPr>
            <a:lvl5pPr marL="1825506" indent="0" algn="ctr">
              <a:buNone/>
              <a:defRPr>
                <a:solidFill>
                  <a:schemeClr val="tx1">
                    <a:tint val="75000"/>
                  </a:schemeClr>
                </a:solidFill>
              </a:defRPr>
            </a:lvl5pPr>
            <a:lvl6pPr marL="2281887" indent="0" algn="ctr">
              <a:buNone/>
              <a:defRPr>
                <a:solidFill>
                  <a:schemeClr val="tx1">
                    <a:tint val="75000"/>
                  </a:schemeClr>
                </a:solidFill>
              </a:defRPr>
            </a:lvl6pPr>
            <a:lvl7pPr marL="2738266" indent="0" algn="ctr">
              <a:buNone/>
              <a:defRPr>
                <a:solidFill>
                  <a:schemeClr val="tx1">
                    <a:tint val="75000"/>
                  </a:schemeClr>
                </a:solidFill>
              </a:defRPr>
            </a:lvl7pPr>
            <a:lvl8pPr marL="3194644" indent="0" algn="ctr">
              <a:buNone/>
              <a:defRPr>
                <a:solidFill>
                  <a:schemeClr val="tx1">
                    <a:tint val="75000"/>
                  </a:schemeClr>
                </a:solidFill>
              </a:defRPr>
            </a:lvl8pPr>
            <a:lvl9pPr marL="365102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1567E54-D69A-4105-A474-2F47A12EEADC}"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24652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F64B0E-D21A-4951-8831-A97EDFA33957}"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463476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5"/>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6375" indent="0">
              <a:buNone/>
              <a:defRPr sz="1800">
                <a:solidFill>
                  <a:schemeClr val="tx1">
                    <a:tint val="75000"/>
                  </a:schemeClr>
                </a:solidFill>
              </a:defRPr>
            </a:lvl2pPr>
            <a:lvl3pPr marL="912750" indent="0">
              <a:buNone/>
              <a:defRPr sz="1600">
                <a:solidFill>
                  <a:schemeClr val="tx1">
                    <a:tint val="75000"/>
                  </a:schemeClr>
                </a:solidFill>
              </a:defRPr>
            </a:lvl3pPr>
            <a:lvl4pPr marL="1369126" indent="0">
              <a:buNone/>
              <a:defRPr sz="1400">
                <a:solidFill>
                  <a:schemeClr val="tx1">
                    <a:tint val="75000"/>
                  </a:schemeClr>
                </a:solidFill>
              </a:defRPr>
            </a:lvl4pPr>
            <a:lvl5pPr marL="1825506" indent="0">
              <a:buNone/>
              <a:defRPr sz="1400">
                <a:solidFill>
                  <a:schemeClr val="tx1">
                    <a:tint val="75000"/>
                  </a:schemeClr>
                </a:solidFill>
              </a:defRPr>
            </a:lvl5pPr>
            <a:lvl6pPr marL="2281887" indent="0">
              <a:buNone/>
              <a:defRPr sz="1400">
                <a:solidFill>
                  <a:schemeClr val="tx1">
                    <a:tint val="75000"/>
                  </a:schemeClr>
                </a:solidFill>
              </a:defRPr>
            </a:lvl6pPr>
            <a:lvl7pPr marL="2738266" indent="0">
              <a:buNone/>
              <a:defRPr sz="1400">
                <a:solidFill>
                  <a:schemeClr val="tx1">
                    <a:tint val="75000"/>
                  </a:schemeClr>
                </a:solidFill>
              </a:defRPr>
            </a:lvl7pPr>
            <a:lvl8pPr marL="3194644" indent="0">
              <a:buNone/>
              <a:defRPr sz="1400">
                <a:solidFill>
                  <a:schemeClr val="tx1">
                    <a:tint val="75000"/>
                  </a:schemeClr>
                </a:solidFill>
              </a:defRPr>
            </a:lvl8pPr>
            <a:lvl9pPr marL="3651023"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9384EA9-3F51-48BA-B8DA-794B3EEC84BE}"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8561428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FC64CC-3386-4B04-AF33-3F56CC3634A1}"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2968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991ED61-61E9-460A-9D7C-EEC4BB7BB4B8}" type="datetime1">
              <a:rPr kumimoji="1" lang="ja-JP" altLang="en-US" smtClean="0"/>
              <a:t>2016/8/30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226403404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6375" indent="0">
              <a:buNone/>
              <a:defRPr sz="2000" b="1"/>
            </a:lvl2pPr>
            <a:lvl3pPr marL="912750" indent="0">
              <a:buNone/>
              <a:defRPr sz="1800" b="1"/>
            </a:lvl3pPr>
            <a:lvl4pPr marL="1369126" indent="0">
              <a:buNone/>
              <a:defRPr sz="1600" b="1"/>
            </a:lvl4pPr>
            <a:lvl5pPr marL="1825506" indent="0">
              <a:buNone/>
              <a:defRPr sz="1600" b="1"/>
            </a:lvl5pPr>
            <a:lvl6pPr marL="2281887" indent="0">
              <a:buNone/>
              <a:defRPr sz="1600" b="1"/>
            </a:lvl6pPr>
            <a:lvl7pPr marL="2738266" indent="0">
              <a:buNone/>
              <a:defRPr sz="1600" b="1"/>
            </a:lvl7pPr>
            <a:lvl8pPr marL="3194644" indent="0">
              <a:buNone/>
              <a:defRPr sz="1600" b="1"/>
            </a:lvl8pPr>
            <a:lvl9pPr marL="3651023"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40" y="1535113"/>
            <a:ext cx="4041775" cy="639762"/>
          </a:xfrm>
        </p:spPr>
        <p:txBody>
          <a:bodyPr anchor="b"/>
          <a:lstStyle>
            <a:lvl1pPr marL="0" indent="0">
              <a:buNone/>
              <a:defRPr sz="2400" b="1"/>
            </a:lvl1pPr>
            <a:lvl2pPr marL="456375" indent="0">
              <a:buNone/>
              <a:defRPr sz="2000" b="1"/>
            </a:lvl2pPr>
            <a:lvl3pPr marL="912750" indent="0">
              <a:buNone/>
              <a:defRPr sz="1800" b="1"/>
            </a:lvl3pPr>
            <a:lvl4pPr marL="1369126" indent="0">
              <a:buNone/>
              <a:defRPr sz="1600" b="1"/>
            </a:lvl4pPr>
            <a:lvl5pPr marL="1825506" indent="0">
              <a:buNone/>
              <a:defRPr sz="1600" b="1"/>
            </a:lvl5pPr>
            <a:lvl6pPr marL="2281887" indent="0">
              <a:buNone/>
              <a:defRPr sz="1600" b="1"/>
            </a:lvl6pPr>
            <a:lvl7pPr marL="2738266" indent="0">
              <a:buNone/>
              <a:defRPr sz="1600" b="1"/>
            </a:lvl7pPr>
            <a:lvl8pPr marL="3194644" indent="0">
              <a:buNone/>
              <a:defRPr sz="1600" b="1"/>
            </a:lvl8pPr>
            <a:lvl9pPr marL="3651023"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4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34E970-3515-43F6-9A45-48BCF115B20B}"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8063013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2DD24B-7775-44F6-8168-9F0C0532A9C4}"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1667271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5597BA-DAAA-4BB2-93BA-B02F7ACB52F7}"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318582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6375" indent="0">
              <a:buNone/>
              <a:defRPr sz="1200"/>
            </a:lvl2pPr>
            <a:lvl3pPr marL="912750" indent="0">
              <a:buNone/>
              <a:defRPr sz="1000"/>
            </a:lvl3pPr>
            <a:lvl4pPr marL="1369126" indent="0">
              <a:buNone/>
              <a:defRPr sz="900"/>
            </a:lvl4pPr>
            <a:lvl5pPr marL="1825506" indent="0">
              <a:buNone/>
              <a:defRPr sz="900"/>
            </a:lvl5pPr>
            <a:lvl6pPr marL="2281887" indent="0">
              <a:buNone/>
              <a:defRPr sz="900"/>
            </a:lvl6pPr>
            <a:lvl7pPr marL="2738266" indent="0">
              <a:buNone/>
              <a:defRPr sz="900"/>
            </a:lvl7pPr>
            <a:lvl8pPr marL="3194644" indent="0">
              <a:buNone/>
              <a:defRPr sz="900"/>
            </a:lvl8pPr>
            <a:lvl9pPr marL="3651023"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2C2279-6C0F-4E58-B64C-F4E51B4EC951}"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1823988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6375" indent="0">
              <a:buNone/>
              <a:defRPr sz="2800"/>
            </a:lvl2pPr>
            <a:lvl3pPr marL="912750" indent="0">
              <a:buNone/>
              <a:defRPr sz="2400"/>
            </a:lvl3pPr>
            <a:lvl4pPr marL="1369126" indent="0">
              <a:buNone/>
              <a:defRPr sz="2000"/>
            </a:lvl4pPr>
            <a:lvl5pPr marL="1825506" indent="0">
              <a:buNone/>
              <a:defRPr sz="2000"/>
            </a:lvl5pPr>
            <a:lvl6pPr marL="2281887" indent="0">
              <a:buNone/>
              <a:defRPr sz="2000"/>
            </a:lvl6pPr>
            <a:lvl7pPr marL="2738266" indent="0">
              <a:buNone/>
              <a:defRPr sz="2000"/>
            </a:lvl7pPr>
            <a:lvl8pPr marL="3194644" indent="0">
              <a:buNone/>
              <a:defRPr sz="2000"/>
            </a:lvl8pPr>
            <a:lvl9pPr marL="3651023"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6375" indent="0">
              <a:buNone/>
              <a:defRPr sz="1200"/>
            </a:lvl2pPr>
            <a:lvl3pPr marL="912750" indent="0">
              <a:buNone/>
              <a:defRPr sz="1000"/>
            </a:lvl3pPr>
            <a:lvl4pPr marL="1369126" indent="0">
              <a:buNone/>
              <a:defRPr sz="900"/>
            </a:lvl4pPr>
            <a:lvl5pPr marL="1825506" indent="0">
              <a:buNone/>
              <a:defRPr sz="900"/>
            </a:lvl5pPr>
            <a:lvl6pPr marL="2281887" indent="0">
              <a:buNone/>
              <a:defRPr sz="900"/>
            </a:lvl6pPr>
            <a:lvl7pPr marL="2738266" indent="0">
              <a:buNone/>
              <a:defRPr sz="900"/>
            </a:lvl7pPr>
            <a:lvl8pPr marL="3194644" indent="0">
              <a:buNone/>
              <a:defRPr sz="900"/>
            </a:lvl8pPr>
            <a:lvl9pPr marL="3651023"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30BCBC-1548-433A-9510-89AE6C3BEE5F}"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578221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A239640-D9A1-477C-8D6F-085F7F13CC04}"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1042312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53"/>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53"/>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ECC970-E7CF-4C96-BB7A-9A1A58709DED}"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4536613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E2192CC-A343-4D34-AA17-DD0368E6CE17}"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905201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6E4DF2-FF49-4713-A3C3-62F291E54AF9}"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99645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2600E27-4199-4FB4-8347-04234792BA72}"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667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5B69CAB-94EA-4806-A49C-66E904ED8AE3}" type="datetime1">
              <a:rPr kumimoji="1" lang="ja-JP" altLang="en-US" smtClean="0"/>
              <a:t>2016/8/30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13426109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029B65-D2DD-4E4A-B051-AB148C031CF5}"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6961350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D7720C-6C94-406A-AC62-6AE9DB370D3A}"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2988743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991ED61-61E9-460A-9D7C-EEC4BB7BB4B8}"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8037667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5B69CAB-94EA-4806-A49C-66E904ED8AE3}"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4175528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1E94CA1-1A96-499A-BFFC-B542846CF134}"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819739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63862FC-2EDA-4255-8039-7A7C8D9CE082}"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201898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F1B92E-89C3-43F1-8738-9D337F385999}"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7202652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EE95B44-D069-40D2-A72A-7859DDCA4562}"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6861042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cSld name="1_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61ADCFA-BCA6-4759-AFB1-7CBA46529FC7}"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6" name="タイトル 1"/>
          <p:cNvSpPr>
            <a:spLocks noGrp="1"/>
          </p:cNvSpPr>
          <p:nvPr>
            <p:ph type="title"/>
          </p:nvPr>
        </p:nvSpPr>
        <p:spPr>
          <a:xfrm>
            <a:off x="518864" y="82383"/>
            <a:ext cx="8229600" cy="466297"/>
          </a:xfrm>
        </p:spPr>
        <p:txBody>
          <a:bodyPr anchor="ctr">
            <a:noAutofit/>
          </a:bodyPr>
          <a:lstStyle>
            <a:lvl1pPr>
              <a:defRPr sz="2800" b="1">
                <a:solidFill>
                  <a:schemeClr val="bg1"/>
                </a:solidFill>
              </a:defRPr>
            </a:lvl1p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3678848559"/>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cSld name="2_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61ADCFA-BCA6-4759-AFB1-7CBA46529FC7}"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6" name="タイトル 1"/>
          <p:cNvSpPr>
            <a:spLocks noGrp="1"/>
          </p:cNvSpPr>
          <p:nvPr>
            <p:ph type="title"/>
          </p:nvPr>
        </p:nvSpPr>
        <p:spPr>
          <a:xfrm>
            <a:off x="518864" y="82383"/>
            <a:ext cx="8229600" cy="466297"/>
          </a:xfrm>
        </p:spPr>
        <p:txBody>
          <a:bodyPr anchor="ctr">
            <a:noAutofit/>
          </a:bodyPr>
          <a:lstStyle>
            <a:lvl1pPr>
              <a:defRPr sz="2800" b="1">
                <a:solidFill>
                  <a:schemeClr val="bg1"/>
                </a:solidFill>
              </a:defRPr>
            </a:lvl1p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18556364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1E94CA1-1A96-499A-BFFC-B542846CF134}" type="datetime1">
              <a:rPr kumimoji="1" lang="ja-JP" altLang="en-US" smtClean="0"/>
              <a:t>2016/8/30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240965866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cSld name="3_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61ADCFA-BCA6-4759-AFB1-7CBA46529FC7}"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6" name="タイトル 1"/>
          <p:cNvSpPr>
            <a:spLocks noGrp="1"/>
          </p:cNvSpPr>
          <p:nvPr>
            <p:ph type="title"/>
          </p:nvPr>
        </p:nvSpPr>
        <p:spPr>
          <a:xfrm>
            <a:off x="518864" y="82383"/>
            <a:ext cx="8229600" cy="466297"/>
          </a:xfrm>
        </p:spPr>
        <p:txBody>
          <a:bodyPr anchor="ctr">
            <a:noAutofit/>
          </a:bodyPr>
          <a:lstStyle>
            <a:lvl1pPr>
              <a:defRPr sz="2800" b="1">
                <a:solidFill>
                  <a:schemeClr val="bg1"/>
                </a:solidFill>
              </a:defRPr>
            </a:lvl1p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1824927302"/>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p:cSld name="4_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61ADCFA-BCA6-4759-AFB1-7CBA46529FC7}"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6" name="タイトル 1"/>
          <p:cNvSpPr>
            <a:spLocks noGrp="1"/>
          </p:cNvSpPr>
          <p:nvPr>
            <p:ph type="title"/>
          </p:nvPr>
        </p:nvSpPr>
        <p:spPr>
          <a:xfrm>
            <a:off x="518864" y="82383"/>
            <a:ext cx="8229600" cy="466297"/>
          </a:xfrm>
        </p:spPr>
        <p:txBody>
          <a:bodyPr anchor="ctr">
            <a:noAutofit/>
          </a:bodyPr>
          <a:lstStyle>
            <a:lvl1pPr>
              <a:defRPr sz="2800" b="1">
                <a:solidFill>
                  <a:schemeClr val="bg1"/>
                </a:solidFill>
              </a:defRPr>
            </a:lvl1p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42629640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63862FC-2EDA-4255-8039-7A7C8D9CE082}" type="datetime1">
              <a:rPr kumimoji="1" lang="ja-JP" altLang="en-US" smtClean="0"/>
              <a:t>2016/8/30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1318987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theme" Target="../theme/theme3.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theme" Target="../theme/theme4.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5.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slideLayout" Target="../slideLayouts/slideLayout79.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2" Type="http://schemas.openxmlformats.org/officeDocument/2006/relationships/slideLayout" Target="../slideLayouts/slideLayout68.xml"/><Relationship Id="rId16" Type="http://schemas.openxmlformats.org/officeDocument/2006/relationships/theme" Target="../theme/theme6.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5" Type="http://schemas.openxmlformats.org/officeDocument/2006/relationships/slideLayout" Target="../slideLayouts/slideLayout8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slideLayout" Target="../slideLayouts/slideLayout8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2F94B-0E44-4213-A361-DFF5FDA429CB}" type="datetime1">
              <a:rPr kumimoji="1" lang="ja-JP" altLang="en-US" smtClean="0"/>
              <a:t>2016/8/30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1E873-74CF-4FA7-A105-1C13B45AE9AB}" type="slidenum">
              <a:rPr kumimoji="1" lang="ja-JP" altLang="en-US" smtClean="0"/>
              <a:pPr/>
              <a:t>‹#›</a:t>
            </a:fld>
            <a:endParaRPr kumimoji="1" lang="ja-JP" altLang="en-US"/>
          </a:p>
        </p:txBody>
      </p:sp>
    </p:spTree>
    <p:extLst>
      <p:ext uri="{BB962C8B-B14F-4D97-AF65-F5344CB8AC3E}">
        <p14:creationId xmlns:p14="http://schemas.microsoft.com/office/powerpoint/2010/main" val="286358616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7" r:id="rId12"/>
    <p:sldLayoutId id="2147483678" r:id="rId13"/>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24" tIns="45712" rIns="91424" bIns="45712"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24" tIns="45712" rIns="91424" bIns="4571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68313" y="6381750"/>
            <a:ext cx="2133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defRPr sz="1400">
                <a:ea typeface="ＭＳ Ｐゴシック" pitchFamily="50" charset="-128"/>
              </a:defRPr>
            </a:lvl1pPr>
          </a:lstStyle>
          <a:p>
            <a:pPr defTabSz="914400"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5795963" y="6381750"/>
            <a:ext cx="2895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ctr">
              <a:defRPr sz="1400">
                <a:ea typeface="ＭＳ Ｐゴシック" pitchFamily="50" charset="-128"/>
              </a:defRPr>
            </a:lvl1pPr>
          </a:lstStyle>
          <a:p>
            <a:pPr defTabSz="914400"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3203575" y="6381750"/>
            <a:ext cx="2133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ctr">
              <a:defRPr sz="1400">
                <a:ea typeface="ＭＳ Ｐゴシック" pitchFamily="50" charset="-128"/>
              </a:defRPr>
            </a:lvl1pPr>
          </a:lstStyle>
          <a:p>
            <a:pPr defTabSz="914400" fontAlgn="base">
              <a:spcBef>
                <a:spcPct val="0"/>
              </a:spcBef>
              <a:spcAft>
                <a:spcPct val="0"/>
              </a:spcAft>
              <a:defRPr/>
            </a:pPr>
            <a:endParaRPr lang="en-US" altLang="ja-JP" dirty="0">
              <a:solidFill>
                <a:srgbClr val="000000"/>
              </a:solidFill>
            </a:endParaRPr>
          </a:p>
          <a:p>
            <a:pPr defTabSz="914400" fontAlgn="base">
              <a:spcBef>
                <a:spcPct val="0"/>
              </a:spcBef>
              <a:spcAft>
                <a:spcPct val="0"/>
              </a:spcAft>
              <a:defRPr/>
            </a:pPr>
            <a:fld id="{0E374933-6005-46F5-9EAA-8474D7C05A0A}" type="slidenum">
              <a:rPr lang="en-US" altLang="ja-JP">
                <a:solidFill>
                  <a:srgbClr val="000000"/>
                </a:solidFill>
              </a:rPr>
              <a:pPr defTabSz="914400"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4259453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3013" indent="-227013" algn="l" rtl="0" fontAlgn="base">
        <a:spcBef>
          <a:spcPct val="20000"/>
        </a:spcBef>
        <a:spcAft>
          <a:spcPct val="0"/>
        </a:spcAft>
        <a:buChar char="»"/>
        <a:defRPr kumimoji="1" sz="2000">
          <a:solidFill>
            <a:schemeClr val="tx1"/>
          </a:solidFill>
          <a:latin typeface="+mn-lt"/>
          <a:ea typeface="+mn-ea"/>
        </a:defRPr>
      </a:lvl6pPr>
      <a:lvl7pPr marL="2970213" indent="-227013" algn="l" rtl="0" fontAlgn="base">
        <a:spcBef>
          <a:spcPct val="20000"/>
        </a:spcBef>
        <a:spcAft>
          <a:spcPct val="0"/>
        </a:spcAft>
        <a:buChar char="»"/>
        <a:defRPr kumimoji="1" sz="2000">
          <a:solidFill>
            <a:schemeClr val="tx1"/>
          </a:solidFill>
          <a:latin typeface="+mn-lt"/>
          <a:ea typeface="+mn-ea"/>
        </a:defRPr>
      </a:lvl7pPr>
      <a:lvl8pPr marL="3427413" indent="-227013" algn="l" rtl="0" fontAlgn="base">
        <a:spcBef>
          <a:spcPct val="20000"/>
        </a:spcBef>
        <a:spcAft>
          <a:spcPct val="0"/>
        </a:spcAft>
        <a:buChar char="»"/>
        <a:defRPr kumimoji="1" sz="2000">
          <a:solidFill>
            <a:schemeClr val="tx1"/>
          </a:solidFill>
          <a:latin typeface="+mn-lt"/>
          <a:ea typeface="+mn-ea"/>
        </a:defRPr>
      </a:lvl8pPr>
      <a:lvl9pPr marL="3884613" indent="-227013"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24" tIns="45712" rIns="91424" bIns="45712"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24" tIns="45712" rIns="91424" bIns="4571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68313" y="6381750"/>
            <a:ext cx="2133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defRPr sz="1400">
                <a:ea typeface="ＭＳ Ｐゴシック" pitchFamily="50" charset="-128"/>
              </a:defRPr>
            </a:lvl1pPr>
          </a:lstStyle>
          <a:p>
            <a:pPr defTabSz="914400"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5795963" y="6381750"/>
            <a:ext cx="2895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ctr">
              <a:defRPr sz="1400">
                <a:ea typeface="ＭＳ Ｐゴシック" pitchFamily="50" charset="-128"/>
              </a:defRPr>
            </a:lvl1pPr>
          </a:lstStyle>
          <a:p>
            <a:pPr defTabSz="914400"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3203575" y="6381750"/>
            <a:ext cx="2133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ctr">
              <a:defRPr sz="1400">
                <a:ea typeface="ＭＳ Ｐゴシック" pitchFamily="50" charset="-128"/>
              </a:defRPr>
            </a:lvl1pPr>
          </a:lstStyle>
          <a:p>
            <a:pPr defTabSz="914400" fontAlgn="base">
              <a:spcBef>
                <a:spcPct val="0"/>
              </a:spcBef>
              <a:spcAft>
                <a:spcPct val="0"/>
              </a:spcAft>
              <a:defRPr/>
            </a:pPr>
            <a:endParaRPr lang="en-US" altLang="ja-JP" dirty="0">
              <a:solidFill>
                <a:srgbClr val="000000"/>
              </a:solidFill>
            </a:endParaRPr>
          </a:p>
          <a:p>
            <a:pPr defTabSz="914400" fontAlgn="base">
              <a:spcBef>
                <a:spcPct val="0"/>
              </a:spcBef>
              <a:spcAft>
                <a:spcPct val="0"/>
              </a:spcAft>
              <a:defRPr/>
            </a:pPr>
            <a:fld id="{0E374933-6005-46F5-9EAA-8474D7C05A0A}" type="slidenum">
              <a:rPr lang="en-US" altLang="ja-JP">
                <a:solidFill>
                  <a:srgbClr val="000000"/>
                </a:solidFill>
              </a:rPr>
              <a:pPr defTabSz="914400"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2073942431"/>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3013" indent="-227013" algn="l" rtl="0" fontAlgn="base">
        <a:spcBef>
          <a:spcPct val="20000"/>
        </a:spcBef>
        <a:spcAft>
          <a:spcPct val="0"/>
        </a:spcAft>
        <a:buChar char="»"/>
        <a:defRPr kumimoji="1" sz="2000">
          <a:solidFill>
            <a:schemeClr val="tx1"/>
          </a:solidFill>
          <a:latin typeface="+mn-lt"/>
          <a:ea typeface="+mn-ea"/>
        </a:defRPr>
      </a:lvl6pPr>
      <a:lvl7pPr marL="2970213" indent="-227013" algn="l" rtl="0" fontAlgn="base">
        <a:spcBef>
          <a:spcPct val="20000"/>
        </a:spcBef>
        <a:spcAft>
          <a:spcPct val="0"/>
        </a:spcAft>
        <a:buChar char="»"/>
        <a:defRPr kumimoji="1" sz="2000">
          <a:solidFill>
            <a:schemeClr val="tx1"/>
          </a:solidFill>
          <a:latin typeface="+mn-lt"/>
          <a:ea typeface="+mn-ea"/>
        </a:defRPr>
      </a:lvl7pPr>
      <a:lvl8pPr marL="3427413" indent="-227013" algn="l" rtl="0" fontAlgn="base">
        <a:spcBef>
          <a:spcPct val="20000"/>
        </a:spcBef>
        <a:spcAft>
          <a:spcPct val="0"/>
        </a:spcAft>
        <a:buChar char="»"/>
        <a:defRPr kumimoji="1" sz="2000">
          <a:solidFill>
            <a:schemeClr val="tx1"/>
          </a:solidFill>
          <a:latin typeface="+mn-lt"/>
          <a:ea typeface="+mn-ea"/>
        </a:defRPr>
      </a:lvl8pPr>
      <a:lvl9pPr marL="3884613" indent="-227013"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24" tIns="45712" rIns="91424" bIns="45712"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24" tIns="45712" rIns="91424" bIns="4571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68313" y="6381750"/>
            <a:ext cx="2133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defRPr sz="1400">
                <a:ea typeface="ＭＳ Ｐゴシック" pitchFamily="50" charset="-128"/>
              </a:defRPr>
            </a:lvl1pPr>
          </a:lstStyle>
          <a:p>
            <a:pPr defTabSz="914400"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5795963" y="6381750"/>
            <a:ext cx="2895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ctr">
              <a:defRPr sz="1400">
                <a:ea typeface="ＭＳ Ｐゴシック" pitchFamily="50" charset="-128"/>
              </a:defRPr>
            </a:lvl1pPr>
          </a:lstStyle>
          <a:p>
            <a:pPr defTabSz="914400"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3203575" y="6381750"/>
            <a:ext cx="2133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ctr">
              <a:defRPr sz="1400">
                <a:ea typeface="ＭＳ Ｐゴシック" pitchFamily="50" charset="-128"/>
              </a:defRPr>
            </a:lvl1pPr>
          </a:lstStyle>
          <a:p>
            <a:pPr defTabSz="914400" fontAlgn="base">
              <a:spcBef>
                <a:spcPct val="0"/>
              </a:spcBef>
              <a:spcAft>
                <a:spcPct val="0"/>
              </a:spcAft>
              <a:defRPr/>
            </a:pPr>
            <a:endParaRPr lang="en-US" altLang="ja-JP" dirty="0">
              <a:solidFill>
                <a:srgbClr val="000000"/>
              </a:solidFill>
            </a:endParaRPr>
          </a:p>
          <a:p>
            <a:pPr defTabSz="914400" fontAlgn="base">
              <a:spcBef>
                <a:spcPct val="0"/>
              </a:spcBef>
              <a:spcAft>
                <a:spcPct val="0"/>
              </a:spcAft>
              <a:defRPr/>
            </a:pPr>
            <a:fld id="{0E374933-6005-46F5-9EAA-8474D7C05A0A}" type="slidenum">
              <a:rPr lang="en-US" altLang="ja-JP">
                <a:solidFill>
                  <a:srgbClr val="000000"/>
                </a:solidFill>
              </a:rPr>
              <a:pPr defTabSz="914400"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874123786"/>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3013" indent="-227013" algn="l" rtl="0" fontAlgn="base">
        <a:spcBef>
          <a:spcPct val="20000"/>
        </a:spcBef>
        <a:spcAft>
          <a:spcPct val="0"/>
        </a:spcAft>
        <a:buChar char="»"/>
        <a:defRPr kumimoji="1" sz="2000">
          <a:solidFill>
            <a:schemeClr val="tx1"/>
          </a:solidFill>
          <a:latin typeface="+mn-lt"/>
          <a:ea typeface="+mn-ea"/>
        </a:defRPr>
      </a:lvl6pPr>
      <a:lvl7pPr marL="2970213" indent="-227013" algn="l" rtl="0" fontAlgn="base">
        <a:spcBef>
          <a:spcPct val="20000"/>
        </a:spcBef>
        <a:spcAft>
          <a:spcPct val="0"/>
        </a:spcAft>
        <a:buChar char="»"/>
        <a:defRPr kumimoji="1" sz="2000">
          <a:solidFill>
            <a:schemeClr val="tx1"/>
          </a:solidFill>
          <a:latin typeface="+mn-lt"/>
          <a:ea typeface="+mn-ea"/>
        </a:defRPr>
      </a:lvl7pPr>
      <a:lvl8pPr marL="3427413" indent="-227013" algn="l" rtl="0" fontAlgn="base">
        <a:spcBef>
          <a:spcPct val="20000"/>
        </a:spcBef>
        <a:spcAft>
          <a:spcPct val="0"/>
        </a:spcAft>
        <a:buChar char="»"/>
        <a:defRPr kumimoji="1" sz="2000">
          <a:solidFill>
            <a:schemeClr val="tx1"/>
          </a:solidFill>
          <a:latin typeface="+mn-lt"/>
          <a:ea typeface="+mn-ea"/>
        </a:defRPr>
      </a:lvl8pPr>
      <a:lvl9pPr marL="3884613" indent="-227013"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275" tIns="45645" rIns="91275" bIns="4564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275" tIns="45645" rIns="91275" bIns="4564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65"/>
            <a:ext cx="2133600" cy="365125"/>
          </a:xfrm>
          <a:prstGeom prst="rect">
            <a:avLst/>
          </a:prstGeom>
        </p:spPr>
        <p:txBody>
          <a:bodyPr vert="horz" lIns="91275" tIns="45645" rIns="91275" bIns="45645" rtlCol="0" anchor="ctr"/>
          <a:lstStyle>
            <a:lvl1pPr algn="l">
              <a:defRPr sz="1200">
                <a:solidFill>
                  <a:schemeClr val="tx1">
                    <a:tint val="75000"/>
                  </a:schemeClr>
                </a:solidFill>
              </a:defRPr>
            </a:lvl1pPr>
          </a:lstStyle>
          <a:p>
            <a:fld id="{5FD1CE08-AF3C-453A-B2A0-5AFCB6A7B073}"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65"/>
            <a:ext cx="2895600" cy="365125"/>
          </a:xfrm>
          <a:prstGeom prst="rect">
            <a:avLst/>
          </a:prstGeom>
        </p:spPr>
        <p:txBody>
          <a:bodyPr vert="horz" lIns="91275" tIns="45645" rIns="91275" bIns="45645"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65"/>
            <a:ext cx="2133600" cy="365125"/>
          </a:xfrm>
          <a:prstGeom prst="rect">
            <a:avLst/>
          </a:prstGeom>
        </p:spPr>
        <p:txBody>
          <a:bodyPr vert="horz" lIns="91275" tIns="45645" rIns="91275" bIns="45645" rtlCol="0" anchor="ctr"/>
          <a:lstStyle>
            <a:lvl1pPr algn="r">
              <a:defRPr sz="1200">
                <a:solidFill>
                  <a:schemeClr val="tx1">
                    <a:tint val="75000"/>
                  </a:schemeClr>
                </a:solidFill>
              </a:defRPr>
            </a:lvl1p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0077224"/>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sldNum="0" hdr="0" ftr="0" dt="0"/>
  <p:txStyles>
    <p:titleStyle>
      <a:lvl1pPr algn="ctr" defTabSz="912750" rtl="0" eaLnBrk="1" latinLnBrk="0" hangingPunct="1">
        <a:spcBef>
          <a:spcPct val="0"/>
        </a:spcBef>
        <a:buNone/>
        <a:defRPr kumimoji="1" sz="4400" kern="1200">
          <a:solidFill>
            <a:schemeClr val="tx1"/>
          </a:solidFill>
          <a:latin typeface="+mj-lt"/>
          <a:ea typeface="+mj-ea"/>
          <a:cs typeface="+mj-cs"/>
        </a:defRPr>
      </a:lvl1pPr>
    </p:titleStyle>
    <p:bodyStyle>
      <a:lvl1pPr marL="342285" indent="-342285" algn="l" defTabSz="91275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1615" indent="-285226" algn="l" defTabSz="91275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0945" indent="-228188" algn="l" defTabSz="91275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7321" indent="-228188" algn="l" defTabSz="91275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3698" indent="-228188" algn="l" defTabSz="91275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0076" indent="-228188" algn="l" defTabSz="91275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6454" indent="-228188" algn="l" defTabSz="91275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2833" indent="-228188" algn="l" defTabSz="91275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79214" indent="-228188" algn="l" defTabSz="91275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2750" rtl="0" eaLnBrk="1" latinLnBrk="0" hangingPunct="1">
        <a:defRPr kumimoji="1" sz="1800" kern="1200">
          <a:solidFill>
            <a:schemeClr val="tx1"/>
          </a:solidFill>
          <a:latin typeface="+mn-lt"/>
          <a:ea typeface="+mn-ea"/>
          <a:cs typeface="+mn-cs"/>
        </a:defRPr>
      </a:lvl1pPr>
      <a:lvl2pPr marL="456375" algn="l" defTabSz="912750" rtl="0" eaLnBrk="1" latinLnBrk="0" hangingPunct="1">
        <a:defRPr kumimoji="1" sz="1800" kern="1200">
          <a:solidFill>
            <a:schemeClr val="tx1"/>
          </a:solidFill>
          <a:latin typeface="+mn-lt"/>
          <a:ea typeface="+mn-ea"/>
          <a:cs typeface="+mn-cs"/>
        </a:defRPr>
      </a:lvl2pPr>
      <a:lvl3pPr marL="912750" algn="l" defTabSz="912750" rtl="0" eaLnBrk="1" latinLnBrk="0" hangingPunct="1">
        <a:defRPr kumimoji="1" sz="1800" kern="1200">
          <a:solidFill>
            <a:schemeClr val="tx1"/>
          </a:solidFill>
          <a:latin typeface="+mn-lt"/>
          <a:ea typeface="+mn-ea"/>
          <a:cs typeface="+mn-cs"/>
        </a:defRPr>
      </a:lvl3pPr>
      <a:lvl4pPr marL="1369126" algn="l" defTabSz="912750" rtl="0" eaLnBrk="1" latinLnBrk="0" hangingPunct="1">
        <a:defRPr kumimoji="1" sz="1800" kern="1200">
          <a:solidFill>
            <a:schemeClr val="tx1"/>
          </a:solidFill>
          <a:latin typeface="+mn-lt"/>
          <a:ea typeface="+mn-ea"/>
          <a:cs typeface="+mn-cs"/>
        </a:defRPr>
      </a:lvl4pPr>
      <a:lvl5pPr marL="1825506" algn="l" defTabSz="912750" rtl="0" eaLnBrk="1" latinLnBrk="0" hangingPunct="1">
        <a:defRPr kumimoji="1" sz="1800" kern="1200">
          <a:solidFill>
            <a:schemeClr val="tx1"/>
          </a:solidFill>
          <a:latin typeface="+mn-lt"/>
          <a:ea typeface="+mn-ea"/>
          <a:cs typeface="+mn-cs"/>
        </a:defRPr>
      </a:lvl5pPr>
      <a:lvl6pPr marL="2281887" algn="l" defTabSz="912750" rtl="0" eaLnBrk="1" latinLnBrk="0" hangingPunct="1">
        <a:defRPr kumimoji="1" sz="1800" kern="1200">
          <a:solidFill>
            <a:schemeClr val="tx1"/>
          </a:solidFill>
          <a:latin typeface="+mn-lt"/>
          <a:ea typeface="+mn-ea"/>
          <a:cs typeface="+mn-cs"/>
        </a:defRPr>
      </a:lvl6pPr>
      <a:lvl7pPr marL="2738266" algn="l" defTabSz="912750" rtl="0" eaLnBrk="1" latinLnBrk="0" hangingPunct="1">
        <a:defRPr kumimoji="1" sz="1800" kern="1200">
          <a:solidFill>
            <a:schemeClr val="tx1"/>
          </a:solidFill>
          <a:latin typeface="+mn-lt"/>
          <a:ea typeface="+mn-ea"/>
          <a:cs typeface="+mn-cs"/>
        </a:defRPr>
      </a:lvl7pPr>
      <a:lvl8pPr marL="3194644" algn="l" defTabSz="912750" rtl="0" eaLnBrk="1" latinLnBrk="0" hangingPunct="1">
        <a:defRPr kumimoji="1" sz="1800" kern="1200">
          <a:solidFill>
            <a:schemeClr val="tx1"/>
          </a:solidFill>
          <a:latin typeface="+mn-lt"/>
          <a:ea typeface="+mn-ea"/>
          <a:cs typeface="+mn-cs"/>
        </a:defRPr>
      </a:lvl8pPr>
      <a:lvl9pPr marL="3651023" algn="l" defTabSz="91275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2F94B-0E44-4213-A361-DFF5FDA429CB}" type="datetime1">
              <a:rPr lang="ja-JP" altLang="en-US" smtClean="0">
                <a:solidFill>
                  <a:prstClr val="black">
                    <a:tint val="75000"/>
                  </a:prstClr>
                </a:solidFill>
              </a:rPr>
              <a:pPr/>
              <a:t>2016/8/30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1E873-74CF-4FA7-A105-1C13B45AE9A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68890578"/>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43.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 Id="rId5" Type="http://schemas.openxmlformats.org/officeDocument/2006/relationships/image" Target="../media/image2.jpe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microsoft.com/office/2007/relationships/hdphoto" Target="../media/hdphoto1.wdp"/><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40.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611560" y="3933056"/>
            <a:ext cx="8136904"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タイトル 2"/>
          <p:cNvSpPr>
            <a:spLocks noGrp="1"/>
          </p:cNvSpPr>
          <p:nvPr>
            <p:ph type="ctrTitle"/>
          </p:nvPr>
        </p:nvSpPr>
        <p:spPr>
          <a:xfrm>
            <a:off x="685800" y="1770400"/>
            <a:ext cx="7772400" cy="2018640"/>
          </a:xfrm>
          <a:solidFill>
            <a:srgbClr val="85B400"/>
          </a:solidFill>
        </p:spPr>
        <p:txBody>
          <a:bodyPr>
            <a:normAutofit/>
          </a:bodyPr>
          <a:lstStyle/>
          <a:p>
            <a:r>
              <a:rPr lang="ja-JP" altLang="en-US" sz="1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公益財団</a:t>
            </a:r>
            <a:r>
              <a:rPr lang="ja-JP" altLang="en-US"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法人</a:t>
            </a:r>
            <a:r>
              <a:rPr lang="en-US" altLang="ja-JP"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br>
            <a:r>
              <a:rPr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大阪産業振興機構</a:t>
            </a:r>
            <a:r>
              <a:rPr lang="en-US" altLang="ja-JP"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br>
            <a:r>
              <a:rPr lang="en-US" altLang="ja-JP"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br>
            <a:r>
              <a:rPr lang="ja-JP" altLang="en-US"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アウトライン</a:t>
            </a:r>
            <a:endParaRPr kumimoji="1" lang="ja-JP" altLang="en-US" sz="20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2940781" y="5157192"/>
            <a:ext cx="3262433" cy="584775"/>
          </a:xfrm>
          <a:prstGeom prst="rect">
            <a:avLst/>
          </a:prstGeom>
          <a:noFill/>
        </p:spPr>
        <p:txBody>
          <a:bodyPr wrap="non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商工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労働部中小企業支援室</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 name="直線コネクタ 4"/>
          <p:cNvCxnSpPr/>
          <p:nvPr/>
        </p:nvCxnSpPr>
        <p:spPr>
          <a:xfrm>
            <a:off x="467544" y="3068960"/>
            <a:ext cx="828092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995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23"/>
          <p:cNvSpPr>
            <a:spLocks noChangeArrowheads="1"/>
          </p:cNvSpPr>
          <p:nvPr/>
        </p:nvSpPr>
        <p:spPr bwMode="auto">
          <a:xfrm>
            <a:off x="1181100" y="201395"/>
            <a:ext cx="61150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fontAlgn="base">
              <a:spcAft>
                <a:spcPct val="0"/>
              </a:spcAft>
              <a:buFontTx/>
              <a:buNone/>
              <a:defRPr/>
            </a:pPr>
            <a:r>
              <a:rPr lang="ja-JP" altLang="en-US" sz="1800" b="1" dirty="0" smtClean="0">
                <a:solidFill>
                  <a:srgbClr val="FFFFFF"/>
                </a:solidFill>
              </a:rPr>
              <a:t>　 </a:t>
            </a:r>
            <a:r>
              <a:rPr lang="ja-JP" altLang="en-US" sz="1800" b="1" dirty="0">
                <a:solidFill>
                  <a:srgbClr val="FFFFFF"/>
                </a:solidFill>
              </a:rPr>
              <a:t>「マイドームおおさか」の運営・管理に関する事業</a:t>
            </a:r>
            <a:endParaRPr lang="ja-JP" altLang="en-US" sz="1800" dirty="0">
              <a:solidFill>
                <a:srgbClr val="FFFFFF"/>
              </a:solidFill>
            </a:endParaRPr>
          </a:p>
        </p:txBody>
      </p:sp>
      <p:sp>
        <p:nvSpPr>
          <p:cNvPr id="18434" name="スライド番号プレースホルダ 3"/>
          <p:cNvSpPr>
            <a:spLocks noGrp="1"/>
          </p:cNvSpPr>
          <p:nvPr>
            <p:ph type="sldNum" sz="quarter" idx="12"/>
          </p:nvPr>
        </p:nvSpPr>
        <p:spPr>
          <a:xfrm>
            <a:off x="0" y="6391915"/>
            <a:ext cx="9144000" cy="476250"/>
          </a:xfrm>
          <a:noFill/>
        </p:spPr>
        <p:txBody>
          <a:bodyPr/>
          <a:lstStyle/>
          <a:p>
            <a:endParaRPr lang="en-US" altLang="ja-JP" b="1" dirty="0" smtClean="0">
              <a:solidFill>
                <a:srgbClr val="000000"/>
              </a:solidFill>
              <a:ea typeface="ＭＳ Ｐゴシック" charset="-128"/>
            </a:endParaRPr>
          </a:p>
          <a:p>
            <a:endParaRPr lang="en-US" altLang="ja-JP" sz="1200" b="1" dirty="0">
              <a:solidFill>
                <a:srgbClr val="000000"/>
              </a:solidFill>
              <a:latin typeface="ＭＳ ゴシック" pitchFamily="49" charset="-128"/>
              <a:ea typeface="ＭＳ ゴシック" pitchFamily="49" charset="-128"/>
            </a:endParaRPr>
          </a:p>
        </p:txBody>
      </p:sp>
      <p:grpSp>
        <p:nvGrpSpPr>
          <p:cNvPr id="24" name="グループ化 23"/>
          <p:cNvGrpSpPr/>
          <p:nvPr/>
        </p:nvGrpSpPr>
        <p:grpSpPr>
          <a:xfrm>
            <a:off x="18142" y="19894"/>
            <a:ext cx="9144000" cy="456778"/>
            <a:chOff x="-11112" y="19894"/>
            <a:chExt cx="9144000" cy="456778"/>
          </a:xfrm>
        </p:grpSpPr>
        <p:sp>
          <p:nvSpPr>
            <p:cNvPr id="32"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収益事業（マイドームおおさかの運営・管理）</a:t>
              </a:r>
              <a:endPar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4"/>
          <p:cNvGrpSpPr/>
          <p:nvPr/>
        </p:nvGrpSpPr>
        <p:grpSpPr>
          <a:xfrm>
            <a:off x="107504" y="692696"/>
            <a:ext cx="4248472" cy="2912695"/>
            <a:chOff x="35496" y="4149080"/>
            <a:chExt cx="4248472" cy="2912695"/>
          </a:xfrm>
        </p:grpSpPr>
        <p:grpSp>
          <p:nvGrpSpPr>
            <p:cNvPr id="42" name="グループ化 41"/>
            <p:cNvGrpSpPr/>
            <p:nvPr/>
          </p:nvGrpSpPr>
          <p:grpSpPr>
            <a:xfrm>
              <a:off x="35496" y="4149080"/>
              <a:ext cx="3164325" cy="1940285"/>
              <a:chOff x="-913361" y="4097893"/>
              <a:chExt cx="3164325" cy="1940285"/>
            </a:xfrm>
          </p:grpSpPr>
          <p:pic>
            <p:nvPicPr>
              <p:cNvPr id="43" name="図 42" descr="マイドームおおさかの写真の写真"/>
              <p:cNvPicPr/>
              <p:nvPr/>
            </p:nvPicPr>
            <p:blipFill>
              <a:blip r:embed="rId3">
                <a:extLst>
                  <a:ext uri="{28A0092B-C50C-407E-A947-70E740481C1C}">
                    <a14:useLocalDpi xmlns:a14="http://schemas.microsoft.com/office/drawing/2010/main" val="0"/>
                  </a:ext>
                </a:extLst>
              </a:blip>
              <a:srcRect/>
              <a:stretch>
                <a:fillRect/>
              </a:stretch>
            </p:blipFill>
            <p:spPr bwMode="auto">
              <a:xfrm>
                <a:off x="-265289" y="4385925"/>
                <a:ext cx="2516253" cy="1652253"/>
              </a:xfrm>
              <a:prstGeom prst="rect">
                <a:avLst/>
              </a:prstGeom>
              <a:noFill/>
              <a:ln>
                <a:noFill/>
              </a:ln>
            </p:spPr>
          </p:pic>
          <p:sp>
            <p:nvSpPr>
              <p:cNvPr id="44" name="テキスト ボックス 43"/>
              <p:cNvSpPr txBox="1"/>
              <p:nvPr/>
            </p:nvSpPr>
            <p:spPr>
              <a:xfrm>
                <a:off x="-913361" y="4097893"/>
                <a:ext cx="3135795" cy="307777"/>
              </a:xfrm>
              <a:prstGeom prst="rect">
                <a:avLst/>
              </a:prstGeom>
              <a:noFill/>
            </p:spPr>
            <p:txBody>
              <a:bodyPr wrap="none" rtlCol="0">
                <a:spAutoFit/>
              </a:bodyPr>
              <a:lstStyle/>
              <a:p>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マイドームおおさか（</a:t>
                </a:r>
                <a:r>
                  <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S62</a:t>
                </a: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年、開館）</a:t>
                </a:r>
                <a:endPar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5" name="テキスト ボックス 44"/>
            <p:cNvSpPr txBox="1"/>
            <p:nvPr/>
          </p:nvSpPr>
          <p:spPr>
            <a:xfrm>
              <a:off x="35496" y="6161529"/>
              <a:ext cx="4248472" cy="900246"/>
            </a:xfrm>
            <a:prstGeom prst="rect">
              <a:avLst/>
            </a:prstGeom>
            <a:solidFill>
              <a:schemeClr val="bg1"/>
            </a:solidFill>
            <a:ln>
              <a:noFill/>
            </a:ln>
          </p:spPr>
          <p:txBody>
            <a:bodyPr wrap="square" rtlCol="0">
              <a:spAutoFit/>
            </a:bodyPr>
            <a:lstStyle/>
            <a:p>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所在地：大阪市中央区本町橋</a:t>
              </a:r>
              <a:r>
                <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（初代府庁跡地</a:t>
              </a:r>
              <a:r>
                <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・面積等：敷地 </a:t>
              </a:r>
              <a:r>
                <a:rPr kumimoji="1"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5419.9</a:t>
              </a:r>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建築 </a:t>
              </a:r>
              <a:r>
                <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4012.1</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延床面積 </a:t>
              </a:r>
              <a:r>
                <a:rPr kumimoji="1"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30417.5</a:t>
              </a:r>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地下</a:t>
              </a:r>
              <a:r>
                <a:rPr kumimoji="1"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階、地上</a:t>
              </a:r>
              <a:r>
                <a:rPr kumimoji="1"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階（</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展示場、事務室、研修会議室等）</a:t>
              </a:r>
              <a:endPar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＊建物：府との区分所有（約</a:t>
              </a:r>
              <a:r>
                <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割が機構）、</a:t>
              </a:r>
              <a:endPar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土地：府有地を賃借</a:t>
              </a:r>
              <a:endPar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6" name="フッター プレースホルダー 5"/>
          <p:cNvSpPr>
            <a:spLocks noGrp="1"/>
          </p:cNvSpPr>
          <p:nvPr>
            <p:ph type="ftr" sz="quarter" idx="11"/>
          </p:nvPr>
        </p:nvSpPr>
        <p:spPr>
          <a:xfrm>
            <a:off x="6084168" y="6592267"/>
            <a:ext cx="2895600" cy="365125"/>
          </a:xfrm>
        </p:spPr>
        <p:txBody>
          <a:bodyPr/>
          <a:lstStyle/>
          <a:p>
            <a:pPr algn="r"/>
            <a:r>
              <a:rPr lang="ja-JP" altLang="en-US" sz="1200" b="1" dirty="0" smtClean="0">
                <a:solidFill>
                  <a:schemeClr val="tx1">
                    <a:lumMod val="65000"/>
                    <a:lumOff val="35000"/>
                  </a:schemeClr>
                </a:solidFill>
              </a:rPr>
              <a:t>９</a:t>
            </a:r>
            <a:endParaRPr kumimoji="1" lang="ja-JP" altLang="en-US" sz="1200" b="1" dirty="0">
              <a:solidFill>
                <a:schemeClr val="tx1">
                  <a:lumMod val="65000"/>
                  <a:lumOff val="35000"/>
                </a:schemeClr>
              </a:solidFill>
            </a:endParaRPr>
          </a:p>
        </p:txBody>
      </p:sp>
      <p:graphicFrame>
        <p:nvGraphicFramePr>
          <p:cNvPr id="29" name="グラフ 28"/>
          <p:cNvGraphicFramePr/>
          <p:nvPr>
            <p:extLst>
              <p:ext uri="{D42A27DB-BD31-4B8C-83A1-F6EECF244321}">
                <p14:modId xmlns:p14="http://schemas.microsoft.com/office/powerpoint/2010/main" val="1751781127"/>
              </p:ext>
            </p:extLst>
          </p:nvPr>
        </p:nvGraphicFramePr>
        <p:xfrm>
          <a:off x="4355976" y="1243039"/>
          <a:ext cx="4064862" cy="2347891"/>
        </p:xfrm>
        <a:graphic>
          <a:graphicData uri="http://schemas.openxmlformats.org/drawingml/2006/chart">
            <c:chart xmlns:c="http://schemas.openxmlformats.org/drawingml/2006/chart" xmlns:r="http://schemas.openxmlformats.org/officeDocument/2006/relationships" r:id="rId4"/>
          </a:graphicData>
        </a:graphic>
      </p:graphicFrame>
      <p:sp>
        <p:nvSpPr>
          <p:cNvPr id="33" name="テキスト ボックス 32"/>
          <p:cNvSpPr txBox="1"/>
          <p:nvPr/>
        </p:nvSpPr>
        <p:spPr>
          <a:xfrm>
            <a:off x="3779912" y="863749"/>
            <a:ext cx="4343354" cy="276999"/>
          </a:xfrm>
          <a:prstGeom prst="rect">
            <a:avLst/>
          </a:prstGeom>
          <a:noFill/>
        </p:spPr>
        <p:txBody>
          <a:bodyPr wrap="square" rtlCol="0">
            <a:spAutoFit/>
          </a:bodyPr>
          <a:lstStyle/>
          <a:p>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稼働率の推移</a:t>
            </a:r>
            <a:endPar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248791" y="3738979"/>
            <a:ext cx="8859713" cy="2930381"/>
            <a:chOff x="179512" y="737840"/>
            <a:chExt cx="8859713" cy="2930381"/>
          </a:xfrm>
        </p:grpSpPr>
        <p:sp>
          <p:nvSpPr>
            <p:cNvPr id="27" name="ホームベース 26"/>
            <p:cNvSpPr/>
            <p:nvPr/>
          </p:nvSpPr>
          <p:spPr>
            <a:xfrm>
              <a:off x="381000" y="1124744"/>
              <a:ext cx="2143125" cy="1856581"/>
            </a:xfrm>
            <a:prstGeom prst="homePlate">
              <a:avLst>
                <a:gd name="adj" fmla="val 42327"/>
              </a:avLst>
            </a:prstGeom>
            <a:noFill/>
            <a:ln w="57150">
              <a:solidFill>
                <a:srgbClr val="80C5C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fontAlgn="base">
                <a:spcBef>
                  <a:spcPct val="0"/>
                </a:spcBef>
                <a:spcAft>
                  <a:spcPct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endPar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defTabSz="914400" fontAlgn="base">
                <a:spcBef>
                  <a:spcPct val="0"/>
                </a:spcBef>
                <a:spcAft>
                  <a:spcPct val="0"/>
                </a:spcAft>
                <a:defRPr/>
              </a:pP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・近隣類似施設との競合</a:t>
              </a:r>
              <a:endPar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defTabSz="914400" fontAlgn="base">
                <a:spcBef>
                  <a:spcPct val="0"/>
                </a:spcBef>
                <a:spcAft>
                  <a:spcPct val="0"/>
                </a:spcAft>
                <a:defRPr/>
              </a:pP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・展示会の規模縮小</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defTabSz="914400" fontAlgn="base">
                <a:spcBef>
                  <a:spcPct val="0"/>
                </a:spcBef>
                <a:spcAft>
                  <a:spcPct val="0"/>
                </a:spcAft>
                <a:defRPr/>
              </a:pP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・東京への一極集中</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defTabSz="914400" fontAlgn="base">
                <a:spcBef>
                  <a:spcPct val="0"/>
                </a:spcBef>
                <a:spcAft>
                  <a:spcPct val="0"/>
                </a:spcAft>
                <a:defRPr/>
              </a:pP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と合わせ不安定な景気</a:t>
              </a:r>
              <a:endPar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defTabSz="914400" fontAlgn="base">
                <a:spcBef>
                  <a:spcPct val="0"/>
                </a:spcBef>
                <a:spcAft>
                  <a:spcPct val="0"/>
                </a:spcAft>
                <a:defRPr/>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動向。</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フレーム 39"/>
            <p:cNvSpPr/>
            <p:nvPr/>
          </p:nvSpPr>
          <p:spPr>
            <a:xfrm>
              <a:off x="2638497" y="1124744"/>
              <a:ext cx="6113914" cy="1046956"/>
            </a:xfrm>
            <a:prstGeom prst="frame">
              <a:avLst>
                <a:gd name="adj1" fmla="val 11539"/>
              </a:avLst>
            </a:prstGeom>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fontAlgn="base">
                <a:spcBef>
                  <a:spcPct val="0"/>
                </a:spcBef>
                <a:spcAft>
                  <a:spcPct val="0"/>
                </a:spcAft>
                <a:defRPr/>
              </a:pP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●展示場</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収益 </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576,23</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千円 （前年度比 ： </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107.5%</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●稼　　働　　率 </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67.2</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（前年度比 ：  </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105.5%</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●催　事　件　数 </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299</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件（前年度比 ：   </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111.2%</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額縁 29"/>
            <p:cNvSpPr/>
            <p:nvPr/>
          </p:nvSpPr>
          <p:spPr>
            <a:xfrm>
              <a:off x="179512" y="737840"/>
              <a:ext cx="2574045" cy="314896"/>
            </a:xfrm>
            <a:prstGeom prst="bevel">
              <a:avLst/>
            </a:prstGeom>
            <a:solidFill>
              <a:srgbClr val="B7DEE8"/>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50000"/>
                </a:spcBef>
                <a:spcAft>
                  <a:spcPct val="0"/>
                </a:spcAft>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実績　（展示場事業）</a:t>
              </a:r>
            </a:p>
          </p:txBody>
        </p:sp>
        <p:grpSp>
          <p:nvGrpSpPr>
            <p:cNvPr id="2" name="グループ化 37"/>
            <p:cNvGrpSpPr>
              <a:grpSpLocks/>
            </p:cNvGrpSpPr>
            <p:nvPr/>
          </p:nvGrpSpPr>
          <p:grpSpPr bwMode="auto">
            <a:xfrm>
              <a:off x="2316592" y="2060848"/>
              <a:ext cx="6722633" cy="1206227"/>
              <a:chOff x="2429932" y="2954048"/>
              <a:chExt cx="5903457" cy="1691207"/>
            </a:xfrm>
            <a:solidFill>
              <a:srgbClr val="D1FBFA"/>
            </a:solidFill>
          </p:grpSpPr>
          <p:sp>
            <p:nvSpPr>
              <p:cNvPr id="28" name="上矢印吹き出し 27"/>
              <p:cNvSpPr/>
              <p:nvPr/>
            </p:nvSpPr>
            <p:spPr>
              <a:xfrm>
                <a:off x="2429932" y="2971062"/>
                <a:ext cx="1923800" cy="1674193"/>
              </a:xfrm>
              <a:prstGeom prst="upArrowCallout">
                <a:avLst>
                  <a:gd name="adj1" fmla="val 25000"/>
                  <a:gd name="adj2" fmla="val 25260"/>
                  <a:gd name="adj3" fmla="val 10058"/>
                  <a:gd name="adj4" fmla="val 87463"/>
                </a:avLst>
              </a:prstGeom>
              <a:grp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ltLang="ja-JP" sz="1100" i="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defRPr/>
                </a:pPr>
                <a:r>
                  <a:rPr lang="ja-JP" altLang="en-US" sz="11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新規顧客・イベントの獲得</a:t>
                </a:r>
              </a:p>
              <a:p>
                <a:pPr defTabSz="914400" fontAlgn="base">
                  <a:spcBef>
                    <a:spcPct val="0"/>
                  </a:spcBef>
                  <a:spcAft>
                    <a:spcPct val="0"/>
                  </a:spcAft>
                  <a:defRPr/>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・東京オフィスを拠点とした営業</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活動の推進　</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・広告代理店・企画会社と連携した</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営業の推進</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defRPr/>
                </a:pPr>
                <a:endPar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上矢印吹き出し 34"/>
              <p:cNvSpPr/>
              <p:nvPr/>
            </p:nvSpPr>
            <p:spPr>
              <a:xfrm>
                <a:off x="4420648" y="2971061"/>
                <a:ext cx="1952840" cy="1674193"/>
              </a:xfrm>
              <a:prstGeom prst="upArrowCallout">
                <a:avLst>
                  <a:gd name="adj1" fmla="val 22150"/>
                  <a:gd name="adj2" fmla="val 26087"/>
                  <a:gd name="adj3" fmla="val 9571"/>
                  <a:gd name="adj4" fmla="val 87404"/>
                </a:avLst>
              </a:prstGeom>
              <a:grp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ltLang="ja-JP" sz="1100" i="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defRPr/>
                </a:pPr>
                <a:r>
                  <a:rPr lang="ja-JP" altLang="en-US" sz="11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利用促進支援・情報発信</a:t>
                </a:r>
              </a:p>
              <a:p>
                <a:pPr defTabSz="914400" fontAlgn="base">
                  <a:spcBef>
                    <a:spcPct val="0"/>
                  </a:spcBef>
                  <a:spcAft>
                    <a:spcPct val="0"/>
                  </a:spcAft>
                  <a:defRPr/>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・公的産業機関等の催事の支援</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・大阪観光局等の</a:t>
                </a:r>
                <a:r>
                  <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関連機関</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への広報活動</a:t>
                </a:r>
              </a:p>
              <a:p>
                <a:pPr defTabSz="914400" fontAlgn="base">
                  <a:spcBef>
                    <a:spcPct val="0"/>
                  </a:spcBef>
                  <a:spcAft>
                    <a:spcPct val="0"/>
                  </a:spcAft>
                  <a:defRPr/>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リスティング</a:t>
                </a:r>
                <a:r>
                  <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交通広告の掲出</a:t>
                </a:r>
                <a:endPar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defRPr/>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上矢印吹き出し 33"/>
              <p:cNvSpPr/>
              <p:nvPr/>
            </p:nvSpPr>
            <p:spPr>
              <a:xfrm>
                <a:off x="6457877" y="2954048"/>
                <a:ext cx="1875512" cy="1691207"/>
              </a:xfrm>
              <a:prstGeom prst="upArrowCallout">
                <a:avLst>
                  <a:gd name="adj1" fmla="val 25000"/>
                  <a:gd name="adj2" fmla="val 27656"/>
                  <a:gd name="adj3" fmla="val 10577"/>
                  <a:gd name="adj4" fmla="val 87186"/>
                </a:avLst>
              </a:prstGeom>
              <a:grp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ltLang="ja-JP" sz="1100" i="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defRPr/>
                </a:pPr>
                <a:r>
                  <a:rPr lang="ja-JP" altLang="en-US" sz="11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催事・顧客管理の効</a:t>
                </a:r>
                <a:r>
                  <a:rPr lang="ja-JP" altLang="en-US" sz="1100" b="1" i="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率化</a:t>
                </a:r>
              </a:p>
              <a:p>
                <a:pPr defTabSz="914400" fontAlgn="base">
                  <a:spcBef>
                    <a:spcPct val="0"/>
                  </a:spcBef>
                  <a:spcAft>
                    <a:spcPct val="0"/>
                  </a:spcAft>
                  <a:defRPr/>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Web</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予約</a:t>
                </a:r>
                <a:r>
                  <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催事管理システムに</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よる顧客管理</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endPar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8" name="円/楕円 17"/>
            <p:cNvSpPr/>
            <p:nvPr/>
          </p:nvSpPr>
          <p:spPr>
            <a:xfrm>
              <a:off x="395783" y="1196752"/>
              <a:ext cx="1419369" cy="425592"/>
            </a:xfrm>
            <a:prstGeom prst="ellipse">
              <a:avLst/>
            </a:prstGeom>
            <a:solidFill>
              <a:srgbClr val="A6C7FC"/>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fontAlgn="base">
                <a:spcBef>
                  <a:spcPct val="0"/>
                </a:spcBef>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取巻く環境</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円/楕円 5"/>
            <p:cNvSpPr/>
            <p:nvPr/>
          </p:nvSpPr>
          <p:spPr>
            <a:xfrm>
              <a:off x="2696492" y="3212976"/>
              <a:ext cx="5438775" cy="455245"/>
            </a:xfrm>
            <a:prstGeom prst="ellipse">
              <a:avLst/>
            </a:prstGeom>
            <a:solidFill>
              <a:srgbClr val="F3FF5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収　　益　　向　　上　　策</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982260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6512" y="19894"/>
            <a:ext cx="9144000" cy="456778"/>
            <a:chOff x="-11112" y="19894"/>
            <a:chExt cx="9144000" cy="456778"/>
          </a:xfrm>
        </p:grpSpPr>
        <p:sp>
          <p:nvSpPr>
            <p:cNvPr id="3"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財務状況</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年度決算）</a:t>
              </a:r>
              <a:endPar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5" name="正方形/長方形 4"/>
          <p:cNvSpPr/>
          <p:nvPr/>
        </p:nvSpPr>
        <p:spPr>
          <a:xfrm>
            <a:off x="0" y="648441"/>
            <a:ext cx="9009508" cy="162843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800"/>
              </a:lnSpc>
              <a:spcBef>
                <a:spcPct val="20000"/>
              </a:spcBef>
              <a:buClr>
                <a:prstClr val="black"/>
              </a:buClr>
              <a:buSzPct val="70000"/>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経常収支額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経常収益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52</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9,609</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万円</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、経常</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費用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53</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2,210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万円、当期経常増減額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5,254</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20000"/>
              </a:spcBef>
              <a:buClr>
                <a:prstClr val="black"/>
              </a:buClr>
              <a:buSzPct val="70000"/>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評価損益前経常損益額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2,601</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万円（＊有価証券等の評価損益を除く実質収支）</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20000"/>
              </a:spcBef>
              <a:buClr>
                <a:prstClr val="black"/>
              </a:buClr>
              <a:buSzPct val="70000"/>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負債</a:t>
            </a:r>
            <a:r>
              <a:rPr lang="zh-TW"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残高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372</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4,759</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万円</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（固定</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負債のうち長期借入金</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255.7</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zh-TW"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20000"/>
              </a:spcBef>
              <a:buClr>
                <a:prstClr val="black"/>
              </a:buClr>
              <a:buSzPct val="70000"/>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資産</a:t>
            </a:r>
            <a:r>
              <a:rPr lang="zh-TW"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残高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453</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5,334</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万円</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（固定</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資産のうち特定資産</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基金等</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262.2</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20000"/>
              </a:spcBef>
              <a:buClr>
                <a:prstClr val="black"/>
              </a:buClr>
              <a:buSzPct val="70000"/>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正味</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財産期末残高 ：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81</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574</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20000"/>
              </a:spcBef>
              <a:buClr>
                <a:prstClr val="black"/>
              </a:buClr>
              <a:buSzPct val="70000"/>
            </a:pPr>
            <a:endParaRPr lang="en-US" altLang="ja-JP" sz="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Bef>
                <a:spcPct val="20000"/>
              </a:spcBef>
              <a:buClr>
                <a:prstClr val="black"/>
              </a:buClr>
              <a:buSzPct val="70000"/>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大阪府の財政的関与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278</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ct val="20000"/>
              </a:spcBef>
              <a:buClr>
                <a:prstClr val="black"/>
              </a:buClr>
              <a:buSzPct val="70000"/>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内訳</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補助金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 負担金／</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0.9</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  貸付金／</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266</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（うち単年度</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貸付金</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250</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損失補償金／</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9.9</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79512" y="2780928"/>
            <a:ext cx="7139004" cy="276999"/>
          </a:xfrm>
          <a:prstGeom prst="rect">
            <a:avLst/>
          </a:prstGeom>
          <a:noFill/>
        </p:spPr>
        <p:txBody>
          <a:bodyPr wrap="square" rtlCol="0">
            <a:spAutoFit/>
          </a:bodyPr>
          <a:lstStyle/>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　当機構</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と府の財政支出の関係</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395536" y="3061091"/>
            <a:ext cx="8312100" cy="3436615"/>
            <a:chOff x="395536" y="2957689"/>
            <a:chExt cx="8312100" cy="3436615"/>
          </a:xfrm>
        </p:grpSpPr>
        <p:sp>
          <p:nvSpPr>
            <p:cNvPr id="8" name="角丸四角形 7"/>
            <p:cNvSpPr/>
            <p:nvPr/>
          </p:nvSpPr>
          <p:spPr>
            <a:xfrm>
              <a:off x="2156178" y="2957689"/>
              <a:ext cx="6551458" cy="3436615"/>
            </a:xfrm>
            <a:prstGeom prst="roundRect">
              <a:avLst>
                <a:gd name="adj" fmla="val 3152"/>
              </a:avLst>
            </a:prstGeom>
            <a:noFill/>
            <a:ln w="952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lumMod val="75000"/>
                    <a:lumOff val="25000"/>
                  </a:prstClr>
                </a:solidFill>
              </a:endParaRPr>
            </a:p>
          </p:txBody>
        </p:sp>
        <p:sp>
          <p:nvSpPr>
            <p:cNvPr id="9" name="正方形/長方形 8"/>
            <p:cNvSpPr/>
            <p:nvPr/>
          </p:nvSpPr>
          <p:spPr>
            <a:xfrm>
              <a:off x="395536" y="3356992"/>
              <a:ext cx="1368152" cy="2639194"/>
            </a:xfrm>
            <a:prstGeom prst="rect">
              <a:avLst/>
            </a:prstGeom>
            <a:noFill/>
            <a:ln w="12700">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4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400" b="1" u="sng"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en-US" sz="12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当機構</a:t>
              </a:r>
              <a:r>
                <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への</a:t>
              </a:r>
            </a:p>
            <a:p>
              <a:pPr algn="ctr"/>
              <a:r>
                <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財政支出</a:t>
              </a:r>
            </a:p>
            <a:p>
              <a:pPr algn="ctr"/>
              <a:r>
                <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合計</a:t>
              </a: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2</a:t>
              </a:r>
              <a:r>
                <a:rPr lang="en-US" altLang="ja-JP" sz="12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78.6</a:t>
              </a:r>
              <a:r>
                <a:rPr lang="ja-JP" altLang="en-US" sz="12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＊単年度貸付金を除く</a:t>
              </a:r>
              <a:endPar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28.6</a:t>
              </a:r>
              <a:r>
                <a:rPr lang="ja-JP" altLang="en-US" sz="9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900" b="1" u="sng"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注）</a:t>
              </a: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6991350" y="3501008"/>
              <a:ext cx="1524000" cy="2407521"/>
            </a:xfrm>
            <a:prstGeom prst="rect">
              <a:avLst/>
            </a:prstGeom>
            <a:solidFill>
              <a:schemeClr val="accent6">
                <a:lumMod val="20000"/>
                <a:lumOff val="80000"/>
              </a:schemeClr>
            </a:solidFill>
            <a:ln w="19050">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マイドームおおさかの</a:t>
              </a:r>
            </a:p>
            <a:p>
              <a:pPr algn="ctr"/>
              <a:r>
                <a:rPr lang="ja-JP" altLang="en-US"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運営・管理</a:t>
              </a:r>
            </a:p>
            <a:p>
              <a:pPr algn="ctr"/>
              <a:r>
                <a:rPr lang="en-US"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8.1</a:t>
              </a:r>
              <a:r>
                <a:rPr lang="ja-JP" altLang="en-US"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府有部分の共益費</a:t>
              </a:r>
              <a:endPar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9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負担</a:t>
              </a:r>
              <a:r>
                <a:rPr lang="ja-JP" altLang="en-US" sz="9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金</a:t>
              </a: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0.5</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sz="1200" b="1" kern="1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339752" y="3497776"/>
              <a:ext cx="4403948" cy="2391703"/>
            </a:xfrm>
            <a:prstGeom prst="rect">
              <a:avLst/>
            </a:prstGeom>
            <a:solidFill>
              <a:schemeClr val="accent5">
                <a:lumMod val="20000"/>
                <a:lumOff val="80000"/>
              </a:schemeClr>
            </a:solidFill>
            <a:ln w="19050">
              <a:solidFill>
                <a:schemeClr val="tx1">
                  <a:lumMod val="75000"/>
                  <a:lumOff val="25000"/>
                </a:schemeClr>
              </a:solid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2"/>
            <p:cNvSpPr txBox="1">
              <a:spLocks noChangeArrowheads="1"/>
            </p:cNvSpPr>
            <p:nvPr/>
          </p:nvSpPr>
          <p:spPr bwMode="auto">
            <a:xfrm>
              <a:off x="3657550" y="3034689"/>
              <a:ext cx="4514850" cy="322303"/>
            </a:xfrm>
            <a:prstGeom prst="rect">
              <a:avLst/>
            </a:prstGeom>
            <a:noFill/>
            <a:ln w="9525">
              <a:noFill/>
              <a:miter lim="800000"/>
              <a:headEnd/>
              <a:tailEnd/>
            </a:ln>
          </p:spPr>
          <p:txBody>
            <a:bodyPr rot="0" vert="horz" wrap="square" lIns="91440" tIns="45720" rIns="91440" bIns="45720" anchor="t" anchorCtr="0">
              <a:noAutofit/>
            </a:bodyPr>
            <a:lstStyle/>
            <a:p>
              <a:pPr algn="just"/>
              <a:r>
                <a:rPr lang="ja-JP" altLang="en-US" sz="13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（公財</a:t>
              </a:r>
              <a:r>
                <a:rPr lang="ja-JP" altLang="en-US" sz="1300" b="1" u="sng"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）大阪産業振興機構　</a:t>
              </a:r>
              <a:r>
                <a:rPr lang="en-US" altLang="ja-JP" sz="13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53.2</a:t>
              </a:r>
              <a:r>
                <a:rPr lang="ja-JP" altLang="en-US" sz="1300" b="1" u="sng"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300" u="sng"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1613917" y="3677769"/>
              <a:ext cx="4974307" cy="327660"/>
              <a:chOff x="1613917" y="3802395"/>
              <a:chExt cx="4974307" cy="327660"/>
            </a:xfrm>
          </p:grpSpPr>
          <p:sp>
            <p:nvSpPr>
              <p:cNvPr id="37" name="正方形/長方形 36"/>
              <p:cNvSpPr/>
              <p:nvPr/>
            </p:nvSpPr>
            <p:spPr>
              <a:xfrm>
                <a:off x="3133725" y="3861048"/>
                <a:ext cx="3454499" cy="229379"/>
              </a:xfrm>
              <a:prstGeom prst="rect">
                <a:avLst/>
              </a:prstGeom>
              <a:ln w="12700">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800"/>
                  </a:lnSpc>
                </a:pPr>
                <a:r>
                  <a:rPr lang="en-US" altLang="ja-JP"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販路開拓支援</a:t>
                </a:r>
                <a:r>
                  <a:rPr lang="en-US" altLang="ja-JP"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3.1</a:t>
                </a:r>
                <a:r>
                  <a:rPr lang="ja-JP" altLang="en-US"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右矢印 37"/>
              <p:cNvSpPr/>
              <p:nvPr/>
            </p:nvSpPr>
            <p:spPr>
              <a:xfrm>
                <a:off x="1613917" y="3802395"/>
                <a:ext cx="1477199" cy="327660"/>
              </a:xfrm>
              <a:prstGeom prst="rightArrow">
                <a:avLst>
                  <a:gd name="adj1" fmla="val 61111"/>
                  <a:gd name="adj2" fmla="val 48125"/>
                </a:avLst>
              </a:prstGeom>
              <a:ln w="1905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補助金 </a:t>
                </a: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9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 name="テキスト ボックス 13"/>
            <p:cNvSpPr txBox="1"/>
            <p:nvPr/>
          </p:nvSpPr>
          <p:spPr>
            <a:xfrm>
              <a:off x="7092280" y="3356992"/>
              <a:ext cx="961106" cy="281568"/>
            </a:xfrm>
            <a:prstGeom prst="rect">
              <a:avLst/>
            </a:prstGeom>
            <a:solidFill>
              <a:schemeClr val="tx1">
                <a:lumMod val="75000"/>
                <a:lumOff val="2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200" b="1" kern="10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収益事業</a:t>
              </a:r>
              <a:endParaRPr lang="ja-JP" altLang="ja-JP" sz="1200" b="1" kern="1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3"/>
            <p:cNvSpPr txBox="1"/>
            <p:nvPr/>
          </p:nvSpPr>
          <p:spPr>
            <a:xfrm>
              <a:off x="2483768" y="3356992"/>
              <a:ext cx="1177130" cy="281568"/>
            </a:xfrm>
            <a:prstGeom prst="rect">
              <a:avLst/>
            </a:prstGeom>
            <a:solidFill>
              <a:schemeClr val="tx1">
                <a:lumMod val="75000"/>
                <a:lumOff val="2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200" b="1" kern="1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公益</a:t>
              </a:r>
              <a:r>
                <a:rPr lang="ja-JP" altLang="en-US" sz="1200" b="1" kern="10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a:t>
              </a:r>
              <a:endParaRPr lang="ja-JP" altLang="ja-JP" sz="1200" b="1" kern="1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p:cNvGrpSpPr/>
            <p:nvPr/>
          </p:nvGrpSpPr>
          <p:grpSpPr>
            <a:xfrm>
              <a:off x="1619672" y="4037809"/>
              <a:ext cx="4968552" cy="472088"/>
              <a:chOff x="1619672" y="4090033"/>
              <a:chExt cx="4968552" cy="472088"/>
            </a:xfrm>
          </p:grpSpPr>
          <p:sp>
            <p:nvSpPr>
              <p:cNvPr id="35" name="正方形/長方形 34"/>
              <p:cNvSpPr/>
              <p:nvPr/>
            </p:nvSpPr>
            <p:spPr>
              <a:xfrm>
                <a:off x="3133725" y="4221088"/>
                <a:ext cx="3454499" cy="228985"/>
              </a:xfrm>
              <a:prstGeom prst="rect">
                <a:avLst/>
              </a:prstGeom>
              <a:ln w="12700">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800"/>
                  </a:lnSpc>
                </a:pPr>
                <a:r>
                  <a:rPr lang="en-US" altLang="ja-JP"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国際ビジネス支援</a:t>
                </a:r>
                <a:r>
                  <a:rPr lang="en-US" altLang="ja-JP"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0.8</a:t>
                </a:r>
                <a:r>
                  <a:rPr lang="ja-JP" altLang="en-US"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右矢印 35"/>
              <p:cNvSpPr/>
              <p:nvPr/>
            </p:nvSpPr>
            <p:spPr>
              <a:xfrm>
                <a:off x="1619672" y="4090033"/>
                <a:ext cx="1502728" cy="472088"/>
              </a:xfrm>
              <a:prstGeom prst="rightArrow">
                <a:avLst>
                  <a:gd name="adj1" fmla="val 61111"/>
                  <a:gd name="adj2" fmla="val 41108"/>
                </a:avLst>
              </a:prstGeom>
              <a:ln w="1905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補助金 </a:t>
                </a: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0.3</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負担金 </a:t>
                </a: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0.3</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9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7" name="グループ化 16"/>
            <p:cNvGrpSpPr/>
            <p:nvPr/>
          </p:nvGrpSpPr>
          <p:grpSpPr>
            <a:xfrm>
              <a:off x="1619672" y="4541865"/>
              <a:ext cx="4968552" cy="472088"/>
              <a:chOff x="1619672" y="4541865"/>
              <a:chExt cx="4968552" cy="472088"/>
            </a:xfrm>
          </p:grpSpPr>
          <p:sp>
            <p:nvSpPr>
              <p:cNvPr id="33" name="正方形/長方形 32"/>
              <p:cNvSpPr/>
              <p:nvPr/>
            </p:nvSpPr>
            <p:spPr>
              <a:xfrm>
                <a:off x="3133726" y="4613873"/>
                <a:ext cx="3454498" cy="206095"/>
              </a:xfrm>
              <a:prstGeom prst="rect">
                <a:avLst/>
              </a:prstGeom>
              <a:ln w="12700">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800"/>
                  </a:lnSpc>
                </a:pPr>
                <a:r>
                  <a:rPr lang="en-US" altLang="ja-JP"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資金支援（設備貸与）</a:t>
                </a:r>
                <a:r>
                  <a:rPr lang="en-US" altLang="ja-JP"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17.4</a:t>
                </a:r>
                <a:r>
                  <a:rPr lang="ja-JP" altLang="en-US" sz="12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2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右矢印 33"/>
              <p:cNvSpPr/>
              <p:nvPr/>
            </p:nvSpPr>
            <p:spPr>
              <a:xfrm>
                <a:off x="1619672" y="4541865"/>
                <a:ext cx="1502728" cy="472088"/>
              </a:xfrm>
              <a:prstGeom prst="rightArrow">
                <a:avLst>
                  <a:gd name="adj1" fmla="val 61111"/>
                  <a:gd name="adj2" fmla="val 41108"/>
                </a:avLst>
              </a:prstGeom>
              <a:ln w="1905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貸付金  </a:t>
                </a: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補助金　</a:t>
                </a: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0.3</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9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8" name="グループ化 17"/>
            <p:cNvGrpSpPr/>
            <p:nvPr/>
          </p:nvGrpSpPr>
          <p:grpSpPr>
            <a:xfrm>
              <a:off x="1619672" y="4928327"/>
              <a:ext cx="4968552" cy="837674"/>
              <a:chOff x="1619672" y="4928327"/>
              <a:chExt cx="4968552" cy="837674"/>
            </a:xfrm>
          </p:grpSpPr>
          <p:grpSp>
            <p:nvGrpSpPr>
              <p:cNvPr id="26" name="グループ化 25"/>
              <p:cNvGrpSpPr/>
              <p:nvPr/>
            </p:nvGrpSpPr>
            <p:grpSpPr>
              <a:xfrm>
                <a:off x="3143251" y="5173538"/>
                <a:ext cx="3444973" cy="592463"/>
                <a:chOff x="3110097" y="5245546"/>
                <a:chExt cx="3478127" cy="592463"/>
              </a:xfrm>
            </p:grpSpPr>
            <p:sp>
              <p:nvSpPr>
                <p:cNvPr id="30" name="正方形/長方形 29"/>
                <p:cNvSpPr/>
                <p:nvPr/>
              </p:nvSpPr>
              <p:spPr>
                <a:xfrm>
                  <a:off x="4283968" y="5248759"/>
                  <a:ext cx="1152128" cy="589250"/>
                </a:xfrm>
                <a:prstGeom prst="rect">
                  <a:avLst/>
                </a:prstGeom>
                <a:ln w="19050">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45720" rIns="0" bIns="45720" numCol="1" spcCol="0" rtlCol="0" fromWordArt="0" anchor="ctr" anchorCtr="0" forceAA="0" compatLnSpc="1">
                  <a:prstTxWarp prst="textNoShape">
                    <a:avLst/>
                  </a:prstTxWarp>
                  <a:noAutofit/>
                </a:bodyPr>
                <a:lstStyle/>
                <a:p>
                  <a:pPr algn="ctr">
                    <a:lnSpc>
                      <a:spcPts val="1500"/>
                    </a:lnSpc>
                  </a:pPr>
                  <a:r>
                    <a:rPr lang="ja-JP" altLang="en-US"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地域創造</a:t>
                  </a:r>
                  <a:endParaRPr lang="en-US" altLang="ja-JP"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500"/>
                    </a:lnSpc>
                  </a:pPr>
                  <a:r>
                    <a:rPr lang="ja-JP" altLang="en-US"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ファンド</a:t>
                  </a:r>
                  <a:r>
                    <a:rPr lang="en-US" altLang="ja-JP"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3.9</a:t>
                  </a:r>
                  <a:r>
                    <a:rPr lang="ja-JP" altLang="en-US"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ja-JP" altLang="en-US" sz="12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5436096" y="5248759"/>
                  <a:ext cx="1152128" cy="589250"/>
                </a:xfrm>
                <a:prstGeom prst="rect">
                  <a:avLst/>
                </a:prstGeom>
                <a:ln w="19050">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45720" rIns="0" bIns="45720" numCol="1" spcCol="0" rtlCol="0" fromWordArt="0" anchor="ctr" anchorCtr="0" forceAA="0" compatLnSpc="1">
                  <a:prstTxWarp prst="textNoShape">
                    <a:avLst/>
                  </a:prstTxWarp>
                  <a:noAutofit/>
                </a:bodyPr>
                <a:lstStyle/>
                <a:p>
                  <a:pPr algn="ctr">
                    <a:lnSpc>
                      <a:spcPts val="1500"/>
                    </a:lnSpc>
                  </a:pPr>
                  <a:r>
                    <a:rPr lang="ja-JP" altLang="en-US"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ベンチャー支援</a:t>
                  </a:r>
                  <a:endParaRPr lang="en-US" altLang="ja-JP"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500"/>
                    </a:lnSpc>
                  </a:pPr>
                  <a:r>
                    <a:rPr lang="en-US" altLang="ja-JP"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0.2</a:t>
                  </a:r>
                  <a:r>
                    <a:rPr lang="ja-JP" altLang="en-US"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ja-JP" altLang="en-US" sz="105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3110097" y="5245546"/>
                  <a:ext cx="1173872" cy="592463"/>
                </a:xfrm>
                <a:prstGeom prst="rect">
                  <a:avLst/>
                </a:prstGeom>
                <a:ln w="19050">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45720" rIns="0" bIns="45720" numCol="1" spcCol="0" rtlCol="0" fromWordArt="0" anchor="t" anchorCtr="0" forceAA="0" compatLnSpc="1">
                  <a:prstTxWarp prst="textNoShape">
                    <a:avLst/>
                  </a:prstTxWarp>
                  <a:noAutofit/>
                </a:bodyPr>
                <a:lstStyle/>
                <a:p>
                  <a:pPr algn="ctr">
                    <a:lnSpc>
                      <a:spcPts val="1400"/>
                    </a:lnSpc>
                  </a:pPr>
                  <a:r>
                    <a:rPr lang="ja-JP" altLang="en-US" sz="105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中小企業等</a:t>
                  </a:r>
                  <a:endParaRPr lang="en-US" altLang="ja-JP" sz="105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400"/>
                    </a:lnSpc>
                  </a:pPr>
                  <a:r>
                    <a:rPr lang="ja-JP" altLang="en-US" sz="105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金融新戦略</a:t>
                  </a:r>
                  <a:endParaRPr lang="en-US" altLang="ja-JP" sz="105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400"/>
                    </a:lnSpc>
                  </a:pPr>
                  <a:r>
                    <a:rPr lang="en-US" altLang="ja-JP"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18.4</a:t>
                  </a:r>
                  <a:r>
                    <a:rPr lang="ja-JP" altLang="en-US" sz="105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05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円</a:t>
                  </a:r>
                </a:p>
              </p:txBody>
            </p:sp>
          </p:grpSp>
          <p:sp>
            <p:nvSpPr>
              <p:cNvPr id="27" name="正方形/長方形 26"/>
              <p:cNvSpPr/>
              <p:nvPr/>
            </p:nvSpPr>
            <p:spPr>
              <a:xfrm>
                <a:off x="4404221" y="5549977"/>
                <a:ext cx="2016224" cy="175495"/>
              </a:xfrm>
              <a:prstGeom prst="rect">
                <a:avLst/>
              </a:prstGeom>
              <a:ln w="9525">
                <a:solidFill>
                  <a:schemeClr val="tx1"/>
                </a:solidFill>
                <a:prstDash val="dash"/>
              </a:ln>
            </p:spPr>
            <p:style>
              <a:lnRef idx="2">
                <a:schemeClr val="accent6"/>
              </a:lnRef>
              <a:fillRef idx="1">
                <a:schemeClr val="lt1"/>
              </a:fillRef>
              <a:effectRef idx="0">
                <a:schemeClr val="accent6"/>
              </a:effectRef>
              <a:fontRef idx="minor">
                <a:schemeClr val="dk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100"/>
                  </a:lnSpc>
                </a:pPr>
                <a:r>
                  <a:rPr lang="ja-JP" altLang="en-US" sz="8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府貸付金等で造成した基金を原資に実施</a:t>
                </a:r>
                <a:endParaRPr lang="ja-JP" altLang="en-US" sz="8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右矢印 27"/>
              <p:cNvSpPr/>
              <p:nvPr/>
            </p:nvSpPr>
            <p:spPr>
              <a:xfrm>
                <a:off x="1619672" y="5189937"/>
                <a:ext cx="1502728" cy="472088"/>
              </a:xfrm>
              <a:prstGeom prst="rightArrow">
                <a:avLst>
                  <a:gd name="adj1" fmla="val 61111"/>
                  <a:gd name="adj2" fmla="val 41108"/>
                </a:avLst>
              </a:prstGeom>
              <a:ln w="1905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貸付金       </a:t>
                </a: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250</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損失補償金 </a:t>
                </a:r>
                <a:r>
                  <a:rPr lang="en-US" altLang="ja-JP"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9.9</a:t>
                </a:r>
                <a:r>
                  <a:rPr lang="ja-JP" altLang="en-US" sz="9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9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3075110" y="4928327"/>
                <a:ext cx="1136850" cy="261610"/>
              </a:xfrm>
              <a:prstGeom prst="rect">
                <a:avLst/>
              </a:prstGeom>
              <a:noFill/>
            </p:spPr>
            <p:txBody>
              <a:bodyPr wrap="none" rtlCol="0">
                <a:spAutoFit/>
              </a:bodyPr>
              <a:lstStyle/>
              <a:p>
                <a:r>
                  <a:rPr lang="en-US" altLang="ja-JP" sz="1050" dirty="0" smtClean="0">
                    <a:solidFill>
                      <a:prstClr val="black">
                        <a:lumMod val="75000"/>
                        <a:lumOff val="25000"/>
                      </a:prstClr>
                    </a:solidFill>
                    <a:latin typeface="Meiryo UI" pitchFamily="50" charset="-128"/>
                    <a:ea typeface="Meiryo UI" pitchFamily="50" charset="-128"/>
                    <a:cs typeface="Meiryo UI" pitchFamily="50" charset="-128"/>
                  </a:rPr>
                  <a:t>〔</a:t>
                </a:r>
                <a:r>
                  <a:rPr lang="ja-JP" altLang="en-US" sz="1050" dirty="0" smtClean="0">
                    <a:solidFill>
                      <a:prstClr val="black">
                        <a:lumMod val="75000"/>
                        <a:lumOff val="25000"/>
                      </a:prstClr>
                    </a:solidFill>
                    <a:latin typeface="Meiryo UI" pitchFamily="50" charset="-128"/>
                    <a:ea typeface="Meiryo UI" pitchFamily="50" charset="-128"/>
                    <a:cs typeface="Meiryo UI" pitchFamily="50" charset="-128"/>
                  </a:rPr>
                  <a:t>時限付き事業</a:t>
                </a:r>
                <a:r>
                  <a:rPr lang="en-US" altLang="ja-JP" sz="1050" dirty="0" smtClean="0">
                    <a:solidFill>
                      <a:prstClr val="black">
                        <a:lumMod val="75000"/>
                        <a:lumOff val="25000"/>
                      </a:prstClr>
                    </a:solidFill>
                    <a:latin typeface="Meiryo UI" pitchFamily="50" charset="-128"/>
                    <a:ea typeface="Meiryo UI" pitchFamily="50" charset="-128"/>
                    <a:cs typeface="Meiryo UI" pitchFamily="50" charset="-128"/>
                  </a:rPr>
                  <a:t>〕</a:t>
                </a:r>
                <a:endParaRPr lang="ja-JP" altLang="en-US" sz="1050" dirty="0">
                  <a:solidFill>
                    <a:prstClr val="black">
                      <a:lumMod val="75000"/>
                      <a:lumOff val="25000"/>
                    </a:prstClr>
                  </a:solidFill>
                  <a:latin typeface="Meiryo UI" pitchFamily="50" charset="-128"/>
                  <a:ea typeface="Meiryo UI" pitchFamily="50" charset="-128"/>
                  <a:cs typeface="Meiryo UI" pitchFamily="50" charset="-128"/>
                </a:endParaRPr>
              </a:p>
            </p:txBody>
          </p:sp>
        </p:grpSp>
        <p:grpSp>
          <p:nvGrpSpPr>
            <p:cNvPr id="19" name="グループ化 18"/>
            <p:cNvGrpSpPr/>
            <p:nvPr/>
          </p:nvGrpSpPr>
          <p:grpSpPr>
            <a:xfrm>
              <a:off x="4100229" y="5982026"/>
              <a:ext cx="4452899" cy="331388"/>
              <a:chOff x="3947879" y="5982026"/>
              <a:chExt cx="4452899" cy="331388"/>
            </a:xfrm>
          </p:grpSpPr>
          <p:grpSp>
            <p:nvGrpSpPr>
              <p:cNvPr id="20" name="グループ化 19"/>
              <p:cNvGrpSpPr/>
              <p:nvPr/>
            </p:nvGrpSpPr>
            <p:grpSpPr>
              <a:xfrm>
                <a:off x="6363866" y="5982026"/>
                <a:ext cx="2036912" cy="321902"/>
                <a:chOff x="4719995" y="2465520"/>
                <a:chExt cx="2036912" cy="304967"/>
              </a:xfrm>
            </p:grpSpPr>
            <p:sp>
              <p:nvSpPr>
                <p:cNvPr id="24" name="正方形/長方形 23"/>
                <p:cNvSpPr/>
                <p:nvPr/>
              </p:nvSpPr>
              <p:spPr>
                <a:xfrm>
                  <a:off x="4719995" y="2465520"/>
                  <a:ext cx="2036912" cy="304967"/>
                </a:xfrm>
                <a:prstGeom prst="rect">
                  <a:avLst/>
                </a:prstGeom>
                <a:ln w="9525">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1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1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13"/>
                <p:cNvSpPr txBox="1"/>
                <p:nvPr/>
              </p:nvSpPr>
              <p:spPr>
                <a:xfrm>
                  <a:off x="4792003" y="2503777"/>
                  <a:ext cx="999880" cy="234621"/>
                </a:xfrm>
                <a:prstGeom prst="rect">
                  <a:avLst/>
                </a:prstGeom>
                <a:solidFill>
                  <a:schemeClr val="bg1">
                    <a:lumMod val="85000"/>
                  </a:schemeClr>
                </a:solidFill>
                <a:ln w="6350">
                  <a:solidFill>
                    <a:schemeClr val="tx1">
                      <a:lumMod val="75000"/>
                      <a:lumOff val="2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1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法人会計</a:t>
                  </a:r>
                  <a:endParaRPr lang="ja-JP" altLang="ja-JP" sz="11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1" name="グループ化 20"/>
              <p:cNvGrpSpPr/>
              <p:nvPr/>
            </p:nvGrpSpPr>
            <p:grpSpPr>
              <a:xfrm>
                <a:off x="3947879" y="5991512"/>
                <a:ext cx="2352501" cy="321902"/>
                <a:chOff x="5112320" y="2474507"/>
                <a:chExt cx="2352501" cy="304967"/>
              </a:xfrm>
            </p:grpSpPr>
            <p:sp>
              <p:nvSpPr>
                <p:cNvPr id="22" name="正方形/長方形 21"/>
                <p:cNvSpPr/>
                <p:nvPr/>
              </p:nvSpPr>
              <p:spPr>
                <a:xfrm>
                  <a:off x="5112320" y="2474507"/>
                  <a:ext cx="2352501" cy="304967"/>
                </a:xfrm>
                <a:prstGeom prst="rect">
                  <a:avLst/>
                </a:prstGeom>
                <a:ln w="9525">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1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CMS</a:t>
                  </a:r>
                  <a:r>
                    <a:rPr lang="ja-JP" altLang="en-US" sz="11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0.4</a:t>
                  </a:r>
                  <a:r>
                    <a:rPr lang="ja-JP" altLang="en-US" sz="1100"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100"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13"/>
                <p:cNvSpPr txBox="1"/>
                <p:nvPr/>
              </p:nvSpPr>
              <p:spPr>
                <a:xfrm>
                  <a:off x="5160565" y="2511219"/>
                  <a:ext cx="999590" cy="234621"/>
                </a:xfrm>
                <a:prstGeom prst="rect">
                  <a:avLst/>
                </a:prstGeom>
                <a:solidFill>
                  <a:schemeClr val="bg1">
                    <a:lumMod val="85000"/>
                  </a:schemeClr>
                </a:solidFill>
                <a:ln w="6350">
                  <a:solidFill>
                    <a:schemeClr val="tx1">
                      <a:lumMod val="75000"/>
                      <a:lumOff val="2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100" b="1" kern="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その他事業</a:t>
                  </a:r>
                  <a:endParaRPr lang="ja-JP" altLang="ja-JP" sz="1100" b="1" kern="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sp>
        <p:nvSpPr>
          <p:cNvPr id="40" name="フッター プレースホルダー 39"/>
          <p:cNvSpPr>
            <a:spLocks noGrp="1"/>
          </p:cNvSpPr>
          <p:nvPr>
            <p:ph type="ftr" sz="quarter" idx="11"/>
          </p:nvPr>
        </p:nvSpPr>
        <p:spPr>
          <a:xfrm>
            <a:off x="6257925" y="6480175"/>
            <a:ext cx="2895600" cy="365125"/>
          </a:xfrm>
        </p:spPr>
        <p:txBody>
          <a:bodyPr/>
          <a:lstStyle/>
          <a:p>
            <a:pPr algn="r"/>
            <a:r>
              <a:rPr lang="ja-JP" altLang="en-US" b="1" dirty="0" smtClean="0">
                <a:solidFill>
                  <a:prstClr val="black">
                    <a:tint val="75000"/>
                  </a:prstClr>
                </a:solidFill>
              </a:rPr>
              <a:t>１０</a:t>
            </a:r>
            <a:endParaRPr lang="ja-JP" altLang="en-US" b="1" dirty="0">
              <a:solidFill>
                <a:prstClr val="black">
                  <a:tint val="75000"/>
                </a:prstClr>
              </a:solidFill>
            </a:endParaRPr>
          </a:p>
        </p:txBody>
      </p:sp>
    </p:spTree>
    <p:extLst>
      <p:ext uri="{BB962C8B-B14F-4D97-AF65-F5344CB8AC3E}">
        <p14:creationId xmlns:p14="http://schemas.microsoft.com/office/powerpoint/2010/main" val="412448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6512" y="19894"/>
            <a:ext cx="9144000" cy="456778"/>
            <a:chOff x="-11112" y="19894"/>
            <a:chExt cx="9144000" cy="456778"/>
          </a:xfrm>
        </p:grpSpPr>
        <p:sp>
          <p:nvSpPr>
            <p:cNvPr id="3"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プロフィール</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テキスト ボックス 4"/>
          <p:cNvSpPr txBox="1"/>
          <p:nvPr/>
        </p:nvSpPr>
        <p:spPr>
          <a:xfrm>
            <a:off x="170148" y="729624"/>
            <a:ext cx="8803704" cy="3779496"/>
          </a:xfrm>
          <a:prstGeom prst="rect">
            <a:avLst/>
          </a:prstGeom>
          <a:noFill/>
        </p:spPr>
        <p:txBody>
          <a:bodyPr wrap="square" rtlCol="0">
            <a:spAutoFit/>
          </a:bodyPr>
          <a:lstStyle/>
          <a:p>
            <a:pPr marL="285750" indent="-285750">
              <a:lnSpc>
                <a:spcPts val="1600"/>
              </a:lnSpc>
              <a:spcBef>
                <a:spcPct val="20000"/>
              </a:spcBef>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称： 公益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財団法人　大阪産業振興機構</a:t>
            </a:r>
          </a:p>
          <a:p>
            <a:pPr marL="285750" indent="-285750">
              <a:lnSpc>
                <a:spcPts val="1600"/>
              </a:lnSpc>
              <a:spcBef>
                <a:spcPct val="20000"/>
              </a:spcBef>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所在地： 大阪市</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中央区本町橋２－５</a:t>
            </a:r>
          </a:p>
          <a:p>
            <a:pPr marL="285750" indent="-285750">
              <a:lnSpc>
                <a:spcPts val="1600"/>
              </a:lnSpc>
              <a:spcBef>
                <a:spcPct val="20000"/>
              </a:spcBef>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設</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立： 昭和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年７月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日（（財）大阪中央地場産業振興センターと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して設立）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1600"/>
              </a:lnSpc>
              <a:spcBef>
                <a:spcPct val="20000"/>
              </a:spcBef>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的： 府内</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における産業振興のための事業を行うことにより、地場産業をはじめと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する中小</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企業の健全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な育成及び</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ct val="200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発展</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に貢献し、もって活力ある地域経済社会の形成、</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住民の生活向上及び</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福祉の増大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に寄与する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ct val="200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（定款第３条）</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1600"/>
              </a:lnSpc>
              <a:spcBef>
                <a:spcPct val="20000"/>
              </a:spcBef>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理事長：南部英幸（元大阪府会計管理者）　常務理事：豊島英夫（大阪商工会議所）</a:t>
            </a:r>
            <a:endParaRPr lang="ja-JP" altLang="en-US" sz="1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1600"/>
              </a:lnSpc>
              <a:spcBef>
                <a:spcPct val="20000"/>
              </a:spcBef>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基本</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財産：</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4,218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万円（うち大阪府の実質的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な出捐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5,600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万</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円（</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spcBef>
                <a:spcPct val="200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出捐者</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大阪府</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1,500</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万円、大阪商工会議所</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1,500</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万円、大阪市</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1,000</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万円、東大阪市</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100</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万円</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ct val="2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八尾市</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・守口市・東大阪商工会議所</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50</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万円</a:t>
            </a:r>
          </a:p>
          <a:p>
            <a:pPr>
              <a:lnSpc>
                <a:spcPts val="1600"/>
              </a:lnSpc>
              <a:spcBef>
                <a:spcPct val="2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統合法人の出捐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ct val="2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（財）大阪府研究開発型企業振興財団</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19</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6,250</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万円</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（うち大阪府</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ct val="2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（財）大阪府中小企業振興協会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2</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万</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円</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（うち大阪府２億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ct val="2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（財）大阪府中小企業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情報センター １</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億</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3,168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円（うち大阪府</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4,000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万円）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ほか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spcBef>
                <a:spcPct val="20000"/>
              </a:spcBef>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変遷</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495752" y="4474689"/>
            <a:ext cx="8324720" cy="1978647"/>
            <a:chOff x="495752" y="4402681"/>
            <a:chExt cx="8324720" cy="1978647"/>
          </a:xfrm>
        </p:grpSpPr>
        <p:grpSp>
          <p:nvGrpSpPr>
            <p:cNvPr id="7" name="グループ化 6"/>
            <p:cNvGrpSpPr/>
            <p:nvPr/>
          </p:nvGrpSpPr>
          <p:grpSpPr>
            <a:xfrm>
              <a:off x="495752" y="4402681"/>
              <a:ext cx="8324720" cy="1978647"/>
              <a:chOff x="495752" y="4402681"/>
              <a:chExt cx="8324720" cy="1978647"/>
            </a:xfrm>
          </p:grpSpPr>
          <p:grpSp>
            <p:nvGrpSpPr>
              <p:cNvPr id="9" name="グループ化 8"/>
              <p:cNvGrpSpPr/>
              <p:nvPr/>
            </p:nvGrpSpPr>
            <p:grpSpPr>
              <a:xfrm>
                <a:off x="495752" y="4402681"/>
                <a:ext cx="8324720" cy="1978647"/>
                <a:chOff x="495752" y="4402681"/>
                <a:chExt cx="8324720" cy="1978647"/>
              </a:xfrm>
            </p:grpSpPr>
            <p:grpSp>
              <p:nvGrpSpPr>
                <p:cNvPr id="11" name="グループ化 10"/>
                <p:cNvGrpSpPr/>
                <p:nvPr/>
              </p:nvGrpSpPr>
              <p:grpSpPr>
                <a:xfrm>
                  <a:off x="495752" y="4402681"/>
                  <a:ext cx="8324720" cy="1978647"/>
                  <a:chOff x="495752" y="4737670"/>
                  <a:chExt cx="8324720" cy="1978647"/>
                </a:xfrm>
              </p:grpSpPr>
              <p:sp>
                <p:nvSpPr>
                  <p:cNvPr id="16" name="正方形/長方形 15"/>
                  <p:cNvSpPr/>
                  <p:nvPr/>
                </p:nvSpPr>
                <p:spPr>
                  <a:xfrm>
                    <a:off x="7164288" y="5021288"/>
                    <a:ext cx="1656184" cy="1238251"/>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公財</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大阪産業</a:t>
                    </a:r>
                    <a:endPar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fontAlgn="base">
                      <a:spcBef>
                        <a:spcPct val="0"/>
                      </a:spcBef>
                      <a:spcAft>
                        <a:spcPct val="0"/>
                      </a:spcAft>
                    </a:pP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振興機構</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矢印コネクタ 16"/>
                  <p:cNvCxnSpPr>
                    <a:stCxn id="32" idx="3"/>
                    <a:endCxn id="29" idx="1"/>
                  </p:cNvCxnSpPr>
                  <p:nvPr/>
                </p:nvCxnSpPr>
                <p:spPr>
                  <a:xfrm>
                    <a:off x="2247613" y="5103532"/>
                    <a:ext cx="45998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29" idx="3"/>
                    <a:endCxn id="37" idx="1"/>
                  </p:cNvCxnSpPr>
                  <p:nvPr/>
                </p:nvCxnSpPr>
                <p:spPr>
                  <a:xfrm>
                    <a:off x="4470868" y="5103532"/>
                    <a:ext cx="45998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37" idx="3"/>
                  </p:cNvCxnSpPr>
                  <p:nvPr/>
                </p:nvCxnSpPr>
                <p:spPr>
                  <a:xfrm>
                    <a:off x="6694121" y="5103532"/>
                    <a:ext cx="47016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34" idx="3"/>
                    <a:endCxn id="30" idx="1"/>
                  </p:cNvCxnSpPr>
                  <p:nvPr/>
                </p:nvCxnSpPr>
                <p:spPr>
                  <a:xfrm>
                    <a:off x="2247613" y="6053902"/>
                    <a:ext cx="45998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2400941" y="5103532"/>
                    <a:ext cx="0" cy="503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2400941" y="6064745"/>
                    <a:ext cx="0" cy="455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4636067" y="5103532"/>
                    <a:ext cx="0" cy="1416533"/>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2102975" y="4737670"/>
                    <a:ext cx="728307" cy="400110"/>
                  </a:xfrm>
                  <a:prstGeom prst="rect">
                    <a:avLst/>
                  </a:prstGeom>
                  <a:noFill/>
                </p:spPr>
                <p:txBody>
                  <a:bodyPr wrap="square" rtlCol="0">
                    <a:spAutoFit/>
                  </a:bodyPr>
                  <a:lstStyle/>
                  <a:p>
                    <a:pPr algn="ctr" fontAlgn="base">
                      <a:spcBef>
                        <a:spcPct val="0"/>
                      </a:spcBef>
                      <a:spcAft>
                        <a:spcPct val="0"/>
                      </a:spcAft>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H11.4</a:t>
                    </a:r>
                  </a:p>
                  <a:p>
                    <a:pPr algn="ctr" fontAlgn="base">
                      <a:spcBef>
                        <a:spcPct val="0"/>
                      </a:spcBef>
                      <a:spcAft>
                        <a:spcPct val="0"/>
                      </a:spcAft>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統合</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2088406" y="5695678"/>
                    <a:ext cx="728307" cy="400110"/>
                  </a:xfrm>
                  <a:prstGeom prst="rect">
                    <a:avLst/>
                  </a:prstGeom>
                  <a:noFill/>
                </p:spPr>
                <p:txBody>
                  <a:bodyPr wrap="square" rtlCol="0">
                    <a:spAutoFit/>
                  </a:bodyPr>
                  <a:lstStyle/>
                  <a:p>
                    <a:pPr algn="ctr" fontAlgn="base">
                      <a:spcBef>
                        <a:spcPct val="0"/>
                      </a:spcBef>
                      <a:spcAft>
                        <a:spcPct val="0"/>
                      </a:spcAft>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元</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.4</a:t>
                    </a:r>
                  </a:p>
                  <a:p>
                    <a:pPr algn="ctr" fontAlgn="base">
                      <a:spcBef>
                        <a:spcPct val="0"/>
                      </a:spcBef>
                      <a:spcAft>
                        <a:spcPct val="0"/>
                      </a:spcAft>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統合</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4370865" y="4747048"/>
                    <a:ext cx="728307" cy="400110"/>
                  </a:xfrm>
                  <a:prstGeom prst="rect">
                    <a:avLst/>
                  </a:prstGeom>
                  <a:noFill/>
                </p:spPr>
                <p:txBody>
                  <a:bodyPr wrap="square" rtlCol="0">
                    <a:spAutoFit/>
                  </a:bodyPr>
                  <a:lstStyle/>
                  <a:p>
                    <a:pPr algn="ctr" fontAlgn="base">
                      <a:spcBef>
                        <a:spcPct val="0"/>
                      </a:spcBef>
                      <a:spcAft>
                        <a:spcPct val="0"/>
                      </a:spcAft>
                    </a:pPr>
                    <a:r>
                      <a:rPr lang="en-US" altLang="ja-JP"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H13.4</a:t>
                    </a:r>
                  </a:p>
                  <a:p>
                    <a:pPr algn="ctr" fontAlgn="base">
                      <a:spcBef>
                        <a:spcPct val="0"/>
                      </a:spcBef>
                      <a:spcAft>
                        <a:spcPct val="0"/>
                      </a:spcAft>
                    </a:pPr>
                    <a:r>
                      <a:rPr lang="ja-JP" altLang="en-US"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統合</a:t>
                    </a:r>
                    <a:endParaRPr lang="ja-JP" altLang="en-US" sz="10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5713222" y="5420173"/>
                    <a:ext cx="728307" cy="400110"/>
                  </a:xfrm>
                  <a:prstGeom prst="rect">
                    <a:avLst/>
                  </a:prstGeom>
                  <a:noFill/>
                </p:spPr>
                <p:txBody>
                  <a:bodyPr wrap="square" rtlCol="0">
                    <a:spAutoFit/>
                  </a:bodyPr>
                  <a:lstStyle/>
                  <a:p>
                    <a:pPr algn="ctr" fontAlgn="base">
                      <a:spcBef>
                        <a:spcPct val="0"/>
                      </a:spcBef>
                      <a:spcAft>
                        <a:spcPct val="0"/>
                      </a:spcAft>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H20.8</a:t>
                    </a:r>
                  </a:p>
                  <a:p>
                    <a:pPr algn="ctr" fontAlgn="base">
                      <a:spcBef>
                        <a:spcPct val="0"/>
                      </a:spcBef>
                      <a:spcAft>
                        <a:spcPct val="0"/>
                      </a:spcAft>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統合</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7174581" y="4804039"/>
                    <a:ext cx="1559843" cy="246221"/>
                  </a:xfrm>
                  <a:prstGeom prst="rect">
                    <a:avLst/>
                  </a:prstGeom>
                  <a:noFill/>
                </p:spPr>
                <p:txBody>
                  <a:bodyPr wrap="square" rtlCol="0">
                    <a:spAutoFit/>
                  </a:bodyPr>
                  <a:lstStyle/>
                  <a:p>
                    <a:pPr fontAlgn="base">
                      <a:spcBef>
                        <a:spcPct val="0"/>
                      </a:spcBef>
                      <a:spcAft>
                        <a:spcPct val="0"/>
                      </a:spcAft>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公益財団法人に移行</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2707597" y="4923532"/>
                    <a:ext cx="1763271" cy="360000"/>
                  </a:xfrm>
                  <a:prstGeom prst="rect">
                    <a:avLst/>
                  </a:prstGeom>
                  <a:solidFill>
                    <a:srgbClr val="0088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1400"/>
                      </a:lnSpc>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財</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大阪中小企業</a:t>
                    </a:r>
                    <a:endPar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fontAlgn="base">
                      <a:lnSpc>
                        <a:spcPts val="1400"/>
                      </a:lnSpc>
                      <a:spcBef>
                        <a:spcPct val="0"/>
                      </a:spcBef>
                      <a:spcAft>
                        <a:spcPct val="0"/>
                      </a:spcAft>
                    </a:pP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振興センター</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2707597" y="5873902"/>
                    <a:ext cx="1763271" cy="36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1400"/>
                      </a:lnSpc>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財</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大阪府中小企業</a:t>
                    </a:r>
                    <a:endPar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fontAlgn="base">
                      <a:lnSpc>
                        <a:spcPts val="1400"/>
                      </a:lnSpc>
                      <a:spcBef>
                        <a:spcPct val="0"/>
                      </a:spcBef>
                      <a:spcAft>
                        <a:spcPct val="0"/>
                      </a:spcAft>
                    </a:pP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振興協会</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707597" y="6331926"/>
                    <a:ext cx="1763271" cy="36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1400"/>
                      </a:lnSpc>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財</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大阪府研究開発型</a:t>
                    </a:r>
                    <a:endPar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fontAlgn="base">
                      <a:lnSpc>
                        <a:spcPts val="1400"/>
                      </a:lnSpc>
                      <a:spcBef>
                        <a:spcPct val="0"/>
                      </a:spcBef>
                      <a:spcAft>
                        <a:spcPct val="0"/>
                      </a:spcAft>
                    </a:pP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企業振興財団</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95752" y="4923532"/>
                    <a:ext cx="1751861" cy="360000"/>
                  </a:xfrm>
                  <a:prstGeom prst="rect">
                    <a:avLst/>
                  </a:prstGeom>
                  <a:solidFill>
                    <a:srgbClr val="33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1400"/>
                      </a:lnSpc>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財</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大阪中央地場</a:t>
                    </a:r>
                    <a:endPar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fontAlgn="base">
                      <a:lnSpc>
                        <a:spcPts val="1400"/>
                      </a:lnSpc>
                      <a:spcBef>
                        <a:spcPct val="0"/>
                      </a:spcBef>
                      <a:spcAft>
                        <a:spcPct val="0"/>
                      </a:spcAft>
                    </a:pP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産業振興センター</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495752" y="5418582"/>
                    <a:ext cx="1751861" cy="360000"/>
                  </a:xfrm>
                  <a:prstGeom prst="rect">
                    <a:avLst/>
                  </a:prstGeom>
                  <a:solidFill>
                    <a:srgbClr val="33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1400"/>
                      </a:lnSpc>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財</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大阪中小企業</a:t>
                    </a:r>
                    <a:endPar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fontAlgn="base">
                      <a:lnSpc>
                        <a:spcPts val="1400"/>
                      </a:lnSpc>
                      <a:spcBef>
                        <a:spcPct val="0"/>
                      </a:spcBef>
                      <a:spcAft>
                        <a:spcPct val="0"/>
                      </a:spcAft>
                    </a:pP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情報センター</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495752" y="5873902"/>
                    <a:ext cx="1751861" cy="360000"/>
                  </a:xfrm>
                  <a:prstGeom prst="rect">
                    <a:avLst/>
                  </a:prstGeom>
                  <a:solidFill>
                    <a:srgbClr val="7CBF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1400"/>
                      </a:lnSpc>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財</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大阪府中小企業</a:t>
                    </a:r>
                    <a:endPar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fontAlgn="base">
                      <a:lnSpc>
                        <a:spcPts val="1400"/>
                      </a:lnSpc>
                      <a:spcBef>
                        <a:spcPct val="0"/>
                      </a:spcBef>
                      <a:spcAft>
                        <a:spcPct val="0"/>
                      </a:spcAft>
                    </a:pP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設備合理化協会</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495752" y="6334630"/>
                    <a:ext cx="1751861" cy="381687"/>
                  </a:xfrm>
                  <a:prstGeom prst="rect">
                    <a:avLst/>
                  </a:prstGeom>
                  <a:solidFill>
                    <a:srgbClr val="7CBF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1400"/>
                      </a:lnSpc>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財</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大阪府下請企業</a:t>
                    </a:r>
                    <a:endPar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fontAlgn="base">
                      <a:lnSpc>
                        <a:spcPts val="1400"/>
                      </a:lnSpc>
                      <a:spcBef>
                        <a:spcPct val="0"/>
                      </a:spcBef>
                      <a:spcAft>
                        <a:spcPct val="0"/>
                      </a:spcAft>
                    </a:pP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振興協会</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930850" y="5873902"/>
                    <a:ext cx="1763271" cy="360000"/>
                  </a:xfrm>
                  <a:prstGeom prst="rect">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1400"/>
                      </a:lnSpc>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社</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大阪国際ビジネス</a:t>
                    </a:r>
                    <a:endPar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fontAlgn="base">
                      <a:lnSpc>
                        <a:spcPts val="1400"/>
                      </a:lnSpc>
                      <a:spcBef>
                        <a:spcPct val="0"/>
                      </a:spcBef>
                      <a:spcAft>
                        <a:spcPct val="0"/>
                      </a:spcAft>
                    </a:pP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振興協会</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4930850" y="4923532"/>
                    <a:ext cx="1763271" cy="360000"/>
                  </a:xfrm>
                  <a:prstGeom prst="rect">
                    <a:avLst/>
                  </a:prstGeom>
                  <a:solidFill>
                    <a:srgbClr val="005E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財</a:t>
                    </a:r>
                    <a:r>
                      <a:rPr lang="en-US" altLang="ja-JP"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大阪産業振興機構</a:t>
                    </a:r>
                    <a:endParaRPr lang="ja-JP" altLang="en-US" sz="12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2" name="直線コネクタ 11"/>
                <p:cNvCxnSpPr/>
                <p:nvPr/>
              </p:nvCxnSpPr>
              <p:spPr>
                <a:xfrm>
                  <a:off x="2247613" y="5271732"/>
                  <a:ext cx="1533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2247613" y="6190484"/>
                  <a:ext cx="1533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70868" y="5729756"/>
                  <a:ext cx="1651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470868" y="6185076"/>
                  <a:ext cx="165199"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 name="直線矢印コネクタ 9"/>
              <p:cNvCxnSpPr>
                <a:endCxn id="37" idx="2"/>
              </p:cNvCxnSpPr>
              <p:nvPr/>
            </p:nvCxnSpPr>
            <p:spPr>
              <a:xfrm flipV="1">
                <a:off x="5812485" y="4948543"/>
                <a:ext cx="1" cy="5903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 name="テキスト ボックス 7"/>
            <p:cNvSpPr txBox="1"/>
            <p:nvPr/>
          </p:nvSpPr>
          <p:spPr>
            <a:xfrm>
              <a:off x="6652005" y="4478923"/>
              <a:ext cx="728307" cy="246221"/>
            </a:xfrm>
            <a:prstGeom prst="rect">
              <a:avLst/>
            </a:prstGeom>
            <a:noFill/>
          </p:spPr>
          <p:txBody>
            <a:bodyPr wrap="square" rtlCol="0">
              <a:spAutoFit/>
            </a:bodyPr>
            <a:lstStyle/>
            <a:p>
              <a:pPr algn="ctr" fontAlgn="base">
                <a:spcBef>
                  <a:spcPct val="0"/>
                </a:spcBef>
                <a:spcAft>
                  <a:spcPct val="0"/>
                </a:spcAft>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H24.4</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フッター プレースホルダー 38"/>
          <p:cNvSpPr>
            <a:spLocks noGrp="1"/>
          </p:cNvSpPr>
          <p:nvPr>
            <p:ph type="ftr" sz="quarter" idx="11"/>
          </p:nvPr>
        </p:nvSpPr>
        <p:spPr>
          <a:xfrm>
            <a:off x="6012160" y="6356350"/>
            <a:ext cx="2895600" cy="365125"/>
          </a:xfrm>
        </p:spPr>
        <p:txBody>
          <a:bodyPr/>
          <a:lstStyle/>
          <a:p>
            <a:pPr algn="r"/>
            <a:r>
              <a:rPr kumimoji="1" lang="ja-JP" altLang="en-US" b="1" dirty="0" smtClean="0"/>
              <a:t>１</a:t>
            </a:r>
            <a:endParaRPr kumimoji="1" lang="ja-JP" altLang="en-US" b="1" dirty="0"/>
          </a:p>
        </p:txBody>
      </p:sp>
    </p:spTree>
    <p:extLst>
      <p:ext uri="{BB962C8B-B14F-4D97-AF65-F5344CB8AC3E}">
        <p14:creationId xmlns:p14="http://schemas.microsoft.com/office/powerpoint/2010/main" val="1172203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6512" y="19894"/>
            <a:ext cx="9144000" cy="456778"/>
            <a:chOff x="-11112" y="19894"/>
            <a:chExt cx="9144000" cy="456778"/>
          </a:xfrm>
        </p:grpSpPr>
        <p:sp>
          <p:nvSpPr>
            <p:cNvPr id="3"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組織・人員体制</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5" name="Rectangle 3"/>
          <p:cNvSpPr txBox="1">
            <a:spLocks noChangeArrowheads="1"/>
          </p:cNvSpPr>
          <p:nvPr/>
        </p:nvSpPr>
        <p:spPr bwMode="auto">
          <a:xfrm>
            <a:off x="179512" y="620688"/>
            <a:ext cx="8674608"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fontAlgn="base">
              <a:spcBef>
                <a:spcPct val="20000"/>
              </a:spcBef>
              <a:spcAft>
                <a:spcPct val="0"/>
              </a:spcAft>
              <a:buClr>
                <a:srgbClr val="000000"/>
              </a:buClr>
              <a:buSzPct val="70000"/>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組　織　：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部</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課体制</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運営、上海に海外事務所を設置</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20000"/>
              </a:spcBef>
              <a:spcAft>
                <a:spcPct val="0"/>
              </a:spcAft>
              <a:buClr>
                <a:srgbClr val="000000"/>
              </a:buClr>
              <a:buSzPct val="70000"/>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役職員 ： 役員</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（うち常勤</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名（うち府</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OB1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名（理事長））</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うち常勤職員</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〔H28.7.1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現在</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20000"/>
              </a:spcBef>
              <a:spcAft>
                <a:spcPct val="0"/>
              </a:spcAft>
              <a:buClr>
                <a:srgbClr val="000000"/>
              </a:buClr>
              <a:buSzPct val="70000"/>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年度末をもって、大阪府職員派遣を廃止</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年度派遣</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39</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名 →</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H21</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名 →</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年度０</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grpSp>
        <p:nvGrpSpPr>
          <p:cNvPr id="6" name="グループ化 5"/>
          <p:cNvGrpSpPr/>
          <p:nvPr/>
        </p:nvGrpSpPr>
        <p:grpSpPr>
          <a:xfrm>
            <a:off x="56554" y="2276872"/>
            <a:ext cx="5807072" cy="3755257"/>
            <a:chOff x="575354" y="2276872"/>
            <a:chExt cx="5273123" cy="3755257"/>
          </a:xfrm>
        </p:grpSpPr>
        <p:sp>
          <p:nvSpPr>
            <p:cNvPr id="7" name="テキスト ボックス 6"/>
            <p:cNvSpPr txBox="1"/>
            <p:nvPr/>
          </p:nvSpPr>
          <p:spPr>
            <a:xfrm>
              <a:off x="575354" y="2276872"/>
              <a:ext cx="2376661" cy="307777"/>
            </a:xfrm>
            <a:prstGeom prst="rect">
              <a:avLst/>
            </a:prstGeom>
            <a:solidFill>
              <a:schemeClr val="bg1"/>
            </a:solidFill>
          </p:spPr>
          <p:txBody>
            <a:bodyPr wrap="square" rtlCol="0">
              <a:spAutoFit/>
            </a:bodyPr>
            <a:lstStyle/>
            <a:p>
              <a:pPr fontAlgn="base">
                <a:spcBef>
                  <a:spcPct val="0"/>
                </a:spcBef>
                <a:spcAft>
                  <a:spcPct val="0"/>
                </a:spcAft>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組織図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H28.7.1</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660146" y="3507947"/>
              <a:ext cx="1188331" cy="24772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会計課</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4660146" y="3126812"/>
              <a:ext cx="1188331" cy="24772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660146" y="4513502"/>
              <a:ext cx="1188331" cy="24772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9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国際ﾋﾞｼﾞﾈｽ支援課</a:t>
              </a:r>
              <a:endParaRPr lang="ja-JP" altLang="en-US" sz="9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60146" y="4132368"/>
              <a:ext cx="1188331" cy="24772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取引</a:t>
              </a:r>
              <a:r>
                <a:rPr lang="ja-JP" altLang="en-US" sz="10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支援</a:t>
              </a: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課</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660146" y="5247181"/>
              <a:ext cx="1188331" cy="24772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資金支援課</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660146" y="5755811"/>
              <a:ext cx="1188331" cy="24772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設備支援課</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a:stCxn id="20" idx="3"/>
              <a:endCxn id="12" idx="1"/>
            </p:cNvCxnSpPr>
            <p:nvPr/>
          </p:nvCxnSpPr>
          <p:spPr>
            <a:xfrm>
              <a:off x="3759715" y="5371044"/>
              <a:ext cx="900431" cy="0"/>
            </a:xfrm>
            <a:prstGeom prst="line">
              <a:avLst/>
            </a:prstGeom>
            <a:ln w="12700">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3759715" y="5902974"/>
              <a:ext cx="900431" cy="1659"/>
            </a:xfrm>
            <a:prstGeom prst="line">
              <a:avLst/>
            </a:prstGeom>
            <a:ln w="12700">
              <a:solidFill>
                <a:srgbClr val="FF3399"/>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760174" y="5653948"/>
              <a:ext cx="1188331" cy="304908"/>
            </a:xfrm>
            <a:prstGeom prst="rect">
              <a:avLst/>
            </a:prstGeom>
            <a:solidFill>
              <a:srgbClr val="85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上海事務所</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2571384" y="3236691"/>
              <a:ext cx="1188331" cy="304908"/>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2571384" y="3770279"/>
              <a:ext cx="1188331" cy="304908"/>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ﾏｲﾄﾞｰﾑ事業部</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2571384" y="4303868"/>
              <a:ext cx="1188331" cy="304908"/>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経営支援部</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2571384" y="5218591"/>
              <a:ext cx="1188331" cy="304908"/>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資金支援部</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3299417" y="4761229"/>
              <a:ext cx="1188331" cy="304908"/>
            </a:xfrm>
            <a:prstGeom prst="rect">
              <a:avLst/>
            </a:prstGeom>
            <a:solidFill>
              <a:schemeClr val="bg1"/>
            </a:solidFill>
            <a:ln w="12700">
              <a:solidFill>
                <a:srgbClr val="E65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よろず支援拠点</a:t>
              </a:r>
              <a:endParaRPr lang="ja-JP" altLang="en-US" sz="10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2580394" y="5727221"/>
              <a:ext cx="1188331" cy="304908"/>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設備支援部</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3" name="直線コネクタ 22"/>
            <p:cNvCxnSpPr/>
            <p:nvPr/>
          </p:nvCxnSpPr>
          <p:spPr>
            <a:xfrm>
              <a:off x="2269429" y="3386187"/>
              <a:ext cx="0" cy="2493487"/>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2269429" y="3386187"/>
              <a:ext cx="310965" cy="0"/>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269429" y="3919775"/>
              <a:ext cx="310965" cy="0"/>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2269429" y="4453364"/>
              <a:ext cx="310965" cy="0"/>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2269429" y="5368087"/>
              <a:ext cx="310965" cy="0"/>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278439" y="5867749"/>
              <a:ext cx="310965" cy="0"/>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44" idx="3"/>
            </p:cNvCxnSpPr>
            <p:nvPr/>
          </p:nvCxnSpPr>
          <p:spPr>
            <a:xfrm>
              <a:off x="1854689" y="4377137"/>
              <a:ext cx="414740" cy="0"/>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grpSp>
          <p:nvGrpSpPr>
            <p:cNvPr id="30" name="グループ化 29"/>
            <p:cNvGrpSpPr/>
            <p:nvPr/>
          </p:nvGrpSpPr>
          <p:grpSpPr>
            <a:xfrm>
              <a:off x="666358" y="2852599"/>
              <a:ext cx="1188331" cy="1676992"/>
              <a:chOff x="405909" y="3714238"/>
              <a:chExt cx="1368152" cy="1584176"/>
            </a:xfrm>
          </p:grpSpPr>
          <p:grpSp>
            <p:nvGrpSpPr>
              <p:cNvPr id="39" name="グループ化 38"/>
              <p:cNvGrpSpPr/>
              <p:nvPr/>
            </p:nvGrpSpPr>
            <p:grpSpPr>
              <a:xfrm>
                <a:off x="405909" y="3714238"/>
                <a:ext cx="1368152" cy="1584176"/>
                <a:chOff x="1187624" y="4149080"/>
                <a:chExt cx="1368152" cy="1584176"/>
              </a:xfrm>
              <a:solidFill>
                <a:srgbClr val="005A7A"/>
              </a:solidFill>
            </p:grpSpPr>
            <p:sp>
              <p:nvSpPr>
                <p:cNvPr id="42" name="正方形/長方形 41"/>
                <p:cNvSpPr/>
                <p:nvPr/>
              </p:nvSpPr>
              <p:spPr>
                <a:xfrm>
                  <a:off x="1187624" y="4149080"/>
                  <a:ext cx="1368152" cy="288032"/>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理事長</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187624" y="4581128"/>
                  <a:ext cx="1368152" cy="288032"/>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常務理事</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187624" y="5445224"/>
                  <a:ext cx="1368152" cy="288032"/>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事務局長</a:t>
                  </a:r>
                  <a:endParaRPr lang="ja-JP" altLang="en-US" sz="10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5" name="直線コネクタ 44"/>
                <p:cNvCxnSpPr>
                  <a:stCxn id="42" idx="2"/>
                  <a:endCxn id="43" idx="0"/>
                </p:cNvCxnSpPr>
                <p:nvPr/>
              </p:nvCxnSpPr>
              <p:spPr>
                <a:xfrm>
                  <a:off x="1871700" y="4437112"/>
                  <a:ext cx="0" cy="144016"/>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stCxn id="43" idx="2"/>
                  <a:endCxn id="44" idx="0"/>
                </p:cNvCxnSpPr>
                <p:nvPr/>
              </p:nvCxnSpPr>
              <p:spPr>
                <a:xfrm>
                  <a:off x="1871700" y="4869160"/>
                  <a:ext cx="0" cy="576064"/>
                </a:xfrm>
                <a:prstGeom prst="line">
                  <a:avLst/>
                </a:prstGeom>
                <a:grpFill/>
                <a:ln>
                  <a:noFill/>
                </a:ln>
              </p:spPr>
              <p:style>
                <a:lnRef idx="1">
                  <a:schemeClr val="accent1"/>
                </a:lnRef>
                <a:fillRef idx="0">
                  <a:schemeClr val="accent1"/>
                </a:fillRef>
                <a:effectRef idx="0">
                  <a:schemeClr val="accent1"/>
                </a:effectRef>
                <a:fontRef idx="minor">
                  <a:schemeClr val="tx1"/>
                </a:fontRef>
              </p:style>
            </p:cxnSp>
          </p:grpSp>
          <p:cxnSp>
            <p:nvCxnSpPr>
              <p:cNvPr id="40" name="直線コネクタ 39"/>
              <p:cNvCxnSpPr/>
              <p:nvPr/>
            </p:nvCxnSpPr>
            <p:spPr>
              <a:xfrm>
                <a:off x="1088293" y="4009141"/>
                <a:ext cx="0" cy="144016"/>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1093272" y="4430922"/>
                <a:ext cx="0" cy="576064"/>
              </a:xfrm>
              <a:prstGeom prst="line">
                <a:avLst/>
              </a:prstGeom>
              <a:ln w="19050">
                <a:solidFill>
                  <a:srgbClr val="FF3399"/>
                </a:solidFill>
              </a:ln>
            </p:spPr>
            <p:style>
              <a:lnRef idx="1">
                <a:schemeClr val="accent1"/>
              </a:lnRef>
              <a:fillRef idx="0">
                <a:schemeClr val="accent1"/>
              </a:fillRef>
              <a:effectRef idx="0">
                <a:schemeClr val="accent1"/>
              </a:effectRef>
              <a:fontRef idx="minor">
                <a:schemeClr val="tx1"/>
              </a:fontRef>
            </p:style>
          </p:cxnSp>
        </p:grpSp>
        <p:cxnSp>
          <p:nvCxnSpPr>
            <p:cNvPr id="31" name="直線コネクタ 30"/>
            <p:cNvCxnSpPr>
              <a:stCxn id="19" idx="3"/>
            </p:cNvCxnSpPr>
            <p:nvPr/>
          </p:nvCxnSpPr>
          <p:spPr>
            <a:xfrm>
              <a:off x="3759715" y="4456321"/>
              <a:ext cx="650256" cy="0"/>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4409971" y="4253273"/>
              <a:ext cx="0" cy="393615"/>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4409971" y="4253273"/>
              <a:ext cx="250175" cy="0"/>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3759715" y="3439739"/>
              <a:ext cx="650256" cy="0"/>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4418620" y="3217641"/>
              <a:ext cx="250175" cy="0"/>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4409971" y="3620783"/>
              <a:ext cx="250175" cy="0"/>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2802147" y="4608775"/>
              <a:ext cx="0" cy="304908"/>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endCxn id="21" idx="1"/>
            </p:cNvCxnSpPr>
            <p:nvPr/>
          </p:nvCxnSpPr>
          <p:spPr>
            <a:xfrm>
              <a:off x="2802147" y="4913683"/>
              <a:ext cx="497270" cy="0"/>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grpSp>
      <p:grpSp>
        <p:nvGrpSpPr>
          <p:cNvPr id="47" name="グループ化 46"/>
          <p:cNvGrpSpPr/>
          <p:nvPr/>
        </p:nvGrpSpPr>
        <p:grpSpPr>
          <a:xfrm>
            <a:off x="5680587" y="2454706"/>
            <a:ext cx="3355909" cy="3532721"/>
            <a:chOff x="5608579" y="2454706"/>
            <a:chExt cx="3355909" cy="3532721"/>
          </a:xfrm>
        </p:grpSpPr>
        <p:sp>
          <p:nvSpPr>
            <p:cNvPr id="48" name="テキスト ボックス 47"/>
            <p:cNvSpPr txBox="1"/>
            <p:nvPr/>
          </p:nvSpPr>
          <p:spPr>
            <a:xfrm>
              <a:off x="7157271" y="2680761"/>
              <a:ext cx="1807217" cy="272758"/>
            </a:xfrm>
            <a:prstGeom prst="rect">
              <a:avLst/>
            </a:prstGeom>
            <a:solidFill>
              <a:schemeClr val="bg1"/>
            </a:solidFill>
          </p:spPr>
          <p:txBody>
            <a:bodyPr wrap="square" tIns="72000" rtlCol="0">
              <a:spAutoFit/>
            </a:bodyPr>
            <a:lstStyle/>
            <a:p>
              <a:pPr fontAlgn="base">
                <a:spcBef>
                  <a:spcPct val="0"/>
                </a:spcBef>
                <a:spcAft>
                  <a:spcPct val="0"/>
                </a:spcAft>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うちプロパー職員（</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5773719" y="3112207"/>
              <a:ext cx="1012913" cy="246221"/>
            </a:xfrm>
            <a:prstGeom prst="rect">
              <a:avLst/>
            </a:prstGeom>
            <a:noFill/>
          </p:spPr>
          <p:txBody>
            <a:bodyPr wrap="square" rtlCol="0">
              <a:spAutoFit/>
            </a:bodyPr>
            <a:lstStyle/>
            <a:p>
              <a:pPr algn="r" fontAlgn="base">
                <a:spcBef>
                  <a:spcPct val="0"/>
                </a:spcBef>
                <a:spcAft>
                  <a:spcPct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5773719" y="3798249"/>
              <a:ext cx="1012913" cy="246221"/>
            </a:xfrm>
            <a:prstGeom prst="rect">
              <a:avLst/>
            </a:prstGeom>
            <a:noFill/>
          </p:spPr>
          <p:txBody>
            <a:bodyPr wrap="square" rtlCol="0">
              <a:spAutoFit/>
            </a:bodyPr>
            <a:lstStyle/>
            <a:p>
              <a:pPr algn="r" fontAlgn="base">
                <a:spcBef>
                  <a:spcPct val="0"/>
                </a:spcBef>
                <a:spcAft>
                  <a:spcPct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5773719" y="4103157"/>
              <a:ext cx="1012913" cy="246221"/>
            </a:xfrm>
            <a:prstGeom prst="rect">
              <a:avLst/>
            </a:prstGeom>
            <a:noFill/>
          </p:spPr>
          <p:txBody>
            <a:bodyPr wrap="square" rtlCol="0">
              <a:spAutoFit/>
            </a:bodyPr>
            <a:lstStyle/>
            <a:p>
              <a:pPr algn="r" fontAlgn="base">
                <a:spcBef>
                  <a:spcPct val="0"/>
                </a:spcBef>
                <a:spcAft>
                  <a:spcPct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5804949" y="4478923"/>
              <a:ext cx="1012913" cy="246221"/>
            </a:xfrm>
            <a:prstGeom prst="rect">
              <a:avLst/>
            </a:prstGeom>
            <a:noFill/>
          </p:spPr>
          <p:txBody>
            <a:bodyPr wrap="square" rtlCol="0">
              <a:spAutoFit/>
            </a:bodyPr>
            <a:lstStyle/>
            <a:p>
              <a:pPr algn="r" fontAlgn="base">
                <a:spcBef>
                  <a:spcPct val="0"/>
                </a:spcBef>
                <a:spcAft>
                  <a:spcPct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5773719" y="4837457"/>
              <a:ext cx="1012913" cy="246221"/>
            </a:xfrm>
            <a:prstGeom prst="rect">
              <a:avLst/>
            </a:prstGeom>
            <a:noFill/>
          </p:spPr>
          <p:txBody>
            <a:bodyPr wrap="square" rtlCol="0">
              <a:spAutoFit/>
            </a:bodyPr>
            <a:lstStyle/>
            <a:p>
              <a:pPr algn="r" fontAlgn="base">
                <a:spcBef>
                  <a:spcPct val="0"/>
                </a:spcBef>
                <a:spcAft>
                  <a:spcPct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5773719" y="5741206"/>
              <a:ext cx="1012913" cy="246221"/>
            </a:xfrm>
            <a:prstGeom prst="rect">
              <a:avLst/>
            </a:prstGeom>
            <a:noFill/>
          </p:spPr>
          <p:txBody>
            <a:bodyPr wrap="square" rtlCol="0">
              <a:spAutoFit/>
            </a:bodyPr>
            <a:lstStyle/>
            <a:p>
              <a:pPr algn="r" fontAlgn="base">
                <a:spcBef>
                  <a:spcPct val="0"/>
                </a:spcBef>
                <a:spcAft>
                  <a:spcPct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5773719" y="3493342"/>
              <a:ext cx="1012913" cy="246221"/>
            </a:xfrm>
            <a:prstGeom prst="rect">
              <a:avLst/>
            </a:prstGeom>
            <a:noFill/>
          </p:spPr>
          <p:txBody>
            <a:bodyPr wrap="square" rtlCol="0">
              <a:spAutoFit/>
            </a:bodyPr>
            <a:lstStyle/>
            <a:p>
              <a:pPr algn="r" fontAlgn="base">
                <a:spcBef>
                  <a:spcPct val="0"/>
                </a:spcBef>
                <a:spcAft>
                  <a:spcPct val="0"/>
                </a:spcAft>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5608579" y="2703102"/>
              <a:ext cx="1425114" cy="246221"/>
            </a:xfrm>
            <a:prstGeom prst="rect">
              <a:avLst/>
            </a:prstGeom>
            <a:solidFill>
              <a:schemeClr val="bg1"/>
            </a:solidFill>
          </p:spPr>
          <p:txBody>
            <a:bodyPr wrap="square" rtlCol="0">
              <a:spAutoFit/>
            </a:bodyPr>
            <a:lstStyle/>
            <a:p>
              <a:pPr algn="r" fontAlgn="base">
                <a:spcBef>
                  <a:spcPct val="0"/>
                </a:spcBef>
                <a:spcAft>
                  <a:spcPct val="0"/>
                </a:spcAft>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常勤（</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62</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6911720" y="3112207"/>
              <a:ext cx="1012913" cy="246221"/>
            </a:xfrm>
            <a:prstGeom prst="rect">
              <a:avLst/>
            </a:prstGeom>
            <a:noFill/>
          </p:spPr>
          <p:txBody>
            <a:bodyPr wrap="square" rtlCol="0">
              <a:spAutoFit/>
            </a:bodyPr>
            <a:lstStyle/>
            <a:p>
              <a:pPr algn="r" fontAlgn="base">
                <a:spcBef>
                  <a:spcPct val="0"/>
                </a:spcBef>
                <a:spcAft>
                  <a:spcPct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6911720" y="4103158"/>
              <a:ext cx="1012913" cy="246221"/>
            </a:xfrm>
            <a:prstGeom prst="rect">
              <a:avLst/>
            </a:prstGeom>
            <a:noFill/>
          </p:spPr>
          <p:txBody>
            <a:bodyPr wrap="square" rtlCol="0">
              <a:spAutoFit/>
            </a:bodyPr>
            <a:lstStyle/>
            <a:p>
              <a:pPr algn="r" fontAlgn="base">
                <a:spcBef>
                  <a:spcPct val="0"/>
                </a:spcBef>
                <a:spcAft>
                  <a:spcPct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6911720" y="4478923"/>
              <a:ext cx="1012913" cy="246221"/>
            </a:xfrm>
            <a:prstGeom prst="rect">
              <a:avLst/>
            </a:prstGeom>
            <a:noFill/>
          </p:spPr>
          <p:txBody>
            <a:bodyPr wrap="square" rtlCol="0">
              <a:spAutoFit/>
            </a:bodyPr>
            <a:lstStyle/>
            <a:p>
              <a:pPr algn="r" fontAlgn="base">
                <a:spcBef>
                  <a:spcPct val="0"/>
                </a:spcBef>
                <a:spcAft>
                  <a:spcPct val="0"/>
                </a:spcAft>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6911720" y="4837455"/>
              <a:ext cx="1012913" cy="246221"/>
            </a:xfrm>
            <a:prstGeom prst="rect">
              <a:avLst/>
            </a:prstGeom>
            <a:noFill/>
          </p:spPr>
          <p:txBody>
            <a:bodyPr wrap="square" rtlCol="0">
              <a:spAutoFit/>
            </a:bodyPr>
            <a:lstStyle/>
            <a:p>
              <a:pPr algn="r" fontAlgn="base">
                <a:spcBef>
                  <a:spcPct val="0"/>
                </a:spcBef>
                <a:spcAft>
                  <a:spcPct val="0"/>
                </a:spcAft>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6911720" y="5232576"/>
              <a:ext cx="1012913" cy="246221"/>
            </a:xfrm>
            <a:prstGeom prst="rect">
              <a:avLst/>
            </a:prstGeom>
            <a:noFill/>
          </p:spPr>
          <p:txBody>
            <a:bodyPr wrap="square" rtlCol="0">
              <a:spAutoFit/>
            </a:bodyPr>
            <a:lstStyle/>
            <a:p>
              <a:pPr algn="r" fontAlgn="base">
                <a:spcBef>
                  <a:spcPct val="0"/>
                </a:spcBef>
                <a:spcAft>
                  <a:spcPct val="0"/>
                </a:spcAft>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6911720" y="5741206"/>
              <a:ext cx="1012913" cy="246221"/>
            </a:xfrm>
            <a:prstGeom prst="rect">
              <a:avLst/>
            </a:prstGeom>
            <a:noFill/>
          </p:spPr>
          <p:txBody>
            <a:bodyPr wrap="square" rtlCol="0">
              <a:spAutoFit/>
            </a:bodyPr>
            <a:lstStyle/>
            <a:p>
              <a:pPr algn="r" fontAlgn="base">
                <a:spcBef>
                  <a:spcPct val="0"/>
                </a:spcBef>
                <a:spcAft>
                  <a:spcPct val="0"/>
                </a:spcAft>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p:cNvSpPr txBox="1"/>
            <p:nvPr/>
          </p:nvSpPr>
          <p:spPr>
            <a:xfrm>
              <a:off x="6911720" y="3493342"/>
              <a:ext cx="1012913" cy="246221"/>
            </a:xfrm>
            <a:prstGeom prst="rect">
              <a:avLst/>
            </a:prstGeom>
            <a:noFill/>
          </p:spPr>
          <p:txBody>
            <a:bodyPr wrap="square" rtlCol="0">
              <a:spAutoFit/>
            </a:bodyPr>
            <a:lstStyle/>
            <a:p>
              <a:pPr algn="r" fontAlgn="base">
                <a:spcBef>
                  <a:spcPct val="0"/>
                </a:spcBef>
                <a:spcAft>
                  <a:spcPct val="0"/>
                </a:spcAft>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6036108" y="2454706"/>
              <a:ext cx="697627" cy="246221"/>
            </a:xfrm>
            <a:prstGeom prst="rect">
              <a:avLst/>
            </a:prstGeom>
            <a:noFill/>
          </p:spPr>
          <p:txBody>
            <a:bodyPr wrap="none" rtlCol="0">
              <a:spAutoFit/>
            </a:bodyPr>
            <a:lstStyle/>
            <a:p>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職員数</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64"/>
            <p:cNvSpPr txBox="1"/>
            <p:nvPr/>
          </p:nvSpPr>
          <p:spPr>
            <a:xfrm>
              <a:off x="5773719" y="5232576"/>
              <a:ext cx="1012913" cy="246221"/>
            </a:xfrm>
            <a:prstGeom prst="rect">
              <a:avLst/>
            </a:prstGeom>
            <a:noFill/>
          </p:spPr>
          <p:txBody>
            <a:bodyPr wrap="square" rtlCol="0">
              <a:spAutoFit/>
            </a:bodyPr>
            <a:lstStyle/>
            <a:p>
              <a:pPr algn="r" fontAlgn="base">
                <a:spcBef>
                  <a:spcPct val="0"/>
                </a:spcBef>
                <a:spcAft>
                  <a:spcPct val="0"/>
                </a:spcAft>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67" name="直線コネクタ 66"/>
          <p:cNvCxnSpPr/>
          <p:nvPr/>
        </p:nvCxnSpPr>
        <p:spPr>
          <a:xfrm>
            <a:off x="4283968" y="3212976"/>
            <a:ext cx="0" cy="393615"/>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279459" y="4644720"/>
            <a:ext cx="275507" cy="0"/>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sp>
        <p:nvSpPr>
          <p:cNvPr id="70" name="フッター プレースホルダー 69"/>
          <p:cNvSpPr>
            <a:spLocks noGrp="1"/>
          </p:cNvSpPr>
          <p:nvPr>
            <p:ph type="ftr" sz="quarter" idx="11"/>
          </p:nvPr>
        </p:nvSpPr>
        <p:spPr>
          <a:xfrm>
            <a:off x="6159177" y="6381328"/>
            <a:ext cx="2895600" cy="365125"/>
          </a:xfrm>
        </p:spPr>
        <p:txBody>
          <a:bodyPr/>
          <a:lstStyle/>
          <a:p>
            <a:pPr algn="r"/>
            <a:r>
              <a:rPr lang="ja-JP" altLang="en-US" b="1" dirty="0" smtClean="0">
                <a:solidFill>
                  <a:prstClr val="black">
                    <a:tint val="75000"/>
                  </a:prstClr>
                </a:solidFill>
              </a:rPr>
              <a:t>２</a:t>
            </a:r>
            <a:endParaRPr lang="ja-JP" altLang="en-US" b="1" dirty="0">
              <a:solidFill>
                <a:prstClr val="black">
                  <a:tint val="75000"/>
                </a:prstClr>
              </a:solidFill>
            </a:endParaRPr>
          </a:p>
        </p:txBody>
      </p:sp>
      <p:sp>
        <p:nvSpPr>
          <p:cNvPr id="72" name="テキスト ボックス 71"/>
          <p:cNvSpPr txBox="1"/>
          <p:nvPr/>
        </p:nvSpPr>
        <p:spPr>
          <a:xfrm>
            <a:off x="6958684" y="3830851"/>
            <a:ext cx="1020815" cy="246221"/>
          </a:xfrm>
          <a:prstGeom prst="rect">
            <a:avLst/>
          </a:prstGeom>
          <a:noFill/>
        </p:spPr>
        <p:txBody>
          <a:bodyPr wrap="square" rtlCol="0">
            <a:spAutoFit/>
          </a:bodyPr>
          <a:lstStyle/>
          <a:p>
            <a:pPr algn="r" fontAlgn="base">
              <a:spcBef>
                <a:spcPct val="0"/>
              </a:spcBef>
              <a:spcAft>
                <a:spcPct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1022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6512" y="19894"/>
            <a:ext cx="9144000" cy="456778"/>
            <a:chOff x="-11112" y="19894"/>
            <a:chExt cx="9144000" cy="456778"/>
          </a:xfrm>
        </p:grpSpPr>
        <p:sp>
          <p:nvSpPr>
            <p:cNvPr id="3"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事業概要</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p:nvSpPr>
        <p:spPr>
          <a:xfrm>
            <a:off x="-32631" y="548680"/>
            <a:ext cx="9151937" cy="492443"/>
          </a:xfrm>
          <a:prstGeom prst="rect">
            <a:avLst/>
          </a:prstGeom>
        </p:spPr>
        <p:txBody>
          <a:bodyPr wrap="square">
            <a:spAutoFit/>
          </a:bodyPr>
          <a:lstStyle/>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の中核的な中小企業支援</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機関として</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、府との密接な連携・協力のもと、販路開拓支援等</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の中小企業ニーズに対応した</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様々</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な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支援</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サービス（公益</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事業）及び</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マイドームおおさかの貸館</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収益事業</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）に取り組んでいる。</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506860626"/>
              </p:ext>
            </p:extLst>
          </p:nvPr>
        </p:nvGraphicFramePr>
        <p:xfrm>
          <a:off x="247649" y="1196752"/>
          <a:ext cx="8648702" cy="5063477"/>
        </p:xfrm>
        <a:graphic>
          <a:graphicData uri="http://schemas.openxmlformats.org/drawingml/2006/table">
            <a:tbl>
              <a:tblPr>
                <a:tableStyleId>{BC89EF96-8CEA-46FF-86C4-4CE0E7609802}</a:tableStyleId>
              </a:tblPr>
              <a:tblGrid>
                <a:gridCol w="280979"/>
                <a:gridCol w="960112"/>
                <a:gridCol w="1225233"/>
                <a:gridCol w="1441450"/>
                <a:gridCol w="4740928"/>
              </a:tblGrid>
              <a:tr h="242603">
                <a:tc gridSpan="2">
                  <a:txBody>
                    <a:bodyPr/>
                    <a:lstStyle/>
                    <a:p>
                      <a:pPr algn="ctr">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区分</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solidFill>
                      <a:schemeClr val="accent5">
                        <a:lumMod val="60000"/>
                        <a:lumOff val="40000"/>
                      </a:schemeClr>
                    </a:solidFill>
                  </a:tcPr>
                </a:tc>
                <a:tc h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4000" marR="54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主な</a:t>
                      </a:r>
                      <a:r>
                        <a:rPr 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5">
                        <a:lumMod val="60000"/>
                        <a:lumOff val="40000"/>
                      </a:schemeClr>
                    </a:solidFill>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事業内容</a:t>
                      </a:r>
                      <a:endPar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solidFill>
                      <a:schemeClr val="accent5">
                        <a:lumMod val="60000"/>
                        <a:lumOff val="40000"/>
                      </a:schemeClr>
                    </a:solidFill>
                  </a:tcPr>
                </a:tc>
              </a:tr>
              <a:tr h="252364">
                <a:tc rowSpan="15">
                  <a:txBody>
                    <a:bodyPr/>
                    <a:lstStyle/>
                    <a:p>
                      <a:pPr algn="ctr">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公益事業</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vert="eaVert" anchor="ctr">
                    <a:solidFill>
                      <a:schemeClr val="accent1">
                        <a:lumMod val="20000"/>
                        <a:lumOff val="80000"/>
                      </a:schemeClr>
                    </a:solidFill>
                  </a:tcPr>
                </a:tc>
                <a:tc rowSpan="7">
                  <a:txBody>
                    <a:bodyPr/>
                    <a:lstStyle/>
                    <a:p>
                      <a:pPr algn="l">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販路開拓支援</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ものづくり企業</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対象</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36000" marB="36000" anchor="ctr">
                    <a:solidFill>
                      <a:schemeClr val="accent1">
                        <a:lumMod val="20000"/>
                        <a:lumOff val="80000"/>
                      </a:schemeClr>
                    </a:solidFill>
                  </a:tcPr>
                </a:tc>
                <a:tc rowSpan="4">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個別マッチング</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取引あっせん</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受注・発注を希望する登録企業の情報</a:t>
                      </a:r>
                      <a:r>
                        <a:rPr lang="en-US" altLang="ja-JP"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生産設備等</a:t>
                      </a:r>
                      <a:r>
                        <a:rPr lang="en-US" altLang="ja-JP"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をもとに、発注案件毎に受注企業を紹介</a:t>
                      </a:r>
                      <a:endParaRPr lang="en-US" altLang="ja-JP"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ts val="1450"/>
                        </a:lnSpc>
                        <a:spcBef>
                          <a:spcPts val="0"/>
                        </a:spcBef>
                        <a:spcAft>
                          <a:spcPts val="0"/>
                        </a:spcAft>
                        <a:buClrTx/>
                        <a:buSzTx/>
                        <a:buFontTx/>
                        <a:buNone/>
                        <a:tabLst/>
                        <a:defRPr/>
                      </a:pPr>
                      <a:endParaRPr kumimoji="1" lang="en-US" altLang="ja-JP" sz="1050" b="0" i="0" u="none" strike="noStrike" kern="100" cap="none" spc="0" normalizeH="0" baseline="0" noProof="0" dirty="0" smtClean="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ものづくり</a:t>
                      </a:r>
                      <a:r>
                        <a:rPr kumimoji="1" lang="en-US" altLang="ja-JP"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ネットワーク</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発注を希望する企業の案件に対応できる受注企業を、金融機関のﾈｯﾄﾜｰｸを通じ探索・ﾏｯﾁﾝｸﾞ</a:t>
                      </a:r>
                      <a:endParaRPr kumimoji="1" lang="ja-JP" altLang="en-US"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ﾋﾞｼﾞﾈｽﾏｯﾁﾝｸﾞｻｰﾋﾞｽ</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技術等の課題解決やﾌﾟﾛｼﾞｪｸﾄ構築をｱﾚﾝｼﾞしﾏｯﾁﾝｸﾞを行う伴走型のﾌﾟﾛｼﾞｪｸﾄﾏﾈｼﾞﾒﾝﾄ支援</a:t>
                      </a:r>
                    </a:p>
                  </a:txBody>
                  <a:tcPr marL="72000" marR="36000" marT="36000" marB="36000" anchor="ctr">
                    <a:solidFill>
                      <a:schemeClr val="bg1"/>
                    </a:solidFill>
                  </a:tcPr>
                </a:tc>
              </a:tr>
              <a:tr h="378052">
                <a:tc vMerge="1">
                  <a:txBody>
                    <a:bodyPr/>
                    <a:lstStyle/>
                    <a:p>
                      <a:endParaRPr kumimoji="1" lang="ja-JP" altLang="en-US"/>
                    </a:p>
                  </a:txBody>
                  <a:tcPr/>
                </a:tc>
                <a:tc vMerge="1">
                  <a:txBody>
                    <a:bodyPr/>
                    <a:lstStyle/>
                    <a:p>
                      <a:pPr algn="just">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ts val="1450"/>
                        </a:lnSpc>
                        <a:spcBef>
                          <a:spcPts val="0"/>
                        </a:spcBef>
                        <a:spcAft>
                          <a:spcPts val="0"/>
                        </a:spcAft>
                        <a:buClrTx/>
                        <a:buSzTx/>
                        <a:buFontTx/>
                        <a:buNone/>
                        <a:tabLst/>
                        <a:defRPr/>
                      </a:pPr>
                      <a:endParaRPr kumimoji="1" lang="en-US" altLang="ja-JP" sz="13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オープンイノベーション</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専用</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ｻｲﾄ等を活用し、新製品開発等で技術課題ﾆｰｽﾞを持つ企業と、課題解決策を持つ</a:t>
                      </a:r>
                      <a:endPar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企業とのﾏｯﾁﾝｸﾞを実施</a:t>
                      </a:r>
                      <a:endParaRPr kumimoji="1" lang="en-US" altLang="ja-JP"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50"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rowSpan="3">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展示商談会</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solidFill>
                      <a:schemeClr val="bg1"/>
                    </a:solidFill>
                  </a:tcPr>
                </a:tc>
                <a:tc>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マイドームビジネスフェスタ</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府内ものづくり企業を中心に関連業種が一堂に会する中小企業の総合展示商談会</a:t>
                      </a:r>
                      <a:endParaRPr kumimoji="1" lang="en-US" altLang="ja-JP"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50"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vMerge="1">
                  <a:txBody>
                    <a:bodyPr/>
                    <a:lstStyle/>
                    <a:p>
                      <a:pPr marL="0" marR="0" lvl="0" indent="0" algn="l" defTabSz="914400" rtl="0" eaLnBrk="1" fontAlgn="auto" latinLnBrk="0" hangingPunct="1">
                        <a:lnSpc>
                          <a:spcPts val="1450"/>
                        </a:lnSpc>
                        <a:spcBef>
                          <a:spcPts val="0"/>
                        </a:spcBef>
                        <a:spcAft>
                          <a:spcPts val="0"/>
                        </a:spcAft>
                        <a:buClrTx/>
                        <a:buSzTx/>
                        <a:buFontTx/>
                        <a:buNone/>
                        <a:tabLst/>
                        <a:defRPr/>
                      </a:pPr>
                      <a:endParaRPr kumimoji="1" lang="en-US" altLang="ja-JP" sz="13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zh-TW"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大規模</a:t>
                      </a: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a:t>
                      </a:r>
                      <a:r>
                        <a:rPr kumimoji="1" lang="zh-TW"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商談会</a:t>
                      </a:r>
                      <a:endParaRPr kumimoji="1" lang="zh-TW" altLang="en-US"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優れた技術等を有する府内中小企業と大手企業との商談会</a:t>
                      </a:r>
                      <a:endParaRPr kumimoji="1" lang="ja-JP" altLang="en-US"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378052">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50"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vMerge="1">
                  <a:txBody>
                    <a:bodyPr/>
                    <a:lstStyle/>
                    <a:p>
                      <a:pPr marL="0" marR="0" lvl="0" indent="0" algn="l" defTabSz="914400" rtl="0" eaLnBrk="1" fontAlgn="auto" latinLnBrk="0" hangingPunct="1">
                        <a:lnSpc>
                          <a:spcPts val="1450"/>
                        </a:lnSpc>
                        <a:spcBef>
                          <a:spcPts val="0"/>
                        </a:spcBef>
                        <a:spcAft>
                          <a:spcPts val="0"/>
                        </a:spcAft>
                        <a:buClrTx/>
                        <a:buSzTx/>
                        <a:buFontTx/>
                        <a:buNone/>
                        <a:tabLst/>
                        <a:defRPr/>
                      </a:pPr>
                      <a:endParaRPr kumimoji="1" lang="en-US" altLang="ja-JP" sz="13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広域個別商談会</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府内外の発注希望企業と下請企業</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取引あっせん登録企業）との商談を、個別に事前ｾｯﾃｨﾝｸﾞする近畿・四国地域支援機関との合同商談会</a:t>
                      </a:r>
                      <a:endParaRPr kumimoji="1" lang="ja-JP" altLang="en-US"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vMerge="1">
                  <a:txBody>
                    <a:bodyPr/>
                    <a:lstStyle/>
                    <a:p>
                      <a:pPr algn="just">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4000" marR="54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国際ビジネス</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支援</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c gridSpan="2">
                  <a:txBody>
                    <a:bodyPr/>
                    <a:lstStyle/>
                    <a:p>
                      <a:pPr algn="just">
                        <a:lnSpc>
                          <a:spcPts val="1450"/>
                        </a:lnSpc>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国際ビジネスサポートセンター</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(BSC)</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hMerge="1">
                  <a:txBody>
                    <a:bodyPr/>
                    <a:lstStyle/>
                    <a:p>
                      <a:endParaRPr kumimoji="1" lang="ja-JP" altLang="en-US"/>
                    </a:p>
                  </a:txBody>
                  <a:tcPr/>
                </a:tc>
                <a:tc>
                  <a:txBody>
                    <a:bodyPr/>
                    <a:lstStyle/>
                    <a:p>
                      <a:pPr algn="just">
                        <a:lnSpc>
                          <a:spcPct val="100000"/>
                        </a:lnSpc>
                        <a:spcAft>
                          <a:spcPts val="0"/>
                        </a:spcAft>
                      </a:pPr>
                      <a:r>
                        <a:rPr lang="ja-JP" altLang="en-US"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海外取引に関する相談対応（情報提供等）と</a:t>
                      </a:r>
                      <a:r>
                        <a:rPr lang="en-US" altLang="ja-JP"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altLang="en-US"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による製品情報の発信等</a:t>
                      </a:r>
                      <a:endParaRPr lang="en-US" altLang="ja-JP"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just" defTabSz="914400" rtl="0" eaLnBrk="1" fontAlgn="auto" latinLnBrk="0" hangingPunct="1">
                        <a:lnSpc>
                          <a:spcPts val="1450"/>
                        </a:lnSpc>
                        <a:spcBef>
                          <a:spcPts val="0"/>
                        </a:spcBef>
                        <a:spcAft>
                          <a:spcPts val="0"/>
                        </a:spcAft>
                        <a:buClrTx/>
                        <a:buSzTx/>
                        <a:buFontTx/>
                        <a:buNone/>
                        <a:tabLst/>
                        <a:defRPr/>
                      </a:pPr>
                      <a:r>
                        <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BSC</a:t>
                      </a:r>
                      <a:r>
                        <a:rPr kumimoji="1" lang="ja-JP" altLang="en-US"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機能と連携した各種支援事業</a:t>
                      </a:r>
                      <a:endParaRPr kumimoji="1" lang="ja-JP" altLang="en-US" sz="1050" b="0" i="0" u="none" strike="sng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h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国外展示商談会への出展等支援</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最重点地域</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東南ｱｼﾞｱ</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中国</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国内商談会の開催・参画等</a:t>
                      </a:r>
                      <a:endParaRPr kumimoji="1" lang="ja-JP" altLang="en-US"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vMerge="1">
                  <a:txBody>
                    <a:bodyPr/>
                    <a:lstStyle/>
                    <a:p>
                      <a:endParaRPr kumimoji="1" lang="ja-JP" altLang="en-US"/>
                    </a:p>
                  </a:txBody>
                  <a:tcPr/>
                </a:tc>
                <a:tc v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just"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海外拠点の管理運営（上海事務所）</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h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中国における府内中小企業のビジネス支援拠点となる上海事務所の管理運営</a:t>
                      </a:r>
                      <a:endParaRPr kumimoji="1" lang="en-US" altLang="ja-JP"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vMerge="1">
                  <a:txBody>
                    <a:bodyPr/>
                    <a:lstStyle/>
                    <a:p>
                      <a:pPr algn="just">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4000" marR="54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資金支援</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c gridSpan="2">
                  <a:txBody>
                    <a:bodyPr/>
                    <a:lstStyle/>
                    <a:p>
                      <a:pPr marL="0" marR="0" indent="0" algn="just" defTabSz="914400" rtl="0" eaLnBrk="1" fontAlgn="auto" latinLnBrk="0" hangingPunct="1">
                        <a:lnSpc>
                          <a:spcPts val="145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小規模企業者等設備貸与</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hMerge="1">
                  <a:txBody>
                    <a:bodyPr/>
                    <a:lstStyle/>
                    <a:p>
                      <a:endParaRPr kumimoji="1" lang="ja-JP" alt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小規模企業者等が必要とする事業用設備を購入し、長期かつ低利で割賦販売又はﾘｰｽを実施</a:t>
                      </a:r>
                      <a:endParaRPr lang="en-US" altLang="ja-JP"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90681">
                <a:tc vMerge="1">
                  <a:txBody>
                    <a:bodyPr/>
                    <a:lstStyle/>
                    <a:p>
                      <a:endParaRPr kumimoji="1" lang="ja-JP" altLang="en-US"/>
                    </a:p>
                  </a:txBody>
                  <a:tcPr/>
                </a:tc>
                <a:tc vMerge="1">
                  <a:txBody>
                    <a:bodyPr/>
                    <a:lstStyle/>
                    <a:p>
                      <a:endParaRPr kumimoji="1" lang="ja-JP" altLang="en-US"/>
                    </a:p>
                  </a:txBody>
                  <a:tcPr/>
                </a:tc>
                <a:tc rowSpan="3">
                  <a:txBody>
                    <a:bodyPr/>
                    <a:lstStyle/>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公民連携スキーム</a:t>
                      </a:r>
                      <a:endPar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50"/>
                        </a:lnSpc>
                        <a:spcBef>
                          <a:spcPts val="0"/>
                        </a:spcBef>
                        <a:spcAft>
                          <a:spcPts val="0"/>
                        </a:spcAft>
                        <a:buClrTx/>
                        <a:buSzTx/>
                        <a:buFontTx/>
                        <a:buNone/>
                        <a:tabLst/>
                        <a:defRPr/>
                      </a:pPr>
                      <a:r>
                        <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基金造成等</a:t>
                      </a:r>
                      <a:r>
                        <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50"/>
                        </a:lnSpc>
                        <a:spcBef>
                          <a:spcPts val="0"/>
                        </a:spcBef>
                        <a:spcAft>
                          <a:spcPts val="0"/>
                        </a:spcAft>
                        <a:buClrTx/>
                        <a:buSzTx/>
                        <a:buFontTx/>
                        <a:buNone/>
                        <a:tabLst/>
                        <a:defRPr/>
                      </a:pP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による資金支援</a:t>
                      </a:r>
                      <a:endPar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50"/>
                        </a:lnSpc>
                        <a:spcBef>
                          <a:spcPts val="0"/>
                        </a:spcBef>
                        <a:spcAft>
                          <a:spcPts val="0"/>
                        </a:spcAft>
                        <a:buClrTx/>
                        <a:buSzTx/>
                        <a:buFontTx/>
                        <a:buNone/>
                        <a:tabLst/>
                        <a:defRPr/>
                      </a:pPr>
                      <a:r>
                        <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時限付き事業</a:t>
                      </a:r>
                      <a:r>
                        <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a:txBody>
                    <a:bodyPr/>
                    <a:lstStyle/>
                    <a:p>
                      <a:pPr marL="0" marR="0" lvl="0" indent="0" algn="just"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おおさか地域創造ファンド</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地域資源（技術・人材等）を活かした新事業や創業等に対する助成</a:t>
                      </a:r>
                      <a:endParaRPr lang="en-US" altLang="ja-JP"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90681">
                <a:tc vMerge="1">
                  <a:txBody>
                    <a:bodyPr/>
                    <a:lstStyle/>
                    <a:p>
                      <a:endParaRPr kumimoji="1" lang="ja-JP" altLang="en-US"/>
                    </a:p>
                  </a:txBody>
                  <a:tcPr/>
                </a:tc>
                <a:tc vMerge="1">
                  <a:txBody>
                    <a:bodyPr/>
                    <a:lstStyle/>
                    <a:p>
                      <a:pPr algn="just">
                        <a:spcAft>
                          <a:spcPts val="0"/>
                        </a:spcAft>
                      </a:pPr>
                      <a:endParaRPr lang="ja-JP"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ts val="145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ベンチャー投融資支援</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ﾍﾞﾝﾁｬｰ企業に対する投融資　</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新規取扱終了</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エンゼルファンド事業</a:t>
                      </a:r>
                      <a:endParaRPr kumimoji="1" lang="en-US" altLang="ja-JP"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90681">
                <a:tc vMerge="1">
                  <a:txBody>
                    <a:bodyPr/>
                    <a:lstStyle/>
                    <a:p>
                      <a:endParaRPr kumimoji="1" lang="ja-JP" altLang="en-US"/>
                    </a:p>
                  </a:txBody>
                  <a:tcPr/>
                </a:tc>
                <a:tc vMerge="1">
                  <a:txBody>
                    <a:bodyPr/>
                    <a:lstStyle/>
                    <a:p>
                      <a:pPr algn="just">
                        <a:spcAft>
                          <a:spcPts val="0"/>
                        </a:spcAft>
                      </a:pPr>
                      <a:endParaRPr lang="ja-JP"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ts val="145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中小企業等金融新戦略</a:t>
                      </a:r>
                      <a:endParaRPr kumimoji="1" lang="en-US" altLang="ja-JP"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新たな融資手法（成長性評価等）による資金供給</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新規取扱終了</a:t>
                      </a:r>
                      <a:r>
                        <a:rPr kumimoji="1" lang="en-US" altLang="ja-JP"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9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v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kumimoji="1" lang="ja-JP" altLang="en-US" sz="10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a:t>
                      </a:r>
                      <a:r>
                        <a:rPr kumimoji="1" lang="en-US" altLang="ja-JP" sz="10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国委託</a:t>
                      </a:r>
                      <a:r>
                        <a:rPr kumimoji="1" lang="en-US" altLang="ja-JP" sz="10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ja-JP"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c gridSpan="2">
                  <a:txBody>
                    <a:bodyPr/>
                    <a:lstStyle/>
                    <a:p>
                      <a:pPr marL="0" marR="0" indent="0" algn="just" defTabSz="914400" rtl="0" eaLnBrk="1" fontAlgn="auto" latinLnBrk="0" hangingPunct="1">
                        <a:lnSpc>
                          <a:spcPts val="1450"/>
                        </a:lnSpc>
                        <a:spcBef>
                          <a:spcPts val="0"/>
                        </a:spcBef>
                        <a:spcAft>
                          <a:spcPts val="0"/>
                        </a:spcAft>
                        <a:buClrTx/>
                        <a:buSzTx/>
                        <a:buFontTx/>
                        <a:buNone/>
                        <a:tabLst/>
                        <a:defRPr/>
                      </a:pPr>
                      <a:r>
                        <a:rPr kumimoji="1" lang="ja-JP" altLang="en-US" sz="10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よろず支援拠点</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  </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hMerge="1">
                  <a:txBody>
                    <a:bodyPr/>
                    <a:lstStyle/>
                    <a:p>
                      <a:endParaRPr kumimoji="1" lang="ja-JP" alt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9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多様な経営課題に対する相談等を実施（名称</a:t>
                      </a:r>
                      <a:r>
                        <a:rPr kumimoji="1" lang="en-US" altLang="ja-JP" sz="9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大阪府よろず支援拠点）</a:t>
                      </a:r>
                      <a:endParaRPr lang="ja-JP" altLang="ja-JP" sz="9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252364">
                <a:tc gridSpan="2">
                  <a:txBody>
                    <a:bodyPr/>
                    <a:lstStyle/>
                    <a:p>
                      <a:pPr algn="l">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収益事業</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c hMerge="1">
                  <a:txBody>
                    <a:bodyPr/>
                    <a:lstStyle/>
                    <a:p>
                      <a:pPr algn="just">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4000" marR="54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lnSpc>
                          <a:spcPts val="1450"/>
                        </a:lnSpc>
                        <a:spcAft>
                          <a:spcPts val="0"/>
                        </a:spcAft>
                      </a:pPr>
                      <a:r>
                        <a:rPr lang="ja-JP" altLang="en-US" sz="105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マイドームおおさかの管理運営</a:t>
                      </a:r>
                      <a:endParaRPr lang="ja-JP" sz="105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hMerge="1">
                  <a:txBody>
                    <a:bodyPr/>
                    <a:lstStyle/>
                    <a:p>
                      <a:endParaRPr kumimoji="1" lang="ja-JP" altLang="en-US"/>
                    </a:p>
                  </a:txBody>
                  <a:tcPr/>
                </a:tc>
                <a:tc>
                  <a:txBody>
                    <a:bodyPr/>
                    <a:lstStyle/>
                    <a:p>
                      <a:pPr algn="l">
                        <a:lnSpc>
                          <a:spcPct val="100000"/>
                        </a:lnSpc>
                        <a:spcAft>
                          <a:spcPts val="0"/>
                        </a:spcAft>
                      </a:pPr>
                      <a:r>
                        <a:rPr lang="ja-JP" altLang="en-US" sz="95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マイドームおおさか（展示場・会議室）の貸館業務</a:t>
                      </a:r>
                      <a:endParaRPr lang="ja-JP" sz="95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r h="305227">
                <a:tc gridSpan="2">
                  <a:txBody>
                    <a:bodyPr/>
                    <a:lstStyle/>
                    <a:p>
                      <a:pPr algn="l">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その他事業</a:t>
                      </a:r>
                      <a:endPar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c hMerge="1">
                  <a:txBody>
                    <a:bodyPr/>
                    <a:lstStyle/>
                    <a:p>
                      <a:endParaRPr kumimoji="1" lang="ja-JP" altLang="en-US"/>
                    </a:p>
                  </a:txBody>
                  <a:tcPr/>
                </a:tc>
                <a:tc gridSpan="2">
                  <a:txBody>
                    <a:bodyPr/>
                    <a:lstStyle/>
                    <a:p>
                      <a:pPr marL="0" marR="0" lvl="0" indent="0" algn="just" defTabSz="914400" rtl="0" eaLnBrk="1" fontAlgn="auto" latinLnBrk="0" hangingPunct="1">
                        <a:lnSpc>
                          <a:spcPts val="1450"/>
                        </a:lnSpc>
                        <a:spcBef>
                          <a:spcPts val="0"/>
                        </a:spcBef>
                        <a:spcAft>
                          <a:spcPts val="0"/>
                        </a:spcAft>
                        <a:buClrTx/>
                        <a:buSzTx/>
                        <a:buFontTx/>
                        <a:buNone/>
                        <a:tabLst/>
                        <a:defRPr/>
                      </a:pP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出資法人ｷｬｯｼｭﾏﾈｼﾞﾒﾝﾄｼｽﾃﾑ</a:t>
                      </a:r>
                      <a:r>
                        <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(CMS)</a:t>
                      </a:r>
                      <a:r>
                        <a:rPr kumimoji="1" lang="ja-JP" altLang="en-US" sz="10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の管理運営</a:t>
                      </a:r>
                      <a:endParaRPr kumimoji="1" lang="ja-JP" altLang="en-US"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solidFill>
                  </a:tcPr>
                </a:tc>
                <a:tc h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府出資法人間の資金融通ｼｽﾃﾑ統括業務</a:t>
                      </a:r>
                      <a:r>
                        <a:rPr kumimoji="1" lang="en-US" altLang="ja-JP" sz="8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運用希望法人から資金を預り、借入希望法人へ資金を貸付）</a:t>
                      </a:r>
                      <a:endParaRPr kumimoji="1" lang="ja-JP" altLang="en-US" sz="8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solidFill>
                      <a:schemeClr val="bg1"/>
                    </a:solidFill>
                  </a:tcPr>
                </a:tc>
              </a:tr>
            </a:tbl>
          </a:graphicData>
        </a:graphic>
      </p:graphicFrame>
      <p:sp>
        <p:nvSpPr>
          <p:cNvPr id="7" name="正方形/長方形 6"/>
          <p:cNvSpPr/>
          <p:nvPr/>
        </p:nvSpPr>
        <p:spPr>
          <a:xfrm>
            <a:off x="43580" y="6148958"/>
            <a:ext cx="9081370" cy="6137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marL="180000" indent="-457200" fontAlgn="base">
              <a:spcBef>
                <a:spcPct val="0"/>
              </a:spcBef>
              <a:spcAft>
                <a:spcPct val="0"/>
              </a:spcAft>
            </a:pP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中小企業支援法に基づく指定法人として</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H12.5</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月から実施していた「大阪</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府中</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小企業支援センター事業</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大阪府の財政再建プログラム案に基づき、</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の支援拠点との役割</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分担を図る観点</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月をもって</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廃止</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フッター プレースホルダー 7"/>
          <p:cNvSpPr>
            <a:spLocks noGrp="1"/>
          </p:cNvSpPr>
          <p:nvPr>
            <p:ph type="ftr" sz="quarter" idx="11"/>
          </p:nvPr>
        </p:nvSpPr>
        <p:spPr>
          <a:xfrm>
            <a:off x="6241157" y="6455854"/>
            <a:ext cx="2895600" cy="365125"/>
          </a:xfrm>
        </p:spPr>
        <p:txBody>
          <a:bodyPr/>
          <a:lstStyle/>
          <a:p>
            <a:pPr algn="r"/>
            <a:r>
              <a:rPr kumimoji="1" lang="ja-JP" altLang="en-US" b="1" dirty="0" smtClean="0"/>
              <a:t>３</a:t>
            </a:r>
            <a:endParaRPr kumimoji="1" lang="ja-JP" altLang="en-US" b="1" dirty="0"/>
          </a:p>
        </p:txBody>
      </p:sp>
    </p:spTree>
    <p:extLst>
      <p:ext uri="{BB962C8B-B14F-4D97-AF65-F5344CB8AC3E}">
        <p14:creationId xmlns:p14="http://schemas.microsoft.com/office/powerpoint/2010/main" val="2127860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額縁 42"/>
          <p:cNvSpPr/>
          <p:nvPr/>
        </p:nvSpPr>
        <p:spPr>
          <a:xfrm>
            <a:off x="141371" y="3791893"/>
            <a:ext cx="2126373" cy="357187"/>
          </a:xfrm>
          <a:prstGeom prst="bevel">
            <a:avLst/>
          </a:prstGeom>
          <a:solidFill>
            <a:schemeClr val="accent5">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50000"/>
              </a:spcBef>
              <a:spcAft>
                <a:spcPct val="0"/>
              </a:spcAft>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展示商談会</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a:spLocks/>
          </p:cNvSpPr>
          <p:nvPr/>
        </p:nvSpPr>
        <p:spPr>
          <a:xfrm>
            <a:off x="5729767" y="692696"/>
            <a:ext cx="3522753" cy="299993"/>
          </a:xfrm>
          <a:prstGeom prst="rect">
            <a:avLst/>
          </a:prstGeom>
          <a:noFill/>
        </p:spPr>
        <p:txBody>
          <a:bodyPr wrap="square" rtlCol="0" anchor="ctr">
            <a:noAutofit/>
          </a:bodyPr>
          <a:lstStyle/>
          <a:p>
            <a:pPr algn="r"/>
            <a:r>
              <a:rPr lang="en-US" altLang="ja-JP"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府指定出資法人評価等審議会資料（抜粋）</a:t>
            </a:r>
            <a:endPar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5086907" y="1084485"/>
            <a:ext cx="3949589" cy="5506660"/>
            <a:chOff x="666750" y="1084485"/>
            <a:chExt cx="3949589" cy="5506660"/>
          </a:xfrm>
        </p:grpSpPr>
        <p:sp>
          <p:nvSpPr>
            <p:cNvPr id="12" name="正方形/長方形 11"/>
            <p:cNvSpPr/>
            <p:nvPr/>
          </p:nvSpPr>
          <p:spPr>
            <a:xfrm>
              <a:off x="711089" y="1340767"/>
              <a:ext cx="3905250" cy="430887"/>
            </a:xfrm>
            <a:prstGeom prst="rect">
              <a:avLst/>
            </a:prstGeom>
          </p:spPr>
          <p:txBody>
            <a:bodyPr wrap="square">
              <a:spAutoFit/>
            </a:bodyPr>
            <a:lstStyle/>
            <a:p>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　当法人</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主催</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する各</a:t>
              </a:r>
              <a:r>
                <a:rPr lang="ja-JP" altLang="en-US"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展示</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商談会</a:t>
              </a:r>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における</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商談件数</a:t>
              </a:r>
              <a:endPar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取引</a:t>
              </a:r>
              <a:r>
                <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あっせん</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事業に</a:t>
              </a:r>
              <a:r>
                <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おけるあっせん（取引紹介）</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件数</a:t>
              </a:r>
              <a:r>
                <a:rPr lang="en-US"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992889" y="1084485"/>
              <a:ext cx="3348000" cy="288032"/>
            </a:xfrm>
            <a:prstGeom prst="roundRect">
              <a:avLst>
                <a:gd name="adj" fmla="val 5000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a:t>
              </a:r>
              <a:r>
                <a:rPr kumimoji="1" lang="ja-JP" altLang="en-US" sz="11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機会の拡大（引合・商談件数）</a:t>
              </a:r>
              <a:endPar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66750" y="4330551"/>
              <a:ext cx="3905250" cy="538609"/>
            </a:xfrm>
            <a:prstGeom prst="rect">
              <a:avLst/>
            </a:prstGeom>
          </p:spPr>
          <p:txBody>
            <a:bodyPr wrap="square">
              <a:spAutoFit/>
            </a:bodyPr>
            <a:lstStyle/>
            <a:p>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　引合・商談に要する総コストを引合・商談件数で除して算出</a:t>
              </a:r>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en-US" altLang="ja-JP"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年度計画で目標設定</a:t>
              </a:r>
              <a:r>
                <a:rPr lang="en-US" altLang="ja-JP"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933809" y="4005064"/>
              <a:ext cx="3348000" cy="288032"/>
            </a:xfrm>
            <a:prstGeom prst="roundRect">
              <a:avLst>
                <a:gd name="adj" fmla="val 5000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引合・商談件数１件あたりのコスト</a:t>
              </a:r>
              <a:endPar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1" name="グラフ 30"/>
            <p:cNvGraphicFramePr/>
            <p:nvPr>
              <p:extLst>
                <p:ext uri="{D42A27DB-BD31-4B8C-83A1-F6EECF244321}">
                  <p14:modId xmlns:p14="http://schemas.microsoft.com/office/powerpoint/2010/main" val="2971740265"/>
                </p:ext>
              </p:extLst>
            </p:nvPr>
          </p:nvGraphicFramePr>
          <p:xfrm>
            <a:off x="714205" y="4559543"/>
            <a:ext cx="3892550" cy="2031602"/>
          </p:xfrm>
          <a:graphic>
            <a:graphicData uri="http://schemas.openxmlformats.org/drawingml/2006/chart">
              <c:chart xmlns:c="http://schemas.openxmlformats.org/drawingml/2006/chart" xmlns:r="http://schemas.openxmlformats.org/officeDocument/2006/relationships" r:id="rId2"/>
            </a:graphicData>
          </a:graphic>
        </p:graphicFrame>
      </p:grpSp>
      <p:sp>
        <p:nvSpPr>
          <p:cNvPr id="22" name="テキスト ボックス 1"/>
          <p:cNvSpPr txBox="1"/>
          <p:nvPr/>
        </p:nvSpPr>
        <p:spPr>
          <a:xfrm>
            <a:off x="8502167" y="6156734"/>
            <a:ext cx="576064" cy="360040"/>
          </a:xfrm>
          <a:prstGeom prst="rect">
            <a:avLst/>
          </a:prstGeom>
          <a:noFill/>
          <a:ln>
            <a:noFill/>
          </a:ln>
        </p:spPr>
        <p:txBody>
          <a:bodyPr wrap="square" lIns="0" tIns="0" rIns="0" b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05000"/>
              </a:lnSpc>
              <a:spcBef>
                <a:spcPts val="0"/>
              </a:spcBef>
            </a:pPr>
            <a:r>
              <a:rPr lang="en-US" altLang="ja-JP" sz="800" dirty="0" smtClean="0">
                <a:solidFill>
                  <a:schemeClr val="tx1">
                    <a:lumMod val="75000"/>
                    <a:lumOff val="25000"/>
                  </a:schemeClr>
                </a:solidFill>
              </a:rPr>
              <a:t>9,899</a:t>
            </a:r>
            <a:endParaRPr lang="ja-JP" altLang="en-US" sz="800" dirty="0">
              <a:solidFill>
                <a:schemeClr val="tx1">
                  <a:lumMod val="75000"/>
                  <a:lumOff val="25000"/>
                </a:schemeClr>
              </a:solidFill>
            </a:endParaRPr>
          </a:p>
        </p:txBody>
      </p:sp>
      <p:sp>
        <p:nvSpPr>
          <p:cNvPr id="6" name="フッター プレースホルダー 5"/>
          <p:cNvSpPr>
            <a:spLocks noGrp="1"/>
          </p:cNvSpPr>
          <p:nvPr>
            <p:ph type="ftr" sz="quarter" idx="11"/>
          </p:nvPr>
        </p:nvSpPr>
        <p:spPr>
          <a:xfrm>
            <a:off x="6238875" y="6432550"/>
            <a:ext cx="2895600" cy="365125"/>
          </a:xfrm>
        </p:spPr>
        <p:txBody>
          <a:bodyPr/>
          <a:lstStyle/>
          <a:p>
            <a:pPr algn="r"/>
            <a:r>
              <a:rPr kumimoji="1" lang="ja-JP" altLang="en-US" b="1" dirty="0" smtClean="0"/>
              <a:t>４</a:t>
            </a:r>
            <a:endParaRPr kumimoji="1" lang="ja-JP" altLang="en-US" b="1" dirty="0"/>
          </a:p>
        </p:txBody>
      </p:sp>
      <p:grpSp>
        <p:nvGrpSpPr>
          <p:cNvPr id="37" name="グループ化 36"/>
          <p:cNvGrpSpPr/>
          <p:nvPr/>
        </p:nvGrpSpPr>
        <p:grpSpPr>
          <a:xfrm>
            <a:off x="18142" y="19894"/>
            <a:ext cx="9144000" cy="456778"/>
            <a:chOff x="-11112" y="19894"/>
            <a:chExt cx="9144000" cy="456778"/>
          </a:xfrm>
        </p:grpSpPr>
        <p:sp>
          <p:nvSpPr>
            <p:cNvPr id="39"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販路開拓</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30" name="グラフ 29"/>
          <p:cNvGraphicFramePr/>
          <p:nvPr>
            <p:extLst>
              <p:ext uri="{D42A27DB-BD31-4B8C-83A1-F6EECF244321}">
                <p14:modId xmlns:p14="http://schemas.microsoft.com/office/powerpoint/2010/main" val="2698011946"/>
              </p:ext>
            </p:extLst>
          </p:nvPr>
        </p:nvGraphicFramePr>
        <p:xfrm>
          <a:off x="5175139" y="1800233"/>
          <a:ext cx="3905250" cy="2051472"/>
        </p:xfrm>
        <a:graphic>
          <a:graphicData uri="http://schemas.openxmlformats.org/drawingml/2006/chart">
            <c:chart xmlns:c="http://schemas.openxmlformats.org/drawingml/2006/chart" xmlns:r="http://schemas.openxmlformats.org/officeDocument/2006/relationships" r:id="rId3"/>
          </a:graphicData>
        </a:graphic>
      </p:graphicFrame>
      <p:grpSp>
        <p:nvGrpSpPr>
          <p:cNvPr id="34" name="グループ化 33"/>
          <p:cNvGrpSpPr/>
          <p:nvPr/>
        </p:nvGrpSpPr>
        <p:grpSpPr>
          <a:xfrm>
            <a:off x="141371" y="1228502"/>
            <a:ext cx="4783053" cy="4089077"/>
            <a:chOff x="141371" y="1228502"/>
            <a:chExt cx="4783053" cy="4089077"/>
          </a:xfrm>
        </p:grpSpPr>
        <p:sp>
          <p:nvSpPr>
            <p:cNvPr id="41" name="角丸四角形 40"/>
            <p:cNvSpPr/>
            <p:nvPr/>
          </p:nvSpPr>
          <p:spPr>
            <a:xfrm>
              <a:off x="209550" y="4221088"/>
              <a:ext cx="4600575" cy="1096491"/>
            </a:xfrm>
            <a:prstGeom prst="roundRect">
              <a:avLst>
                <a:gd name="adj" fmla="val 5200"/>
              </a:avLst>
            </a:prstGeom>
            <a:solidFill>
              <a:schemeClr val="bg1"/>
            </a:solidFill>
            <a:ln w="9525">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大規模企業商談会</a:t>
              </a:r>
              <a:endPar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広域展示商談会</a:t>
              </a:r>
              <a:endParaRPr lang="en-US" altLang="ja-JP"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マイドームビジネスフェスタ</a:t>
              </a:r>
              <a:endPar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連携・テーマ型展示商談会</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公財）大阪市都市型産業</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振興</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センターとの連携事業　「機能性コーティングフェア」等）</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141371" y="1228502"/>
              <a:ext cx="4783053" cy="2429098"/>
            </a:xfrm>
            <a:prstGeom prst="roundRect">
              <a:avLst>
                <a:gd name="adj" fmla="val 5200"/>
              </a:avLst>
            </a:prstGeom>
            <a:solidFill>
              <a:schemeClr val="bg1"/>
            </a:solidFill>
            <a:ln w="952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取引あっせん</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S40</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製造業を対象に受発注企業の登録を受付け、取引条件等調査</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の上、</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企業相互の取引をあっせん（＊即時・短期のﾏｯﾁﾝｸﾞﾆｰｽﾞに対応）</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B2B</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ネットワーク</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H21</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金融機関（</a:t>
              </a:r>
              <a:r>
                <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金融機関）とのネットワークを活用し、</a:t>
              </a:r>
              <a:r>
                <a:rPr lang="ja-JP" altLang="en-US" sz="1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ものづくりの受発</a:t>
              </a:r>
              <a:endParaRPr lang="en-US" altLang="ja-JP" sz="1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注等ﾆｰｽﾞに対応（＊比較的</a:t>
              </a:r>
              <a:r>
                <a:rPr lang="ja-JP" altLang="en-US" sz="1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短期のﾏｯﾁﾝｸﾞﾆｰｽﾞに</a:t>
              </a:r>
              <a:r>
                <a:rPr lang="ja-JP" altLang="en-US" sz="1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ビジネスマッチングサービス（</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専門人材の知見とネットワークの活用による伴走型、プロジェクトマネジ</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メント型のマッチング支援（＊</a:t>
              </a:r>
              <a:r>
                <a:rPr lang="ja-JP" altLang="en-US" sz="1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比較的長期の</a:t>
              </a:r>
              <a:r>
                <a:rPr lang="ja-JP" altLang="en-US" sz="1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ﾏｯﾁﾝｸﾞﾆｰｽﾞ</a:t>
              </a:r>
              <a:r>
                <a:rPr lang="ja-JP" altLang="en-US" sz="11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対応</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ｵｰﾌﾟﾝｲﾉﾍﾞｰｼｮﾝ事業</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ｵｰﾌﾟﾝｲﾉﾍﾞｰｼｮﾝ･ｿﾘｭｰｼｮﾝｻｲﾄ</a:t>
              </a:r>
              <a:r>
                <a:rPr lang="en-US" altLang="ja-JP"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(web)</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技術ｺｰﾃﾞｨﾈｰﾀｰによる企業の</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技術ﾆｰｽﾞとｼｰｽﾞのマッチング支援</a:t>
              </a:r>
              <a:r>
                <a:rPr kumimoji="1"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（＊技術マッチングニーズに対応）</a:t>
              </a:r>
              <a:endPar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2" name="額縁 41"/>
          <p:cNvSpPr/>
          <p:nvPr/>
        </p:nvSpPr>
        <p:spPr>
          <a:xfrm>
            <a:off x="141371" y="837406"/>
            <a:ext cx="2126373" cy="357187"/>
          </a:xfrm>
          <a:prstGeom prst="bevel">
            <a:avLst/>
          </a:prstGeom>
          <a:solidFill>
            <a:schemeClr val="accent5">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50000"/>
              </a:spcBef>
              <a:spcAft>
                <a:spcPct val="0"/>
              </a:spcAft>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個別マッチング事業</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額縁 43"/>
          <p:cNvSpPr/>
          <p:nvPr/>
        </p:nvSpPr>
        <p:spPr>
          <a:xfrm>
            <a:off x="141371" y="5445224"/>
            <a:ext cx="2126373" cy="357187"/>
          </a:xfrm>
          <a:prstGeom prst="bevel">
            <a:avLst/>
          </a:prstGeom>
          <a:solidFill>
            <a:schemeClr val="accent5">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50000"/>
              </a:spcBef>
              <a:spcAft>
                <a:spcPct val="0"/>
              </a:spcAft>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そ の 他</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179512" y="5895975"/>
            <a:ext cx="4600575" cy="914401"/>
          </a:xfrm>
          <a:prstGeom prst="roundRect">
            <a:avLst>
              <a:gd name="adj" fmla="val 5200"/>
            </a:avLst>
          </a:prstGeom>
          <a:solidFill>
            <a:schemeClr val="bg1"/>
          </a:solidFill>
          <a:ln w="9525">
            <a:solidFill>
              <a:schemeClr val="accent1">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下請</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取引適正化講習会、下請かけこみ寺事業</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（中企庁委託）</a:t>
            </a:r>
            <a:endPar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外国</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特許出願支援</a:t>
            </a:r>
            <a:endPar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海外展開や知財侵害品に対応し、外国への特許出願・商標</a:t>
            </a:r>
            <a:endPar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lvl="0"/>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登録出願等を行う府内企業をサポート（助成）               など</a:t>
            </a:r>
            <a:endPar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1800" y="3854748"/>
            <a:ext cx="866964" cy="837803"/>
          </a:xfrm>
          <a:prstGeom prst="rect">
            <a:avLst/>
          </a:prstGeom>
          <a:ln>
            <a:solidFill>
              <a:schemeClr val="bg1"/>
            </a:solidFill>
          </a:ln>
        </p:spPr>
      </p:pic>
      <p:pic>
        <p:nvPicPr>
          <p:cNvPr id="25" name="図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51920" y="3854748"/>
            <a:ext cx="855806" cy="850602"/>
          </a:xfrm>
          <a:prstGeom prst="rect">
            <a:avLst/>
          </a:prstGeom>
          <a:ln>
            <a:solidFill>
              <a:schemeClr val="bg1"/>
            </a:solidFill>
          </a:ln>
        </p:spPr>
      </p:pic>
    </p:spTree>
    <p:extLst>
      <p:ext uri="{BB962C8B-B14F-4D97-AF65-F5344CB8AC3E}">
        <p14:creationId xmlns:p14="http://schemas.microsoft.com/office/powerpoint/2010/main" val="942485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3"/>
          <p:cNvSpPr>
            <a:spLocks noChangeArrowheads="1"/>
          </p:cNvSpPr>
          <p:nvPr/>
        </p:nvSpPr>
        <p:spPr bwMode="auto">
          <a:xfrm>
            <a:off x="1181100" y="201395"/>
            <a:ext cx="61150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base" hangingPunct="1">
              <a:spcBef>
                <a:spcPct val="0"/>
              </a:spcBef>
              <a:spcAft>
                <a:spcPct val="0"/>
              </a:spcAft>
              <a:buFontTx/>
              <a:buNone/>
            </a:pPr>
            <a:r>
              <a:rPr lang="ja-JP" altLang="en-US" sz="1800" b="1" dirty="0" smtClean="0">
                <a:solidFill>
                  <a:srgbClr val="FFFFFF"/>
                </a:solidFill>
                <a:latin typeface="ＭＳ Ｐゴシック" panose="020B0600070205080204" pitchFamily="50" charset="-128"/>
                <a:ea typeface="ＭＳ Ｐゴシック" panose="020B0600070205080204" pitchFamily="50" charset="-128"/>
              </a:rPr>
              <a:t>　ものづくり企業の販路開拓支援</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6" name="額縁 5"/>
          <p:cNvSpPr/>
          <p:nvPr/>
        </p:nvSpPr>
        <p:spPr>
          <a:xfrm>
            <a:off x="179513" y="1052736"/>
            <a:ext cx="1800200" cy="262208"/>
          </a:xfrm>
          <a:prstGeom prst="bevel">
            <a:avLst/>
          </a:prstGeom>
          <a:solidFill>
            <a:srgbClr val="B7DEE8"/>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50000"/>
              </a:spcBef>
              <a:spcAft>
                <a:spcPct val="0"/>
              </a:spcAft>
              <a:defRPr/>
            </a:pPr>
            <a:r>
              <a:rPr lang="ja-JP" altLang="en-US" sz="105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取引あっせん事業</a:t>
            </a:r>
          </a:p>
        </p:txBody>
      </p:sp>
      <p:graphicFrame>
        <p:nvGraphicFramePr>
          <p:cNvPr id="7" name="表 6"/>
          <p:cNvGraphicFramePr>
            <a:graphicFrameLocks noGrp="1"/>
          </p:cNvGraphicFramePr>
          <p:nvPr>
            <p:extLst>
              <p:ext uri="{D42A27DB-BD31-4B8C-83A1-F6EECF244321}">
                <p14:modId xmlns:p14="http://schemas.microsoft.com/office/powerpoint/2010/main" val="1610298887"/>
              </p:ext>
            </p:extLst>
          </p:nvPr>
        </p:nvGraphicFramePr>
        <p:xfrm>
          <a:off x="179512" y="1389928"/>
          <a:ext cx="6304187" cy="557841"/>
        </p:xfrm>
        <a:graphic>
          <a:graphicData uri="http://schemas.openxmlformats.org/drawingml/2006/table">
            <a:tbl>
              <a:tblPr firstRow="1" bandRow="1">
                <a:tableStyleId>{5C22544A-7EE6-4342-B048-85BDC9FD1C3A}</a:tableStyleId>
              </a:tblPr>
              <a:tblGrid>
                <a:gridCol w="1050698"/>
                <a:gridCol w="995398"/>
                <a:gridCol w="1050698"/>
                <a:gridCol w="1003718"/>
                <a:gridCol w="1097678"/>
                <a:gridCol w="1105997"/>
              </a:tblGrid>
              <a:tr h="285739">
                <a:tc rowSpan="2">
                  <a:txBody>
                    <a:bodyPr/>
                    <a:lstStyle/>
                    <a:p>
                      <a:pPr algn="ctr"/>
                      <a:r>
                        <a:rPr kumimoji="1" lang="ja-JP" altLang="en-US" sz="105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5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5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5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実績</a:t>
                      </a:r>
                      <a:endParaRPr kumimoji="1" lang="ja-JP" altLang="en-US" sz="1050" b="1" i="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5">
                          <a:lumMod val="90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発注登録企業数</a:t>
                      </a:r>
                      <a:endParaRPr kumimoji="1" lang="ja-JP" altLang="en-US" sz="900" b="1" i="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受注登録企業数</a:t>
                      </a:r>
                      <a:endParaRPr kumimoji="1" lang="ja-JP" altLang="en-US" sz="900" b="1" i="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あっせん件数</a:t>
                      </a:r>
                      <a:endParaRPr kumimoji="1" lang="ja-JP" altLang="en-US" sz="900" b="1" i="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あっせん成立件数</a:t>
                      </a:r>
                      <a:endParaRPr kumimoji="1" lang="ja-JP" altLang="en-US" sz="900" b="1" i="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新規登録企業数</a:t>
                      </a:r>
                      <a:endParaRPr kumimoji="1" lang="ja-JP" altLang="en-US" sz="900" b="1" i="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r>
              <a:tr h="272102">
                <a:tc vMerge="1">
                  <a:txBody>
                    <a:bodyPr/>
                    <a:lstStyle/>
                    <a:p>
                      <a:pPr algn="r"/>
                      <a:endParaRPr kumimoji="1" lang="ja-JP" altLang="en-US" sz="11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3,437</a:t>
                      </a:r>
                      <a:r>
                        <a:rPr kumimoji="1" lang="ja-JP" altLang="en-US"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100" b="1"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,644</a:t>
                      </a:r>
                      <a:r>
                        <a:rPr kumimoji="1" lang="ja-JP" altLang="en-US"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100" b="1"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466</a:t>
                      </a:r>
                      <a:r>
                        <a:rPr kumimoji="1" lang="ja-JP" altLang="en-US"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100" b="1"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100" b="1"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167</a:t>
                      </a:r>
                      <a:r>
                        <a:rPr kumimoji="1" lang="ja-JP" altLang="en-US" sz="11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100" b="1"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accent1"/>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額縁 7"/>
          <p:cNvSpPr/>
          <p:nvPr/>
        </p:nvSpPr>
        <p:spPr>
          <a:xfrm>
            <a:off x="4893581" y="3905307"/>
            <a:ext cx="1445021" cy="254184"/>
          </a:xfrm>
          <a:prstGeom prst="bevel">
            <a:avLst/>
          </a:prstGeom>
          <a:solidFill>
            <a:srgbClr val="B7DEE8"/>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50000"/>
              </a:spcBef>
              <a:spcAft>
                <a:spcPct val="0"/>
              </a:spcAft>
              <a:defRPr/>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広域個別商談会</a:t>
            </a:r>
          </a:p>
        </p:txBody>
      </p:sp>
      <p:graphicFrame>
        <p:nvGraphicFramePr>
          <p:cNvPr id="9" name="表 8"/>
          <p:cNvGraphicFramePr>
            <a:graphicFrameLocks noGrp="1"/>
          </p:cNvGraphicFramePr>
          <p:nvPr>
            <p:extLst>
              <p:ext uri="{D42A27DB-BD31-4B8C-83A1-F6EECF244321}">
                <p14:modId xmlns:p14="http://schemas.microsoft.com/office/powerpoint/2010/main" val="1441154657"/>
              </p:ext>
            </p:extLst>
          </p:nvPr>
        </p:nvGraphicFramePr>
        <p:xfrm>
          <a:off x="179512" y="1988840"/>
          <a:ext cx="6310313" cy="1466327"/>
        </p:xfrm>
        <a:graphic>
          <a:graphicData uri="http://schemas.openxmlformats.org/drawingml/2006/table">
            <a:tbl>
              <a:tblPr firstRow="1" bandRow="1">
                <a:tableStyleId>{5C22544A-7EE6-4342-B048-85BDC9FD1C3A}</a:tableStyleId>
              </a:tblPr>
              <a:tblGrid>
                <a:gridCol w="276768"/>
                <a:gridCol w="774951"/>
                <a:gridCol w="996365"/>
                <a:gridCol w="1051719"/>
                <a:gridCol w="978360"/>
                <a:gridCol w="1125078"/>
                <a:gridCol w="1107072"/>
              </a:tblGrid>
              <a:tr h="314327">
                <a:tc rowSpan="5">
                  <a:txBody>
                    <a:bodyPr/>
                    <a:lstStyle/>
                    <a:p>
                      <a:pPr algn="ctr"/>
                      <a:r>
                        <a:rPr lang="ja-JP" altLang="en-US" sz="1200" b="1" i="0" baseline="0" dirty="0" smtClean="0">
                          <a:solidFill>
                            <a:schemeClr val="bg1"/>
                          </a:solidFill>
                          <a:latin typeface="HG丸ｺﾞｼｯｸM-PRO" pitchFamily="50" charset="-128"/>
                          <a:ea typeface="HG丸ｺﾞｼｯｸM-PRO" pitchFamily="50" charset="-128"/>
                        </a:rPr>
                        <a:t>過年度実績</a:t>
                      </a:r>
                      <a:endParaRPr lang="ja-JP" altLang="en-US" sz="1200" b="1" i="0" baseline="0" dirty="0">
                        <a:solidFill>
                          <a:schemeClr val="bg1"/>
                        </a:solidFill>
                        <a:latin typeface="HG丸ｺﾞｼｯｸM-PRO" pitchFamily="50" charset="-128"/>
                        <a:ea typeface="HG丸ｺﾞｼｯｸM-PRO" pitchFamily="50" charset="-128"/>
                      </a:endParaRPr>
                    </a:p>
                  </a:txBody>
                  <a:tcPr vert="eaVert" anchor="ctr">
                    <a:lnL w="12700" cap="flat" cmpd="sng" algn="ctr">
                      <a:solidFill>
                        <a:schemeClr val="accent5">
                          <a:lumMod val="9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lang="ja-JP" altLang="en-US" sz="900" b="0" i="0" baseline="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900" b="0" i="0" baseline="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0" i="0" baseline="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発注登録企業数</a:t>
                      </a:r>
                      <a:endParaRPr kumimoji="1" lang="ja-JP" altLang="en-US" sz="900" b="0" i="0" baseline="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0" i="0" baseline="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受注登録企業数</a:t>
                      </a:r>
                      <a:endParaRPr kumimoji="1" lang="ja-JP" altLang="en-US" sz="900" b="0" i="0" baseline="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0" i="0" baseline="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あっせん件数</a:t>
                      </a:r>
                      <a:endParaRPr kumimoji="1" lang="ja-JP" altLang="en-US" sz="900" b="0" i="0" baseline="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0" i="0" baseline="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あっせん成立件数</a:t>
                      </a:r>
                      <a:endParaRPr kumimoji="1" lang="ja-JP" altLang="en-US" sz="900" b="0" i="0" baseline="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kumimoji="1" lang="ja-JP" altLang="en-US" sz="900" b="0" i="0" baseline="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あっせん成立比率</a:t>
                      </a:r>
                      <a:endParaRPr kumimoji="1" lang="ja-JP" altLang="en-US" sz="900" b="0" i="0" baseline="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r>
              <a:tr h="288000">
                <a:tc vMerge="1">
                  <a:txBody>
                    <a:bodyPr/>
                    <a:lstStyle/>
                    <a:p>
                      <a:pPr algn="ctr"/>
                      <a:endParaRPr kumimoji="1" lang="ja-JP" altLang="en-US" sz="12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3,485</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5,085</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481</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15.8</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88000">
                <a:tc vMerge="1">
                  <a:txBody>
                    <a:bodyPr/>
                    <a:lstStyle/>
                    <a:p>
                      <a:pPr algn="ctr"/>
                      <a:endParaRPr kumimoji="1" lang="ja-JP" altLang="en-US" sz="12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3,389</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4,893</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448</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16.5</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88000">
                <a:tc vMerge="1">
                  <a:txBody>
                    <a:bodyPr/>
                    <a:lstStyle/>
                    <a:p>
                      <a:pPr algn="ctr"/>
                      <a:endParaRPr kumimoji="1" lang="ja-JP" altLang="en-US" sz="12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3,424</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4,879</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536</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16.6</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88000">
                <a:tc vMerge="1">
                  <a:txBody>
                    <a:bodyPr/>
                    <a:lstStyle/>
                    <a:p>
                      <a:pPr algn="ctr"/>
                      <a:endParaRPr kumimoji="1" lang="ja-JP" altLang="en-US" sz="12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3,422</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4,702</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464</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77</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16.6</a:t>
                      </a:r>
                      <a:r>
                        <a:rPr kumimoji="1" lang="ja-JP" altLang="en-US" sz="10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baseline="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846932001"/>
              </p:ext>
            </p:extLst>
          </p:nvPr>
        </p:nvGraphicFramePr>
        <p:xfrm>
          <a:off x="4077987" y="4292373"/>
          <a:ext cx="3027148" cy="2239307"/>
        </p:xfrm>
        <a:graphic>
          <a:graphicData uri="http://schemas.openxmlformats.org/drawingml/2006/table">
            <a:tbl>
              <a:tblPr firstRow="1" bandRow="1">
                <a:tableStyleId>{5C22544A-7EE6-4342-B048-85BDC9FD1C3A}</a:tableStyleId>
              </a:tblPr>
              <a:tblGrid>
                <a:gridCol w="641277"/>
                <a:gridCol w="1192232"/>
                <a:gridCol w="1193639"/>
              </a:tblGrid>
              <a:tr h="4301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商談会名</a:t>
                      </a: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solidFill>
                      <a:schemeClr val="accent5">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モノづくり受発注</a:t>
                      </a:r>
                      <a:endPar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広域商談会</a:t>
                      </a:r>
                    </a:p>
                  </a:txBody>
                  <a:tcPr anchor="ctr">
                    <a:lnT w="12700" cap="flat" cmpd="sng" algn="ctr">
                      <a:solidFill>
                        <a:schemeClr val="accent5">
                          <a:lumMod val="90000"/>
                        </a:schemeClr>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近畿・四国合同広域</a:t>
                      </a:r>
                      <a:endPar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商談会</a:t>
                      </a: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tcPr>
                </a:tc>
              </a:tr>
              <a:tr h="4016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開催日</a:t>
                      </a:r>
                    </a:p>
                  </a:txBody>
                  <a:tcPr anchor="ctr">
                    <a:lnL w="12700" cap="flat" cmpd="sng" algn="ctr">
                      <a:solidFill>
                        <a:schemeClr val="accent5">
                          <a:lumMod val="90000"/>
                        </a:schemeClr>
                      </a:solidFill>
                      <a:prstDash val="solid"/>
                      <a:round/>
                      <a:headEnd type="none" w="med" len="med"/>
                      <a:tailEnd type="none" w="med" len="med"/>
                    </a:lnL>
                    <a:solidFill>
                      <a:schemeClr val="accent5">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a:t>
                      </a:r>
                    </a:p>
                  </a:txBody>
                  <a:tcPr anchor="ctr">
                    <a:lnR w="12700" cap="flat" cmpd="sng" algn="ctr">
                      <a:solidFill>
                        <a:schemeClr val="accent5">
                          <a:lumMod val="90000"/>
                        </a:schemeClr>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a:t>
                      </a:r>
                    </a:p>
                  </a:txBody>
                  <a:tcPr anchor="ctr">
                    <a:lnL w="12700" cap="flat" cmpd="sng" algn="ctr">
                      <a:solidFill>
                        <a:schemeClr val="accent5">
                          <a:lumMod val="90000"/>
                        </a:schemeClr>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tcPr>
                </a:tc>
              </a:tr>
              <a:tr h="4016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発注企業</a:t>
                      </a:r>
                    </a:p>
                  </a:txBody>
                  <a:tcPr anchor="ctr">
                    <a:lnL w="12700" cap="flat" cmpd="sng" algn="ctr">
                      <a:solidFill>
                        <a:schemeClr val="accent5">
                          <a:lumMod val="90000"/>
                        </a:schemeClr>
                      </a:solidFill>
                      <a:prstDash val="solid"/>
                      <a:round/>
                      <a:headEnd type="none" w="med" len="med"/>
                      <a:tailEnd type="none" w="med" len="med"/>
                    </a:lnL>
                    <a:solidFill>
                      <a:schemeClr val="accent5">
                        <a:lumMod val="50000"/>
                      </a:schemeClr>
                    </a:solidFill>
                  </a:tcPr>
                </a:tc>
                <a:tc>
                  <a:txBody>
                    <a:bodyPr/>
                    <a:lstStyle/>
                    <a:p>
                      <a:pPr algn="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97</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（うち大阪  </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ja-JP" altLang="en-US" sz="900" b="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tcPr>
                </a:tc>
                <a:tc>
                  <a:txBody>
                    <a:bodyPr/>
                    <a:lstStyle/>
                    <a:p>
                      <a:pPr algn="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184</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（うち大阪  </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5">
                          <a:lumMod val="90000"/>
                        </a:schemeClr>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tcPr>
                </a:tc>
              </a:tr>
              <a:tr h="4432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受注企業</a:t>
                      </a:r>
                    </a:p>
                  </a:txBody>
                  <a:tcPr anchor="ctr">
                    <a:lnL w="12700" cap="flat" cmpd="sng" algn="ctr">
                      <a:solidFill>
                        <a:schemeClr val="accent5">
                          <a:lumMod val="90000"/>
                        </a:schemeClr>
                      </a:solidFill>
                      <a:prstDash val="solid"/>
                      <a:round/>
                      <a:headEnd type="none" w="med" len="med"/>
                      <a:tailEnd type="none" w="med" len="med"/>
                    </a:lnL>
                    <a:solidFill>
                      <a:schemeClr val="accent5">
                        <a:lumMod val="5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321</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（うち大阪 </a:t>
                      </a: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165</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p>
                  </a:txBody>
                  <a:tcPr anchor="ctr">
                    <a:lnR w="12700" cap="flat" cmpd="sng" algn="ctr">
                      <a:solidFill>
                        <a:schemeClr val="accent5">
                          <a:lumMod val="90000"/>
                        </a:schemeClr>
                      </a:solidFill>
                      <a:prstDash val="solid"/>
                      <a:round/>
                      <a:headEnd type="none" w="med" len="med"/>
                      <a:tailEnd type="none" w="med" len="med"/>
                    </a:ln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421</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（うち大阪  </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121</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p>
                  </a:txBody>
                  <a:tcPr anchor="ctr">
                    <a:lnL w="12700" cap="flat" cmpd="sng" algn="ctr">
                      <a:solidFill>
                        <a:schemeClr val="accent5">
                          <a:lumMod val="90000"/>
                        </a:schemeClr>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tcPr>
                </a:tc>
              </a:tr>
              <a:tr h="4432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商談件数</a:t>
                      </a:r>
                    </a:p>
                  </a:txBody>
                  <a:tcPr anchor="ctr">
                    <a:lnL w="12700" cap="flat" cmpd="sng" algn="ctr">
                      <a:solidFill>
                        <a:schemeClr val="accent5">
                          <a:lumMod val="90000"/>
                        </a:schemeClr>
                      </a:solidFill>
                      <a:prstDash val="solid"/>
                      <a:round/>
                      <a:headEnd type="none" w="med" len="med"/>
                      <a:tailEnd type="none" w="med" len="med"/>
                    </a:lnL>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algn="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900</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（うち大阪  </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471</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b="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lnB w="12700" cap="flat" cmpd="sng" algn="ctr">
                      <a:solidFill>
                        <a:schemeClr val="accent5">
                          <a:lumMod val="90000"/>
                        </a:schemeClr>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1,708</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（うち大阪  </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704</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p>
                  </a:txBody>
                  <a:tcPr anchor="ctr">
                    <a:lnL w="12700" cap="flat" cmpd="sng" algn="ctr">
                      <a:solidFill>
                        <a:schemeClr val="accent5">
                          <a:lumMod val="90000"/>
                        </a:schemeClr>
                      </a:solidFill>
                      <a:prstDash val="solid"/>
                      <a:round/>
                      <a:headEnd type="none" w="med" len="med"/>
                      <a:tailEnd type="none" w="med" len="med"/>
                    </a:lnL>
                    <a:lnR w="12700" cap="flat" cmpd="sng" algn="ctr">
                      <a:solidFill>
                        <a:schemeClr val="accent5">
                          <a:lumMod val="90000"/>
                        </a:schemeClr>
                      </a:solidFill>
                      <a:prstDash val="solid"/>
                      <a:round/>
                      <a:headEnd type="none" w="med" len="med"/>
                      <a:tailEnd type="none" w="med" len="med"/>
                    </a:lnR>
                    <a:lnB w="12700" cap="flat" cmpd="sng" algn="ctr">
                      <a:solidFill>
                        <a:schemeClr val="accent5">
                          <a:lumMod val="90000"/>
                        </a:schemeClr>
                      </a:solidFill>
                      <a:prstDash val="solid"/>
                      <a:round/>
                      <a:headEnd type="none" w="med" len="med"/>
                      <a:tailEnd type="none" w="med" len="med"/>
                    </a:lnB>
                  </a:tcPr>
                </a:tc>
              </a:tr>
            </a:tbl>
          </a:graphicData>
        </a:graphic>
      </p:graphicFrame>
      <p:sp>
        <p:nvSpPr>
          <p:cNvPr id="11" name="額縁 10"/>
          <p:cNvSpPr/>
          <p:nvPr/>
        </p:nvSpPr>
        <p:spPr>
          <a:xfrm>
            <a:off x="165450" y="3905307"/>
            <a:ext cx="1735377" cy="254184"/>
          </a:xfrm>
          <a:prstGeom prst="bevel">
            <a:avLst/>
          </a:prstGeom>
          <a:solidFill>
            <a:srgbClr val="B7DEE8"/>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50000"/>
              </a:spcBef>
              <a:spcAft>
                <a:spcPct val="0"/>
              </a:spcAft>
              <a:defRPr/>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オープンイノベーション事業</a:t>
            </a:r>
          </a:p>
        </p:txBody>
      </p:sp>
      <p:graphicFrame>
        <p:nvGraphicFramePr>
          <p:cNvPr id="14" name="表 13"/>
          <p:cNvGraphicFramePr>
            <a:graphicFrameLocks noGrp="1"/>
          </p:cNvGraphicFramePr>
          <p:nvPr>
            <p:extLst>
              <p:ext uri="{D42A27DB-BD31-4B8C-83A1-F6EECF244321}">
                <p14:modId xmlns:p14="http://schemas.microsoft.com/office/powerpoint/2010/main" val="350502825"/>
              </p:ext>
            </p:extLst>
          </p:nvPr>
        </p:nvGraphicFramePr>
        <p:xfrm>
          <a:off x="190230" y="4285355"/>
          <a:ext cx="1772204" cy="2084319"/>
        </p:xfrm>
        <a:graphic>
          <a:graphicData uri="http://schemas.openxmlformats.org/drawingml/2006/table">
            <a:tbl>
              <a:tblPr bandRow="1">
                <a:tableStyleId>{5C22544A-7EE6-4342-B048-85BDC9FD1C3A}</a:tableStyleId>
              </a:tblPr>
              <a:tblGrid>
                <a:gridCol w="1119586"/>
                <a:gridCol w="652618"/>
              </a:tblGrid>
              <a:tr h="3933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ニーズ企業数</a:t>
                      </a: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solidFill>
                      <a:schemeClr val="accent5">
                        <a:lumMod val="5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tcPr>
                </a:tc>
              </a:tr>
              <a:tr h="5319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技術ニーズ件数</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5">
                          <a:lumMod val="90000"/>
                        </a:schemeClr>
                      </a:solidFill>
                      <a:prstDash val="solid"/>
                      <a:round/>
                      <a:headEnd type="none" w="med" len="med"/>
                      <a:tailEnd type="none" w="med" len="med"/>
                    </a:lnL>
                    <a:solidFill>
                      <a:schemeClr val="accent5">
                        <a:lumMod val="50000"/>
                      </a:schemeClr>
                    </a:solidFill>
                  </a:tcPr>
                </a:tc>
                <a:tc>
                  <a:txBody>
                    <a:bodyPr/>
                    <a:lstStyle/>
                    <a:p>
                      <a:pPr algn="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157</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tcPr>
                </a:tc>
              </a:tr>
              <a:tr h="3987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登録会員</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企業数</a:t>
                      </a:r>
                    </a:p>
                  </a:txBody>
                  <a:tcPr anchor="ctr">
                    <a:lnL w="12700" cap="flat" cmpd="sng" algn="ctr">
                      <a:solidFill>
                        <a:schemeClr val="accent5">
                          <a:lumMod val="90000"/>
                        </a:schemeClr>
                      </a:solidFill>
                      <a:prstDash val="solid"/>
                      <a:round/>
                      <a:headEnd type="none" w="med" len="med"/>
                      <a:tailEnd type="none" w="med" len="med"/>
                    </a:lnL>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algn="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715</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tcPr>
                </a:tc>
              </a:tr>
              <a:tr h="3945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技術提案件数</a:t>
                      </a: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solidFill>
                      <a:schemeClr val="accent5">
                        <a:lumMod val="5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138</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p>
                  </a:txBody>
                  <a:tcPr anchor="ctr">
                    <a:lnR w="12700" cap="flat" cmpd="sng" algn="ctr">
                      <a:solidFill>
                        <a:schemeClr val="accent5">
                          <a:lumMod val="90000"/>
                        </a:schemeClr>
                      </a:solidFill>
                      <a:prstDash val="solid"/>
                      <a:round/>
                      <a:headEnd type="none" w="med" len="med"/>
                      <a:tailEnd type="none" w="med" len="med"/>
                    </a:lnR>
                  </a:tcPr>
                </a:tc>
              </a:tr>
              <a:tr h="3467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マッチング（商談）件数</a:t>
                      </a:r>
                    </a:p>
                  </a:txBody>
                  <a:tcPr anchor="ctr">
                    <a:lnL w="12700" cap="flat" cmpd="sng" algn="ctr">
                      <a:solidFill>
                        <a:schemeClr val="accent5">
                          <a:lumMod val="90000"/>
                        </a:schemeClr>
                      </a:solidFill>
                      <a:prstDash val="solid"/>
                      <a:round/>
                      <a:headEnd type="none" w="med" len="med"/>
                      <a:tailEnd type="none" w="med" len="med"/>
                    </a:lnL>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algn="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lnB w="12700" cap="flat" cmpd="sng" algn="ctr">
                      <a:solidFill>
                        <a:schemeClr val="accent5">
                          <a:lumMod val="90000"/>
                        </a:schemeClr>
                      </a:solidFill>
                      <a:prstDash val="solid"/>
                      <a:round/>
                      <a:headEnd type="none" w="med" len="med"/>
                      <a:tailEnd type="none" w="med" len="med"/>
                    </a:lnB>
                  </a:tcPr>
                </a:tc>
              </a:tr>
            </a:tbl>
          </a:graphicData>
        </a:graphic>
      </p:graphicFrame>
      <p:sp>
        <p:nvSpPr>
          <p:cNvPr id="16" name="額縁 15"/>
          <p:cNvSpPr/>
          <p:nvPr/>
        </p:nvSpPr>
        <p:spPr>
          <a:xfrm>
            <a:off x="2092221" y="3905307"/>
            <a:ext cx="1787733" cy="286461"/>
          </a:xfrm>
          <a:prstGeom prst="bevel">
            <a:avLst/>
          </a:prstGeom>
          <a:solidFill>
            <a:srgbClr val="B7DEE8"/>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50000"/>
              </a:spcBef>
              <a:spcAft>
                <a:spcPct val="0"/>
              </a:spcAft>
              <a:defRPr/>
            </a:pP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マイド－ムビジネスフェスタ</a:t>
            </a:r>
            <a:endPar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3546010430"/>
              </p:ext>
            </p:extLst>
          </p:nvPr>
        </p:nvGraphicFramePr>
        <p:xfrm>
          <a:off x="2070425" y="4293760"/>
          <a:ext cx="1895254" cy="2042112"/>
        </p:xfrm>
        <a:graphic>
          <a:graphicData uri="http://schemas.openxmlformats.org/drawingml/2006/table">
            <a:tbl>
              <a:tblPr bandRow="1">
                <a:tableStyleId>{5C22544A-7EE6-4342-B048-85BDC9FD1C3A}</a:tableStyleId>
              </a:tblPr>
              <a:tblGrid>
                <a:gridCol w="738295"/>
                <a:gridCol w="1156959"/>
              </a:tblGrid>
              <a:tr h="5618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開催日</a:t>
                      </a: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5567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出展</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企業・団体</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algn="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社･団体</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617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来場者数</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algn="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4,514</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617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商談引合</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件数</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2,855</a:t>
                      </a:r>
                      <a:r>
                        <a:rPr kumimoji="1" lang="ja-JP" altLang="en-US" sz="900" b="0"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tcPr>
                </a:tc>
              </a:tr>
            </a:tbl>
          </a:graphicData>
        </a:graphic>
      </p:graphicFrame>
      <p:sp>
        <p:nvSpPr>
          <p:cNvPr id="26" name="額縁 25"/>
          <p:cNvSpPr/>
          <p:nvPr/>
        </p:nvSpPr>
        <p:spPr>
          <a:xfrm>
            <a:off x="7641796" y="3905307"/>
            <a:ext cx="1254726" cy="237797"/>
          </a:xfrm>
          <a:prstGeom prst="bevel">
            <a:avLst/>
          </a:prstGeom>
          <a:solidFill>
            <a:srgbClr val="B7DEE8"/>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50000"/>
              </a:spcBef>
              <a:spcAft>
                <a:spcPct val="0"/>
              </a:spcAft>
              <a:defRPr/>
            </a:pP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大規模企業商談会</a:t>
            </a:r>
            <a:endPar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057953749"/>
              </p:ext>
            </p:extLst>
          </p:nvPr>
        </p:nvGraphicFramePr>
        <p:xfrm>
          <a:off x="7295257" y="4272190"/>
          <a:ext cx="1798423" cy="2042112"/>
        </p:xfrm>
        <a:graphic>
          <a:graphicData uri="http://schemas.openxmlformats.org/drawingml/2006/table">
            <a:tbl>
              <a:tblPr bandRow="1">
                <a:tableStyleId>{5C22544A-7EE6-4342-B048-85BDC9FD1C3A}</a:tableStyleId>
              </a:tblPr>
              <a:tblGrid>
                <a:gridCol w="636888"/>
                <a:gridCol w="1161535"/>
              </a:tblGrid>
              <a:tr h="5618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開催日</a:t>
                      </a: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accent5">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5567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発注企業</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algn="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日本スピンドル製造</a:t>
                      </a:r>
                      <a:endPar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株式会社</a:t>
                      </a:r>
                      <a:endPar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617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受注企業</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algn="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a:t>
                      </a:r>
                      <a:endPar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617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商談引合件数</a:t>
                      </a:r>
                      <a:endParaRPr kumimoji="1" lang="en-US" altLang="ja-JP" sz="900" b="0" i="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5">
                          <a:lumMod val="90000"/>
                        </a:schemeClr>
                      </a:solidFill>
                      <a:prstDash val="solid"/>
                      <a:round/>
                      <a:headEnd type="none" w="med" len="med"/>
                      <a:tailEnd type="none" w="med" len="med"/>
                    </a:lnL>
                    <a:lnT w="12700" cap="flat" cmpd="sng" algn="ctr">
                      <a:solidFill>
                        <a:schemeClr val="accent5">
                          <a:lumMod val="90000"/>
                        </a:schemeClr>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solidFill>
                      <a:schemeClr val="accent5">
                        <a:lumMod val="5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900" b="1" baseline="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p>
                  </a:txBody>
                  <a:tcPr anchor="ctr">
                    <a:lnR w="12700" cap="flat" cmpd="sng" algn="ctr">
                      <a:solidFill>
                        <a:schemeClr val="accent5">
                          <a:lumMod val="9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5">
                          <a:lumMod val="90000"/>
                        </a:schemeClr>
                      </a:solidFill>
                      <a:prstDash val="solid"/>
                      <a:round/>
                      <a:headEnd type="none" w="med" len="med"/>
                      <a:tailEnd type="none" w="med" len="med"/>
                    </a:lnB>
                  </a:tcPr>
                </a:tc>
              </a:tr>
            </a:tbl>
          </a:graphicData>
        </a:graphic>
      </p:graphicFrame>
      <p:grpSp>
        <p:nvGrpSpPr>
          <p:cNvPr id="27" name="グループ化 26"/>
          <p:cNvGrpSpPr/>
          <p:nvPr/>
        </p:nvGrpSpPr>
        <p:grpSpPr>
          <a:xfrm>
            <a:off x="6732240" y="1052736"/>
            <a:ext cx="2308041" cy="2736304"/>
            <a:chOff x="6732240" y="1052736"/>
            <a:chExt cx="2308041" cy="2736304"/>
          </a:xfrm>
        </p:grpSpPr>
        <p:pic>
          <p:nvPicPr>
            <p:cNvPr id="28" name="図 11" descr="Z:\取引振興課\事業関連\25周年記念イベント\06.展示会\新しいフォルダー\IMGP113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2512805"/>
              <a:ext cx="2164282" cy="127623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2" descr="Z:\取引振興課\事業関連\25周年記念イベント\06.展示会\新しいフォルダー\IMGP1144.JPG"/>
            <p:cNvPicPr>
              <a:picLocks noChangeAspect="1" noChangeArrowheads="1"/>
            </p:cNvPicPr>
            <p:nvPr/>
          </p:nvPicPr>
          <p:blipFill>
            <a:blip r:embed="rId4" cstate="print">
              <a:extLst>
                <a:ext uri="{BEBA8EAE-BF5A-486C-A8C5-ECC9F3942E4B}">
                  <a14:imgProps xmlns:a14="http://schemas.microsoft.com/office/drawing/2010/main">
                    <a14:imgLayer r:embed="rId5">
                      <a14:imgEffect>
                        <a14:brightnessContrast bright="40000"/>
                      </a14:imgEffect>
                    </a14:imgLayer>
                  </a14:imgProps>
                </a:ext>
                <a:ext uri="{28A0092B-C50C-407E-A947-70E740481C1C}">
                  <a14:useLocalDpi xmlns:a14="http://schemas.microsoft.com/office/drawing/2010/main" val="0"/>
                </a:ext>
              </a:extLst>
            </a:blip>
            <a:srcRect l="31110" t="31110"/>
            <a:stretch>
              <a:fillRect/>
            </a:stretch>
          </p:blipFill>
          <p:spPr bwMode="auto">
            <a:xfrm>
              <a:off x="6804248" y="1052736"/>
              <a:ext cx="2236033" cy="131092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2" name="グループ化 31"/>
          <p:cNvGrpSpPr/>
          <p:nvPr/>
        </p:nvGrpSpPr>
        <p:grpSpPr>
          <a:xfrm>
            <a:off x="18142" y="19894"/>
            <a:ext cx="9144000" cy="456778"/>
            <a:chOff x="-11112" y="19894"/>
            <a:chExt cx="9144000" cy="456778"/>
          </a:xfrm>
        </p:grpSpPr>
        <p:sp>
          <p:nvSpPr>
            <p:cNvPr id="34"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主な実績</a:t>
              </a:r>
              <a:endPar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6" name="フッター プレースホルダー 5"/>
          <p:cNvSpPr>
            <a:spLocks noGrp="1"/>
          </p:cNvSpPr>
          <p:nvPr>
            <p:ph type="ftr" sz="quarter" idx="11"/>
          </p:nvPr>
        </p:nvSpPr>
        <p:spPr>
          <a:xfrm>
            <a:off x="6238875" y="6432550"/>
            <a:ext cx="2895600" cy="365125"/>
          </a:xfrm>
        </p:spPr>
        <p:txBody>
          <a:bodyPr/>
          <a:lstStyle/>
          <a:p>
            <a:pPr algn="r"/>
            <a:r>
              <a:rPr kumimoji="1" lang="ja-JP" altLang="en-US" sz="1200" b="1" dirty="0" smtClean="0">
                <a:solidFill>
                  <a:schemeClr val="tx1">
                    <a:lumMod val="75000"/>
                    <a:lumOff val="25000"/>
                  </a:schemeClr>
                </a:solidFill>
                <a:latin typeface="Calibri" panose="020F0502020204030204" pitchFamily="34" charset="0"/>
              </a:rPr>
              <a:t>５</a:t>
            </a:r>
            <a:endParaRPr kumimoji="1" lang="ja-JP" altLang="en-US" b="1" dirty="0">
              <a:solidFill>
                <a:schemeClr val="tx1">
                  <a:lumMod val="75000"/>
                  <a:lumOff val="25000"/>
                </a:schemeClr>
              </a:solidFill>
            </a:endParaRPr>
          </a:p>
        </p:txBody>
      </p:sp>
    </p:spTree>
    <p:extLst>
      <p:ext uri="{BB962C8B-B14F-4D97-AF65-F5344CB8AC3E}">
        <p14:creationId xmlns:p14="http://schemas.microsoft.com/office/powerpoint/2010/main" val="1533319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4572000" y="1016000"/>
            <a:ext cx="4415187" cy="5437188"/>
            <a:chOff x="156814" y="1016000"/>
            <a:chExt cx="4415187" cy="5437188"/>
          </a:xfrm>
        </p:grpSpPr>
        <p:sp>
          <p:nvSpPr>
            <p:cNvPr id="3" name="正方形/長方形 2"/>
            <p:cNvSpPr/>
            <p:nvPr/>
          </p:nvSpPr>
          <p:spPr>
            <a:xfrm>
              <a:off x="156814" y="1016000"/>
              <a:ext cx="4275486" cy="5437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684213" y="1431311"/>
              <a:ext cx="3887788" cy="577081"/>
            </a:xfrm>
            <a:prstGeom prst="rect">
              <a:avLst/>
            </a:prstGeom>
          </p:spPr>
          <p:txBody>
            <a:bodyPr wrap="square">
              <a:spAutoFit/>
            </a:bodyPr>
            <a:lstStyle/>
            <a:p>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ビジネス</a:t>
              </a:r>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サポートセンター</a:t>
              </a:r>
              <a:r>
                <a:rPr lang="en-US"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(BSC)</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に</a:t>
              </a:r>
              <a:r>
                <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おける相談対応</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件数</a:t>
              </a:r>
              <a:endParaRPr lang="en-US"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BSC</a:t>
              </a:r>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連携事業</a:t>
              </a:r>
              <a:r>
                <a:rPr lang="en-US"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国内外展示商談会出展支援等）の商談件数</a:t>
              </a:r>
              <a:endPar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上海</a:t>
              </a:r>
              <a:r>
                <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事務所との連携による支援件数</a:t>
              </a:r>
              <a:r>
                <a:rPr lang="ja-JP" altLang="en-US"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（中国現地サポート</a:t>
              </a:r>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　等</a:t>
              </a:r>
              <a:endPar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899592" y="1087250"/>
              <a:ext cx="3348000" cy="288032"/>
            </a:xfrm>
            <a:prstGeom prst="roundRect">
              <a:avLst>
                <a:gd name="adj" fmla="val 5000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海外取引支援件数</a:t>
              </a:r>
              <a:endPar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9" name="表 8"/>
          <p:cNvGraphicFramePr>
            <a:graphicFrameLocks noGrp="1"/>
          </p:cNvGraphicFramePr>
          <p:nvPr>
            <p:extLst>
              <p:ext uri="{D42A27DB-BD31-4B8C-83A1-F6EECF244321}">
                <p14:modId xmlns:p14="http://schemas.microsoft.com/office/powerpoint/2010/main" val="3955706221"/>
              </p:ext>
            </p:extLst>
          </p:nvPr>
        </p:nvGraphicFramePr>
        <p:xfrm>
          <a:off x="5148064" y="5348059"/>
          <a:ext cx="3617100" cy="961261"/>
        </p:xfrm>
        <a:graphic>
          <a:graphicData uri="http://schemas.openxmlformats.org/drawingml/2006/table">
            <a:tbl>
              <a:tblPr firstRow="1" bandRow="1">
                <a:tableStyleId>{93296810-A885-4BE3-A3E7-6D5BEEA58F35}</a:tableStyleId>
              </a:tblPr>
              <a:tblGrid>
                <a:gridCol w="904275"/>
                <a:gridCol w="904275"/>
                <a:gridCol w="904275"/>
                <a:gridCol w="904275"/>
              </a:tblGrid>
              <a:tr h="647380">
                <a:tc>
                  <a:txBody>
                    <a:bodyPr/>
                    <a:lstStyle/>
                    <a:p>
                      <a:pPr algn="ctr"/>
                      <a:r>
                        <a:rPr kumimoji="1" lang="en-US" altLang="ja-JP"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BSC</a:t>
                      </a:r>
                    </a:p>
                    <a:p>
                      <a:pPr algn="ctr"/>
                      <a:r>
                        <a:rPr kumimoji="1" lang="ja-JP" altLang="en-US"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相談件数</a:t>
                      </a:r>
                      <a:endParaRPr kumimoji="1" lang="ja-JP" altLang="en-US" sz="900" b="0" dirty="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accent5">
                          <a:lumMod val="60000"/>
                          <a:lumOff val="40000"/>
                        </a:schemeClr>
                      </a:solidFill>
                      <a:prstDash val="solid"/>
                      <a:round/>
                      <a:headEnd type="none" w="med" len="med"/>
                      <a:tailEnd type="none" w="med" len="med"/>
                    </a:lnL>
                    <a:lnR w="19050" cap="flat" cmpd="sng" algn="ctr">
                      <a:solidFill>
                        <a:schemeClr val="accent5">
                          <a:lumMod val="60000"/>
                          <a:lumOff val="40000"/>
                        </a:schemeClr>
                      </a:solidFill>
                      <a:prstDash val="solid"/>
                      <a:round/>
                      <a:headEnd type="none" w="med" len="med"/>
                      <a:tailEnd type="none" w="med" len="med"/>
                    </a:lnR>
                    <a:lnT w="19050" cap="flat" cmpd="sng" algn="ctr">
                      <a:solidFill>
                        <a:schemeClr val="accent5">
                          <a:lumMod val="60000"/>
                          <a:lumOff val="40000"/>
                        </a:schemeClr>
                      </a:solidFill>
                      <a:prstDash val="solid"/>
                      <a:round/>
                      <a:headEnd type="none" w="med" len="med"/>
                      <a:tailEnd type="none" w="med" len="med"/>
                    </a:lnT>
                    <a:lnB w="19050" cap="flat" cmpd="sng" algn="ctr">
                      <a:solidFill>
                        <a:schemeClr val="accent5">
                          <a:lumMod val="60000"/>
                          <a:lumOff val="40000"/>
                        </a:schemeClr>
                      </a:solidFill>
                      <a:prstDash val="solid"/>
                      <a:round/>
                      <a:headEnd type="none" w="med" len="med"/>
                      <a:tailEnd type="none" w="med" len="med"/>
                    </a:lnB>
                    <a:solidFill>
                      <a:schemeClr val="bg1"/>
                    </a:solidFill>
                  </a:tcPr>
                </a:tc>
                <a:tc>
                  <a:txBody>
                    <a:bodyPr/>
                    <a:lstStyle/>
                    <a:p>
                      <a:pPr algn="ctr"/>
                      <a:r>
                        <a:rPr kumimoji="1" lang="ja-JP" altLang="en-US"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国内外</a:t>
                      </a:r>
                      <a:endParaRPr kumimoji="1" lang="en-US" altLang="ja-JP"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展示商談会</a:t>
                      </a:r>
                      <a:endParaRPr kumimoji="1" lang="en-US" altLang="ja-JP"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商談件数</a:t>
                      </a:r>
                      <a:endParaRPr kumimoji="1" lang="ja-JP" altLang="en-US" sz="900" b="0" dirty="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accent5">
                          <a:lumMod val="60000"/>
                          <a:lumOff val="40000"/>
                        </a:schemeClr>
                      </a:solidFill>
                      <a:prstDash val="solid"/>
                      <a:round/>
                      <a:headEnd type="none" w="med" len="med"/>
                      <a:tailEnd type="none" w="med" len="med"/>
                    </a:lnL>
                    <a:lnR w="19050" cap="flat" cmpd="sng" algn="ctr">
                      <a:solidFill>
                        <a:schemeClr val="accent5">
                          <a:lumMod val="60000"/>
                          <a:lumOff val="40000"/>
                        </a:schemeClr>
                      </a:solidFill>
                      <a:prstDash val="solid"/>
                      <a:round/>
                      <a:headEnd type="none" w="med" len="med"/>
                      <a:tailEnd type="none" w="med" len="med"/>
                    </a:lnR>
                    <a:lnT w="19050" cap="flat" cmpd="sng" algn="ctr">
                      <a:solidFill>
                        <a:schemeClr val="accent5">
                          <a:lumMod val="60000"/>
                          <a:lumOff val="40000"/>
                        </a:schemeClr>
                      </a:solidFill>
                      <a:prstDash val="solid"/>
                      <a:round/>
                      <a:headEnd type="none" w="med" len="med"/>
                      <a:tailEnd type="none" w="med" len="med"/>
                    </a:lnT>
                    <a:lnB w="19050" cap="flat" cmpd="sng" algn="ctr">
                      <a:solidFill>
                        <a:schemeClr val="accent5">
                          <a:lumMod val="60000"/>
                          <a:lumOff val="40000"/>
                        </a:schemeClr>
                      </a:solidFill>
                      <a:prstDash val="solid"/>
                      <a:round/>
                      <a:headEnd type="none" w="med" len="med"/>
                      <a:tailEnd type="none" w="med" len="med"/>
                    </a:lnB>
                    <a:solidFill>
                      <a:schemeClr val="bg1"/>
                    </a:solidFill>
                  </a:tcPr>
                </a:tc>
                <a:tc>
                  <a:txBody>
                    <a:bodyPr/>
                    <a:lstStyle/>
                    <a:p>
                      <a:pPr algn="ctr"/>
                      <a:r>
                        <a:rPr kumimoji="1" lang="ja-JP" altLang="en-US"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中国</a:t>
                      </a:r>
                      <a:r>
                        <a:rPr kumimoji="1" lang="en-US" altLang="ja-JP" sz="7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上海</a:t>
                      </a:r>
                      <a:r>
                        <a:rPr kumimoji="1" lang="en-US" altLang="ja-JP" sz="7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a:t>
                      </a:r>
                    </a:p>
                    <a:p>
                      <a:pPr algn="ctr"/>
                      <a:r>
                        <a:rPr kumimoji="1" lang="ja-JP" altLang="en-US"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サポート</a:t>
                      </a:r>
                      <a:endParaRPr kumimoji="1" lang="ja-JP" altLang="en-US" sz="900" b="0" dirty="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accent5">
                          <a:lumMod val="60000"/>
                          <a:lumOff val="40000"/>
                        </a:schemeClr>
                      </a:solidFill>
                      <a:prstDash val="solid"/>
                      <a:round/>
                      <a:headEnd type="none" w="med" len="med"/>
                      <a:tailEnd type="none" w="med" len="med"/>
                    </a:lnL>
                    <a:lnR w="19050" cap="flat" cmpd="sng" algn="ctr">
                      <a:solidFill>
                        <a:schemeClr val="accent5">
                          <a:lumMod val="60000"/>
                          <a:lumOff val="40000"/>
                        </a:schemeClr>
                      </a:solidFill>
                      <a:prstDash val="solid"/>
                      <a:round/>
                      <a:headEnd type="none" w="med" len="med"/>
                      <a:tailEnd type="none" w="med" len="med"/>
                    </a:lnR>
                    <a:lnT w="19050" cap="flat" cmpd="sng" algn="ctr">
                      <a:solidFill>
                        <a:schemeClr val="accent5">
                          <a:lumMod val="60000"/>
                          <a:lumOff val="40000"/>
                        </a:schemeClr>
                      </a:solidFill>
                      <a:prstDash val="solid"/>
                      <a:round/>
                      <a:headEnd type="none" w="med" len="med"/>
                      <a:tailEnd type="none" w="med" len="med"/>
                    </a:lnT>
                    <a:lnB w="19050" cap="flat" cmpd="sng" algn="ctr">
                      <a:solidFill>
                        <a:schemeClr val="accent5">
                          <a:lumMod val="60000"/>
                          <a:lumOff val="40000"/>
                        </a:schemeClr>
                      </a:solidFill>
                      <a:prstDash val="solid"/>
                      <a:round/>
                      <a:headEnd type="none" w="med" len="med"/>
                      <a:tailEnd type="none" w="med" len="med"/>
                    </a:lnB>
                    <a:solidFill>
                      <a:schemeClr val="bg1"/>
                    </a:solidFill>
                  </a:tcPr>
                </a:tc>
                <a:tc>
                  <a:txBody>
                    <a:bodyPr/>
                    <a:lstStyle/>
                    <a:p>
                      <a:pPr algn="ctr"/>
                      <a:r>
                        <a:rPr kumimoji="1" lang="ja-JP" altLang="en-US" sz="900" b="0" dirty="0" smtClean="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rPr>
                        <a:t>海外引合情報提供</a:t>
                      </a:r>
                      <a:endParaRPr kumimoji="1" lang="ja-JP" altLang="en-US" sz="900" b="0" dirty="0">
                        <a:solidFill>
                          <a:schemeClr val="tx1">
                            <a:lumMod val="75000"/>
                            <a:lumOff val="2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accent5">
                          <a:lumMod val="60000"/>
                          <a:lumOff val="40000"/>
                        </a:schemeClr>
                      </a:solidFill>
                      <a:prstDash val="solid"/>
                      <a:round/>
                      <a:headEnd type="none" w="med" len="med"/>
                      <a:tailEnd type="none" w="med" len="med"/>
                    </a:lnL>
                    <a:lnR w="19050" cap="flat" cmpd="sng" algn="ctr">
                      <a:solidFill>
                        <a:schemeClr val="accent5">
                          <a:lumMod val="60000"/>
                          <a:lumOff val="40000"/>
                        </a:schemeClr>
                      </a:solidFill>
                      <a:prstDash val="solid"/>
                      <a:round/>
                      <a:headEnd type="none" w="med" len="med"/>
                      <a:tailEnd type="none" w="med" len="med"/>
                    </a:lnR>
                    <a:lnT w="19050" cap="flat" cmpd="sng" algn="ctr">
                      <a:solidFill>
                        <a:schemeClr val="accent5">
                          <a:lumMod val="60000"/>
                          <a:lumOff val="40000"/>
                        </a:schemeClr>
                      </a:solidFill>
                      <a:prstDash val="solid"/>
                      <a:round/>
                      <a:headEnd type="none" w="med" len="med"/>
                      <a:tailEnd type="none" w="med" len="med"/>
                    </a:lnT>
                    <a:lnB w="19050" cap="flat" cmpd="sng" algn="ctr">
                      <a:solidFill>
                        <a:schemeClr val="accent5">
                          <a:lumMod val="60000"/>
                          <a:lumOff val="40000"/>
                        </a:schemeClr>
                      </a:solidFill>
                      <a:prstDash val="solid"/>
                      <a:round/>
                      <a:headEnd type="none" w="med" len="med"/>
                      <a:tailEnd type="none" w="med" len="med"/>
                    </a:lnB>
                    <a:solidFill>
                      <a:schemeClr val="bg1"/>
                    </a:solidFill>
                  </a:tcPr>
                </a:tc>
              </a:tr>
              <a:tr h="313881">
                <a:tc>
                  <a:txBody>
                    <a:bodyPr/>
                    <a:lstStyle/>
                    <a:p>
                      <a:pPr algn="r"/>
                      <a:r>
                        <a:rPr kumimoji="1" lang="en-US" altLang="ja-JP"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737</a:t>
                      </a:r>
                      <a:r>
                        <a:rPr kumimoji="1" lang="ja-JP" altLang="en-US"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accent5">
                          <a:lumMod val="60000"/>
                          <a:lumOff val="40000"/>
                        </a:schemeClr>
                      </a:solidFill>
                      <a:prstDash val="solid"/>
                      <a:round/>
                      <a:headEnd type="none" w="med" len="med"/>
                      <a:tailEnd type="none" w="med" len="med"/>
                    </a:lnL>
                    <a:lnR w="19050" cap="flat" cmpd="sng" algn="ctr">
                      <a:solidFill>
                        <a:schemeClr val="accent5">
                          <a:lumMod val="60000"/>
                          <a:lumOff val="40000"/>
                        </a:schemeClr>
                      </a:solidFill>
                      <a:prstDash val="solid"/>
                      <a:round/>
                      <a:headEnd type="none" w="med" len="med"/>
                      <a:tailEnd type="none" w="med" len="med"/>
                    </a:lnR>
                    <a:lnT w="19050" cap="flat" cmpd="sng" algn="ctr">
                      <a:solidFill>
                        <a:schemeClr val="accent5">
                          <a:lumMod val="60000"/>
                          <a:lumOff val="40000"/>
                        </a:schemeClr>
                      </a:solidFill>
                      <a:prstDash val="solid"/>
                      <a:round/>
                      <a:headEnd type="none" w="med" len="med"/>
                      <a:tailEnd type="none" w="med" len="med"/>
                    </a:lnT>
                    <a:lnB w="19050" cap="flat" cmpd="sng" algn="ctr">
                      <a:solidFill>
                        <a:schemeClr val="accent5">
                          <a:lumMod val="60000"/>
                          <a:lumOff val="40000"/>
                        </a:schemeClr>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997</a:t>
                      </a:r>
                      <a:r>
                        <a:rPr kumimoji="1" lang="ja-JP" altLang="en-US"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accent5">
                          <a:lumMod val="60000"/>
                          <a:lumOff val="40000"/>
                        </a:schemeClr>
                      </a:solidFill>
                      <a:prstDash val="solid"/>
                      <a:round/>
                      <a:headEnd type="none" w="med" len="med"/>
                      <a:tailEnd type="none" w="med" len="med"/>
                    </a:lnL>
                    <a:lnR w="19050" cap="flat" cmpd="sng" algn="ctr">
                      <a:solidFill>
                        <a:schemeClr val="accent5">
                          <a:lumMod val="60000"/>
                          <a:lumOff val="40000"/>
                        </a:schemeClr>
                      </a:solidFill>
                      <a:prstDash val="solid"/>
                      <a:round/>
                      <a:headEnd type="none" w="med" len="med"/>
                      <a:tailEnd type="none" w="med" len="med"/>
                    </a:lnR>
                    <a:lnT w="19050" cap="flat" cmpd="sng" algn="ctr">
                      <a:solidFill>
                        <a:schemeClr val="accent5">
                          <a:lumMod val="60000"/>
                          <a:lumOff val="40000"/>
                        </a:schemeClr>
                      </a:solidFill>
                      <a:prstDash val="solid"/>
                      <a:round/>
                      <a:headEnd type="none" w="med" len="med"/>
                      <a:tailEnd type="none" w="med" len="med"/>
                    </a:lnT>
                    <a:lnB w="19050" cap="flat" cmpd="sng" algn="ctr">
                      <a:solidFill>
                        <a:schemeClr val="accent5">
                          <a:lumMod val="60000"/>
                          <a:lumOff val="40000"/>
                        </a:schemeClr>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814</a:t>
                      </a:r>
                      <a:r>
                        <a:rPr kumimoji="1" lang="ja-JP" altLang="en-US"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accent5">
                          <a:lumMod val="60000"/>
                          <a:lumOff val="40000"/>
                        </a:schemeClr>
                      </a:solidFill>
                      <a:prstDash val="solid"/>
                      <a:round/>
                      <a:headEnd type="none" w="med" len="med"/>
                      <a:tailEnd type="none" w="med" len="med"/>
                    </a:lnL>
                    <a:lnR w="19050" cap="flat" cmpd="sng" algn="ctr">
                      <a:solidFill>
                        <a:schemeClr val="accent5">
                          <a:lumMod val="60000"/>
                          <a:lumOff val="40000"/>
                        </a:schemeClr>
                      </a:solidFill>
                      <a:prstDash val="solid"/>
                      <a:round/>
                      <a:headEnd type="none" w="med" len="med"/>
                      <a:tailEnd type="none" w="med" len="med"/>
                    </a:lnR>
                    <a:lnT w="19050" cap="flat" cmpd="sng" algn="ctr">
                      <a:solidFill>
                        <a:schemeClr val="accent5">
                          <a:lumMod val="60000"/>
                          <a:lumOff val="40000"/>
                        </a:schemeClr>
                      </a:solidFill>
                      <a:prstDash val="solid"/>
                      <a:round/>
                      <a:headEnd type="none" w="med" len="med"/>
                      <a:tailEnd type="none" w="med" len="med"/>
                    </a:lnT>
                    <a:lnB w="19050" cap="flat" cmpd="sng" algn="ctr">
                      <a:solidFill>
                        <a:schemeClr val="accent5">
                          <a:lumMod val="60000"/>
                          <a:lumOff val="40000"/>
                        </a:schemeClr>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264</a:t>
                      </a:r>
                      <a:r>
                        <a:rPr kumimoji="1" lang="ja-JP" altLang="en-US"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accent5">
                          <a:lumMod val="60000"/>
                          <a:lumOff val="40000"/>
                        </a:schemeClr>
                      </a:solidFill>
                      <a:prstDash val="solid"/>
                      <a:round/>
                      <a:headEnd type="none" w="med" len="med"/>
                      <a:tailEnd type="none" w="med" len="med"/>
                    </a:lnL>
                    <a:lnR w="19050" cap="flat" cmpd="sng" algn="ctr">
                      <a:solidFill>
                        <a:schemeClr val="accent5">
                          <a:lumMod val="60000"/>
                          <a:lumOff val="40000"/>
                        </a:schemeClr>
                      </a:solidFill>
                      <a:prstDash val="solid"/>
                      <a:round/>
                      <a:headEnd type="none" w="med" len="med"/>
                      <a:tailEnd type="none" w="med" len="med"/>
                    </a:lnR>
                    <a:lnT w="19050" cap="flat" cmpd="sng" algn="ctr">
                      <a:solidFill>
                        <a:schemeClr val="accent5">
                          <a:lumMod val="60000"/>
                          <a:lumOff val="40000"/>
                        </a:schemeClr>
                      </a:solidFill>
                      <a:prstDash val="solid"/>
                      <a:round/>
                      <a:headEnd type="none" w="med" len="med"/>
                      <a:tailEnd type="none" w="med" len="med"/>
                    </a:lnT>
                    <a:lnB w="19050" cap="flat" cmpd="sng" algn="ctr">
                      <a:solidFill>
                        <a:schemeClr val="accent5">
                          <a:lumMod val="60000"/>
                          <a:lumOff val="40000"/>
                        </a:schemeClr>
                      </a:solidFill>
                      <a:prstDash val="solid"/>
                      <a:round/>
                      <a:headEnd type="none" w="med" len="med"/>
                      <a:tailEnd type="none" w="med" len="med"/>
                    </a:lnB>
                    <a:solidFill>
                      <a:schemeClr val="bg1"/>
                    </a:solidFill>
                  </a:tcPr>
                </a:tc>
              </a:tr>
            </a:tbl>
          </a:graphicData>
        </a:graphic>
      </p:graphicFrame>
      <p:grpSp>
        <p:nvGrpSpPr>
          <p:cNvPr id="28" name="グループ化 27"/>
          <p:cNvGrpSpPr/>
          <p:nvPr/>
        </p:nvGrpSpPr>
        <p:grpSpPr>
          <a:xfrm>
            <a:off x="4788024" y="5039846"/>
            <a:ext cx="4057444" cy="333370"/>
            <a:chOff x="4958767" y="3646246"/>
            <a:chExt cx="4057444" cy="725418"/>
          </a:xfrm>
        </p:grpSpPr>
        <p:sp>
          <p:nvSpPr>
            <p:cNvPr id="29" name="テキスト ボックス 28"/>
            <p:cNvSpPr txBox="1"/>
            <p:nvPr/>
          </p:nvSpPr>
          <p:spPr>
            <a:xfrm>
              <a:off x="4958767" y="3646246"/>
              <a:ext cx="3582144" cy="535780"/>
            </a:xfrm>
            <a:prstGeom prst="rect">
              <a:avLst/>
            </a:prstGeom>
            <a:noFill/>
          </p:spPr>
          <p:txBody>
            <a:bodyPr wrap="square" rtlCol="0">
              <a:spAutoFit/>
            </a:bodyPr>
            <a:lstStyle/>
            <a:p>
              <a:r>
                <a:rPr lang="ja-JP" altLang="en-US"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参考：</a:t>
              </a:r>
              <a:r>
                <a:rPr lang="en-US" altLang="ja-JP"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年度海外取引支援件数（</a:t>
              </a:r>
              <a:r>
                <a:rPr lang="en-US" altLang="ja-JP"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2,812</a:t>
              </a:r>
              <a:r>
                <a:rPr lang="ja-JP" altLang="en-US" sz="10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件）の内訳</a:t>
              </a:r>
              <a:endParaRPr lang="ja-JP" altLang="en-US" sz="10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7657268" y="4156220"/>
              <a:ext cx="1358943" cy="215444"/>
            </a:xfrm>
            <a:prstGeom prst="rect">
              <a:avLst/>
            </a:prstGeom>
            <a:noFill/>
          </p:spPr>
          <p:txBody>
            <a:bodyPr wrap="square" rtlCol="0">
              <a:spAutoFit/>
            </a:bodyPr>
            <a:lstStyle/>
            <a:p>
              <a:pPr algn="r"/>
              <a:endPar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テキスト ボックス 35"/>
          <p:cNvSpPr txBox="1">
            <a:spLocks/>
          </p:cNvSpPr>
          <p:nvPr/>
        </p:nvSpPr>
        <p:spPr>
          <a:xfrm>
            <a:off x="5557637" y="636429"/>
            <a:ext cx="3545212" cy="299993"/>
          </a:xfrm>
          <a:prstGeom prst="rect">
            <a:avLst/>
          </a:prstGeom>
          <a:solidFill>
            <a:schemeClr val="bg1"/>
          </a:solidFill>
        </p:spPr>
        <p:txBody>
          <a:bodyPr wrap="square" rtlCol="0" anchor="ctr">
            <a:noAutofit/>
          </a:bodyPr>
          <a:lstStyle/>
          <a:p>
            <a:pPr algn="r"/>
            <a:endPar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5" name="グラフ 44"/>
          <p:cNvGraphicFramePr/>
          <p:nvPr>
            <p:extLst>
              <p:ext uri="{D42A27DB-BD31-4B8C-83A1-F6EECF244321}">
                <p14:modId xmlns:p14="http://schemas.microsoft.com/office/powerpoint/2010/main" val="1324299536"/>
              </p:ext>
            </p:extLst>
          </p:nvPr>
        </p:nvGraphicFramePr>
        <p:xfrm>
          <a:off x="4962524" y="2035236"/>
          <a:ext cx="3848101" cy="2917764"/>
        </p:xfrm>
        <a:graphic>
          <a:graphicData uri="http://schemas.openxmlformats.org/drawingml/2006/chart">
            <c:chart xmlns:c="http://schemas.openxmlformats.org/drawingml/2006/chart" xmlns:r="http://schemas.openxmlformats.org/officeDocument/2006/relationships" r:id="rId3"/>
          </a:graphicData>
        </a:graphic>
      </p:graphicFrame>
      <p:sp>
        <p:nvSpPr>
          <p:cNvPr id="33" name="テキスト ボックス 1"/>
          <p:cNvSpPr txBox="1"/>
          <p:nvPr/>
        </p:nvSpPr>
        <p:spPr>
          <a:xfrm>
            <a:off x="8388424" y="2639008"/>
            <a:ext cx="576064" cy="360040"/>
          </a:xfrm>
          <a:prstGeom prst="rect">
            <a:avLst/>
          </a:prstGeom>
          <a:noFill/>
          <a:ln>
            <a:noFill/>
          </a:ln>
        </p:spPr>
        <p:txBody>
          <a:bodyPr wrap="square" lIns="0" tIns="0" rIns="0" b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05000"/>
              </a:lnSpc>
              <a:spcBef>
                <a:spcPts val="0"/>
              </a:spcBef>
            </a:pPr>
            <a:r>
              <a:rPr lang="en-US" altLang="ja-JP" sz="800" dirty="0" smtClean="0">
                <a:solidFill>
                  <a:schemeClr val="tx1">
                    <a:lumMod val="75000"/>
                    <a:lumOff val="25000"/>
                  </a:schemeClr>
                </a:solidFill>
              </a:rPr>
              <a:t>2,812</a:t>
            </a:r>
            <a:endParaRPr lang="ja-JP" altLang="en-US" sz="800" dirty="0">
              <a:solidFill>
                <a:schemeClr val="tx1">
                  <a:lumMod val="75000"/>
                  <a:lumOff val="25000"/>
                </a:schemeClr>
              </a:solidFill>
            </a:endParaRPr>
          </a:p>
        </p:txBody>
      </p:sp>
      <p:sp>
        <p:nvSpPr>
          <p:cNvPr id="7" name="フッター プレースホルダー 6"/>
          <p:cNvSpPr>
            <a:spLocks noGrp="1"/>
          </p:cNvSpPr>
          <p:nvPr>
            <p:ph type="ftr" sz="quarter" idx="11"/>
          </p:nvPr>
        </p:nvSpPr>
        <p:spPr>
          <a:xfrm>
            <a:off x="6181725" y="6384925"/>
            <a:ext cx="2895600" cy="365125"/>
          </a:xfrm>
        </p:spPr>
        <p:txBody>
          <a:bodyPr/>
          <a:lstStyle/>
          <a:p>
            <a:pPr algn="r"/>
            <a:r>
              <a:rPr kumimoji="1" lang="ja-JP" altLang="en-US" b="1" dirty="0" smtClean="0"/>
              <a:t>６</a:t>
            </a:r>
            <a:endParaRPr kumimoji="1" lang="ja-JP" altLang="en-US" b="1" dirty="0"/>
          </a:p>
        </p:txBody>
      </p:sp>
      <p:grpSp>
        <p:nvGrpSpPr>
          <p:cNvPr id="50" name="グループ化 49"/>
          <p:cNvGrpSpPr/>
          <p:nvPr/>
        </p:nvGrpSpPr>
        <p:grpSpPr>
          <a:xfrm>
            <a:off x="18142" y="19894"/>
            <a:ext cx="9144000" cy="456778"/>
            <a:chOff x="-11112" y="19894"/>
            <a:chExt cx="9144000" cy="456778"/>
          </a:xfrm>
        </p:grpSpPr>
        <p:sp>
          <p:nvSpPr>
            <p:cNvPr id="55"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国際ビジネネス支援</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9" name="額縁 48"/>
          <p:cNvSpPr/>
          <p:nvPr/>
        </p:nvSpPr>
        <p:spPr>
          <a:xfrm>
            <a:off x="141371" y="837406"/>
            <a:ext cx="2918461" cy="357187"/>
          </a:xfrm>
          <a:prstGeom prst="bevel">
            <a:avLst/>
          </a:prstGeom>
          <a:solidFill>
            <a:schemeClr val="accent5">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fontAlgn="base">
              <a:spcBef>
                <a:spcPct val="50000"/>
              </a:spcBef>
              <a:spcAft>
                <a:spcPct val="0"/>
              </a:spcAft>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国際ビジネスサポートセンター</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(BSC)</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の運営</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409575" y="1277767"/>
            <a:ext cx="4162425" cy="1446383"/>
            <a:chOff x="238124" y="4092169"/>
            <a:chExt cx="4162425" cy="1446383"/>
          </a:xfrm>
        </p:grpSpPr>
        <p:pic>
          <p:nvPicPr>
            <p:cNvPr id="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24" y="4092169"/>
              <a:ext cx="4162425" cy="144638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AutoShape 8"/>
            <p:cNvSpPr>
              <a:spLocks noChangeArrowheads="1"/>
            </p:cNvSpPr>
            <p:nvPr/>
          </p:nvSpPr>
          <p:spPr bwMode="auto">
            <a:xfrm>
              <a:off x="389262" y="4214577"/>
              <a:ext cx="3928738" cy="1190625"/>
            </a:xfrm>
            <a:prstGeom prst="roundRect">
              <a:avLst>
                <a:gd name="adj" fmla="val 5806"/>
              </a:avLst>
            </a:prstGeom>
            <a:solidFill>
              <a:schemeClr val="bg1"/>
            </a:solidFill>
            <a:ln w="9525" algn="ctr">
              <a:noFill/>
              <a:round/>
              <a:headEnd/>
              <a:tailEnd/>
            </a:ln>
          </p:spPr>
          <p:txBody>
            <a:bodyPr lIns="54000" tIns="0" rIns="54000" bIns="0" anchor="ctr"/>
            <a:lstStyle/>
            <a:p>
              <a:pPr defTabSz="914400" fontAlgn="base">
                <a:spcBef>
                  <a:spcPct val="0"/>
                </a:spcBef>
                <a:spcAft>
                  <a:spcPct val="0"/>
                </a:spcAft>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○コーディネーターによる国際ビジネス相談</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○国際セミナー及び出張相談会の開催</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WEB</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を活用した製品情報の発信サービス</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OSAKA EXPORTERS GUIDE</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（大阪企業輸出製品案内）</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3" name="額縁 52"/>
          <p:cNvSpPr/>
          <p:nvPr/>
        </p:nvSpPr>
        <p:spPr>
          <a:xfrm>
            <a:off x="159764" y="2852936"/>
            <a:ext cx="2540028" cy="383221"/>
          </a:xfrm>
          <a:prstGeom prst="bevel">
            <a:avLst/>
          </a:prstGeom>
          <a:solidFill>
            <a:srgbClr val="B7DEE8"/>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fontAlgn="base">
              <a:spcBef>
                <a:spcPct val="50000"/>
              </a:spcBef>
              <a:spcAft>
                <a:spcPct val="0"/>
              </a:spcAft>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BSC</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の機能を補完</a:t>
            </a:r>
            <a:r>
              <a:rPr lang="ja-JP" altLang="en-US" sz="1200" spc="-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200" spc="-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各種支援事業</a:t>
            </a:r>
            <a:r>
              <a:rPr lang="ja-JP" altLang="en-US" sz="1200" spc="-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7" name="グループ化 56"/>
          <p:cNvGrpSpPr/>
          <p:nvPr/>
        </p:nvGrpSpPr>
        <p:grpSpPr>
          <a:xfrm>
            <a:off x="395536" y="3267076"/>
            <a:ext cx="4201490" cy="2295524"/>
            <a:chOff x="4695032" y="1998820"/>
            <a:chExt cx="4201490" cy="1962150"/>
          </a:xfrm>
        </p:grpSpPr>
        <p:sp>
          <p:nvSpPr>
            <p:cNvPr id="58" name="正方形/長方形 57"/>
            <p:cNvSpPr/>
            <p:nvPr/>
          </p:nvSpPr>
          <p:spPr>
            <a:xfrm>
              <a:off x="4695032" y="1998820"/>
              <a:ext cx="4201490" cy="196215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ja-JP" altLang="en-US">
                <a:solidFill>
                  <a:srgbClr val="FFFFFF"/>
                </a:solidFill>
              </a:endParaRPr>
            </a:p>
          </p:txBody>
        </p:sp>
        <p:sp>
          <p:nvSpPr>
            <p:cNvPr id="59" name="AutoShape 9"/>
            <p:cNvSpPr>
              <a:spLocks noChangeArrowheads="1"/>
            </p:cNvSpPr>
            <p:nvPr/>
          </p:nvSpPr>
          <p:spPr bwMode="auto">
            <a:xfrm>
              <a:off x="4899023" y="2129611"/>
              <a:ext cx="3835005" cy="1693791"/>
            </a:xfrm>
            <a:prstGeom prst="roundRect">
              <a:avLst>
                <a:gd name="adj" fmla="val 7796"/>
              </a:avLst>
            </a:prstGeom>
            <a:solidFill>
              <a:schemeClr val="bg1"/>
            </a:solidFill>
            <a:ln w="9525" algn="ctr">
              <a:noFill/>
              <a:round/>
              <a:headEnd/>
              <a:tailEnd/>
            </a:ln>
          </p:spPr>
          <p:txBody>
            <a:bodyPr lIns="54000" tIns="0" rIns="54000" bIns="0" anchor="ctr"/>
            <a:lstStyle/>
            <a:p>
              <a:pPr defTabSz="914400" fontAlgn="base">
                <a:spcBef>
                  <a:spcPct val="0"/>
                </a:spcBef>
                <a:spcAft>
                  <a:spcPct val="0"/>
                </a:spcAft>
              </a:pP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○ベトナムでの展示商談会の実施</a:t>
              </a:r>
              <a:endParaRPr lang="en-US" altLang="ja-JP"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fontAlgn="base">
                <a:spcBef>
                  <a:spcPct val="0"/>
                </a:spcBef>
                <a:spcAft>
                  <a:spcPct val="0"/>
                </a:spcAft>
              </a:pP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アジア新興国における</a:t>
              </a:r>
              <a:r>
                <a:rPr lang="en-US" altLang="ja-JP"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販路開拓支援の取り組みとして</a:t>
              </a:r>
              <a:r>
                <a:rPr lang="ja-JP" altLang="en-US"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METALE</a:t>
              </a:r>
              <a:r>
                <a:rPr lang="ja-JP" altLang="en-US"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Ｘ</a:t>
              </a:r>
              <a:endParaRPr lang="en-US" altLang="ja-JP"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en-US" altLang="ja-JP"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VIETNAM 2015</a:t>
              </a: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出展、 別途</a:t>
              </a: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現地にて個別</a:t>
              </a:r>
              <a:r>
                <a:rPr lang="ja-JP" altLang="en-US"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商談を</a:t>
              </a: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en-US" altLang="ja-JP"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○セミナーの開催　</a:t>
              </a:r>
              <a:endParaRPr lang="en-US" altLang="ja-JP"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ベトナム展示商談会</a:t>
              </a: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への出展に先立ち、東南アジア</a:t>
              </a:r>
              <a:r>
                <a:rPr lang="ja-JP" altLang="en-US"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及びベトナムの</a:t>
              </a:r>
              <a:endParaRPr lang="en-US" altLang="ja-JP"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ビジネス</a:t>
              </a:r>
              <a:r>
                <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環境等に関するセミナーを</a:t>
              </a:r>
              <a:r>
                <a:rPr lang="ja-JP" altLang="en-US" sz="1100" spc="-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1100" spc="-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中国（上海）</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ビジネスサポート</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中国華北地域における販路開拓等支援（商談ｱﾚﾝｼﾞ、市場</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調査、現地法人設立等）等を実施</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0" name="額縁 59"/>
          <p:cNvSpPr/>
          <p:nvPr/>
        </p:nvSpPr>
        <p:spPr>
          <a:xfrm>
            <a:off x="189707" y="5646893"/>
            <a:ext cx="2726109" cy="370504"/>
          </a:xfrm>
          <a:prstGeom prst="bevel">
            <a:avLst/>
          </a:prstGeom>
          <a:solidFill>
            <a:srgbClr val="B7DEE8"/>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fontAlgn="base">
              <a:spcBef>
                <a:spcPct val="50000"/>
              </a:spcBef>
              <a:spcAft>
                <a:spcPct val="0"/>
              </a:spcAft>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海外拠点（上海事務所）の</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管理運営</a:t>
            </a:r>
            <a:r>
              <a:rPr lang="ja-JP" altLang="en-US" sz="1200" spc="-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1" name="グループ化 60"/>
          <p:cNvGrpSpPr/>
          <p:nvPr/>
        </p:nvGrpSpPr>
        <p:grpSpPr>
          <a:xfrm>
            <a:off x="383877" y="6088299"/>
            <a:ext cx="4075112" cy="653069"/>
            <a:chOff x="4698702" y="5145324"/>
            <a:chExt cx="4075112" cy="653069"/>
          </a:xfrm>
        </p:grpSpPr>
        <p:sp>
          <p:nvSpPr>
            <p:cNvPr id="62" name="正方形/長方形 61"/>
            <p:cNvSpPr/>
            <p:nvPr/>
          </p:nvSpPr>
          <p:spPr>
            <a:xfrm>
              <a:off x="4698702" y="5145324"/>
              <a:ext cx="4075112" cy="653069"/>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fontAlgn="base">
                <a:spcBef>
                  <a:spcPct val="0"/>
                </a:spcBef>
                <a:spcAft>
                  <a:spcPct val="0"/>
                </a:spcAft>
                <a:defRPr/>
              </a:pPr>
              <a:endParaRPr lang="ja-JP" altLang="en-US" sz="1100" dirty="0">
                <a:solidFill>
                  <a:schemeClr val="tx1">
                    <a:lumMod val="75000"/>
                    <a:lumOff val="25000"/>
                  </a:schemeClr>
                </a:solidFill>
              </a:endParaRPr>
            </a:p>
          </p:txBody>
        </p:sp>
        <p:sp>
          <p:nvSpPr>
            <p:cNvPr id="63" name="AutoShape 9"/>
            <p:cNvSpPr>
              <a:spLocks noChangeArrowheads="1"/>
            </p:cNvSpPr>
            <p:nvPr/>
          </p:nvSpPr>
          <p:spPr bwMode="auto">
            <a:xfrm>
              <a:off x="4834447" y="5191782"/>
              <a:ext cx="3770257" cy="494644"/>
            </a:xfrm>
            <a:prstGeom prst="roundRect">
              <a:avLst>
                <a:gd name="adj" fmla="val 7796"/>
              </a:avLst>
            </a:prstGeom>
            <a:solidFill>
              <a:schemeClr val="bg1"/>
            </a:solidFill>
            <a:ln w="9525" algn="ctr">
              <a:noFill/>
              <a:round/>
              <a:headEnd/>
              <a:tailEnd/>
            </a:ln>
          </p:spPr>
          <p:txBody>
            <a:bodyPr lIns="54000" tIns="0" rIns="54000" bIns="0" anchor="ctr"/>
            <a:lstStyle/>
            <a:p>
              <a:pPr defTabSz="914400" fontAlgn="base">
                <a:spcBef>
                  <a:spcPct val="0"/>
                </a:spcBef>
                <a:spcAft>
                  <a:spcPct val="0"/>
                </a:spcAft>
                <a:defRPr/>
              </a:pP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○現地大阪系企業等へのビジネス支援（個別企業相談）</a:t>
              </a:r>
              <a:endParaRPr lang="en-US" altLang="ja-JP"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○現地ネットワークの構築（中国現地情報の収集）　等</a:t>
              </a:r>
              <a:r>
                <a:rPr lang="ja-JP" altLang="en-US" sz="11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4" name="グループ化 63"/>
          <p:cNvGrpSpPr/>
          <p:nvPr/>
        </p:nvGrpSpPr>
        <p:grpSpPr>
          <a:xfrm>
            <a:off x="3178311" y="1421493"/>
            <a:ext cx="1344600" cy="2151523"/>
            <a:chOff x="3356173" y="1493503"/>
            <a:chExt cx="1344600" cy="2151523"/>
          </a:xfrm>
        </p:grpSpPr>
        <p:pic>
          <p:nvPicPr>
            <p:cNvPr id="69" name="図 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81710" y="2872386"/>
              <a:ext cx="1319063" cy="772640"/>
            </a:xfrm>
            <a:prstGeom prst="rect">
              <a:avLst/>
            </a:prstGeom>
          </p:spPr>
        </p:pic>
        <p:pic>
          <p:nvPicPr>
            <p:cNvPr id="66" name="Picture 2" descr="C:\Users\ibo009u\Desktop\114_0303\IMG_1726.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56173" y="1493503"/>
              <a:ext cx="1282874" cy="763922"/>
            </a:xfrm>
            <a:prstGeom prst="rect">
              <a:avLst/>
            </a:prstGeom>
            <a:noFill/>
            <a:extLst>
              <a:ext uri="{909E8E84-426E-40DD-AFC4-6F175D3DCCD1}">
                <a14:hiddenFill xmlns:a14="http://schemas.microsoft.com/office/drawing/2010/main">
                  <a:solidFill>
                    <a:srgbClr val="FFFFFF"/>
                  </a:solidFill>
                </a14:hiddenFill>
              </a:ext>
            </a:extLst>
          </p:spPr>
        </p:pic>
      </p:grpSp>
      <p:sp>
        <p:nvSpPr>
          <p:cNvPr id="34" name="テキスト ボックス 33"/>
          <p:cNvSpPr txBox="1">
            <a:spLocks/>
          </p:cNvSpPr>
          <p:nvPr/>
        </p:nvSpPr>
        <p:spPr>
          <a:xfrm>
            <a:off x="5729767" y="692696"/>
            <a:ext cx="3522753" cy="299993"/>
          </a:xfrm>
          <a:prstGeom prst="rect">
            <a:avLst/>
          </a:prstGeom>
          <a:solidFill>
            <a:schemeClr val="bg1"/>
          </a:solidFill>
        </p:spPr>
        <p:txBody>
          <a:bodyPr wrap="square" rtlCol="0" anchor="ctr">
            <a:noAutofit/>
          </a:bodyPr>
          <a:lstStyle/>
          <a:p>
            <a:pPr algn="r"/>
            <a:r>
              <a:rPr lang="en-US" altLang="ja-JP"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府指定出資法人評価等審議会資料（抜粋）</a:t>
            </a:r>
            <a:endParaRPr lang="ja-JP" altLang="en-US"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27579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23"/>
          <p:cNvSpPr>
            <a:spLocks noChangeArrowheads="1"/>
          </p:cNvSpPr>
          <p:nvPr/>
        </p:nvSpPr>
        <p:spPr bwMode="auto">
          <a:xfrm>
            <a:off x="1181100" y="201395"/>
            <a:ext cx="61150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fontAlgn="base">
              <a:spcAft>
                <a:spcPct val="0"/>
              </a:spcAft>
              <a:buFontTx/>
              <a:buNone/>
              <a:defRPr/>
            </a:pPr>
            <a:r>
              <a:rPr lang="ja-JP" altLang="en-US" sz="1800" b="1" dirty="0" smtClean="0">
                <a:solidFill>
                  <a:srgbClr val="FFFFFF"/>
                </a:solidFill>
                <a:latin typeface="ＭＳ Ｐゴシック" panose="020B0600070205080204" pitchFamily="50" charset="-128"/>
                <a:ea typeface="ＭＳ Ｐゴシック" panose="020B0600070205080204" pitchFamily="50" charset="-128"/>
              </a:rPr>
              <a:t>　</a:t>
            </a:r>
            <a:r>
              <a:rPr lang="ja-JP" altLang="en-US" sz="1800" b="1" dirty="0">
                <a:solidFill>
                  <a:srgbClr val="FFFFFF"/>
                </a:solidFill>
                <a:latin typeface="ＭＳ Ｐゴシック" panose="020B0600070205080204" pitchFamily="50" charset="-128"/>
                <a:ea typeface="ＭＳ Ｐゴシック" panose="020B0600070205080204" pitchFamily="50" charset="-128"/>
              </a:rPr>
              <a:t>設備資金事業</a:t>
            </a:r>
            <a:r>
              <a:rPr lang="ja-JP" altLang="en-US" sz="1800" dirty="0">
                <a:solidFill>
                  <a:srgbClr val="FFFFFF"/>
                </a:solidFill>
                <a:latin typeface="ＭＳ Ｐゴシック" panose="020B0600070205080204" pitchFamily="50" charset="-128"/>
                <a:ea typeface="ＭＳ Ｐゴシック" panose="020B0600070205080204" pitchFamily="50" charset="-128"/>
              </a:rPr>
              <a:t>　</a:t>
            </a:r>
          </a:p>
        </p:txBody>
      </p:sp>
      <p:sp>
        <p:nvSpPr>
          <p:cNvPr id="12290" name="スライド番号プレースホルダ 7"/>
          <p:cNvSpPr>
            <a:spLocks noGrp="1"/>
          </p:cNvSpPr>
          <p:nvPr>
            <p:ph type="sldNum" sz="quarter" idx="12"/>
          </p:nvPr>
        </p:nvSpPr>
        <p:spPr>
          <a:xfrm>
            <a:off x="0" y="6381750"/>
            <a:ext cx="9144000" cy="476250"/>
          </a:xfrm>
        </p:spPr>
        <p:txBody>
          <a:bodyPr/>
          <a:lstStyle/>
          <a:p>
            <a:pPr>
              <a:defRPr/>
            </a:pPr>
            <a:endParaRPr lang="en-US" altLang="ja-JP" dirty="0" smtClean="0">
              <a:solidFill>
                <a:srgbClr val="000000"/>
              </a:solidFill>
              <a:latin typeface="Arial"/>
              <a:ea typeface="ＭＳ Ｐゴシック" charset="-128"/>
            </a:endParaRPr>
          </a:p>
          <a:p>
            <a:pPr>
              <a:defRPr/>
            </a:pPr>
            <a:endParaRPr lang="en-US" altLang="ja-JP" dirty="0" smtClean="0">
              <a:solidFill>
                <a:srgbClr val="000000"/>
              </a:solidFill>
              <a:latin typeface="Arial"/>
              <a:ea typeface="ＭＳ Ｐゴシック"/>
            </a:endParaRPr>
          </a:p>
        </p:txBody>
      </p:sp>
      <p:sp>
        <p:nvSpPr>
          <p:cNvPr id="12298" name="Rectangle 6"/>
          <p:cNvSpPr>
            <a:spLocks noChangeArrowheads="1"/>
          </p:cNvSpPr>
          <p:nvPr/>
        </p:nvSpPr>
        <p:spPr bwMode="auto">
          <a:xfrm>
            <a:off x="211848" y="692696"/>
            <a:ext cx="4342831" cy="1512168"/>
          </a:xfrm>
          <a:prstGeom prst="rect">
            <a:avLst/>
          </a:prstGeom>
          <a:solidFill>
            <a:schemeClr val="bg1">
              <a:lumMod val="95000"/>
            </a:schemeClr>
          </a:solid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fontAlgn="base">
              <a:lnSpc>
                <a:spcPct val="150000"/>
              </a:lnSpc>
              <a:spcBef>
                <a:spcPct val="0"/>
              </a:spcBef>
              <a:spcAft>
                <a:spcPct val="0"/>
              </a:spcAft>
              <a:defRPr/>
            </a:pP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中小企業基盤整備機構法に</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基づき、小規模企業者が希望する設備の割賦販売又はリースを実施</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lnSpc>
                <a:spcPct val="150000"/>
              </a:lnSpc>
              <a:spcBef>
                <a:spcPct val="0"/>
              </a:spcBef>
              <a:spcAft>
                <a:spcPct val="0"/>
              </a:spcAft>
              <a:defRPr/>
            </a:pP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また</a:t>
            </a:r>
            <a:r>
              <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制度利用企業に対し、設備が効率的に使用されるよう適切な情報の提供や助言を実施。</a:t>
            </a:r>
          </a:p>
        </p:txBody>
      </p:sp>
      <p:grpSp>
        <p:nvGrpSpPr>
          <p:cNvPr id="25" name="グループ化 24"/>
          <p:cNvGrpSpPr/>
          <p:nvPr/>
        </p:nvGrpSpPr>
        <p:grpSpPr>
          <a:xfrm>
            <a:off x="18142" y="19894"/>
            <a:ext cx="9144000" cy="456778"/>
            <a:chOff x="-11112" y="19894"/>
            <a:chExt cx="9144000" cy="456778"/>
          </a:xfrm>
        </p:grpSpPr>
        <p:sp>
          <p:nvSpPr>
            <p:cNvPr id="27"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資金支援（設備貸与）</a:t>
              </a:r>
              <a:endPar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フッター プレースホルダー 5"/>
          <p:cNvSpPr>
            <a:spLocks noGrp="1"/>
          </p:cNvSpPr>
          <p:nvPr>
            <p:ph type="ftr" sz="quarter" idx="11"/>
          </p:nvPr>
        </p:nvSpPr>
        <p:spPr>
          <a:xfrm>
            <a:off x="6238875" y="6432550"/>
            <a:ext cx="2895600" cy="365125"/>
          </a:xfrm>
        </p:spPr>
        <p:txBody>
          <a:bodyPr/>
          <a:lstStyle/>
          <a:p>
            <a:pPr algn="r"/>
            <a:r>
              <a:rPr lang="ja-JP" altLang="en-US" sz="1200" b="1" dirty="0" smtClean="0">
                <a:solidFill>
                  <a:schemeClr val="tx1">
                    <a:lumMod val="75000"/>
                    <a:lumOff val="25000"/>
                  </a:schemeClr>
                </a:solidFill>
                <a:latin typeface="Calibri" panose="020F0502020204030204" pitchFamily="34" charset="0"/>
              </a:rPr>
              <a:t>７</a:t>
            </a:r>
            <a:endParaRPr kumimoji="1" lang="ja-JP" altLang="en-US" sz="1200" b="1" dirty="0">
              <a:solidFill>
                <a:schemeClr val="tx1">
                  <a:lumMod val="75000"/>
                  <a:lumOff val="25000"/>
                </a:schemeClr>
              </a:solidFill>
              <a:latin typeface="Calibri" panose="020F0502020204030204" pitchFamily="34" charset="0"/>
            </a:endParaRPr>
          </a:p>
        </p:txBody>
      </p:sp>
      <p:grpSp>
        <p:nvGrpSpPr>
          <p:cNvPr id="19" name="グループ化 18"/>
          <p:cNvGrpSpPr/>
          <p:nvPr/>
        </p:nvGrpSpPr>
        <p:grpSpPr>
          <a:xfrm>
            <a:off x="4641659" y="764704"/>
            <a:ext cx="4322954" cy="5423911"/>
            <a:chOff x="4693318" y="1027688"/>
            <a:chExt cx="4322954" cy="5423911"/>
          </a:xfrm>
        </p:grpSpPr>
        <p:grpSp>
          <p:nvGrpSpPr>
            <p:cNvPr id="21" name="グループ化 20"/>
            <p:cNvGrpSpPr/>
            <p:nvPr/>
          </p:nvGrpSpPr>
          <p:grpSpPr>
            <a:xfrm>
              <a:off x="4693318" y="1027688"/>
              <a:ext cx="4322954" cy="5423911"/>
              <a:chOff x="156814" y="1019651"/>
              <a:chExt cx="4322954" cy="5423911"/>
            </a:xfrm>
          </p:grpSpPr>
          <p:sp>
            <p:nvSpPr>
              <p:cNvPr id="29" name="正方形/長方形 28"/>
              <p:cNvSpPr/>
              <p:nvPr/>
            </p:nvSpPr>
            <p:spPr>
              <a:xfrm>
                <a:off x="156814" y="1019651"/>
                <a:ext cx="4322954" cy="542391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角丸四角形 27"/>
              <p:cNvSpPr/>
              <p:nvPr/>
            </p:nvSpPr>
            <p:spPr>
              <a:xfrm>
                <a:off x="699595" y="1079788"/>
                <a:ext cx="3348000" cy="288032"/>
              </a:xfrm>
              <a:prstGeom prst="roundRect">
                <a:avLst>
                  <a:gd name="adj" fmla="val 500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設備貸与事業費額</a:t>
                </a:r>
                <a:endPar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2" name="正方形/長方形 21"/>
            <p:cNvSpPr/>
            <p:nvPr/>
          </p:nvSpPr>
          <p:spPr>
            <a:xfrm>
              <a:off x="5008564" y="1424464"/>
              <a:ext cx="3886508" cy="261610"/>
            </a:xfrm>
            <a:prstGeom prst="rect">
              <a:avLst/>
            </a:prstGeom>
          </p:spPr>
          <p:txBody>
            <a:bodyPr wrap="square">
              <a:spAutoFit/>
            </a:bodyPr>
            <a:lstStyle/>
            <a:p>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設備貸与事業の割賦販売・リース実行</a:t>
              </a:r>
              <a:r>
                <a:rPr lang="ja-JP"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総額</a:t>
              </a:r>
              <a:endParaRPr lang="ja-JP" altLang="ja-JP"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34" name="グラフ 33"/>
          <p:cNvGraphicFramePr/>
          <p:nvPr>
            <p:extLst>
              <p:ext uri="{D42A27DB-BD31-4B8C-83A1-F6EECF244321}">
                <p14:modId xmlns:p14="http://schemas.microsoft.com/office/powerpoint/2010/main" val="1219565846"/>
              </p:ext>
            </p:extLst>
          </p:nvPr>
        </p:nvGraphicFramePr>
        <p:xfrm>
          <a:off x="4859338" y="1310491"/>
          <a:ext cx="3889375" cy="2232810"/>
        </p:xfrm>
        <a:graphic>
          <a:graphicData uri="http://schemas.openxmlformats.org/drawingml/2006/chart">
            <c:chart xmlns:c="http://schemas.openxmlformats.org/drawingml/2006/chart" xmlns:r="http://schemas.openxmlformats.org/officeDocument/2006/relationships" r:id="rId3"/>
          </a:graphicData>
        </a:graphic>
      </p:graphicFrame>
      <p:grpSp>
        <p:nvGrpSpPr>
          <p:cNvPr id="35" name="グループ化 34"/>
          <p:cNvGrpSpPr/>
          <p:nvPr/>
        </p:nvGrpSpPr>
        <p:grpSpPr>
          <a:xfrm>
            <a:off x="5008563" y="3645024"/>
            <a:ext cx="4027933" cy="775538"/>
            <a:chOff x="5008563" y="3717032"/>
            <a:chExt cx="4027933" cy="775538"/>
          </a:xfrm>
        </p:grpSpPr>
        <p:sp>
          <p:nvSpPr>
            <p:cNvPr id="36" name="角丸四角形 35"/>
            <p:cNvSpPr/>
            <p:nvPr/>
          </p:nvSpPr>
          <p:spPr>
            <a:xfrm>
              <a:off x="5292080" y="3717032"/>
              <a:ext cx="3348000" cy="288032"/>
            </a:xfrm>
            <a:prstGeom prst="roundRect">
              <a:avLst>
                <a:gd name="adj" fmla="val 500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長期未回収金回収額</a:t>
              </a:r>
              <a:endParaRPr kumimoji="1" lang="ja-JP" altLang="en-US" sz="1100" b="1" dirty="0">
                <a:solidFill>
                  <a:srgbClr val="000099"/>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5008563" y="4077072"/>
              <a:ext cx="4027933" cy="415498"/>
            </a:xfrm>
            <a:prstGeom prst="rect">
              <a:avLst/>
            </a:prstGeom>
          </p:spPr>
          <p:txBody>
            <a:bodyPr wrap="square" rIns="72000">
              <a:spAutoFit/>
            </a:bodyPr>
            <a:lstStyle/>
            <a:p>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　長期未回収先（</a:t>
              </a:r>
              <a:r>
                <a:rPr lang="en-US"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年超にわたる回収不能、債権区分が破綻懸念先・</a:t>
              </a:r>
              <a:endParaRPr lang="en-US" altLang="ja-JP"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303C18"/>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rgbClr val="303C18"/>
                  </a:solidFill>
                  <a:latin typeface="Meiryo UI" panose="020B0604030504040204" pitchFamily="50" charset="-128"/>
                  <a:ea typeface="Meiryo UI" panose="020B0604030504040204" pitchFamily="50" charset="-128"/>
                  <a:cs typeface="Meiryo UI" panose="020B0604030504040204" pitchFamily="50" charset="-128"/>
                </a:rPr>
                <a:t>実質破綻先・破綻先の未回収）からの回収</a:t>
              </a:r>
              <a:r>
                <a:rPr lang="ja-JP" altLang="en-US" sz="105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額 </a:t>
              </a:r>
              <a:r>
                <a:rPr lang="en-US" altLang="ja-JP"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年度計画で目標設定</a:t>
              </a:r>
              <a:r>
                <a:rPr lang="en-US" altLang="ja-JP" sz="8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8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38" name="グラフ 37"/>
          <p:cNvGraphicFramePr/>
          <p:nvPr>
            <p:extLst>
              <p:ext uri="{D42A27DB-BD31-4B8C-83A1-F6EECF244321}">
                <p14:modId xmlns:p14="http://schemas.microsoft.com/office/powerpoint/2010/main" val="4140805605"/>
              </p:ext>
            </p:extLst>
          </p:nvPr>
        </p:nvGraphicFramePr>
        <p:xfrm>
          <a:off x="4859338" y="4437112"/>
          <a:ext cx="3889375" cy="1876041"/>
        </p:xfrm>
        <a:graphic>
          <a:graphicData uri="http://schemas.openxmlformats.org/drawingml/2006/chart">
            <c:chart xmlns:c="http://schemas.openxmlformats.org/drawingml/2006/chart" xmlns:r="http://schemas.openxmlformats.org/officeDocument/2006/relationships" r:id="rId4"/>
          </a:graphicData>
        </a:graphic>
      </p:graphicFrame>
      <p:grpSp>
        <p:nvGrpSpPr>
          <p:cNvPr id="41" name="グループ化 40"/>
          <p:cNvGrpSpPr/>
          <p:nvPr/>
        </p:nvGrpSpPr>
        <p:grpSpPr>
          <a:xfrm>
            <a:off x="288048" y="3201349"/>
            <a:ext cx="4355960" cy="3107971"/>
            <a:chOff x="4788024" y="1844920"/>
            <a:chExt cx="4355960" cy="2921543"/>
          </a:xfrm>
        </p:grpSpPr>
        <p:sp>
          <p:nvSpPr>
            <p:cNvPr id="43" name="テキスト ボックス 42"/>
            <p:cNvSpPr txBox="1"/>
            <p:nvPr/>
          </p:nvSpPr>
          <p:spPr>
            <a:xfrm>
              <a:off x="4885294" y="1844920"/>
              <a:ext cx="910827" cy="274850"/>
            </a:xfrm>
            <a:prstGeom prst="rect">
              <a:avLst/>
            </a:prstGeom>
            <a:noFill/>
          </p:spPr>
          <p:txBody>
            <a:bodyPr wrap="none" rtlCol="0">
              <a:spAutoFit/>
            </a:bodyPr>
            <a:lstStyle/>
            <a:p>
              <a:r>
                <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スキーム</a:t>
              </a: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4" name="グループ化 43"/>
            <p:cNvGrpSpPr/>
            <p:nvPr/>
          </p:nvGrpSpPr>
          <p:grpSpPr>
            <a:xfrm>
              <a:off x="4788024" y="1988840"/>
              <a:ext cx="4355960" cy="2777623"/>
              <a:chOff x="4788024" y="1988840"/>
              <a:chExt cx="4355960" cy="2777623"/>
            </a:xfrm>
          </p:grpSpPr>
          <p:sp>
            <p:nvSpPr>
              <p:cNvPr id="45" name="角丸四角形 44"/>
              <p:cNvSpPr/>
              <p:nvPr/>
            </p:nvSpPr>
            <p:spPr>
              <a:xfrm>
                <a:off x="4886324" y="3628490"/>
                <a:ext cx="1190625" cy="1137973"/>
              </a:xfrm>
              <a:prstGeom prst="roundRect">
                <a:avLst>
                  <a:gd name="adj" fmla="val 10267"/>
                </a:avLst>
              </a:prstGeom>
              <a:noFill/>
              <a:ln w="28575">
                <a:solidFill>
                  <a:srgbClr val="FFC000"/>
                </a:solidFill>
                <a:prstDash val="dash"/>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46" name="グループ化 45"/>
              <p:cNvGrpSpPr/>
              <p:nvPr/>
            </p:nvGrpSpPr>
            <p:grpSpPr>
              <a:xfrm>
                <a:off x="4788024" y="1988840"/>
                <a:ext cx="4355960" cy="2773660"/>
                <a:chOff x="4788024" y="1717343"/>
                <a:chExt cx="4355960" cy="2773660"/>
              </a:xfrm>
            </p:grpSpPr>
            <p:grpSp>
              <p:nvGrpSpPr>
                <p:cNvPr id="48" name="グループ化 47"/>
                <p:cNvGrpSpPr/>
                <p:nvPr/>
              </p:nvGrpSpPr>
              <p:grpSpPr>
                <a:xfrm>
                  <a:off x="4788024" y="1717343"/>
                  <a:ext cx="4355960" cy="2773660"/>
                  <a:chOff x="4788024" y="1717343"/>
                  <a:chExt cx="4355960" cy="2773660"/>
                </a:xfrm>
              </p:grpSpPr>
              <p:grpSp>
                <p:nvGrpSpPr>
                  <p:cNvPr id="51" name="グループ化 50"/>
                  <p:cNvGrpSpPr/>
                  <p:nvPr/>
                </p:nvGrpSpPr>
                <p:grpSpPr>
                  <a:xfrm>
                    <a:off x="4788024" y="1717343"/>
                    <a:ext cx="4340848" cy="2773660"/>
                    <a:chOff x="4788024" y="1717343"/>
                    <a:chExt cx="4340848" cy="2773660"/>
                  </a:xfrm>
                </p:grpSpPr>
                <p:grpSp>
                  <p:nvGrpSpPr>
                    <p:cNvPr id="54" name="グループ化 53"/>
                    <p:cNvGrpSpPr/>
                    <p:nvPr/>
                  </p:nvGrpSpPr>
                  <p:grpSpPr>
                    <a:xfrm>
                      <a:off x="4788024" y="1717343"/>
                      <a:ext cx="4340848" cy="2773660"/>
                      <a:chOff x="4788024" y="1717343"/>
                      <a:chExt cx="4340848" cy="2773660"/>
                    </a:xfrm>
                  </p:grpSpPr>
                  <p:grpSp>
                    <p:nvGrpSpPr>
                      <p:cNvPr id="56" name="グループ化 55"/>
                      <p:cNvGrpSpPr/>
                      <p:nvPr/>
                    </p:nvGrpSpPr>
                    <p:grpSpPr>
                      <a:xfrm>
                        <a:off x="4788024" y="1717343"/>
                        <a:ext cx="4238947" cy="2773660"/>
                        <a:chOff x="4788024" y="1717343"/>
                        <a:chExt cx="4238947" cy="2773660"/>
                      </a:xfrm>
                    </p:grpSpPr>
                    <p:sp>
                      <p:nvSpPr>
                        <p:cNvPr id="59" name="角丸四角形 58"/>
                        <p:cNvSpPr/>
                        <p:nvPr/>
                      </p:nvSpPr>
                      <p:spPr>
                        <a:xfrm>
                          <a:off x="6267449" y="3356992"/>
                          <a:ext cx="1666875" cy="476250"/>
                        </a:xfrm>
                        <a:prstGeom prst="roundRect">
                          <a:avLst>
                            <a:gd name="adj" fmla="val 20000"/>
                          </a:avLst>
                        </a:prstGeom>
                        <a:solidFill>
                          <a:srgbClr val="00518E"/>
                        </a:solidFill>
                        <a:ln>
                          <a:noFill/>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1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貸与機関</a:t>
                          </a:r>
                          <a:endParaRPr lang="en-US" altLang="ja-JP" sz="11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（大阪産業振興機構）</a:t>
                          </a:r>
                        </a:p>
                      </p:txBody>
                    </p:sp>
                    <p:grpSp>
                      <p:nvGrpSpPr>
                        <p:cNvPr id="60" name="グループ化 59"/>
                        <p:cNvGrpSpPr/>
                        <p:nvPr/>
                      </p:nvGrpSpPr>
                      <p:grpSpPr>
                        <a:xfrm>
                          <a:off x="4812927" y="1717343"/>
                          <a:ext cx="4214044" cy="2773660"/>
                          <a:chOff x="4812927" y="1717343"/>
                          <a:chExt cx="4214044" cy="2773660"/>
                        </a:xfrm>
                      </p:grpSpPr>
                      <p:grpSp>
                        <p:nvGrpSpPr>
                          <p:cNvPr id="62" name="グループ化 61"/>
                          <p:cNvGrpSpPr/>
                          <p:nvPr/>
                        </p:nvGrpSpPr>
                        <p:grpSpPr>
                          <a:xfrm>
                            <a:off x="4812927" y="1717343"/>
                            <a:ext cx="4214044" cy="2773660"/>
                            <a:chOff x="4812927" y="1717343"/>
                            <a:chExt cx="4214044" cy="2773660"/>
                          </a:xfrm>
                        </p:grpSpPr>
                        <p:grpSp>
                          <p:nvGrpSpPr>
                            <p:cNvPr id="64" name="グループ化 63"/>
                            <p:cNvGrpSpPr/>
                            <p:nvPr/>
                          </p:nvGrpSpPr>
                          <p:grpSpPr>
                            <a:xfrm>
                              <a:off x="4812927" y="2038350"/>
                              <a:ext cx="4214044" cy="2452653"/>
                              <a:chOff x="-9688" y="1101880"/>
                              <a:chExt cx="4286254" cy="3534341"/>
                            </a:xfrm>
                          </p:grpSpPr>
                          <p:sp>
                            <p:nvSpPr>
                              <p:cNvPr id="67" name="正方形/長方形 66"/>
                              <p:cNvSpPr/>
                              <p:nvPr/>
                            </p:nvSpPr>
                            <p:spPr>
                              <a:xfrm>
                                <a:off x="-9688" y="1513652"/>
                                <a:ext cx="4286254" cy="1070613"/>
                              </a:xfrm>
                              <a:prstGeom prst="rect">
                                <a:avLst/>
                              </a:prstGeom>
                              <a:solidFill>
                                <a:schemeClr val="bg1"/>
                              </a:solidFill>
                              <a:ln w="19050" cap="flat" cmpd="sng" algn="ctr">
                                <a:solidFill>
                                  <a:srgbClr val="FF3300"/>
                                </a:solidFill>
                                <a:prstDash val="sysDot"/>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kumimoji="0" lang="ja-JP" altLang="en-US" ker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992923" y="1815621"/>
                                <a:ext cx="2150784" cy="609029"/>
                              </a:xfrm>
                              <a:prstGeom prst="roundRect">
                                <a:avLst/>
                              </a:prstGeom>
                              <a:solidFill>
                                <a:schemeClr val="bg1"/>
                              </a:solidFill>
                              <a:ln w="25400" cap="flat" cmpd="dbl" algn="ctr">
                                <a:solidFill>
                                  <a:srgbClr val="006600"/>
                                </a:solidFill>
                                <a:prstDash val="solid"/>
                              </a:ln>
                              <a:effectLst/>
                              <a:scene3d>
                                <a:camera prst="orthographicFront"/>
                                <a:lightRig rig="threePt" dir="t"/>
                              </a:scene3d>
                              <a:sp3d>
                                <a:bevelT/>
                              </a:sp3d>
                            </p:spPr>
                            <p:txBody>
                              <a:bodyPr rot="0" spcFirstLastPara="0" vert="horz" wrap="square" lIns="91440" tIns="45720" rIns="91440" bIns="45720" numCol="1" spcCol="0" rtlCol="0" fromWordArt="0" anchor="ctr" anchorCtr="0" forceAA="0" compatLnSpc="1">
                                <a:prstTxWarp prst="textNoShape">
                                  <a:avLst/>
                                </a:prstTxWarp>
                                <a:noAutofit/>
                              </a:bodyPr>
                              <a:lstStyle/>
                              <a:p>
                                <a:pPr algn="ctr">
                                  <a:defRPr/>
                                </a:pPr>
                                <a:r>
                                  <a:rPr kumimoji="0" lang="ja-JP" altLang="en-US" sz="12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中小企業振興資金特別会計</a:t>
                                </a:r>
                                <a:endParaRPr kumimoji="0" lang="ja-JP" altLang="en-US" sz="11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9" name="直線矢印コネクタ 68"/>
                              <p:cNvCxnSpPr/>
                              <p:nvPr/>
                            </p:nvCxnSpPr>
                            <p:spPr>
                              <a:xfrm>
                                <a:off x="1072542" y="2021508"/>
                                <a:ext cx="910692" cy="0"/>
                              </a:xfrm>
                              <a:prstGeom prst="straightConnector1">
                                <a:avLst/>
                              </a:prstGeom>
                              <a:noFill/>
                              <a:ln w="28575" cap="flat" cmpd="sng" algn="ctr">
                                <a:solidFill>
                                  <a:srgbClr val="C00000"/>
                                </a:solidFill>
                                <a:prstDash val="solid"/>
                                <a:tailEnd type="arrow"/>
                              </a:ln>
                              <a:effectLst/>
                            </p:spPr>
                          </p:cxnSp>
                          <p:cxnSp>
                            <p:nvCxnSpPr>
                              <p:cNvPr id="70" name="直線矢印コネクタ 69"/>
                              <p:cNvCxnSpPr/>
                              <p:nvPr/>
                            </p:nvCxnSpPr>
                            <p:spPr>
                              <a:xfrm flipH="1">
                                <a:off x="1105554" y="2227395"/>
                                <a:ext cx="887368" cy="3503"/>
                              </a:xfrm>
                              <a:prstGeom prst="straightConnector1">
                                <a:avLst/>
                              </a:prstGeom>
                              <a:noFill/>
                              <a:ln w="19050" cap="flat" cmpd="sng" algn="ctr">
                                <a:solidFill>
                                  <a:srgbClr val="7030A0"/>
                                </a:solidFill>
                                <a:prstDash val="sysDash"/>
                                <a:tailEnd type="arrow"/>
                              </a:ln>
                              <a:effectLst/>
                            </p:spPr>
                          </p:cxnSp>
                          <p:cxnSp>
                            <p:nvCxnSpPr>
                              <p:cNvPr id="71" name="直線矢印コネクタ 70"/>
                              <p:cNvCxnSpPr/>
                              <p:nvPr/>
                            </p:nvCxnSpPr>
                            <p:spPr>
                              <a:xfrm flipH="1" flipV="1">
                                <a:off x="2521049" y="1104902"/>
                                <a:ext cx="4726" cy="724445"/>
                              </a:xfrm>
                              <a:prstGeom prst="straightConnector1">
                                <a:avLst/>
                              </a:prstGeom>
                              <a:noFill/>
                              <a:ln w="19050" cap="flat" cmpd="sng" algn="ctr">
                                <a:solidFill>
                                  <a:srgbClr val="7030A0"/>
                                </a:solidFill>
                                <a:prstDash val="sysDash"/>
                                <a:tailEnd type="arrow"/>
                              </a:ln>
                              <a:effectLst/>
                            </p:spPr>
                          </p:cxnSp>
                          <p:cxnSp>
                            <p:nvCxnSpPr>
                              <p:cNvPr id="72" name="直線矢印コネクタ 71"/>
                              <p:cNvCxnSpPr/>
                              <p:nvPr/>
                            </p:nvCxnSpPr>
                            <p:spPr>
                              <a:xfrm>
                                <a:off x="2845486" y="1101880"/>
                                <a:ext cx="0" cy="741193"/>
                              </a:xfrm>
                              <a:prstGeom prst="straightConnector1">
                                <a:avLst/>
                              </a:prstGeom>
                              <a:noFill/>
                              <a:ln w="28575" cap="flat" cmpd="sng" algn="ctr">
                                <a:solidFill>
                                  <a:srgbClr val="C00000"/>
                                </a:solidFill>
                                <a:prstDash val="solid"/>
                                <a:tailEnd type="arrow"/>
                              </a:ln>
                              <a:effectLst/>
                            </p:spPr>
                          </p:cxnSp>
                          <p:cxnSp>
                            <p:nvCxnSpPr>
                              <p:cNvPr id="73" name="直線矢印コネクタ 72"/>
                              <p:cNvCxnSpPr/>
                              <p:nvPr/>
                            </p:nvCxnSpPr>
                            <p:spPr>
                              <a:xfrm>
                                <a:off x="2861333" y="2436767"/>
                                <a:ext cx="0" cy="571499"/>
                              </a:xfrm>
                              <a:prstGeom prst="straightConnector1">
                                <a:avLst/>
                              </a:prstGeom>
                              <a:noFill/>
                              <a:ln w="28575" cap="flat" cmpd="sng" algn="ctr">
                                <a:solidFill>
                                  <a:srgbClr val="C00000"/>
                                </a:solidFill>
                                <a:prstDash val="solid"/>
                                <a:tailEnd type="arrow"/>
                              </a:ln>
                              <a:effectLst/>
                            </p:spPr>
                          </p:cxnSp>
                          <p:cxnSp>
                            <p:nvCxnSpPr>
                              <p:cNvPr id="74" name="直線矢印コネクタ 73"/>
                              <p:cNvCxnSpPr/>
                              <p:nvPr/>
                            </p:nvCxnSpPr>
                            <p:spPr>
                              <a:xfrm flipV="1">
                                <a:off x="2533652" y="2427244"/>
                                <a:ext cx="1" cy="581022"/>
                              </a:xfrm>
                              <a:prstGeom prst="straightConnector1">
                                <a:avLst/>
                              </a:prstGeom>
                              <a:noFill/>
                              <a:ln w="19050" cap="flat" cmpd="sng" algn="ctr">
                                <a:solidFill>
                                  <a:srgbClr val="7030A0"/>
                                </a:solidFill>
                                <a:prstDash val="sysDash"/>
                                <a:tailEnd type="arrow"/>
                              </a:ln>
                              <a:effectLst/>
                            </p:spPr>
                          </p:cxnSp>
                          <p:cxnSp>
                            <p:nvCxnSpPr>
                              <p:cNvPr id="75" name="直線矢印コネクタ 74"/>
                              <p:cNvCxnSpPr/>
                              <p:nvPr/>
                            </p:nvCxnSpPr>
                            <p:spPr>
                              <a:xfrm>
                                <a:off x="2874550" y="3654877"/>
                                <a:ext cx="0" cy="562757"/>
                              </a:xfrm>
                              <a:prstGeom prst="straightConnector1">
                                <a:avLst/>
                              </a:prstGeom>
                              <a:noFill/>
                              <a:ln w="28575" cap="flat" cmpd="sng" algn="ctr">
                                <a:solidFill>
                                  <a:srgbClr val="C00000"/>
                                </a:solidFill>
                                <a:prstDash val="solid"/>
                                <a:tailEnd type="arrow"/>
                              </a:ln>
                              <a:effectLst/>
                            </p:spPr>
                          </p:cxnSp>
                          <p:sp>
                            <p:nvSpPr>
                              <p:cNvPr id="76" name="正方形/長方形 75"/>
                              <p:cNvSpPr/>
                              <p:nvPr/>
                            </p:nvSpPr>
                            <p:spPr>
                              <a:xfrm>
                                <a:off x="85493" y="4063562"/>
                                <a:ext cx="904875" cy="295275"/>
                              </a:xfrm>
                              <a:prstGeom prst="rect">
                                <a:avLst/>
                              </a:prstGeom>
                              <a:solidFill>
                                <a:sysClr val="window" lastClr="FFFFF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defRPr/>
                                </a:pPr>
                                <a:r>
                                  <a:rPr kumimoji="0" lang="ja-JP" altLang="en-US" sz="900" kern="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情報提供等</a:t>
                                </a:r>
                                <a:endParaRPr kumimoji="0" lang="ja-JP" altLang="en-US" sz="1100" kern="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76"/>
                              <p:cNvSpPr/>
                              <p:nvPr/>
                            </p:nvSpPr>
                            <p:spPr>
                              <a:xfrm>
                                <a:off x="78231" y="3233438"/>
                                <a:ext cx="1207451" cy="418104"/>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r>
                                  <a:rPr kumimoji="0" lang="ja-JP" altLang="en-US" sz="900" kern="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連携</a:t>
                                </a:r>
                                <a:endParaRPr kumimoji="0" lang="ja-JP" altLang="en-US" sz="1100" kern="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二方向矢印 77"/>
                              <p:cNvSpPr/>
                              <p:nvPr/>
                            </p:nvSpPr>
                            <p:spPr>
                              <a:xfrm rot="10800000">
                                <a:off x="111465" y="3209608"/>
                                <a:ext cx="1348605" cy="424629"/>
                              </a:xfrm>
                              <a:prstGeom prst="leftUpArrow">
                                <a:avLst>
                                  <a:gd name="adj1" fmla="val 16176"/>
                                  <a:gd name="adj2" fmla="val 20588"/>
                                  <a:gd name="adj3" fmla="val 25000"/>
                                </a:avLst>
                              </a:prstGeom>
                              <a:solidFill>
                                <a:srgbClr val="0066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kumimoji="0" lang="ja-JP" altLang="en-US" ker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屈折矢印 78"/>
                              <p:cNvSpPr/>
                              <p:nvPr/>
                            </p:nvSpPr>
                            <p:spPr>
                              <a:xfrm rot="5400000">
                                <a:off x="546441" y="3546053"/>
                                <a:ext cx="533401" cy="1313233"/>
                              </a:xfrm>
                              <a:prstGeom prst="bentUpArrow">
                                <a:avLst>
                                  <a:gd name="adj1" fmla="val 9560"/>
                                  <a:gd name="adj2" fmla="val 19853"/>
                                  <a:gd name="adj3" fmla="val 25000"/>
                                </a:avLst>
                              </a:prstGeom>
                              <a:solidFill>
                                <a:srgbClr val="006600"/>
                              </a:solidFill>
                              <a:ln w="285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kumimoji="0" lang="ja-JP" altLang="en-US" ker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正方形/長方形 79"/>
                              <p:cNvSpPr/>
                              <p:nvPr/>
                            </p:nvSpPr>
                            <p:spPr>
                              <a:xfrm>
                                <a:off x="1489135" y="4212129"/>
                                <a:ext cx="2761142" cy="424092"/>
                              </a:xfrm>
                              <a:prstGeom prst="rect">
                                <a:avLst/>
                              </a:prstGeom>
                              <a:solidFill>
                                <a:srgbClr val="D3FF57"/>
                              </a:solidFill>
                              <a:ln w="25400" cap="flat" cmpd="sng" algn="ctr">
                                <a:solidFill>
                                  <a:srgbClr val="008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defRPr/>
                                </a:pPr>
                                <a:r>
                                  <a:rPr kumimoji="0" lang="ja-JP" altLang="en-US" sz="1200" b="1" kern="100">
                                    <a:solidFill>
                                      <a:prstClr val="black"/>
                                    </a:solidFill>
                                    <a:latin typeface="Meiryo UI" panose="020B0604030504040204" pitchFamily="50" charset="-128"/>
                                    <a:ea typeface="Meiryo UI" panose="020B0604030504040204" pitchFamily="50" charset="-128"/>
                                    <a:cs typeface="Meiryo UI" panose="020B0604030504040204" pitchFamily="50" charset="-128"/>
                                  </a:rPr>
                                  <a:t>小 規 模 企 業 者 等</a:t>
                                </a:r>
                              </a:p>
                            </p:txBody>
                          </p:sp>
                          <p:sp>
                            <p:nvSpPr>
                              <p:cNvPr id="81" name="角丸四角形 80"/>
                              <p:cNvSpPr/>
                              <p:nvPr/>
                            </p:nvSpPr>
                            <p:spPr>
                              <a:xfrm>
                                <a:off x="152161" y="1802258"/>
                                <a:ext cx="939758" cy="577227"/>
                              </a:xfrm>
                              <a:prstGeom prst="roundRect">
                                <a:avLst/>
                              </a:prstGeom>
                              <a:solidFill>
                                <a:schemeClr val="bg1"/>
                              </a:solidFill>
                              <a:ln w="19050" cap="flat" cmpd="sng" algn="ctr">
                                <a:solidFill>
                                  <a:srgbClr val="0070C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defRPr/>
                                </a:pP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一般会計</a:t>
                                </a:r>
                              </a:p>
                            </p:txBody>
                          </p:sp>
                        </p:grpSp>
                        <p:sp>
                          <p:nvSpPr>
                            <p:cNvPr id="65" name="角丸四角形 64"/>
                            <p:cNvSpPr/>
                            <p:nvPr/>
                          </p:nvSpPr>
                          <p:spPr>
                            <a:xfrm>
                              <a:off x="6813017" y="1717343"/>
                              <a:ext cx="1165883" cy="305444"/>
                            </a:xfrm>
                            <a:prstGeom prst="roundRect">
                              <a:avLst>
                                <a:gd name="adj" fmla="val 50000"/>
                              </a:avLst>
                            </a:prstGeom>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中小機構</a:t>
                              </a:r>
                            </a:p>
                          </p:txBody>
                        </p:sp>
                        <p:sp>
                          <p:nvSpPr>
                            <p:cNvPr id="66" name="角丸四角形 65"/>
                            <p:cNvSpPr/>
                            <p:nvPr/>
                          </p:nvSpPr>
                          <p:spPr>
                            <a:xfrm>
                              <a:off x="4932040" y="2115444"/>
                              <a:ext cx="888139" cy="305444"/>
                            </a:xfrm>
                            <a:prstGeom prst="roundRect">
                              <a:avLst>
                                <a:gd name="adj" fmla="val 50000"/>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a:t>
                              </a:r>
                            </a:p>
                          </p:txBody>
                        </p:sp>
                      </p:grpSp>
                      <p:cxnSp>
                        <p:nvCxnSpPr>
                          <p:cNvPr id="63" name="直線矢印コネクタ 62"/>
                          <p:cNvCxnSpPr/>
                          <p:nvPr/>
                        </p:nvCxnSpPr>
                        <p:spPr>
                          <a:xfrm flipV="1">
                            <a:off x="7308304" y="3817888"/>
                            <a:ext cx="1" cy="403200"/>
                          </a:xfrm>
                          <a:prstGeom prst="straightConnector1">
                            <a:avLst/>
                          </a:prstGeom>
                          <a:noFill/>
                          <a:ln w="19050" cap="flat" cmpd="sng" algn="ctr">
                            <a:solidFill>
                              <a:srgbClr val="7030A0"/>
                            </a:solidFill>
                            <a:prstDash val="sysDash"/>
                            <a:tailEnd type="arrow"/>
                          </a:ln>
                          <a:effectLst/>
                        </p:spPr>
                      </p:cxnSp>
                    </p:grpSp>
                    <p:sp>
                      <p:nvSpPr>
                        <p:cNvPr id="61" name="正方形/長方形 60"/>
                        <p:cNvSpPr/>
                        <p:nvPr/>
                      </p:nvSpPr>
                      <p:spPr>
                        <a:xfrm>
                          <a:off x="4788024" y="3805575"/>
                          <a:ext cx="1380966" cy="260226"/>
                        </a:xfrm>
                        <a:prstGeom prst="rect">
                          <a:avLst/>
                        </a:prstGeom>
                        <a:solidFill>
                          <a:schemeClr val="bg1"/>
                        </a:solidFill>
                        <a:ln w="19050">
                          <a:solidFill>
                            <a:srgbClr val="FF3300"/>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商工会・商工会議所</a:t>
                          </a:r>
                        </a:p>
                      </p:txBody>
                    </p:sp>
                  </p:grpSp>
                  <p:sp>
                    <p:nvSpPr>
                      <p:cNvPr id="57" name="角丸四角形 56"/>
                      <p:cNvSpPr/>
                      <p:nvPr/>
                    </p:nvSpPr>
                    <p:spPr>
                      <a:xfrm>
                        <a:off x="8258175" y="3390899"/>
                        <a:ext cx="796480" cy="352425"/>
                      </a:xfrm>
                      <a:prstGeom prst="roundRect">
                        <a:avLst>
                          <a:gd name="adj" fmla="val 18202"/>
                        </a:avLst>
                      </a:prstGeom>
                      <a:solidFill>
                        <a:schemeClr val="bg1"/>
                      </a:solidFill>
                      <a:ln>
                        <a:solidFill>
                          <a:schemeClr val="bg1">
                            <a:lumMod val="65000"/>
                          </a:schemeClr>
                        </a:solidFill>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金融機関</a:t>
                        </a:r>
                      </a:p>
                    </p:txBody>
                  </p:sp>
                  <p:sp>
                    <p:nvSpPr>
                      <p:cNvPr id="58" name="テキスト ボックス 57"/>
                      <p:cNvSpPr txBox="1"/>
                      <p:nvPr/>
                    </p:nvSpPr>
                    <p:spPr>
                      <a:xfrm>
                        <a:off x="7668343" y="2046040"/>
                        <a:ext cx="1460529" cy="216986"/>
                      </a:xfrm>
                      <a:prstGeom prst="rect">
                        <a:avLst/>
                      </a:prstGeom>
                      <a:noFill/>
                    </p:spPr>
                    <p:txBody>
                      <a:bodyPr wrap="squar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貸付</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5" name="テキスト ボックス 54"/>
                    <p:cNvSpPr txBox="1"/>
                    <p:nvPr/>
                  </p:nvSpPr>
                  <p:spPr>
                    <a:xfrm>
                      <a:off x="6804248" y="2060848"/>
                      <a:ext cx="415498" cy="216986"/>
                    </a:xfrm>
                    <a:prstGeom prst="rect">
                      <a:avLst/>
                    </a:prstGeom>
                    <a:noFill/>
                  </p:spPr>
                  <p:txBody>
                    <a:bodyPr wrap="none" rtlCol="0">
                      <a:spAutoFit/>
                    </a:bodyPr>
                    <a:lstStyle/>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償還</a:t>
                      </a:r>
                    </a:p>
                  </p:txBody>
                </p:sp>
              </p:grpSp>
              <p:sp>
                <p:nvSpPr>
                  <p:cNvPr id="52" name="テキスト ボックス 51"/>
                  <p:cNvSpPr txBox="1"/>
                  <p:nvPr/>
                </p:nvSpPr>
                <p:spPr>
                  <a:xfrm>
                    <a:off x="6820798" y="3918248"/>
                    <a:ext cx="415498" cy="216986"/>
                  </a:xfrm>
                  <a:prstGeom prst="rect">
                    <a:avLst/>
                  </a:prstGeom>
                  <a:noFill/>
                </p:spPr>
                <p:txBody>
                  <a:bodyPr wrap="none" rtlCol="0">
                    <a:spAutoFit/>
                  </a:bodyPr>
                  <a:lstStyle/>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償還</a:t>
                    </a:r>
                  </a:p>
                </p:txBody>
              </p:sp>
              <p:sp>
                <p:nvSpPr>
                  <p:cNvPr id="53" name="テキスト ボックス 52"/>
                  <p:cNvSpPr txBox="1"/>
                  <p:nvPr/>
                </p:nvSpPr>
                <p:spPr>
                  <a:xfrm>
                    <a:off x="7740351" y="3918248"/>
                    <a:ext cx="1403633" cy="216986"/>
                  </a:xfrm>
                  <a:prstGeom prst="rect">
                    <a:avLst/>
                  </a:prstGeom>
                  <a:noFill/>
                </p:spPr>
                <p:txBody>
                  <a:bodyPr wrap="squar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貸与</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49" name="直線矢印コネクタ 48"/>
                <p:cNvCxnSpPr/>
                <p:nvPr/>
              </p:nvCxnSpPr>
              <p:spPr>
                <a:xfrm>
                  <a:off x="7960537" y="3629584"/>
                  <a:ext cx="297638" cy="1216"/>
                </a:xfrm>
                <a:prstGeom prst="straightConnector1">
                  <a:avLst/>
                </a:prstGeom>
                <a:noFill/>
                <a:ln w="19050" cap="flat" cmpd="sng" algn="ctr">
                  <a:solidFill>
                    <a:srgbClr val="7030A0"/>
                  </a:solidFill>
                  <a:prstDash val="sysDash"/>
                  <a:tailEnd type="arrow"/>
                </a:ln>
                <a:effectLst/>
              </p:spPr>
            </p:cxnSp>
            <p:cxnSp>
              <p:nvCxnSpPr>
                <p:cNvPr id="50" name="直線矢印コネクタ 49"/>
                <p:cNvCxnSpPr/>
                <p:nvPr/>
              </p:nvCxnSpPr>
              <p:spPr>
                <a:xfrm flipH="1">
                  <a:off x="7924800" y="3496364"/>
                  <a:ext cx="322220" cy="8836"/>
                </a:xfrm>
                <a:prstGeom prst="straightConnector1">
                  <a:avLst/>
                </a:prstGeom>
                <a:noFill/>
                <a:ln w="28575" cap="flat" cmpd="sng" algn="ctr">
                  <a:solidFill>
                    <a:srgbClr val="C00000"/>
                  </a:solidFill>
                  <a:prstDash val="solid"/>
                  <a:tailEnd type="arrow"/>
                </a:ln>
                <a:effectLst/>
              </p:spPr>
            </p:cxnSp>
          </p:grpSp>
        </p:grpSp>
      </p:grpSp>
      <p:sp>
        <p:nvSpPr>
          <p:cNvPr id="2" name="テキスト ボックス 1"/>
          <p:cNvSpPr txBox="1"/>
          <p:nvPr/>
        </p:nvSpPr>
        <p:spPr>
          <a:xfrm>
            <a:off x="179512" y="2348880"/>
            <a:ext cx="3712806" cy="738664"/>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貸与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限度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額：</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億円（第三者保証不要）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貸与</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利率：</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0.9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段階</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償還期間：</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年以内</a:t>
            </a:r>
          </a:p>
        </p:txBody>
      </p:sp>
      <p:sp>
        <p:nvSpPr>
          <p:cNvPr id="3" name="テキスト ボックス 2"/>
          <p:cNvSpPr txBox="1"/>
          <p:nvPr/>
        </p:nvSpPr>
        <p:spPr>
          <a:xfrm>
            <a:off x="603693" y="4949527"/>
            <a:ext cx="800219"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紹介案件</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p:cNvSpPr txBox="1"/>
          <p:nvPr/>
        </p:nvSpPr>
        <p:spPr>
          <a:xfrm>
            <a:off x="467544" y="6165304"/>
            <a:ext cx="1210588" cy="253916"/>
          </a:xfrm>
          <a:prstGeom prst="rect">
            <a:avLst/>
          </a:prstGeom>
          <a:noFill/>
        </p:spPr>
        <p:txBody>
          <a:bodyPr wrap="non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貸与期間</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年延長</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4" name="グループ化 83"/>
          <p:cNvGrpSpPr/>
          <p:nvPr/>
        </p:nvGrpSpPr>
        <p:grpSpPr>
          <a:xfrm>
            <a:off x="3585934" y="2348880"/>
            <a:ext cx="1058074" cy="1051545"/>
            <a:chOff x="3979456" y="2828636"/>
            <a:chExt cx="1058074" cy="1051545"/>
          </a:xfrm>
        </p:grpSpPr>
        <p:pic>
          <p:nvPicPr>
            <p:cNvPr id="85" name="図 84" descr="240235日本鍛造㈱（製造）立形マシニングセンター.JPG"/>
            <p:cNvPicPr>
              <a:picLocks noChangeAspect="1"/>
            </p:cNvPicPr>
            <p:nvPr/>
          </p:nvPicPr>
          <p:blipFill>
            <a:blip r:embed="rId5" cstate="print"/>
            <a:stretch>
              <a:fillRect/>
            </a:stretch>
          </p:blipFill>
          <p:spPr>
            <a:xfrm>
              <a:off x="4255665" y="3402161"/>
              <a:ext cx="781865" cy="478020"/>
            </a:xfrm>
            <a:prstGeom prst="rect">
              <a:avLst/>
            </a:prstGeom>
            <a:ln w="63500">
              <a:noFill/>
              <a:miter lim="800000"/>
            </a:ln>
            <a:effectLst>
              <a:outerShdw blurRad="63500" dist="38100" dir="2400000" sx="99000" sy="99000" algn="tl" rotWithShape="0">
                <a:schemeClr val="tx1">
                  <a:lumMod val="50000"/>
                  <a:lumOff val="50000"/>
                  <a:alpha val="80000"/>
                </a:schemeClr>
              </a:outerShdw>
            </a:effectLst>
          </p:spPr>
        </p:pic>
        <p:pic>
          <p:nvPicPr>
            <p:cNvPr id="86" name="図 85" descr="充填機.JPG"/>
            <p:cNvPicPr>
              <a:picLocks noChangeAspect="1"/>
            </p:cNvPicPr>
            <p:nvPr/>
          </p:nvPicPr>
          <p:blipFill>
            <a:blip r:embed="rId6" cstate="print"/>
            <a:stretch>
              <a:fillRect/>
            </a:stretch>
          </p:blipFill>
          <p:spPr>
            <a:xfrm>
              <a:off x="3979456" y="2828636"/>
              <a:ext cx="802449" cy="470874"/>
            </a:xfrm>
            <a:prstGeom prst="rect">
              <a:avLst/>
            </a:prstGeom>
            <a:ln w="63500">
              <a:noFill/>
              <a:miter lim="800000"/>
            </a:ln>
            <a:effectLst>
              <a:outerShdw blurRad="63500" dist="38100" dir="2400000" sx="99000" sy="99000" algn="tl" rotWithShape="0">
                <a:schemeClr val="tx1">
                  <a:lumMod val="50000"/>
                  <a:lumOff val="50000"/>
                  <a:alpha val="80000"/>
                </a:schemeClr>
              </a:outerShdw>
            </a:effectLst>
          </p:spPr>
        </p:pic>
      </p:grpSp>
      <p:sp>
        <p:nvSpPr>
          <p:cNvPr id="82" name="テキスト ボックス 81"/>
          <p:cNvSpPr txBox="1">
            <a:spLocks/>
          </p:cNvSpPr>
          <p:nvPr/>
        </p:nvSpPr>
        <p:spPr>
          <a:xfrm>
            <a:off x="5729767" y="476672"/>
            <a:ext cx="3522753" cy="299993"/>
          </a:xfrm>
          <a:prstGeom prst="rect">
            <a:avLst/>
          </a:prstGeom>
          <a:noFill/>
        </p:spPr>
        <p:txBody>
          <a:bodyPr wrap="square" rtlCol="0" anchor="ctr">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ja-JP" sz="800" b="0" i="0" u="none" strike="noStrike" kern="0" cap="none" spc="0" normalizeH="0" baseline="0" noProof="0" dirty="0" smtClean="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800" b="0" i="0" u="none" strike="noStrike" kern="0" cap="none" spc="0" normalizeH="0" baseline="0" noProof="0" dirty="0" smtClean="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eiryo UI" panose="020B0604030504040204" pitchFamily="50" charset="-128"/>
              </a:rPr>
              <a:t>府指定出資法人評価等審議会資料（抜粋）</a:t>
            </a:r>
          </a:p>
        </p:txBody>
      </p:sp>
      <p:sp>
        <p:nvSpPr>
          <p:cNvPr id="4" name="テキスト ボックス 3"/>
          <p:cNvSpPr txBox="1"/>
          <p:nvPr/>
        </p:nvSpPr>
        <p:spPr>
          <a:xfrm>
            <a:off x="8155931" y="2508865"/>
            <a:ext cx="385042" cy="200055"/>
          </a:xfrm>
          <a:prstGeom prst="rect">
            <a:avLst/>
          </a:prstGeom>
          <a:noFill/>
        </p:spPr>
        <p:txBody>
          <a:bodyPr wrap="none" rtlCol="0">
            <a:spAutoFit/>
          </a:bodyPr>
          <a:lstStyle/>
          <a:p>
            <a:r>
              <a:rPr kumimoji="1" lang="en-US" altLang="ja-JP" sz="7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17.8</a:t>
            </a:r>
            <a:endParaRPr kumimoji="1" lang="ja-JP" altLang="en-US" sz="7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テキスト ボックス 86"/>
          <p:cNvSpPr txBox="1"/>
          <p:nvPr/>
        </p:nvSpPr>
        <p:spPr>
          <a:xfrm>
            <a:off x="8203556" y="5652115"/>
            <a:ext cx="328936" cy="200055"/>
          </a:xfrm>
          <a:prstGeom prst="rect">
            <a:avLst/>
          </a:prstGeom>
          <a:noFill/>
        </p:spPr>
        <p:txBody>
          <a:bodyPr wrap="none" rtlCol="0">
            <a:spAutoFit/>
          </a:bodyPr>
          <a:lstStyle/>
          <a:p>
            <a:r>
              <a:rPr kumimoji="1" lang="en-US" altLang="ja-JP" sz="7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7.6</a:t>
            </a:r>
            <a:endParaRPr kumimoji="1" lang="ja-JP" altLang="en-US" sz="7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87634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グループ化 49"/>
          <p:cNvGrpSpPr/>
          <p:nvPr/>
        </p:nvGrpSpPr>
        <p:grpSpPr>
          <a:xfrm>
            <a:off x="142875" y="1934343"/>
            <a:ext cx="3333749" cy="2718808"/>
            <a:chOff x="70867" y="2257425"/>
            <a:chExt cx="3333749" cy="2209056"/>
          </a:xfrm>
        </p:grpSpPr>
        <p:sp>
          <p:nvSpPr>
            <p:cNvPr id="45" name="額縁 44"/>
            <p:cNvSpPr/>
            <p:nvPr/>
          </p:nvSpPr>
          <p:spPr>
            <a:xfrm>
              <a:off x="70867" y="2257425"/>
              <a:ext cx="3333749" cy="2209056"/>
            </a:xfrm>
            <a:prstGeom prst="bevel">
              <a:avLst>
                <a:gd name="adj" fmla="val 2166"/>
              </a:avLst>
            </a:prstGeom>
            <a:solidFill>
              <a:srgbClr val="0070C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base">
                <a:spcBef>
                  <a:spcPct val="0"/>
                </a:spcBef>
                <a:spcAft>
                  <a:spcPct val="0"/>
                </a:spcAft>
                <a:defRPr/>
              </a:pPr>
              <a:endParaRPr lang="en-US" altLang="ja-JP"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endParaRPr lang="en-US" altLang="ja-JP"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endParaRPr lang="en-US" altLang="ja-JP"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r>
                <a:rPr lang="ja-JP" altLang="en-US" sz="1100" b="1"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基金総額：</a:t>
              </a:r>
              <a:r>
                <a:rPr lang="en-US" altLang="ja-JP"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200 </a:t>
              </a: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億円 　●運用期間：</a:t>
              </a:r>
              <a:r>
                <a:rPr lang="en-US" altLang="ja-JP"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年間  </a:t>
              </a:r>
            </a:p>
            <a:p>
              <a:pPr fontAlgn="base">
                <a:spcBef>
                  <a:spcPct val="0"/>
                </a:spcBef>
                <a:spcAft>
                  <a:spcPct val="0"/>
                </a:spcAft>
                <a:defRPr/>
              </a:pP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●基金運用益：</a:t>
              </a:r>
              <a:r>
                <a:rPr lang="en-US" altLang="ja-JP"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 </a:t>
              </a: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億円</a:t>
              </a:r>
              <a:r>
                <a:rPr lang="en-US" altLang="ja-JP"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p>
            <a:p>
              <a:pPr fontAlgn="base">
                <a:spcBef>
                  <a:spcPct val="0"/>
                </a:spcBef>
                <a:spcAft>
                  <a:spcPct val="0"/>
                </a:spcAft>
                <a:defRPr/>
              </a:pP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（管理経費</a:t>
              </a:r>
              <a:r>
                <a:rPr lang="en-US" altLang="ja-JP"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:0.2 </a:t>
              </a: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億円　助成財源</a:t>
              </a:r>
              <a:r>
                <a:rPr lang="en-US" altLang="ja-JP"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:2.8 </a:t>
              </a: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億円）</a:t>
              </a:r>
            </a:p>
            <a:p>
              <a:pPr algn="ctr" fontAlgn="base">
                <a:spcBef>
                  <a:spcPct val="0"/>
                </a:spcBef>
                <a:spcAft>
                  <a:spcPct val="0"/>
                </a:spcAft>
                <a:defRPr/>
              </a:pP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p>
            <a:p>
              <a:pPr fontAlgn="base">
                <a:spcBef>
                  <a:spcPct val="0"/>
                </a:spcBef>
                <a:spcAft>
                  <a:spcPct val="0"/>
                </a:spcAft>
                <a:defRPr/>
              </a:pP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a:t>
              </a:r>
              <a:r>
                <a:rPr lang="ja-JP" altLang="en-US" sz="1100" b="1"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体制</a:t>
              </a:r>
              <a:r>
                <a:rPr lang="en-US" altLang="ja-JP" sz="1100" b="1"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事業審査委員会</a:t>
              </a:r>
            </a:p>
            <a:p>
              <a:pPr fontAlgn="base">
                <a:spcBef>
                  <a:spcPct val="0"/>
                </a:spcBef>
                <a:spcAft>
                  <a:spcPct val="0"/>
                </a:spcAft>
                <a:defRPr/>
              </a:pPr>
              <a:r>
                <a:rPr lang="ja-JP" altLang="en-US" sz="110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委員長：大橋　正彦　大阪商業</a:t>
              </a:r>
              <a:r>
                <a:rPr lang="ja-JP" altLang="en-US" sz="1100"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大学元教授</a:t>
              </a:r>
              <a:endPar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構成</a:t>
              </a:r>
              <a:r>
                <a:rPr lang="en-US" altLang="ja-JP"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学識、起業支援家、経営専門家</a:t>
              </a:r>
              <a:r>
                <a:rPr lang="ja-JP" altLang="en-US" sz="1100"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r>
                <a:rPr lang="en-US" altLang="ja-JP"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中小機構</a:t>
              </a:r>
              <a:endPar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審議事項</a:t>
              </a:r>
              <a:r>
                <a:rPr lang="en-US" altLang="ja-JP"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①助成対象事業の審査</a:t>
              </a:r>
            </a:p>
            <a:p>
              <a:pPr fontAlgn="base">
                <a:spcBef>
                  <a:spcPct val="0"/>
                </a:spcBef>
                <a:spcAft>
                  <a:spcPct val="0"/>
                </a:spcAft>
                <a:defRPr/>
              </a:pP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②事業</a:t>
              </a:r>
              <a:r>
                <a:rPr lang="ja-JP" altLang="en-US" sz="1100"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計画</a:t>
              </a:r>
              <a:r>
                <a:rPr lang="en-US" altLang="ja-JP" sz="1100"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実績</a:t>
              </a: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に対する助言</a:t>
              </a:r>
            </a:p>
            <a:p>
              <a:pPr fontAlgn="base">
                <a:spcBef>
                  <a:spcPct val="0"/>
                </a:spcBef>
                <a:spcAft>
                  <a:spcPct val="0"/>
                </a:spcAft>
                <a:defRPr/>
              </a:pPr>
              <a:r>
                <a:rPr lang="ja-JP" altLang="en-US" sz="1100"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③事業の</a:t>
              </a:r>
              <a:r>
                <a:rPr lang="ja-JP" altLang="en-US" sz="1100" kern="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評価</a:t>
              </a:r>
              <a:endParaRPr lang="ja-JP" altLang="en-US" sz="11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pic>
          <p:nvPicPr>
            <p:cNvPr id="20" name="Picture 38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318" y="2350716"/>
              <a:ext cx="2740024" cy="401265"/>
            </a:xfrm>
            <a:prstGeom prst="rect">
              <a:avLst/>
            </a:prstGeom>
            <a:solidFill>
              <a:srgbClr val="99CCFF"/>
            </a:solidFill>
            <a:ln w="9525">
              <a:solidFill>
                <a:schemeClr val="bg1"/>
              </a:solidFill>
              <a:miter lim="800000"/>
              <a:headEnd/>
              <a:tailEnd/>
            </a:ln>
          </p:spPr>
        </p:pic>
      </p:grpSp>
      <p:sp>
        <p:nvSpPr>
          <p:cNvPr id="61" name="二等辺三角形 60"/>
          <p:cNvSpPr/>
          <p:nvPr/>
        </p:nvSpPr>
        <p:spPr>
          <a:xfrm flipV="1">
            <a:off x="1115616" y="4693338"/>
            <a:ext cx="576064" cy="103829"/>
          </a:xfrm>
          <a:prstGeom prs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5" tIns="45645" rIns="91275" bIns="45645" rtlCol="0" anchor="ctr"/>
          <a:lstStyle/>
          <a:p>
            <a:pPr algn="ctr"/>
            <a:endParaRPr lang="ja-JP" altLang="en-US">
              <a:solidFill>
                <a:prstClr val="white"/>
              </a:solidFill>
            </a:endParaRPr>
          </a:p>
        </p:txBody>
      </p:sp>
      <p:sp>
        <p:nvSpPr>
          <p:cNvPr id="62" name="二等辺三角形 61"/>
          <p:cNvSpPr/>
          <p:nvPr/>
        </p:nvSpPr>
        <p:spPr>
          <a:xfrm rot="16200000" flipV="1">
            <a:off x="3295949" y="3089068"/>
            <a:ext cx="576064" cy="103829"/>
          </a:xfrm>
          <a:prstGeom prs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275" tIns="45645" rIns="91275" bIns="45645" rtlCol="0" anchor="ctr"/>
          <a:lstStyle/>
          <a:p>
            <a:pPr algn="ctr"/>
            <a:endParaRPr lang="ja-JP" altLang="en-US">
              <a:solidFill>
                <a:prstClr val="white"/>
              </a:solidFill>
            </a:endParaRPr>
          </a:p>
        </p:txBody>
      </p:sp>
      <p:grpSp>
        <p:nvGrpSpPr>
          <p:cNvPr id="6" name="グループ化 5"/>
          <p:cNvGrpSpPr/>
          <p:nvPr/>
        </p:nvGrpSpPr>
        <p:grpSpPr>
          <a:xfrm>
            <a:off x="3707918" y="1871836"/>
            <a:ext cx="5304905" cy="2781300"/>
            <a:chOff x="3779911" y="1800225"/>
            <a:chExt cx="5304905" cy="2781300"/>
          </a:xfrm>
        </p:grpSpPr>
        <p:sp>
          <p:nvSpPr>
            <p:cNvPr id="58" name="角丸四角形 57"/>
            <p:cNvSpPr/>
            <p:nvPr/>
          </p:nvSpPr>
          <p:spPr>
            <a:xfrm>
              <a:off x="3916276" y="1800225"/>
              <a:ext cx="5168540" cy="2781300"/>
            </a:xfrm>
            <a:prstGeom prst="roundRect">
              <a:avLst>
                <a:gd name="adj" fmla="val 5296"/>
              </a:avLst>
            </a:prstGeom>
            <a:noFill/>
            <a:ln>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角丸四角形 54"/>
            <p:cNvSpPr/>
            <p:nvPr/>
          </p:nvSpPr>
          <p:spPr>
            <a:xfrm>
              <a:off x="3779911" y="2253555"/>
              <a:ext cx="302121" cy="182351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2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地域支援事業</a:t>
              </a:r>
            </a:p>
          </p:txBody>
        </p:sp>
        <p:grpSp>
          <p:nvGrpSpPr>
            <p:cNvPr id="5" name="グループ化 4"/>
            <p:cNvGrpSpPr/>
            <p:nvPr/>
          </p:nvGrpSpPr>
          <p:grpSpPr>
            <a:xfrm>
              <a:off x="3958291" y="1862732"/>
              <a:ext cx="5039003" cy="2718396"/>
              <a:chOff x="3958291" y="1718717"/>
              <a:chExt cx="5039003" cy="2718396"/>
            </a:xfrm>
          </p:grpSpPr>
          <p:sp>
            <p:nvSpPr>
              <p:cNvPr id="24" name="Rectangle 316"/>
              <p:cNvSpPr>
                <a:spLocks noChangeArrowheads="1"/>
              </p:cNvSpPr>
              <p:nvPr/>
            </p:nvSpPr>
            <p:spPr bwMode="auto">
              <a:xfrm>
                <a:off x="3958291" y="1718717"/>
                <a:ext cx="4097651" cy="26161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200" b="1">
                    <a:solidFill>
                      <a:schemeClr val="tx1"/>
                    </a:solidFill>
                    <a:latin typeface="Times New Roman" pitchFamily="18" charset="0"/>
                    <a:ea typeface="ＭＳ Ｐゴシック" pitchFamily="50" charset="-128"/>
                  </a:defRPr>
                </a:lvl1pPr>
                <a:lvl2pPr marL="742950" indent="-285750" eaLnBrk="0" hangingPunct="0">
                  <a:defRPr kumimoji="1" sz="1200" b="1">
                    <a:solidFill>
                      <a:schemeClr val="tx1"/>
                    </a:solidFill>
                    <a:latin typeface="Times New Roman" pitchFamily="18" charset="0"/>
                    <a:ea typeface="ＭＳ Ｐゴシック" pitchFamily="50" charset="-128"/>
                  </a:defRPr>
                </a:lvl2pPr>
                <a:lvl3pPr marL="1143000" indent="-228600" eaLnBrk="0" hangingPunct="0">
                  <a:defRPr kumimoji="1" sz="1200" b="1">
                    <a:solidFill>
                      <a:schemeClr val="tx1"/>
                    </a:solidFill>
                    <a:latin typeface="Times New Roman" pitchFamily="18" charset="0"/>
                    <a:ea typeface="ＭＳ Ｐゴシック" pitchFamily="50" charset="-128"/>
                  </a:defRPr>
                </a:lvl3pPr>
                <a:lvl4pPr marL="1600200" indent="-228600" eaLnBrk="0" hangingPunct="0">
                  <a:defRPr kumimoji="1" sz="1200" b="1">
                    <a:solidFill>
                      <a:schemeClr val="tx1"/>
                    </a:solidFill>
                    <a:latin typeface="Times New Roman" pitchFamily="18" charset="0"/>
                    <a:ea typeface="ＭＳ Ｐゴシック" pitchFamily="50" charset="-128"/>
                  </a:defRPr>
                </a:lvl4pPr>
                <a:lvl5pPr marL="2057400" indent="-228600" eaLnBrk="0" hangingPunct="0">
                  <a:defRPr kumimoji="1" sz="1200" b="1">
                    <a:solidFill>
                      <a:schemeClr val="tx1"/>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9pPr>
              </a:lstStyle>
              <a:p>
                <a:pPr eaLnBrk="1" fontAlgn="base" hangingPunct="1">
                  <a:spcBef>
                    <a:spcPct val="0"/>
                  </a:spcBef>
                  <a:spcAft>
                    <a:spcPct val="0"/>
                  </a:spcAft>
                  <a:defRPr/>
                </a:pPr>
                <a:r>
                  <a:rPr lang="ja-JP" altLang="en-US" sz="11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府内８つの地域毎</a:t>
                </a:r>
                <a:r>
                  <a:rPr lang="en-US" altLang="ja-JP" sz="1100" b="0" u="sng"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に地域活性化事業を推進</a:t>
                </a:r>
              </a:p>
            </p:txBody>
          </p:sp>
          <p:sp>
            <p:nvSpPr>
              <p:cNvPr id="25" name="Text Box 341"/>
              <p:cNvSpPr txBox="1">
                <a:spLocks noChangeArrowheads="1"/>
              </p:cNvSpPr>
              <p:nvPr/>
            </p:nvSpPr>
            <p:spPr bwMode="auto">
              <a:xfrm>
                <a:off x="5130100" y="1916832"/>
                <a:ext cx="3834375" cy="2154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200" b="1">
                    <a:solidFill>
                      <a:schemeClr val="tx1"/>
                    </a:solidFill>
                    <a:latin typeface="Times New Roman" pitchFamily="18" charset="0"/>
                    <a:ea typeface="ＭＳ Ｐゴシック" pitchFamily="50" charset="-128"/>
                  </a:defRPr>
                </a:lvl1pPr>
                <a:lvl2pPr marL="742950" indent="-285750" eaLnBrk="0" hangingPunct="0">
                  <a:defRPr kumimoji="1" sz="1200" b="1">
                    <a:solidFill>
                      <a:schemeClr val="tx1"/>
                    </a:solidFill>
                    <a:latin typeface="Times New Roman" pitchFamily="18" charset="0"/>
                    <a:ea typeface="ＭＳ Ｐゴシック" pitchFamily="50" charset="-128"/>
                  </a:defRPr>
                </a:lvl2pPr>
                <a:lvl3pPr marL="1143000" indent="-228600" eaLnBrk="0" hangingPunct="0">
                  <a:defRPr kumimoji="1" sz="1200" b="1">
                    <a:solidFill>
                      <a:schemeClr val="tx1"/>
                    </a:solidFill>
                    <a:latin typeface="Times New Roman" pitchFamily="18" charset="0"/>
                    <a:ea typeface="ＭＳ Ｐゴシック" pitchFamily="50" charset="-128"/>
                  </a:defRPr>
                </a:lvl3pPr>
                <a:lvl4pPr marL="1600200" indent="-228600" eaLnBrk="0" hangingPunct="0">
                  <a:defRPr kumimoji="1" sz="1200" b="1">
                    <a:solidFill>
                      <a:schemeClr val="tx1"/>
                    </a:solidFill>
                    <a:latin typeface="Times New Roman" pitchFamily="18" charset="0"/>
                    <a:ea typeface="ＭＳ Ｐゴシック" pitchFamily="50" charset="-128"/>
                  </a:defRPr>
                </a:lvl4pPr>
                <a:lvl5pPr marL="2057400" indent="-228600" eaLnBrk="0" hangingPunct="0">
                  <a:defRPr kumimoji="1" sz="1200" b="1">
                    <a:solidFill>
                      <a:schemeClr val="tx1"/>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9pPr>
              </a:lstStyle>
              <a:p>
                <a:pPr algn="r" eaLnBrk="1" fontAlgn="base" hangingPunct="1">
                  <a:spcBef>
                    <a:spcPct val="50000"/>
                  </a:spcBef>
                  <a:spcAft>
                    <a:spcPct val="0"/>
                  </a:spcAft>
                  <a:defRPr/>
                </a:pPr>
                <a:r>
                  <a:rPr lang="en-US" altLang="ja-JP" sz="8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中央、豊能、三島、北河内、中河内、南河内、泉北、泉南</a:t>
                </a:r>
              </a:p>
            </p:txBody>
          </p:sp>
          <p:sp>
            <p:nvSpPr>
              <p:cNvPr id="26" name="Rectangle 318"/>
              <p:cNvSpPr>
                <a:spLocks noChangeArrowheads="1"/>
              </p:cNvSpPr>
              <p:nvPr/>
            </p:nvSpPr>
            <p:spPr bwMode="auto">
              <a:xfrm>
                <a:off x="4266427" y="3230663"/>
                <a:ext cx="4730867" cy="1206450"/>
              </a:xfrm>
              <a:prstGeom prst="rect">
                <a:avLst/>
              </a:prstGeom>
              <a:noFill/>
              <a:ln w="19050"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200" b="1">
                    <a:solidFill>
                      <a:schemeClr val="tx1"/>
                    </a:solidFill>
                    <a:latin typeface="Times New Roman" pitchFamily="18" charset="0"/>
                    <a:ea typeface="ＭＳ Ｐゴシック" pitchFamily="50" charset="-128"/>
                  </a:defRPr>
                </a:lvl1pPr>
                <a:lvl2pPr marL="742950" indent="-285750" eaLnBrk="0" hangingPunct="0">
                  <a:defRPr kumimoji="1" sz="1200" b="1">
                    <a:solidFill>
                      <a:schemeClr val="tx1"/>
                    </a:solidFill>
                    <a:latin typeface="Times New Roman" pitchFamily="18" charset="0"/>
                    <a:ea typeface="ＭＳ Ｐゴシック" pitchFamily="50" charset="-128"/>
                  </a:defRPr>
                </a:lvl2pPr>
                <a:lvl3pPr marL="1143000" indent="-228600" eaLnBrk="0" hangingPunct="0">
                  <a:defRPr kumimoji="1" sz="1200" b="1">
                    <a:solidFill>
                      <a:schemeClr val="tx1"/>
                    </a:solidFill>
                    <a:latin typeface="Times New Roman" pitchFamily="18" charset="0"/>
                    <a:ea typeface="ＭＳ Ｐゴシック" pitchFamily="50" charset="-128"/>
                  </a:defRPr>
                </a:lvl3pPr>
                <a:lvl4pPr marL="1600200" indent="-228600" eaLnBrk="0" hangingPunct="0">
                  <a:defRPr kumimoji="1" sz="1200" b="1">
                    <a:solidFill>
                      <a:schemeClr val="tx1"/>
                    </a:solidFill>
                    <a:latin typeface="Times New Roman" pitchFamily="18" charset="0"/>
                    <a:ea typeface="ＭＳ Ｐゴシック" pitchFamily="50" charset="-128"/>
                  </a:defRPr>
                </a:lvl4pPr>
                <a:lvl5pPr marL="2057400" indent="-228600" eaLnBrk="0" hangingPunct="0">
                  <a:defRPr kumimoji="1" sz="1200" b="1">
                    <a:solidFill>
                      <a:schemeClr val="tx1"/>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9pPr>
              </a:lstStyle>
              <a:p>
                <a:pPr eaLnBrk="1" fontAlgn="base" hangingPunct="1">
                  <a:spcBef>
                    <a:spcPct val="0"/>
                  </a:spcBef>
                  <a:spcAft>
                    <a:spcPct val="0"/>
                  </a:spcAft>
                  <a:defRPr/>
                </a:pP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助成対象事業者</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創業予定者、中小企業又は中小企業グループ、</a:t>
                </a:r>
                <a:endPar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defRPr/>
                </a:pP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自ら事業を行う中小企業以外の者(関係団体、NPO法人等)</a:t>
                </a:r>
                <a:endParaRPr lang="ja-JP" altLang="ja-JP" sz="3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defRPr/>
                </a:pPr>
                <a:r>
                  <a:rPr lang="ja-JP" altLang="en-US" sz="3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pPr eaLnBrk="1" fontAlgn="base" hangingPunct="1">
                  <a:spcBef>
                    <a:spcPct val="0"/>
                  </a:spcBef>
                  <a:spcAft>
                    <a:spcPct val="0"/>
                  </a:spcAft>
                  <a:defRPr/>
                </a:pP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助成額・助成率</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1,000</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万円</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上限</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以内  ＊助成期間は最長</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3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defRPr/>
                </a:pPr>
                <a:endParaRPr lang="en-US" altLang="ja-JP" sz="3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defRPr/>
                </a:pP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事業例  　・ 製品のﾌﾞﾗﾝﾄﾞ化・高付加価値化を通じた地場産業の振興と地域のイメージづくり</a:t>
                </a:r>
              </a:p>
              <a:p>
                <a:pPr eaLnBrk="1" fontAlgn="base" hangingPunct="1">
                  <a:spcBef>
                    <a:spcPct val="0"/>
                  </a:spcBef>
                  <a:spcAft>
                    <a:spcPct val="0"/>
                  </a:spcAft>
                  <a:defRPr/>
                </a:pP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地域の大学と中小企業との連携による新技術・新事業の創出</a:t>
                </a:r>
              </a:p>
              <a:p>
                <a:pPr eaLnBrk="1" fontAlgn="base" hangingPunct="1">
                  <a:spcBef>
                    <a:spcPct val="0"/>
                  </a:spcBef>
                  <a:spcAft>
                    <a:spcPct val="0"/>
                  </a:spcAft>
                  <a:defRPr/>
                </a:pP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地域の歴史、文化資源と地場産品を組み合わせた観光物産の開発　　　　　</a:t>
                </a:r>
                <a:endParaRPr lang="ja-JP" altLang="en-US" sz="900" b="0" u="sng"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defRPr/>
                </a:pP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シニアや女性など地域人材による創業やコミュニティ活性化事業</a:t>
                </a:r>
                <a:endPar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AutoShape 330"/>
              <p:cNvSpPr>
                <a:spLocks noChangeArrowheads="1"/>
              </p:cNvSpPr>
              <p:nvPr/>
            </p:nvSpPr>
            <p:spPr bwMode="auto">
              <a:xfrm>
                <a:off x="4285283" y="2708920"/>
                <a:ext cx="4679205" cy="514350"/>
              </a:xfrm>
              <a:prstGeom prst="roundRect">
                <a:avLst>
                  <a:gd name="adj" fmla="val 12422"/>
                </a:avLst>
              </a:prstGeom>
              <a:solidFill>
                <a:schemeClr val="bg1"/>
              </a:solidFill>
              <a:ln w="12700">
                <a:no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anchor="ctr"/>
              <a:lstStyle>
                <a:lvl1pPr eaLnBrk="0" hangingPunct="0">
                  <a:defRPr kumimoji="1" sz="1200" b="1">
                    <a:solidFill>
                      <a:schemeClr val="tx1"/>
                    </a:solidFill>
                    <a:latin typeface="Times New Roman" pitchFamily="18" charset="0"/>
                    <a:ea typeface="ＭＳ Ｐゴシック" pitchFamily="50" charset="-128"/>
                  </a:defRPr>
                </a:lvl1pPr>
                <a:lvl2pPr marL="742950" indent="-285750" eaLnBrk="0" hangingPunct="0">
                  <a:defRPr kumimoji="1" sz="1200" b="1">
                    <a:solidFill>
                      <a:schemeClr val="tx1"/>
                    </a:solidFill>
                    <a:latin typeface="Times New Roman" pitchFamily="18" charset="0"/>
                    <a:ea typeface="ＭＳ Ｐゴシック" pitchFamily="50" charset="-128"/>
                  </a:defRPr>
                </a:lvl2pPr>
                <a:lvl3pPr marL="1143000" indent="-228600" eaLnBrk="0" hangingPunct="0">
                  <a:defRPr kumimoji="1" sz="1200" b="1">
                    <a:solidFill>
                      <a:schemeClr val="tx1"/>
                    </a:solidFill>
                    <a:latin typeface="Times New Roman" pitchFamily="18" charset="0"/>
                    <a:ea typeface="ＭＳ Ｐゴシック" pitchFamily="50" charset="-128"/>
                  </a:defRPr>
                </a:lvl3pPr>
                <a:lvl4pPr marL="1600200" indent="-228600" eaLnBrk="0" hangingPunct="0">
                  <a:defRPr kumimoji="1" sz="1200" b="1">
                    <a:solidFill>
                      <a:schemeClr val="tx1"/>
                    </a:solidFill>
                    <a:latin typeface="Times New Roman" pitchFamily="18" charset="0"/>
                    <a:ea typeface="ＭＳ Ｐゴシック" pitchFamily="50" charset="-128"/>
                  </a:defRPr>
                </a:lvl4pPr>
                <a:lvl5pPr marL="2057400" indent="-228600" eaLnBrk="0" hangingPunct="0">
                  <a:defRPr kumimoji="1" sz="1200" b="1">
                    <a:solidFill>
                      <a:schemeClr val="tx1"/>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9pPr>
              </a:lstStyle>
              <a:p>
                <a:pPr eaLnBrk="1" fontAlgn="base" hangingPunct="1">
                  <a:spcBef>
                    <a:spcPct val="0"/>
                  </a:spcBef>
                  <a:spcAft>
                    <a:spcPct val="0"/>
                  </a:spcAft>
                  <a:defRPr/>
                </a:pP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地域毎に「地域活性化推進協議会」を設置</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構成：市町村、商工会・商工会議所、金融機関等）</a:t>
                </a:r>
                <a:endPar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defRPr/>
                </a:pP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地域毎に「地域活性化プラン」を策定</a:t>
                </a:r>
                <a:endPar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defRPr/>
                </a:pP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協議会で助成対象事業を公募・選定</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事業選定委員会設置</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・経営ｻﾎﾟｰﾄを実施</a:t>
                </a:r>
              </a:p>
            </p:txBody>
          </p:sp>
          <p:sp>
            <p:nvSpPr>
              <p:cNvPr id="4" name="正方形/長方形 3"/>
              <p:cNvSpPr/>
              <p:nvPr/>
            </p:nvSpPr>
            <p:spPr>
              <a:xfrm>
                <a:off x="4211448" y="2132856"/>
                <a:ext cx="4751577" cy="556456"/>
              </a:xfrm>
              <a:prstGeom prst="rect">
                <a:avLst/>
              </a:prstGeom>
              <a:solidFill>
                <a:schemeClr val="accent3">
                  <a:lumMod val="40000"/>
                  <a:lumOff val="60000"/>
                </a:schemeClr>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defRPr/>
                </a:pPr>
                <a:r>
                  <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技術や人材、歴史、伝統など地域の資源を活用した新しい事業で、地域の中小企業に広く波及効果を与えるなど、地域活性化に資する事業（「地域活性化プラン」に定められた事業</a:t>
                </a:r>
                <a:r>
                  <a:rPr lang="en-US" altLang="ja-JP"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に対し、各地域が主体となって、公募・選定し、事業化を支援</a:t>
                </a:r>
                <a:endParaRPr lang="ja-JP" altLang="en-US" sz="10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8" name="グループ化 7"/>
          <p:cNvGrpSpPr/>
          <p:nvPr/>
        </p:nvGrpSpPr>
        <p:grpSpPr>
          <a:xfrm>
            <a:off x="76199" y="4869160"/>
            <a:ext cx="4105276" cy="1960266"/>
            <a:chOff x="76199" y="4869160"/>
            <a:chExt cx="4105276" cy="1960266"/>
          </a:xfrm>
        </p:grpSpPr>
        <p:grpSp>
          <p:nvGrpSpPr>
            <p:cNvPr id="7" name="グループ化 6"/>
            <p:cNvGrpSpPr/>
            <p:nvPr/>
          </p:nvGrpSpPr>
          <p:grpSpPr>
            <a:xfrm>
              <a:off x="76199" y="4869160"/>
              <a:ext cx="3867151" cy="1960266"/>
              <a:chOff x="76199" y="4869160"/>
              <a:chExt cx="3867151" cy="1960266"/>
            </a:xfrm>
          </p:grpSpPr>
          <p:sp>
            <p:nvSpPr>
              <p:cNvPr id="60" name="角丸四角形 59"/>
              <p:cNvSpPr/>
              <p:nvPr/>
            </p:nvSpPr>
            <p:spPr>
              <a:xfrm>
                <a:off x="76199" y="5019676"/>
                <a:ext cx="3867151" cy="1809750"/>
              </a:xfrm>
              <a:prstGeom prst="roundRect">
                <a:avLst>
                  <a:gd name="adj" fmla="val 8672"/>
                </a:avLst>
              </a:prstGeom>
              <a:noFill/>
              <a:ln>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7" name="角丸四角形 56"/>
              <p:cNvSpPr/>
              <p:nvPr/>
            </p:nvSpPr>
            <p:spPr>
              <a:xfrm>
                <a:off x="441326" y="4869160"/>
                <a:ext cx="2546498" cy="27622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広域支援事業（重点プロジェクト）</a:t>
                </a:r>
              </a:p>
            </p:txBody>
          </p:sp>
        </p:grpSp>
        <p:sp>
          <p:nvSpPr>
            <p:cNvPr id="66" name="Rectangle 317"/>
            <p:cNvSpPr>
              <a:spLocks noChangeArrowheads="1"/>
            </p:cNvSpPr>
            <p:nvPr/>
          </p:nvSpPr>
          <p:spPr bwMode="auto">
            <a:xfrm>
              <a:off x="93415" y="5158353"/>
              <a:ext cx="3902521" cy="430887"/>
            </a:xfrm>
            <a:prstGeom prst="rect">
              <a:avLst/>
            </a:prstGeom>
            <a:noFill/>
            <a:ln>
              <a:noFill/>
            </a:ln>
            <a:effectLst/>
            <a:extLst/>
          </p:spPr>
          <p:txBody>
            <a:bodyPr wrap="square">
              <a:spAutoFit/>
            </a:bodyPr>
            <a:lstStyle/>
            <a:p>
              <a:pPr fontAlgn="base">
                <a:spcBef>
                  <a:spcPct val="0"/>
                </a:spcBef>
                <a:spcAft>
                  <a:spcPct val="0"/>
                </a:spcAft>
                <a:defRPr/>
              </a:pP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大阪府が重点施策と位置づける分野における</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新たな事業</a:t>
              </a:r>
              <a:endParaRPr lang="en-US" altLang="ja-JP" sz="11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創出や大阪の魅力発信のための事業創出を推進</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323528" y="5589240"/>
              <a:ext cx="3387725" cy="716310"/>
            </a:xfrm>
            <a:prstGeom prst="rect">
              <a:avLst/>
            </a:prstGeom>
            <a:solidFill>
              <a:schemeClr val="accent3">
                <a:lumMod val="40000"/>
                <a:lumOff val="60000"/>
              </a:schemeClr>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defRPr/>
              </a:pPr>
              <a:r>
                <a:rPr lang="ja-JP" altLang="en-US" sz="9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医薬品・医療機器・</a:t>
              </a:r>
              <a:r>
                <a:rPr lang="en-US" altLang="ja-JP" sz="900" kern="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iPS</a:t>
              </a:r>
              <a:r>
                <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細胞事業化・成長促進支援プロジェクト</a:t>
              </a:r>
              <a:endParaRPr lang="en-US" altLang="ja-JP"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r>
                <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次世代電気自動車両等開発プロジェクト</a:t>
              </a:r>
              <a:endParaRPr lang="en-US" altLang="ja-JP"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r>
                <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クリエイティブ連携・高付加価値ビジネス創出プロジェクト</a:t>
              </a:r>
              <a:endParaRPr lang="en-US" altLang="ja-JP"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defRPr/>
              </a:pPr>
              <a:r>
                <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おおさか製品直販支援</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プロジェクト</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Rectangle 318"/>
            <p:cNvSpPr>
              <a:spLocks noChangeArrowheads="1"/>
            </p:cNvSpPr>
            <p:nvPr/>
          </p:nvSpPr>
          <p:spPr bwMode="auto">
            <a:xfrm>
              <a:off x="179512" y="6301333"/>
              <a:ext cx="4001963" cy="512043"/>
            </a:xfrm>
            <a:prstGeom prst="rect">
              <a:avLst/>
            </a:prstGeom>
            <a:noFill/>
            <a:ln w="19050" algn="ctr">
              <a:noFill/>
              <a:miter lim="800000"/>
              <a:headEnd/>
              <a:tailEnd/>
            </a:ln>
            <a:effectLst/>
            <a:extLst/>
          </p:spPr>
          <p:txBody>
            <a:bodyPr wrap="none" anchor="ctr"/>
            <a:lstStyle>
              <a:lvl1pPr eaLnBrk="0" hangingPunct="0">
                <a:defRPr kumimoji="1" sz="1200" b="1">
                  <a:solidFill>
                    <a:schemeClr val="tx1"/>
                  </a:solidFill>
                  <a:latin typeface="Times New Roman" pitchFamily="18" charset="0"/>
                  <a:ea typeface="ＭＳ Ｐゴシック" pitchFamily="50" charset="-128"/>
                </a:defRPr>
              </a:lvl1pPr>
              <a:lvl2pPr marL="742950" indent="-285750" eaLnBrk="0" hangingPunct="0">
                <a:defRPr kumimoji="1" sz="1200" b="1">
                  <a:solidFill>
                    <a:schemeClr val="tx1"/>
                  </a:solidFill>
                  <a:latin typeface="Times New Roman" pitchFamily="18" charset="0"/>
                  <a:ea typeface="ＭＳ Ｐゴシック" pitchFamily="50" charset="-128"/>
                </a:defRPr>
              </a:lvl2pPr>
              <a:lvl3pPr marL="1143000" indent="-228600" eaLnBrk="0" hangingPunct="0">
                <a:defRPr kumimoji="1" sz="1200" b="1">
                  <a:solidFill>
                    <a:schemeClr val="tx1"/>
                  </a:solidFill>
                  <a:latin typeface="Times New Roman" pitchFamily="18" charset="0"/>
                  <a:ea typeface="ＭＳ Ｐゴシック" pitchFamily="50" charset="-128"/>
                </a:defRPr>
              </a:lvl3pPr>
              <a:lvl4pPr marL="1600200" indent="-228600" eaLnBrk="0" hangingPunct="0">
                <a:defRPr kumimoji="1" sz="1200" b="1">
                  <a:solidFill>
                    <a:schemeClr val="tx1"/>
                  </a:solidFill>
                  <a:latin typeface="Times New Roman" pitchFamily="18" charset="0"/>
                  <a:ea typeface="ＭＳ Ｐゴシック" pitchFamily="50" charset="-128"/>
                </a:defRPr>
              </a:lvl4pPr>
              <a:lvl5pPr marL="2057400" indent="-228600" eaLnBrk="0" hangingPunct="0">
                <a:defRPr kumimoji="1" sz="1200" b="1">
                  <a:solidFill>
                    <a:schemeClr val="tx1"/>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kumimoji="1" sz="1200" b="1">
                  <a:solidFill>
                    <a:schemeClr val="tx1"/>
                  </a:solidFill>
                  <a:latin typeface="Times New Roman" pitchFamily="18" charset="0"/>
                  <a:ea typeface="ＭＳ Ｐゴシック" pitchFamily="50" charset="-128"/>
                </a:defRPr>
              </a:lvl9pPr>
            </a:lstStyle>
            <a:p>
              <a:pPr eaLnBrk="1" fontAlgn="base" hangingPunct="1">
                <a:spcBef>
                  <a:spcPct val="0"/>
                </a:spcBef>
                <a:spcAft>
                  <a:spcPct val="0"/>
                </a:spcAft>
                <a:defRPr/>
              </a:pP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助成対象事業者</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地域支援事業に同じ</a:t>
              </a:r>
              <a:endPar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defRPr/>
              </a:pPr>
              <a:r>
                <a:rPr lang="ja-JP" altLang="en-US" sz="3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pPr eaLnBrk="1" fontAlgn="base" hangingPunct="1">
                <a:spcBef>
                  <a:spcPct val="0"/>
                </a:spcBef>
                <a:spcAft>
                  <a:spcPct val="0"/>
                </a:spcAft>
                <a:defRPr/>
              </a:pP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助成額・助成率</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1,000</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万円</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上限</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以内  ＊助成期間は最長</a:t>
              </a:r>
              <a:r>
                <a:rPr lang="en-US" altLang="ja-JP"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300" b="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9" name="テキスト ボックス 68"/>
          <p:cNvSpPr txBox="1"/>
          <p:nvPr/>
        </p:nvSpPr>
        <p:spPr>
          <a:xfrm>
            <a:off x="4073986" y="4864956"/>
            <a:ext cx="4962525" cy="292236"/>
          </a:xfrm>
          <a:prstGeom prst="rect">
            <a:avLst/>
          </a:prstGeom>
          <a:noFill/>
        </p:spPr>
        <p:txBody>
          <a:bodyPr wrap="square" lIns="91275" tIns="45645" rIns="91275" bIns="45645" rtlCol="0">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（過去</a:t>
            </a:r>
            <a:r>
              <a:rPr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＊新規採択件数（上段：件）及び交付決定額（下段：千円））</a:t>
            </a:r>
          </a:p>
        </p:txBody>
      </p:sp>
      <p:graphicFrame>
        <p:nvGraphicFramePr>
          <p:cNvPr id="52" name="表 51"/>
          <p:cNvGraphicFramePr>
            <a:graphicFrameLocks noGrp="1"/>
          </p:cNvGraphicFramePr>
          <p:nvPr>
            <p:extLst>
              <p:ext uri="{D42A27DB-BD31-4B8C-83A1-F6EECF244321}">
                <p14:modId xmlns:p14="http://schemas.microsoft.com/office/powerpoint/2010/main" val="162925155"/>
              </p:ext>
            </p:extLst>
          </p:nvPr>
        </p:nvGraphicFramePr>
        <p:xfrm>
          <a:off x="4194420" y="5157192"/>
          <a:ext cx="4890396" cy="1584175"/>
        </p:xfrm>
        <a:graphic>
          <a:graphicData uri="http://schemas.openxmlformats.org/drawingml/2006/table">
            <a:tbl>
              <a:tblPr firstRow="1" bandRow="1">
                <a:tableStyleId>{21E4AEA4-8DFA-4A89-87EB-49C32662AFE0}</a:tableStyleId>
              </a:tblPr>
              <a:tblGrid>
                <a:gridCol w="815066"/>
                <a:gridCol w="815066"/>
                <a:gridCol w="815066"/>
                <a:gridCol w="815066"/>
                <a:gridCol w="815066"/>
                <a:gridCol w="815066"/>
              </a:tblGrid>
              <a:tr h="316835">
                <a:tc>
                  <a:txBody>
                    <a:bodyPr/>
                    <a:lstStyle/>
                    <a:p>
                      <a:pPr algn="ct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en-US" altLang="ja-JP"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en-US" altLang="ja-JP"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en-US" altLang="ja-JP"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en-US" altLang="ja-JP"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en-US" altLang="ja-JP"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r>
              <a:tr h="316835">
                <a:tc rowSpan="2">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地域支援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6835">
                <a:tc v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87,867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88,409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84,705</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108,533</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123,070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6835">
                <a:tc rowSpan="2">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重点</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ﾌﾟﾛｼﾞｪｸﾄ</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16835">
                <a:tc v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118,264</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91,926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59,021</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45,845</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65,297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48" name="グループ化 47"/>
          <p:cNvGrpSpPr/>
          <p:nvPr/>
        </p:nvGrpSpPr>
        <p:grpSpPr>
          <a:xfrm>
            <a:off x="18142" y="19894"/>
            <a:ext cx="9144000" cy="456778"/>
            <a:chOff x="-11112" y="19894"/>
            <a:chExt cx="9144000" cy="456778"/>
          </a:xfrm>
        </p:grpSpPr>
        <p:sp>
          <p:nvSpPr>
            <p:cNvPr id="53" name="Rectangle 2"/>
            <p:cNvSpPr txBox="1">
              <a:spLocks noChangeArrowheads="1"/>
            </p:cNvSpPr>
            <p:nvPr/>
          </p:nvSpPr>
          <p:spPr>
            <a:xfrm>
              <a:off x="-11112" y="19894"/>
              <a:ext cx="9144000" cy="456778"/>
            </a:xfrm>
            <a:prstGeom prst="rect">
              <a:avLst/>
            </a:prstGeom>
            <a:solidFill>
              <a:schemeClr val="bg1"/>
            </a:solidFill>
            <a:ln w="9525" cap="flat" cmpd="sng" algn="ctr">
              <a:noFill/>
              <a:prstDash val="solid"/>
            </a:ln>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spcBef>
                  <a:spcPts val="0"/>
                </a:spcBef>
              </a:pPr>
              <a:r>
                <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資金支援（地域創造ファンド（助成金））</a:t>
              </a:r>
              <a:endPar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正方形/長方形 62"/>
            <p:cNvSpPr/>
            <p:nvPr/>
          </p:nvSpPr>
          <p:spPr>
            <a:xfrm>
              <a:off x="35496" y="47278"/>
              <a:ext cx="144016" cy="429394"/>
            </a:xfrm>
            <a:prstGeom prst="rect">
              <a:avLst/>
            </a:prstGeom>
            <a:solidFill>
              <a:srgbClr val="B6F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 name="Rectangle 6"/>
          <p:cNvSpPr>
            <a:spLocks noChangeArrowheads="1"/>
          </p:cNvSpPr>
          <p:nvPr/>
        </p:nvSpPr>
        <p:spPr bwMode="auto">
          <a:xfrm>
            <a:off x="395536" y="607096"/>
            <a:ext cx="8378145" cy="949696"/>
          </a:xfrm>
          <a:prstGeom prst="rect">
            <a:avLst/>
          </a:prstGeom>
          <a:solidFill>
            <a:schemeClr val="bg1"/>
          </a:solid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fontAlgn="base">
              <a:spcBef>
                <a:spcPct val="0"/>
              </a:spcBef>
              <a:spcAft>
                <a:spcPct val="0"/>
              </a:spcAft>
              <a:defRPr/>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活力と賑わいあふれる地域づくりを目指して組成した公民連携による基金「おおさか地域創造ファンド」の運用益に</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より、</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地域資源を活かした新事業創出と創業</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支援のため助成金を交付</a:t>
            </a:r>
            <a:endPar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defRPr/>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◆基金総額：</a:t>
            </a:r>
            <a:r>
              <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（事業期間：平成</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年間）</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◆年間運用益：約</a:t>
            </a:r>
            <a:r>
              <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2" name="フッター プレースホルダー 1"/>
          <p:cNvSpPr>
            <a:spLocks noGrp="1"/>
          </p:cNvSpPr>
          <p:nvPr>
            <p:ph type="ftr" sz="quarter" idx="11"/>
          </p:nvPr>
        </p:nvSpPr>
        <p:spPr>
          <a:xfrm>
            <a:off x="6257925" y="6565915"/>
            <a:ext cx="2895600" cy="365125"/>
          </a:xfrm>
        </p:spPr>
        <p:txBody>
          <a:bodyPr/>
          <a:lstStyle/>
          <a:p>
            <a:pPr algn="r"/>
            <a:r>
              <a:rPr lang="ja-JP" altLang="en-US" b="1" dirty="0" smtClean="0">
                <a:solidFill>
                  <a:schemeClr val="tx1">
                    <a:lumMod val="75000"/>
                    <a:lumOff val="25000"/>
                  </a:schemeClr>
                </a:solidFill>
              </a:rPr>
              <a:t>９</a:t>
            </a:r>
            <a:endParaRPr lang="ja-JP" altLang="en-US" b="1" dirty="0">
              <a:solidFill>
                <a:schemeClr val="tx1">
                  <a:lumMod val="75000"/>
                  <a:lumOff val="25000"/>
                </a:schemeClr>
              </a:solidFill>
            </a:endParaRPr>
          </a:p>
        </p:txBody>
      </p:sp>
    </p:spTree>
    <p:extLst>
      <p:ext uri="{BB962C8B-B14F-4D97-AF65-F5344CB8AC3E}">
        <p14:creationId xmlns:p14="http://schemas.microsoft.com/office/powerpoint/2010/main" val="27288255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6670</TotalTime>
  <Words>1880</Words>
  <Application>Microsoft Office PowerPoint</Application>
  <PresentationFormat>画面に合わせる (4:3)</PresentationFormat>
  <Paragraphs>603</Paragraphs>
  <Slides>11</Slides>
  <Notes>5</Notes>
  <HiddenSlides>0</HiddenSlides>
  <MMClips>0</MMClips>
  <ScaleCrop>false</ScaleCrop>
  <HeadingPairs>
    <vt:vector size="4" baseType="variant">
      <vt:variant>
        <vt:lpstr>テーマ</vt:lpstr>
      </vt:variant>
      <vt:variant>
        <vt:i4>6</vt:i4>
      </vt:variant>
      <vt:variant>
        <vt:lpstr>スライド タイトル</vt:lpstr>
      </vt:variant>
      <vt:variant>
        <vt:i4>11</vt:i4>
      </vt:variant>
    </vt:vector>
  </HeadingPairs>
  <TitlesOfParts>
    <vt:vector size="17" baseType="lpstr">
      <vt:lpstr>Office ​​テーマ</vt:lpstr>
      <vt:lpstr>標準デザイン</vt:lpstr>
      <vt:lpstr>2_標準デザイン</vt:lpstr>
      <vt:lpstr>4_標準デザイン</vt:lpstr>
      <vt:lpstr>1_Office ​​テーマ</vt:lpstr>
      <vt:lpstr>2_Office ​​テーマ</vt:lpstr>
      <vt:lpstr>公益財団法人 大阪産業振興機構  アウトライン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大阪産業振興機構のあり方検討</dc:title>
  <dc:creator>岡本　隆之</dc:creator>
  <cp:lastModifiedBy>岡本　隆之</cp:lastModifiedBy>
  <cp:revision>1156</cp:revision>
  <cp:lastPrinted>2016-08-30T00:48:10Z</cp:lastPrinted>
  <dcterms:created xsi:type="dcterms:W3CDTF">2014-11-14T01:04:54Z</dcterms:created>
  <dcterms:modified xsi:type="dcterms:W3CDTF">2016-08-30T00:49:30Z</dcterms:modified>
</cp:coreProperties>
</file>