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5" r:id="rId3"/>
    <p:sldId id="278" r:id="rId4"/>
    <p:sldId id="277" r:id="rId5"/>
    <p:sldId id="258" r:id="rId6"/>
    <p:sldId id="279" r:id="rId7"/>
    <p:sldId id="267" r:id="rId8"/>
    <p:sldId id="266" r:id="rId9"/>
    <p:sldId id="268" r:id="rId10"/>
    <p:sldId id="269"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4" autoAdjust="0"/>
    <p:restoredTop sz="94660"/>
  </p:normalViewPr>
  <p:slideViewPr>
    <p:cSldViewPr>
      <p:cViewPr varScale="1">
        <p:scale>
          <a:sx n="70" d="100"/>
          <a:sy n="70" d="100"/>
        </p:scale>
        <p:origin x="17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3">
                  <a:lumMod val="20000"/>
                  <a:lumOff val="80000"/>
                </a:schemeClr>
              </a:solidFill>
              <a:ln w="9525">
                <a:solidFill>
                  <a:prstClr val="black"/>
                </a:solidFill>
              </a:ln>
              <a:effectLst/>
            </c:spPr>
          </c:dPt>
          <c:dPt>
            <c:idx val="1"/>
            <c:bubble3D val="0"/>
            <c:spPr>
              <a:solidFill>
                <a:schemeClr val="accent3">
                  <a:lumMod val="60000"/>
                  <a:lumOff val="40000"/>
                </a:schemeClr>
              </a:solidFill>
              <a:ln w="9525">
                <a:solidFill>
                  <a:schemeClr val="tx1"/>
                </a:solidFill>
              </a:ln>
              <a:effectLst/>
            </c:spPr>
          </c:dPt>
          <c:dPt>
            <c:idx val="2"/>
            <c:bubble3D val="0"/>
            <c:spPr>
              <a:solidFill>
                <a:schemeClr val="accent3">
                  <a:lumMod val="40000"/>
                  <a:lumOff val="60000"/>
                </a:schemeClr>
              </a:solidFill>
              <a:ln w="9525">
                <a:solidFill>
                  <a:schemeClr val="tx1"/>
                </a:solidFill>
              </a:ln>
              <a:effectLst/>
            </c:spPr>
          </c:dPt>
          <c:dPt>
            <c:idx val="3"/>
            <c:bubble3D val="0"/>
            <c:spPr>
              <a:solidFill>
                <a:schemeClr val="accent3">
                  <a:lumMod val="75000"/>
                </a:schemeClr>
              </a:solidFill>
              <a:ln w="9525">
                <a:solidFill>
                  <a:schemeClr val="tx1"/>
                </a:solidFill>
              </a:ln>
              <a:effectLst/>
            </c:spPr>
          </c:dPt>
          <c:dLbls>
            <c:dLbl>
              <c:idx val="0"/>
              <c:layout/>
              <c:tx>
                <c:rich>
                  <a:bodyPr/>
                  <a:lstStyle/>
                  <a:p>
                    <a:fld id="{64B7A5A1-046E-40AD-B9B0-7A0FA6C649A8}" type="CATEGORYNAME">
                      <a:rPr lang="ja-JP" altLang="en-US"/>
                      <a:pPr/>
                      <a:t>[分類名]</a:t>
                    </a:fld>
                    <a:r>
                      <a:rPr lang="ja-JP" altLang="en-US" baseline="0"/>
                      <a:t>
</a:t>
                    </a:r>
                    <a:r>
                      <a:rPr lang="en-US" altLang="ja-JP" baseline="0" smtClean="0"/>
                      <a:t>81.4%</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7308157B-E6CD-4130-AF9D-831285EB6C29}" type="CATEGORYNAME">
                      <a:rPr lang="ja-JP" altLang="en-US"/>
                      <a:pPr/>
                      <a:t>[分類名]</a:t>
                    </a:fld>
                    <a:r>
                      <a:rPr lang="ja-JP" altLang="en-US" baseline="0"/>
                      <a:t>
</a:t>
                    </a:r>
                    <a:r>
                      <a:rPr lang="en-US" altLang="ja-JP" baseline="0" smtClean="0"/>
                      <a:t>7.4%</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5.399608222773862E-2"/>
                  <c:y val="-0.15061818649438349"/>
                </c:manualLayout>
              </c:layout>
              <c:tx>
                <c:rich>
                  <a:bodyPr/>
                  <a:lstStyle/>
                  <a:p>
                    <a:fld id="{B3D05EEA-1783-4094-92E6-2111775FF12E}" type="CATEGORYNAME">
                      <a:rPr lang="ja-JP" altLang="en-US" smtClean="0"/>
                      <a:pPr/>
                      <a:t>[分類名]</a:t>
                    </a:fld>
                    <a:endParaRPr lang="ja-JP" altLang="en-US" dirty="0" smtClean="0"/>
                  </a:p>
                  <a:p>
                    <a:r>
                      <a:rPr lang="en-US" altLang="ja-JP" baseline="0" dirty="0" smtClean="0"/>
                      <a:t>1.2%</a:t>
                    </a:r>
                  </a:p>
                </c:rich>
              </c:tx>
              <c:showLegendKey val="0"/>
              <c:showVal val="0"/>
              <c:showCatName val="1"/>
              <c:showSerName val="0"/>
              <c:showPercent val="1"/>
              <c:showBubbleSize val="0"/>
              <c:extLst>
                <c:ext xmlns:c15="http://schemas.microsoft.com/office/drawing/2012/chart" uri="{CE6537A1-D6FC-4f65-9D91-7224C49458BB}">
                  <c15:layout>
                    <c:manualLayout>
                      <c:w val="0.21297315505812436"/>
                      <c:h val="0.17688761664099545"/>
                    </c:manualLayout>
                  </c15:layout>
                  <c15:dlblFieldTable/>
                  <c15:showDataLabelsRange val="0"/>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Sheet1!$A$1:$A$4</c:f>
              <c:strCache>
                <c:ptCount val="4"/>
                <c:pt idx="0">
                  <c:v>税等 </c:v>
                </c:pt>
                <c:pt idx="1">
                  <c:v>市債</c:v>
                </c:pt>
                <c:pt idx="2">
                  <c:v>国府支出金</c:v>
                </c:pt>
                <c:pt idx="3">
                  <c:v>その他</c:v>
                </c:pt>
              </c:strCache>
            </c:strRef>
          </c:cat>
          <c:val>
            <c:numRef>
              <c:f>Sheet1!$B$1:$B$4</c:f>
              <c:numCache>
                <c:formatCode>General</c:formatCode>
                <c:ptCount val="4"/>
                <c:pt idx="0">
                  <c:v>323</c:v>
                </c:pt>
                <c:pt idx="1">
                  <c:v>29</c:v>
                </c:pt>
                <c:pt idx="2">
                  <c:v>5</c:v>
                </c:pt>
                <c:pt idx="3">
                  <c:v>40</c:v>
                </c:pt>
              </c:numCache>
            </c:numRef>
          </c:val>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spPr>
            <a:ln>
              <a:solidFill>
                <a:schemeClr val="tx1"/>
              </a:solidFill>
            </a:ln>
          </c:spPr>
          <c:dPt>
            <c:idx val="0"/>
            <c:bubble3D val="0"/>
            <c:spPr>
              <a:solidFill>
                <a:schemeClr val="accent2">
                  <a:lumMod val="20000"/>
                  <a:lumOff val="80000"/>
                </a:schemeClr>
              </a:solidFill>
              <a:ln>
                <a:solidFill>
                  <a:schemeClr val="tx1"/>
                </a:solidFill>
              </a:ln>
            </c:spPr>
          </c:dPt>
          <c:dPt>
            <c:idx val="1"/>
            <c:bubble3D val="0"/>
            <c:spPr>
              <a:solidFill>
                <a:schemeClr val="accent2">
                  <a:lumMod val="60000"/>
                  <a:lumOff val="40000"/>
                </a:schemeClr>
              </a:solidFill>
              <a:ln>
                <a:solidFill>
                  <a:schemeClr val="tx1"/>
                </a:solidFill>
              </a:ln>
            </c:spPr>
          </c:dPt>
          <c:dPt>
            <c:idx val="2"/>
            <c:bubble3D val="0"/>
            <c:spPr>
              <a:solidFill>
                <a:schemeClr val="accent2">
                  <a:lumMod val="40000"/>
                  <a:lumOff val="60000"/>
                </a:schemeClr>
              </a:solidFill>
              <a:ln>
                <a:solidFill>
                  <a:schemeClr val="tx1"/>
                </a:solidFill>
              </a:ln>
            </c:spPr>
          </c:dPt>
          <c:dLbls>
            <c:dLbl>
              <c:idx val="0"/>
              <c:layout/>
              <c:tx>
                <c:rich>
                  <a:bodyPr/>
                  <a:lstStyle/>
                  <a:p>
                    <a:fld id="{6E0EA55B-4E8E-47E1-AC23-E0BB1671146A}" type="CATEGORYNAME">
                      <a:rPr lang="ja-JP" altLang="en-US"/>
                      <a:pPr/>
                      <a:t>[分類名]</a:t>
                    </a:fld>
                    <a:r>
                      <a:rPr lang="ja-JP" altLang="en-US" baseline="0"/>
                      <a:t>
</a:t>
                    </a:r>
                    <a:r>
                      <a:rPr lang="en-US" altLang="ja-JP" baseline="0" smtClean="0"/>
                      <a:t>77.0%</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0C608CC6-3605-4922-BFBD-4CE8E0B9CFAA}" type="CATEGORYNAME">
                      <a:rPr lang="ja-JP" altLang="en-US"/>
                      <a:pPr/>
                      <a:t>[分類名]</a:t>
                    </a:fld>
                    <a:r>
                      <a:rPr lang="ja-JP" altLang="en-US" baseline="0" dirty="0"/>
                      <a:t>
</a:t>
                    </a:r>
                    <a:r>
                      <a:rPr lang="en-US" altLang="ja-JP" baseline="0" dirty="0" smtClean="0"/>
                      <a:t>18.7%</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1.480084702800157E-2"/>
                  <c:y val="-0.13743642906138126"/>
                </c:manualLayout>
              </c:layout>
              <c:tx>
                <c:rich>
                  <a:bodyPr/>
                  <a:lstStyle/>
                  <a:p>
                    <a:r>
                      <a:rPr lang="ja-JP" altLang="en-US" sz="1200" dirty="0" smtClean="0"/>
                      <a:t>公</a:t>
                    </a:r>
                    <a:r>
                      <a:rPr lang="ja-JP" altLang="en-US" dirty="0" smtClean="0"/>
                      <a:t>債費</a:t>
                    </a:r>
                    <a:r>
                      <a:rPr lang="en-US" altLang="ja-JP" dirty="0" smtClean="0"/>
                      <a:t>4.3%</a:t>
                    </a:r>
                    <a:endParaRPr lang="ja-JP" altLang="en-US" dirty="0"/>
                  </a:p>
                </c:rich>
              </c:tx>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12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Sheet1!$A$20:$A$22</c:f>
              <c:strCache>
                <c:ptCount val="3"/>
                <c:pt idx="0">
                  <c:v>人件費</c:v>
                </c:pt>
                <c:pt idx="1">
                  <c:v>物件費</c:v>
                </c:pt>
                <c:pt idx="2">
                  <c:v>公債費</c:v>
                </c:pt>
              </c:strCache>
            </c:strRef>
          </c:cat>
          <c:val>
            <c:numRef>
              <c:f>Sheet1!$B$20:$B$22</c:f>
              <c:numCache>
                <c:formatCode>General</c:formatCode>
                <c:ptCount val="3"/>
                <c:pt idx="0">
                  <c:v>315</c:v>
                </c:pt>
                <c:pt idx="1">
                  <c:v>71</c:v>
                </c:pt>
                <c:pt idx="2">
                  <c:v>17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spPr>
            <a:solidFill>
              <a:schemeClr val="tx2">
                <a:lumMod val="60000"/>
                <a:lumOff val="40000"/>
              </a:schemeClr>
            </a:solidFill>
            <a:ln>
              <a:solidFill>
                <a:prstClr val="black"/>
              </a:solidFill>
            </a:ln>
          </c:spPr>
          <c:dPt>
            <c:idx val="0"/>
            <c:bubble3D val="0"/>
            <c:spPr>
              <a:solidFill>
                <a:schemeClr val="accent1">
                  <a:lumMod val="20000"/>
                  <a:lumOff val="80000"/>
                </a:schemeClr>
              </a:solidFill>
              <a:ln>
                <a:solidFill>
                  <a:prstClr val="black"/>
                </a:solidFill>
              </a:ln>
            </c:spPr>
          </c:dPt>
          <c:dLbls>
            <c:delete val="1"/>
          </c:dLbls>
          <c:cat>
            <c:strRef>
              <c:f>Sheet1!$A$1:$A$2</c:f>
              <c:strCache>
                <c:ptCount val="2"/>
                <c:pt idx="0">
                  <c:v>その他</c:v>
                </c:pt>
                <c:pt idx="1">
                  <c:v>消防費</c:v>
                </c:pt>
              </c:strCache>
            </c:strRef>
          </c:cat>
          <c:val>
            <c:numRef>
              <c:f>Sheet1!$B$1:$B$2</c:f>
              <c:numCache>
                <c:formatCode>General</c:formatCode>
                <c:ptCount val="2"/>
                <c:pt idx="0">
                  <c:v>16863</c:v>
                </c:pt>
                <c:pt idx="1">
                  <c:v>403</c:v>
                </c:pt>
              </c:numCache>
            </c:numRef>
          </c:val>
        </c:ser>
        <c:dLbls>
          <c:showLegendKey val="0"/>
          <c:showVal val="0"/>
          <c:showCatName val="1"/>
          <c:showSerName val="0"/>
          <c:showPercent val="1"/>
          <c:showBubbleSize val="0"/>
          <c:showLeaderLines val="1"/>
        </c:dLbls>
        <c:firstSliceAng val="61"/>
        <c:holeSize val="50"/>
      </c:doughnutChart>
    </c:plotArea>
    <c:plotVisOnly val="1"/>
    <c:dispBlanksAs val="gap"/>
    <c:showDLblsOverMax val="0"/>
  </c:chart>
  <c:txPr>
    <a:bodyPr/>
    <a:lstStyle/>
    <a:p>
      <a:pPr>
        <a:defRPr sz="1200">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救助</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Sheet1!$B$4:$P$4</c:f>
              <c:numCache>
                <c:formatCode>General</c:formatCode>
                <c:ptCount val="15"/>
                <c:pt idx="0">
                  <c:v>1054</c:v>
                </c:pt>
                <c:pt idx="1">
                  <c:v>1164</c:v>
                </c:pt>
                <c:pt idx="2">
                  <c:v>1364</c:v>
                </c:pt>
                <c:pt idx="3">
                  <c:v>1521</c:v>
                </c:pt>
                <c:pt idx="4">
                  <c:v>1714</c:v>
                </c:pt>
                <c:pt idx="5">
                  <c:v>1927</c:v>
                </c:pt>
                <c:pt idx="6">
                  <c:v>1963</c:v>
                </c:pt>
                <c:pt idx="7">
                  <c:v>2207</c:v>
                </c:pt>
                <c:pt idx="8">
                  <c:v>2311</c:v>
                </c:pt>
                <c:pt idx="9">
                  <c:v>2566</c:v>
                </c:pt>
                <c:pt idx="10">
                  <c:v>2458</c:v>
                </c:pt>
                <c:pt idx="11">
                  <c:v>2658</c:v>
                </c:pt>
                <c:pt idx="12">
                  <c:v>2778</c:v>
                </c:pt>
                <c:pt idx="13">
                  <c:v>2765</c:v>
                </c:pt>
                <c:pt idx="14">
                  <c:v>2953</c:v>
                </c:pt>
              </c:numCache>
            </c:numRef>
          </c:val>
          <c:smooth val="0"/>
        </c:ser>
        <c:dLbls>
          <c:showLegendKey val="0"/>
          <c:showVal val="0"/>
          <c:showCatName val="0"/>
          <c:showSerName val="0"/>
          <c:showPercent val="0"/>
          <c:showBubbleSize val="0"/>
        </c:dLbls>
        <c:marker val="1"/>
        <c:smooth val="0"/>
        <c:axId val="574682496"/>
        <c:axId val="574680928"/>
      </c:lineChart>
      <c:catAx>
        <c:axId val="57468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80928"/>
        <c:crosses val="autoZero"/>
        <c:auto val="1"/>
        <c:lblAlgn val="ctr"/>
        <c:lblOffset val="100"/>
        <c:noMultiLvlLbl val="0"/>
      </c:catAx>
      <c:valAx>
        <c:axId val="57468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8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Sheet1!$A$5</c:f>
              <c:strCache>
                <c:ptCount val="1"/>
                <c:pt idx="0">
                  <c:v>その他</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Sheet1!$B$5:$P$5</c:f>
              <c:numCache>
                <c:formatCode>General</c:formatCode>
                <c:ptCount val="15"/>
                <c:pt idx="0">
                  <c:v>3864</c:v>
                </c:pt>
                <c:pt idx="1">
                  <c:v>3959</c:v>
                </c:pt>
                <c:pt idx="2">
                  <c:v>4077</c:v>
                </c:pt>
                <c:pt idx="3">
                  <c:v>4513</c:v>
                </c:pt>
                <c:pt idx="4">
                  <c:v>5184</c:v>
                </c:pt>
                <c:pt idx="5">
                  <c:v>5179</c:v>
                </c:pt>
                <c:pt idx="6">
                  <c:v>5154</c:v>
                </c:pt>
                <c:pt idx="7">
                  <c:v>5370</c:v>
                </c:pt>
                <c:pt idx="8">
                  <c:v>5233</c:v>
                </c:pt>
                <c:pt idx="9">
                  <c:v>5560</c:v>
                </c:pt>
                <c:pt idx="10">
                  <c:v>5733</c:v>
                </c:pt>
                <c:pt idx="11">
                  <c:v>5675</c:v>
                </c:pt>
                <c:pt idx="12">
                  <c:v>5575</c:v>
                </c:pt>
                <c:pt idx="13">
                  <c:v>5446</c:v>
                </c:pt>
                <c:pt idx="14">
                  <c:v>5946</c:v>
                </c:pt>
              </c:numCache>
            </c:numRef>
          </c:val>
          <c:smooth val="0"/>
        </c:ser>
        <c:dLbls>
          <c:showLegendKey val="0"/>
          <c:showVal val="0"/>
          <c:showCatName val="0"/>
          <c:showSerName val="0"/>
          <c:showPercent val="0"/>
          <c:showBubbleSize val="0"/>
        </c:dLbls>
        <c:marker val="1"/>
        <c:smooth val="0"/>
        <c:axId val="574675048"/>
        <c:axId val="574675440"/>
      </c:lineChart>
      <c:catAx>
        <c:axId val="57467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75440"/>
        <c:crosses val="autoZero"/>
        <c:auto val="1"/>
        <c:lblAlgn val="ctr"/>
        <c:lblOffset val="100"/>
        <c:noMultiLvlLbl val="0"/>
      </c:catAx>
      <c:valAx>
        <c:axId val="57467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7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火災</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Sheet1!$B$2:$P$2</c:f>
              <c:numCache>
                <c:formatCode>General</c:formatCode>
                <c:ptCount val="15"/>
                <c:pt idx="0">
                  <c:v>1700</c:v>
                </c:pt>
                <c:pt idx="1">
                  <c:v>1599</c:v>
                </c:pt>
                <c:pt idx="2">
                  <c:v>1639</c:v>
                </c:pt>
                <c:pt idx="3">
                  <c:v>1459</c:v>
                </c:pt>
                <c:pt idx="4">
                  <c:v>1407</c:v>
                </c:pt>
                <c:pt idx="5">
                  <c:v>1334</c:v>
                </c:pt>
                <c:pt idx="6">
                  <c:v>1392</c:v>
                </c:pt>
                <c:pt idx="7">
                  <c:v>1303</c:v>
                </c:pt>
                <c:pt idx="8">
                  <c:v>1266</c:v>
                </c:pt>
                <c:pt idx="9">
                  <c:v>1172</c:v>
                </c:pt>
                <c:pt idx="10">
                  <c:v>1133</c:v>
                </c:pt>
                <c:pt idx="11">
                  <c:v>1012</c:v>
                </c:pt>
                <c:pt idx="12">
                  <c:v>1091</c:v>
                </c:pt>
                <c:pt idx="13">
                  <c:v>1021</c:v>
                </c:pt>
                <c:pt idx="14">
                  <c:v>870</c:v>
                </c:pt>
              </c:numCache>
            </c:numRef>
          </c:val>
          <c:smooth val="0"/>
        </c:ser>
        <c:dLbls>
          <c:dLblPos val="l"/>
          <c:showLegendKey val="0"/>
          <c:showVal val="1"/>
          <c:showCatName val="0"/>
          <c:showSerName val="0"/>
          <c:showPercent val="0"/>
          <c:showBubbleSize val="0"/>
        </c:dLbls>
        <c:marker val="1"/>
        <c:smooth val="0"/>
        <c:axId val="574673480"/>
        <c:axId val="574682888"/>
      </c:lineChart>
      <c:catAx>
        <c:axId val="57467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82888"/>
        <c:crosses val="autoZero"/>
        <c:auto val="1"/>
        <c:lblAlgn val="ctr"/>
        <c:lblOffset val="100"/>
        <c:noMultiLvlLbl val="0"/>
      </c:catAx>
      <c:valAx>
        <c:axId val="574682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73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救急</c:v>
                </c:pt>
              </c:strCache>
            </c:strRef>
          </c:tx>
          <c:spPr>
            <a:ln w="9525" cap="rnd">
              <a:solidFill>
                <a:schemeClr val="accent1"/>
              </a:solidFill>
              <a:round/>
            </a:ln>
            <a:effectLst/>
          </c:spPr>
          <c:marker>
            <c:symbol val="circle"/>
            <c:size val="5"/>
            <c:spPr>
              <a:solidFill>
                <a:schemeClr val="accent1"/>
              </a:solidFill>
              <a:ln w="15875">
                <a:solidFill>
                  <a:schemeClr val="accent1"/>
                </a:solidFill>
              </a:ln>
              <a:effectLst/>
            </c:spPr>
          </c:marker>
          <c:dLbls>
            <c:dLbl>
              <c:idx val="1"/>
              <c:layout/>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dLblPos val="b"/>
              <c:showLegendKey val="0"/>
              <c:showVal val="1"/>
              <c:showCatName val="0"/>
              <c:showSerName val="0"/>
              <c:showPercent val="0"/>
              <c:showBubbleSize val="0"/>
              <c:extLst>
                <c:ext xmlns:c15="http://schemas.microsoft.com/office/drawing/2012/chart" uri="{CE6537A1-D6FC-4f65-9D91-7224C49458BB}">
                  <c15:layout/>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Lst>
            </c:dLbl>
            <c:dLbl>
              <c:idx val="11"/>
              <c:layout/>
              <c:dLblPos val="b"/>
              <c:showLegendKey val="0"/>
              <c:showVal val="1"/>
              <c:showCatName val="0"/>
              <c:showSerName val="0"/>
              <c:showPercent val="0"/>
              <c:showBubbleSize val="0"/>
              <c:extLst>
                <c:ext xmlns:c15="http://schemas.microsoft.com/office/drawing/2012/chart" uri="{CE6537A1-D6FC-4f65-9D91-7224C49458BB}">
                  <c15:layout/>
                </c:ext>
              </c:extLst>
            </c:dLbl>
            <c:dLbl>
              <c:idx val="13"/>
              <c:layout/>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Sheet1!$B$3:$P$3</c:f>
              <c:numCache>
                <c:formatCode>General</c:formatCode>
                <c:ptCount val="15"/>
                <c:pt idx="0">
                  <c:v>174881</c:v>
                </c:pt>
                <c:pt idx="1">
                  <c:v>178349</c:v>
                </c:pt>
                <c:pt idx="2">
                  <c:v>187396</c:v>
                </c:pt>
                <c:pt idx="3">
                  <c:v>194685</c:v>
                </c:pt>
                <c:pt idx="4">
                  <c:v>202468</c:v>
                </c:pt>
                <c:pt idx="5">
                  <c:v>205036</c:v>
                </c:pt>
                <c:pt idx="6">
                  <c:v>204373</c:v>
                </c:pt>
                <c:pt idx="7">
                  <c:v>193368</c:v>
                </c:pt>
                <c:pt idx="8">
                  <c:v>197366</c:v>
                </c:pt>
                <c:pt idx="9">
                  <c:v>205068</c:v>
                </c:pt>
                <c:pt idx="10">
                  <c:v>210194</c:v>
                </c:pt>
                <c:pt idx="11">
                  <c:v>214953</c:v>
                </c:pt>
                <c:pt idx="12">
                  <c:v>220131</c:v>
                </c:pt>
                <c:pt idx="13">
                  <c:v>218281</c:v>
                </c:pt>
                <c:pt idx="14">
                  <c:v>219876</c:v>
                </c:pt>
              </c:numCache>
            </c:numRef>
          </c:val>
          <c:smooth val="0"/>
        </c:ser>
        <c:dLbls>
          <c:showLegendKey val="0"/>
          <c:showVal val="0"/>
          <c:showCatName val="0"/>
          <c:showSerName val="0"/>
          <c:showPercent val="0"/>
          <c:showBubbleSize val="0"/>
        </c:dLbls>
        <c:marker val="1"/>
        <c:smooth val="0"/>
        <c:axId val="574683280"/>
        <c:axId val="574677008"/>
      </c:lineChart>
      <c:catAx>
        <c:axId val="57468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77008"/>
        <c:crosses val="autoZero"/>
        <c:auto val="1"/>
        <c:lblAlgn val="ctr"/>
        <c:lblOffset val="100"/>
        <c:noMultiLvlLbl val="0"/>
      </c:catAx>
      <c:valAx>
        <c:axId val="574677008"/>
        <c:scaling>
          <c:orientation val="minMax"/>
          <c:max val="240000"/>
          <c:min val="1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74683280"/>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60E14D4-61AB-443F-9BC7-4458D3E90C7D}" type="datetimeFigureOut">
              <a:rPr kumimoji="1" lang="ja-JP" altLang="en-US" smtClean="0"/>
              <a:t>2016/8/29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D557EA3-FA3C-4ECD-9DC8-26AF2D4D3311}" type="slidenum">
              <a:rPr kumimoji="1" lang="ja-JP" altLang="en-US" smtClean="0"/>
              <a:t>‹#›</a:t>
            </a:fld>
            <a:endParaRPr kumimoji="1" lang="ja-JP" altLang="en-US"/>
          </a:p>
        </p:txBody>
      </p:sp>
    </p:spTree>
    <p:extLst>
      <p:ext uri="{BB962C8B-B14F-4D97-AF65-F5344CB8AC3E}">
        <p14:creationId xmlns:p14="http://schemas.microsoft.com/office/powerpoint/2010/main" val="2433843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557EA3-FA3C-4ECD-9DC8-26AF2D4D3311}" type="slidenum">
              <a:rPr kumimoji="1" lang="ja-JP" altLang="en-US" smtClean="0"/>
              <a:t>8</a:t>
            </a:fld>
            <a:endParaRPr kumimoji="1" lang="ja-JP" altLang="en-US"/>
          </a:p>
        </p:txBody>
      </p:sp>
    </p:spTree>
    <p:extLst>
      <p:ext uri="{BB962C8B-B14F-4D97-AF65-F5344CB8AC3E}">
        <p14:creationId xmlns:p14="http://schemas.microsoft.com/office/powerpoint/2010/main" val="289949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111719-7971-467A-AECB-C054ECD601B8}" type="datetimeFigureOut">
              <a:rPr kumimoji="1" lang="ja-JP" altLang="en-US" smtClean="0"/>
              <a:pPr/>
              <a:t>2016/8/29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C8998A0-C81A-4DC2-BAA8-DEEFCFA17CC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11719-7971-467A-AECB-C054ECD601B8}" type="datetimeFigureOut">
              <a:rPr kumimoji="1" lang="ja-JP" altLang="en-US" smtClean="0"/>
              <a:pPr/>
              <a:t>2016/8/29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998A0-C81A-4DC2-BAA8-DEEFCFA17CC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2276872"/>
            <a:ext cx="860444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2">
                    <a:lumMod val="75000"/>
                  </a:schemeClr>
                </a:solidFill>
                <a:latin typeface="Meiryo UI" pitchFamily="50" charset="-128"/>
                <a:ea typeface="Meiryo UI" pitchFamily="50" charset="-128"/>
                <a:cs typeface="Meiryo UI" pitchFamily="50" charset="-128"/>
              </a:rPr>
              <a:t>大阪市消防局の現況</a:t>
            </a:r>
            <a:endParaRPr lang="en-US" altLang="ja-JP" sz="4000" b="1" dirty="0" smtClean="0">
              <a:solidFill>
                <a:schemeClr val="tx2">
                  <a:lumMod val="75000"/>
                </a:schemeClr>
              </a:solidFill>
              <a:latin typeface="Meiryo UI" pitchFamily="50" charset="-128"/>
              <a:ea typeface="Meiryo UI" pitchFamily="50" charset="-128"/>
              <a:cs typeface="Meiryo UI" pitchFamily="50" charset="-128"/>
            </a:endParaRPr>
          </a:p>
        </p:txBody>
      </p:sp>
      <p:sp>
        <p:nvSpPr>
          <p:cNvPr id="7" name="正方形/長方形 6"/>
          <p:cNvSpPr/>
          <p:nvPr/>
        </p:nvSpPr>
        <p:spPr>
          <a:xfrm>
            <a:off x="0" y="4725144"/>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itchFamily="50" charset="-128"/>
                <a:ea typeface="Meiryo UI" pitchFamily="50" charset="-128"/>
                <a:cs typeface="Meiryo UI" pitchFamily="50" charset="-128"/>
              </a:rPr>
              <a:t>平成</a:t>
            </a:r>
            <a:r>
              <a:rPr kumimoji="1" lang="en-US" altLang="ja-JP" sz="2000" dirty="0" smtClean="0">
                <a:solidFill>
                  <a:schemeClr val="tx1"/>
                </a:solidFill>
                <a:latin typeface="Meiryo UI" pitchFamily="50" charset="-128"/>
                <a:ea typeface="Meiryo UI" pitchFamily="50" charset="-128"/>
                <a:cs typeface="Meiryo UI" pitchFamily="50" charset="-128"/>
              </a:rPr>
              <a:t>28</a:t>
            </a:r>
            <a:r>
              <a:rPr kumimoji="1" lang="ja-JP" altLang="en-US" sz="2000" dirty="0" smtClean="0">
                <a:solidFill>
                  <a:schemeClr val="tx1"/>
                </a:solidFill>
                <a:latin typeface="Meiryo UI" pitchFamily="50" charset="-128"/>
                <a:ea typeface="Meiryo UI" pitchFamily="50" charset="-128"/>
                <a:cs typeface="Meiryo UI" pitchFamily="50" charset="-128"/>
              </a:rPr>
              <a:t>年</a:t>
            </a:r>
            <a:r>
              <a:rPr lang="en-US" altLang="ja-JP" sz="2000" dirty="0">
                <a:solidFill>
                  <a:schemeClr val="tx1"/>
                </a:solidFill>
                <a:latin typeface="Meiryo UI" pitchFamily="50" charset="-128"/>
                <a:ea typeface="Meiryo UI" pitchFamily="50" charset="-128"/>
                <a:cs typeface="Meiryo UI" pitchFamily="50" charset="-128"/>
              </a:rPr>
              <a:t>8</a:t>
            </a:r>
            <a:r>
              <a:rPr lang="ja-JP" altLang="en-US" sz="2000" dirty="0" smtClean="0">
                <a:solidFill>
                  <a:schemeClr val="tx1"/>
                </a:solidFill>
                <a:latin typeface="Meiryo UI" pitchFamily="50" charset="-128"/>
                <a:ea typeface="Meiryo UI" pitchFamily="50" charset="-128"/>
                <a:cs typeface="Meiryo UI" pitchFamily="50" charset="-128"/>
              </a:rPr>
              <a:t>月</a:t>
            </a:r>
            <a:r>
              <a:rPr lang="en-US" altLang="ja-JP" sz="2000" dirty="0" smtClean="0">
                <a:solidFill>
                  <a:schemeClr val="tx1"/>
                </a:solidFill>
                <a:latin typeface="Meiryo UI" pitchFamily="50" charset="-128"/>
                <a:ea typeface="Meiryo UI" pitchFamily="50" charset="-128"/>
                <a:cs typeface="Meiryo UI" pitchFamily="50" charset="-128"/>
              </a:rPr>
              <a:t>30</a:t>
            </a:r>
            <a:r>
              <a:rPr lang="ja-JP" altLang="en-US" sz="2000" dirty="0" smtClean="0">
                <a:solidFill>
                  <a:schemeClr val="tx1"/>
                </a:solidFill>
                <a:latin typeface="Meiryo UI" pitchFamily="50" charset="-128"/>
                <a:ea typeface="Meiryo UI" pitchFamily="50" charset="-128"/>
                <a:cs typeface="Meiryo UI" pitchFamily="50" charset="-128"/>
              </a:rPr>
              <a:t>日</a:t>
            </a:r>
            <a:endParaRPr lang="en-US" altLang="ja-JP" sz="2000" dirty="0" smtClean="0">
              <a:solidFill>
                <a:schemeClr val="tx1"/>
              </a:solidFill>
              <a:latin typeface="Meiryo UI" pitchFamily="50" charset="-128"/>
              <a:ea typeface="Meiryo UI" pitchFamily="50" charset="-128"/>
              <a:cs typeface="Meiryo UI" pitchFamily="50" charset="-128"/>
            </a:endParaRPr>
          </a:p>
          <a:p>
            <a:pPr algn="ctr"/>
            <a:r>
              <a:rPr kumimoji="1" lang="ja-JP" altLang="en-US" sz="2000" dirty="0" smtClean="0">
                <a:solidFill>
                  <a:schemeClr val="tx1"/>
                </a:solidFill>
                <a:latin typeface="Meiryo UI" pitchFamily="50" charset="-128"/>
                <a:ea typeface="Meiryo UI" pitchFamily="50" charset="-128"/>
                <a:cs typeface="Meiryo UI" pitchFamily="50" charset="-128"/>
              </a:rPr>
              <a:t>大阪市消防局</a:t>
            </a:r>
            <a:endParaRPr kumimoji="1" lang="ja-JP" altLang="en-US" sz="2000" dirty="0">
              <a:solidFill>
                <a:schemeClr val="tx1"/>
              </a:solidFill>
              <a:latin typeface="Meiryo UI" pitchFamily="50" charset="-128"/>
              <a:ea typeface="Meiryo UI" pitchFamily="50" charset="-128"/>
              <a:cs typeface="Meiryo UI" pitchFamily="50" charset="-128"/>
            </a:endParaRPr>
          </a:p>
        </p:txBody>
      </p:sp>
      <p:grpSp>
        <p:nvGrpSpPr>
          <p:cNvPr id="4" name="Group 124"/>
          <p:cNvGrpSpPr/>
          <p:nvPr/>
        </p:nvGrpSpPr>
        <p:grpSpPr>
          <a:xfrm>
            <a:off x="0" y="3212976"/>
            <a:ext cx="9144635" cy="46355"/>
            <a:chOff x="0" y="0"/>
            <a:chExt cx="9144634" cy="46354"/>
          </a:xfrm>
        </p:grpSpPr>
        <p:sp>
          <p:nvSpPr>
            <p:cNvPr id="5" name="Shape 121"/>
            <p:cNvSpPr/>
            <p:nvPr/>
          </p:nvSpPr>
          <p:spPr>
            <a:xfrm>
              <a:off x="0" y="635"/>
              <a:ext cx="9144000" cy="4572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7" y="0"/>
                  </a:lnTo>
                  <a:lnTo>
                    <a:pt x="21600" y="0"/>
                  </a:lnTo>
                  <a:lnTo>
                    <a:pt x="21600" y="16200"/>
                  </a:lnTo>
                  <a:lnTo>
                    <a:pt x="21573" y="21600"/>
                  </a:lnTo>
                  <a:lnTo>
                    <a:pt x="0" y="21600"/>
                  </a:lnTo>
                  <a:close/>
                </a:path>
              </a:pathLst>
            </a:custGeom>
            <a:gradFill flip="none" rotWithShape="1">
              <a:gsLst>
                <a:gs pos="0">
                  <a:srgbClr val="C96D20"/>
                </a:gs>
                <a:gs pos="80000">
                  <a:srgbClr val="FF9034"/>
                </a:gs>
                <a:gs pos="100000">
                  <a:srgbClr val="FF9035"/>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6" name="Shape 122"/>
            <p:cNvSpPr/>
            <p:nvPr/>
          </p:nvSpPr>
          <p:spPr>
            <a:xfrm>
              <a:off x="9131934" y="635"/>
              <a:ext cx="12701" cy="4572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Shape 123"/>
            <p:cNvSpPr/>
            <p:nvPr/>
          </p:nvSpPr>
          <p:spPr>
            <a:xfrm>
              <a:off x="0" y="0"/>
              <a:ext cx="9144000" cy="12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 y="0"/>
                  </a:lnTo>
                  <a:lnTo>
                    <a:pt x="21600" y="0"/>
                  </a:lnTo>
                  <a:lnTo>
                    <a:pt x="21573"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８　大都市比較　</a:t>
            </a:r>
            <a:r>
              <a:rPr lang="ja-JP" altLang="en-US" sz="1400" dirty="0">
                <a:solidFill>
                  <a:schemeClr val="tx1"/>
                </a:solidFill>
                <a:latin typeface="Meiryo UI" pitchFamily="50" charset="-128"/>
                <a:ea typeface="Meiryo UI" pitchFamily="50" charset="-128"/>
                <a:cs typeface="Meiryo UI" pitchFamily="50" charset="-128"/>
              </a:rPr>
              <a:t>－消防力・災害件数</a:t>
            </a:r>
            <a:r>
              <a:rPr lang="ja-JP" altLang="en-US" sz="1400" dirty="0" err="1" smtClean="0">
                <a:solidFill>
                  <a:schemeClr val="tx1"/>
                </a:solidFill>
                <a:latin typeface="Meiryo UI" pitchFamily="50" charset="-128"/>
                <a:ea typeface="Meiryo UI" pitchFamily="50" charset="-128"/>
                <a:cs typeface="Meiryo UI" pitchFamily="50" charset="-128"/>
              </a:rPr>
              <a:t>ー</a:t>
            </a:r>
            <a:r>
              <a:rPr lang="ja-JP" altLang="en-US" sz="2000" dirty="0" smtClean="0">
                <a:solidFill>
                  <a:schemeClr val="tx1"/>
                </a:solidFill>
                <a:latin typeface="ＭＳ Ｐゴシック" pitchFamily="50" charset="-128"/>
                <a:ea typeface="Meiryo UI" pitchFamily="50" charset="-128"/>
                <a:cs typeface="Meiryo UI" pitchFamily="50" charset="-128"/>
              </a:rPr>
              <a:t>　　　</a:t>
            </a:r>
            <a:endParaRPr lang="ja-JP" altLang="en-US" sz="2000" dirty="0">
              <a:solidFill>
                <a:schemeClr val="tx1"/>
              </a:solidFill>
              <a:latin typeface="ＭＳ Ｐゴシック" pitchFamily="50" charset="-128"/>
              <a:ea typeface="Meiryo UI" pitchFamily="50" charset="-128"/>
              <a:cs typeface="Meiryo UI"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57431145"/>
              </p:ext>
            </p:extLst>
          </p:nvPr>
        </p:nvGraphicFramePr>
        <p:xfrm>
          <a:off x="35496" y="4941352"/>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件数（</a:t>
                      </a:r>
                      <a:r>
                        <a:rPr lang="ja-JP" altLang="en-US" sz="800" b="0" i="0" u="none" strike="noStrike" dirty="0">
                          <a:solidFill>
                            <a:srgbClr val="FFFFFF"/>
                          </a:solidFill>
                          <a:latin typeface="Meiryo UI" pitchFamily="50" charset="-128"/>
                          <a:ea typeface="Meiryo UI" pitchFamily="50" charset="-128"/>
                          <a:cs typeface="Meiryo UI"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3.2</a:t>
                      </a:r>
                    </a:p>
                    <a:p>
                      <a:pPr algn="ctr" fontAlgn="ctr"/>
                      <a:r>
                        <a:rPr lang="en-US" altLang="ja-JP" sz="1050" b="1" i="0" u="none" strike="noStrike" dirty="0" smtClean="0">
                          <a:solidFill>
                            <a:srgbClr val="000000"/>
                          </a:solidFill>
                          <a:latin typeface="Arial"/>
                        </a:rPr>
                        <a:t>(2.5)</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151</a:t>
                      </a:r>
                    </a:p>
                    <a:p>
                      <a:pPr algn="ctr" fontAlgn="ctr"/>
                      <a:r>
                        <a:rPr lang="en-US" altLang="ja-JP" sz="1050" b="1" i="0" u="none" strike="noStrike" dirty="0" smtClean="0">
                          <a:solidFill>
                            <a:srgbClr val="000000"/>
                          </a:solidFill>
                          <a:latin typeface="Arial"/>
                        </a:rPr>
                        <a:t>(119)</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2.0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2.1</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2.4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1.6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2.9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1.7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069099635"/>
              </p:ext>
            </p:extLst>
          </p:nvPr>
        </p:nvGraphicFramePr>
        <p:xfrm>
          <a:off x="3131488" y="4941351"/>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件数（</a:t>
                      </a:r>
                      <a:r>
                        <a:rPr lang="ja-JP" altLang="en-US" sz="800" b="0" i="0" u="none" strike="noStrike" dirty="0">
                          <a:solidFill>
                            <a:srgbClr val="FFFFFF"/>
                          </a:solidFill>
                          <a:latin typeface="Meiryo UI" pitchFamily="50" charset="-128"/>
                          <a:ea typeface="Meiryo UI" pitchFamily="50" charset="-128"/>
                          <a:cs typeface="Meiryo UI"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819.5</a:t>
                      </a:r>
                    </a:p>
                    <a:p>
                      <a:pPr algn="ctr" fontAlgn="ctr"/>
                      <a:r>
                        <a:rPr lang="en-US" altLang="ja-JP" sz="1050" b="1" i="0" u="none" strike="noStrike" dirty="0" smtClean="0">
                          <a:solidFill>
                            <a:srgbClr val="000000"/>
                          </a:solidFill>
                          <a:latin typeface="Arial"/>
                        </a:rPr>
                        <a:t>(621.4)</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167</a:t>
                      </a:r>
                    </a:p>
                    <a:p>
                      <a:pPr algn="ctr" fontAlgn="ctr"/>
                      <a:r>
                        <a:rPr lang="en-US" altLang="ja-JP" sz="1050" b="1" i="0" u="none" strike="noStrike" dirty="0" smtClean="0">
                          <a:solidFill>
                            <a:srgbClr val="000000"/>
                          </a:solidFill>
                          <a:latin typeface="Arial"/>
                        </a:rPr>
                        <a:t>(127)</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478.6</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490.3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522.8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587.8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509.9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352.6 </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7" name="正方形/長方形 16"/>
          <p:cNvSpPr/>
          <p:nvPr/>
        </p:nvSpPr>
        <p:spPr>
          <a:xfrm>
            <a:off x="7092280" y="332656"/>
            <a:ext cx="176418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itchFamily="50" charset="-128"/>
                <a:ea typeface="Meiryo UI" pitchFamily="50" charset="-128"/>
                <a:cs typeface="Meiryo UI" pitchFamily="50" charset="-128"/>
              </a:rPr>
              <a:t>「平成</a:t>
            </a:r>
            <a:r>
              <a:rPr lang="en-US" altLang="ja-JP" sz="900" dirty="0">
                <a:solidFill>
                  <a:schemeClr val="tx1"/>
                </a:solidFill>
                <a:latin typeface="Meiryo UI" pitchFamily="50" charset="-128"/>
                <a:ea typeface="Meiryo UI" pitchFamily="50" charset="-128"/>
                <a:cs typeface="Meiryo UI" pitchFamily="50" charset="-128"/>
              </a:rPr>
              <a:t>28</a:t>
            </a:r>
            <a:r>
              <a:rPr lang="ja-JP" altLang="en-US" sz="900" dirty="0" smtClean="0">
                <a:solidFill>
                  <a:schemeClr val="tx1"/>
                </a:solidFill>
                <a:latin typeface="Meiryo UI" pitchFamily="50" charset="-128"/>
                <a:ea typeface="Meiryo UI" pitchFamily="50" charset="-128"/>
                <a:cs typeface="Meiryo UI" pitchFamily="50" charset="-128"/>
              </a:rPr>
              <a:t>年版 消防現勢」等より</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35496" y="4646173"/>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itchFamily="50" charset="-128"/>
                <a:ea typeface="Meiryo UI" pitchFamily="50" charset="-128"/>
                <a:cs typeface="Meiryo UI" pitchFamily="50" charset="-128"/>
              </a:rPr>
              <a:t>人口</a:t>
            </a:r>
            <a:r>
              <a:rPr lang="en-US" altLang="ja-JP" sz="1200" b="1" dirty="0" smtClean="0">
                <a:solidFill>
                  <a:schemeClr val="tx1"/>
                </a:solidFill>
                <a:latin typeface="Meiryo UI" pitchFamily="50" charset="-128"/>
                <a:ea typeface="Meiryo UI" pitchFamily="50" charset="-128"/>
                <a:cs typeface="Meiryo UI" pitchFamily="50" charset="-128"/>
              </a:rPr>
              <a:t>1</a:t>
            </a:r>
            <a:r>
              <a:rPr lang="ja-JP" altLang="en-US" sz="1200" b="1" dirty="0" smtClean="0">
                <a:solidFill>
                  <a:schemeClr val="tx1"/>
                </a:solidFill>
                <a:latin typeface="Meiryo UI" pitchFamily="50" charset="-128"/>
                <a:ea typeface="Meiryo UI" pitchFamily="50" charset="-128"/>
                <a:cs typeface="Meiryo UI" pitchFamily="50" charset="-128"/>
              </a:rPr>
              <a:t>万人あたりの火災件数</a:t>
            </a:r>
            <a:endParaRPr lang="en-US" altLang="ja-JP" sz="1200" b="1" dirty="0" smtClean="0">
              <a:solidFill>
                <a:schemeClr val="tx1"/>
              </a:solidFill>
              <a:latin typeface="Meiryo UI" pitchFamily="50" charset="-128"/>
              <a:ea typeface="Meiryo UI" pitchFamily="50" charset="-128"/>
              <a:cs typeface="Meiryo UI"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334879767"/>
              </p:ext>
            </p:extLst>
          </p:nvPr>
        </p:nvGraphicFramePr>
        <p:xfrm>
          <a:off x="6227480" y="4941350"/>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件数（</a:t>
                      </a:r>
                      <a:r>
                        <a:rPr lang="ja-JP" altLang="en-US" sz="800" b="0" i="0" u="none" strike="noStrike" dirty="0">
                          <a:solidFill>
                            <a:srgbClr val="FFFFFF"/>
                          </a:solidFill>
                          <a:latin typeface="Meiryo UI" pitchFamily="50" charset="-128"/>
                          <a:ea typeface="Meiryo UI" pitchFamily="50" charset="-128"/>
                          <a:cs typeface="Meiryo UI"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11.0</a:t>
                      </a:r>
                    </a:p>
                    <a:p>
                      <a:pPr algn="ctr" fontAlgn="ctr"/>
                      <a:r>
                        <a:rPr lang="en-US" altLang="ja-JP" sz="1050" b="1" i="0" u="none" strike="noStrike" dirty="0" smtClean="0">
                          <a:solidFill>
                            <a:srgbClr val="000000"/>
                          </a:solidFill>
                          <a:latin typeface="Arial"/>
                        </a:rPr>
                        <a:t>(8.3)</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194</a:t>
                      </a:r>
                    </a:p>
                    <a:p>
                      <a:pPr algn="ctr" fontAlgn="ctr"/>
                      <a:r>
                        <a:rPr lang="en-US" altLang="ja-JP" sz="1050" b="1" i="0" u="none" strike="noStrike" dirty="0" smtClean="0">
                          <a:solidFill>
                            <a:srgbClr val="000000"/>
                          </a:solidFill>
                          <a:latin typeface="Arial"/>
                        </a:rPr>
                        <a:t>(146)</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3.0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5.7</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4.6</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6.3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13.2</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2" name="正方形/長方形 11"/>
          <p:cNvSpPr/>
          <p:nvPr/>
        </p:nvSpPr>
        <p:spPr>
          <a:xfrm>
            <a:off x="3131488" y="4646172"/>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itchFamily="50" charset="-128"/>
                <a:ea typeface="Meiryo UI" pitchFamily="50" charset="-128"/>
                <a:cs typeface="Meiryo UI" pitchFamily="50" charset="-128"/>
              </a:rPr>
              <a:t>人口</a:t>
            </a:r>
            <a:r>
              <a:rPr lang="en-US" altLang="ja-JP" sz="1200" b="1" dirty="0" smtClean="0">
                <a:solidFill>
                  <a:schemeClr val="tx1"/>
                </a:solidFill>
                <a:latin typeface="Meiryo UI" pitchFamily="50" charset="-128"/>
                <a:ea typeface="Meiryo UI" pitchFamily="50" charset="-128"/>
                <a:cs typeface="Meiryo UI" pitchFamily="50" charset="-128"/>
              </a:rPr>
              <a:t>1</a:t>
            </a:r>
            <a:r>
              <a:rPr lang="ja-JP" altLang="en-US" sz="1200" b="1" dirty="0" smtClean="0">
                <a:solidFill>
                  <a:schemeClr val="tx1"/>
                </a:solidFill>
                <a:latin typeface="Meiryo UI" pitchFamily="50" charset="-128"/>
                <a:ea typeface="Meiryo UI" pitchFamily="50" charset="-128"/>
                <a:cs typeface="Meiryo UI" pitchFamily="50" charset="-128"/>
              </a:rPr>
              <a:t>万人あたりの</a:t>
            </a:r>
            <a:r>
              <a:rPr lang="ja-JP" altLang="en-US" sz="1200" b="1" dirty="0">
                <a:solidFill>
                  <a:schemeClr val="tx1"/>
                </a:solidFill>
                <a:latin typeface="Meiryo UI" pitchFamily="50" charset="-128"/>
                <a:ea typeface="Meiryo UI" pitchFamily="50" charset="-128"/>
                <a:cs typeface="Meiryo UI" pitchFamily="50" charset="-128"/>
              </a:rPr>
              <a:t>救急</a:t>
            </a:r>
            <a:r>
              <a:rPr lang="ja-JP" altLang="en-US" sz="1200" b="1" dirty="0" smtClean="0">
                <a:solidFill>
                  <a:schemeClr val="tx1"/>
                </a:solidFill>
                <a:latin typeface="Meiryo UI" pitchFamily="50" charset="-128"/>
                <a:ea typeface="Meiryo UI" pitchFamily="50" charset="-128"/>
                <a:cs typeface="Meiryo UI" pitchFamily="50" charset="-128"/>
              </a:rPr>
              <a:t>件数</a:t>
            </a:r>
            <a:endParaRPr lang="en-US" altLang="ja-JP" sz="1200" b="1" dirty="0" smtClean="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6227480" y="4654781"/>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itchFamily="50" charset="-128"/>
                <a:ea typeface="Meiryo UI" pitchFamily="50" charset="-128"/>
                <a:cs typeface="Meiryo UI" pitchFamily="50" charset="-128"/>
              </a:rPr>
              <a:t>人口</a:t>
            </a:r>
            <a:r>
              <a:rPr lang="en-US" altLang="ja-JP" sz="1200" b="1" dirty="0" smtClean="0">
                <a:solidFill>
                  <a:schemeClr val="tx1"/>
                </a:solidFill>
                <a:latin typeface="Meiryo UI" pitchFamily="50" charset="-128"/>
                <a:ea typeface="Meiryo UI" pitchFamily="50" charset="-128"/>
                <a:cs typeface="Meiryo UI" pitchFamily="50" charset="-128"/>
              </a:rPr>
              <a:t>1</a:t>
            </a:r>
            <a:r>
              <a:rPr lang="ja-JP" altLang="en-US" sz="1200" b="1" dirty="0" smtClean="0">
                <a:solidFill>
                  <a:schemeClr val="tx1"/>
                </a:solidFill>
                <a:latin typeface="Meiryo UI" pitchFamily="50" charset="-128"/>
                <a:ea typeface="Meiryo UI" pitchFamily="50" charset="-128"/>
                <a:cs typeface="Meiryo UI" pitchFamily="50" charset="-128"/>
              </a:rPr>
              <a:t>万人あたりの</a:t>
            </a:r>
            <a:r>
              <a:rPr lang="ja-JP" altLang="en-US" sz="1200" b="1" dirty="0">
                <a:solidFill>
                  <a:schemeClr val="tx1"/>
                </a:solidFill>
                <a:latin typeface="Meiryo UI" pitchFamily="50" charset="-128"/>
                <a:ea typeface="Meiryo UI" pitchFamily="50" charset="-128"/>
                <a:cs typeface="Meiryo UI" pitchFamily="50" charset="-128"/>
              </a:rPr>
              <a:t>救助</a:t>
            </a:r>
            <a:r>
              <a:rPr lang="ja-JP" altLang="en-US" sz="1200" b="1" dirty="0" smtClean="0">
                <a:solidFill>
                  <a:schemeClr val="tx1"/>
                </a:solidFill>
                <a:latin typeface="Meiryo UI" pitchFamily="50" charset="-128"/>
                <a:ea typeface="Meiryo UI" pitchFamily="50" charset="-128"/>
                <a:cs typeface="Meiryo UI" pitchFamily="50" charset="-128"/>
              </a:rPr>
              <a:t>件数</a:t>
            </a:r>
            <a:endParaRPr lang="en-US" altLang="ja-JP" sz="1200" b="1" dirty="0" smtClean="0">
              <a:solidFill>
                <a:schemeClr val="tx1"/>
              </a:solidFill>
              <a:latin typeface="Meiryo UI" pitchFamily="50" charset="-128"/>
              <a:ea typeface="Meiryo UI" pitchFamily="50" charset="-128"/>
              <a:cs typeface="Meiryo UI"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101864327"/>
              </p:ext>
            </p:extLst>
          </p:nvPr>
        </p:nvGraphicFramePr>
        <p:xfrm>
          <a:off x="35496" y="2925128"/>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消防予算（円）</a:t>
                      </a:r>
                      <a:endParaRPr lang="ja-JP" altLang="en-US" sz="800" b="0" i="0" u="none" strike="noStrike" dirty="0">
                        <a:solidFill>
                          <a:srgbClr val="FFFFFF"/>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14804.9</a:t>
                      </a:r>
                    </a:p>
                    <a:p>
                      <a:pPr algn="ctr" fontAlgn="ctr"/>
                      <a:r>
                        <a:rPr lang="en-US" altLang="ja-JP" sz="1050" b="1" i="0" u="none" strike="noStrike" dirty="0" smtClean="0">
                          <a:solidFill>
                            <a:srgbClr val="000000"/>
                          </a:solidFill>
                          <a:latin typeface="Arial"/>
                        </a:rPr>
                        <a:t>(11226.0)</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120</a:t>
                      </a:r>
                    </a:p>
                    <a:p>
                      <a:pPr algn="ctr" fontAlgn="ctr"/>
                      <a:r>
                        <a:rPr lang="en-US" altLang="ja-JP" sz="1050" b="1" i="0" u="none" strike="noStrike" dirty="0" smtClean="0">
                          <a:solidFill>
                            <a:srgbClr val="000000"/>
                          </a:solidFill>
                          <a:latin typeface="Arial"/>
                        </a:rPr>
                        <a:t>(91)</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10950.2</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12325.2</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11999.6</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15969.6</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12361.5</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10345.2</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2661836616"/>
              </p:ext>
            </p:extLst>
          </p:nvPr>
        </p:nvGraphicFramePr>
        <p:xfrm>
          <a:off x="3131488" y="2925127"/>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台数（</a:t>
                      </a:r>
                      <a:r>
                        <a:rPr lang="ja-JP" altLang="en-US" sz="800" b="0" i="0" u="none" strike="noStrike" dirty="0">
                          <a:solidFill>
                            <a:srgbClr val="FFFFFF"/>
                          </a:solidFill>
                          <a:latin typeface="Meiryo UI" pitchFamily="50" charset="-128"/>
                          <a:ea typeface="Meiryo UI" pitchFamily="50" charset="-128"/>
                          <a:cs typeface="Meiryo UI" pitchFamily="50" charset="-128"/>
                        </a:rPr>
                        <a:t>台</a:t>
                      </a:r>
                      <a:r>
                        <a:rPr lang="ja-JP" altLang="en-US" sz="800" b="0" i="0" u="none" strike="noStrike" dirty="0" smtClean="0">
                          <a:solidFill>
                            <a:srgbClr val="FFFFFF"/>
                          </a:solidFill>
                          <a:latin typeface="Meiryo UI" pitchFamily="50" charset="-128"/>
                          <a:ea typeface="Meiryo UI" pitchFamily="50" charset="-128"/>
                          <a:cs typeface="Meiryo UI" pitchFamily="50" charset="-128"/>
                        </a:rPr>
                        <a:t>）</a:t>
                      </a:r>
                      <a:endParaRPr lang="ja-JP" altLang="en-US" sz="800" b="0" i="0" u="none" strike="noStrike" dirty="0">
                        <a:solidFill>
                          <a:srgbClr val="FFFFFF"/>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48.5</a:t>
                      </a:r>
                    </a:p>
                    <a:p>
                      <a:pPr algn="ctr" fontAlgn="ctr"/>
                      <a:r>
                        <a:rPr lang="en-US" altLang="ja-JP" sz="1050" b="1" i="0" u="none" strike="noStrike" dirty="0" smtClean="0">
                          <a:solidFill>
                            <a:srgbClr val="000000"/>
                          </a:solidFill>
                          <a:latin typeface="Arial"/>
                        </a:rPr>
                        <a:t>(36.7)</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175</a:t>
                      </a:r>
                    </a:p>
                    <a:p>
                      <a:pPr algn="ctr" fontAlgn="ctr"/>
                      <a:r>
                        <a:rPr lang="en-US" altLang="ja-JP" sz="1050" b="1" i="0" u="none" strike="noStrike" dirty="0" smtClean="0">
                          <a:solidFill>
                            <a:srgbClr val="000000"/>
                          </a:solidFill>
                          <a:latin typeface="Arial"/>
                        </a:rPr>
                        <a:t>(132)</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22.3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27.7</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35.3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36.7</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24.8</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19.3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33" name="正方形/長方形 32"/>
          <p:cNvSpPr/>
          <p:nvPr/>
        </p:nvSpPr>
        <p:spPr>
          <a:xfrm>
            <a:off x="35496" y="2629949"/>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itchFamily="50" charset="-128"/>
                <a:ea typeface="Meiryo UI" pitchFamily="50" charset="-128"/>
                <a:cs typeface="Meiryo UI" pitchFamily="50" charset="-128"/>
              </a:rPr>
              <a:t>人口</a:t>
            </a:r>
            <a:r>
              <a:rPr lang="en-US" altLang="ja-JP" sz="1200" b="1" dirty="0">
                <a:solidFill>
                  <a:schemeClr val="tx1"/>
                </a:solidFill>
                <a:latin typeface="Meiryo UI" pitchFamily="50" charset="-128"/>
                <a:ea typeface="Meiryo UI" pitchFamily="50" charset="-128"/>
                <a:cs typeface="Meiryo UI" pitchFamily="50" charset="-128"/>
              </a:rPr>
              <a:t>1</a:t>
            </a:r>
            <a:r>
              <a:rPr lang="ja-JP" altLang="en-US" sz="1200" b="1" dirty="0">
                <a:solidFill>
                  <a:schemeClr val="tx1"/>
                </a:solidFill>
                <a:latin typeface="Meiryo UI" pitchFamily="50" charset="-128"/>
                <a:ea typeface="Meiryo UI" pitchFamily="50" charset="-128"/>
                <a:cs typeface="Meiryo UI" pitchFamily="50" charset="-128"/>
              </a:rPr>
              <a:t>人あたりの消防予算</a:t>
            </a:r>
            <a:endParaRPr lang="en-US" altLang="ja-JP" sz="1200" b="1" dirty="0">
              <a:solidFill>
                <a:schemeClr val="tx1"/>
              </a:solidFill>
              <a:latin typeface="Meiryo UI" pitchFamily="50" charset="-128"/>
              <a:ea typeface="Meiryo UI" pitchFamily="50" charset="-128"/>
              <a:cs typeface="Meiryo UI"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639867064"/>
              </p:ext>
            </p:extLst>
          </p:nvPr>
        </p:nvGraphicFramePr>
        <p:xfrm>
          <a:off x="6227480" y="2925126"/>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台数（</a:t>
                      </a:r>
                      <a:r>
                        <a:rPr lang="ja-JP" altLang="en-US" sz="800" b="0" i="0" u="none" strike="noStrike" dirty="0">
                          <a:solidFill>
                            <a:srgbClr val="FFFFFF"/>
                          </a:solidFill>
                          <a:latin typeface="Meiryo UI" pitchFamily="50" charset="-128"/>
                          <a:ea typeface="Meiryo UI" pitchFamily="50" charset="-128"/>
                          <a:cs typeface="Meiryo UI" pitchFamily="50" charset="-128"/>
                        </a:rPr>
                        <a:t>台</a:t>
                      </a:r>
                      <a:r>
                        <a:rPr lang="ja-JP" altLang="en-US" sz="800" b="0" i="0" u="none" strike="noStrike" dirty="0" smtClean="0">
                          <a:solidFill>
                            <a:srgbClr val="FFFFFF"/>
                          </a:solidFill>
                          <a:latin typeface="Meiryo UI" pitchFamily="50" charset="-128"/>
                          <a:ea typeface="Meiryo UI" pitchFamily="50" charset="-128"/>
                          <a:cs typeface="Meiryo UI" pitchFamily="50" charset="-128"/>
                        </a:rPr>
                        <a:t>）</a:t>
                      </a:r>
                      <a:endParaRPr lang="ja-JP" altLang="en-US" sz="800" b="0" i="0" u="none" strike="noStrike" dirty="0">
                        <a:solidFill>
                          <a:srgbClr val="FFFFFF"/>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22.4</a:t>
                      </a:r>
                    </a:p>
                    <a:p>
                      <a:pPr algn="ctr" fontAlgn="ctr"/>
                      <a:r>
                        <a:rPr lang="en-US" altLang="ja-JP" sz="1050" b="1" i="0" u="none" strike="noStrike" dirty="0" smtClean="0">
                          <a:solidFill>
                            <a:srgbClr val="000000"/>
                          </a:solidFill>
                          <a:latin typeface="Arial"/>
                        </a:rPr>
                        <a:t>(17.0)</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114</a:t>
                      </a:r>
                    </a:p>
                    <a:p>
                      <a:pPr algn="ctr" fontAlgn="ctr"/>
                      <a:r>
                        <a:rPr lang="en-US" altLang="ja-JP" sz="1050" b="1" i="0" u="none" strike="noStrike" dirty="0" smtClean="0">
                          <a:solidFill>
                            <a:srgbClr val="000000"/>
                          </a:solidFill>
                          <a:latin typeface="Arial"/>
                        </a:rPr>
                        <a:t>(86)</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18.0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19..6</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17.4</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21.9</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21.5</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19.3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35" name="正方形/長方形 34"/>
          <p:cNvSpPr/>
          <p:nvPr/>
        </p:nvSpPr>
        <p:spPr>
          <a:xfrm>
            <a:off x="3131488" y="2629948"/>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itchFamily="50" charset="-128"/>
                <a:ea typeface="Meiryo UI" pitchFamily="50" charset="-128"/>
                <a:cs typeface="Meiryo UI" pitchFamily="50" charset="-128"/>
              </a:rPr>
              <a:t>人口</a:t>
            </a:r>
            <a:r>
              <a:rPr lang="en-US" altLang="ja-JP" sz="1200" b="1" dirty="0">
                <a:solidFill>
                  <a:schemeClr val="tx1"/>
                </a:solidFill>
                <a:latin typeface="Meiryo UI" pitchFamily="50" charset="-128"/>
                <a:ea typeface="Meiryo UI" pitchFamily="50" charset="-128"/>
                <a:cs typeface="Meiryo UI" pitchFamily="50" charset="-128"/>
              </a:rPr>
              <a:t>100</a:t>
            </a:r>
            <a:r>
              <a:rPr lang="ja-JP" altLang="en-US" sz="1200" b="1" dirty="0">
                <a:solidFill>
                  <a:schemeClr val="tx1"/>
                </a:solidFill>
                <a:latin typeface="Meiryo UI" pitchFamily="50" charset="-128"/>
                <a:ea typeface="Meiryo UI" pitchFamily="50" charset="-128"/>
                <a:cs typeface="Meiryo UI" pitchFamily="50" charset="-128"/>
              </a:rPr>
              <a:t>万人あたりのポンプ車</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36" name="正方形/長方形 35"/>
          <p:cNvSpPr/>
          <p:nvPr/>
        </p:nvSpPr>
        <p:spPr>
          <a:xfrm>
            <a:off x="6227480" y="2638557"/>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itchFamily="50" charset="-128"/>
                <a:ea typeface="Meiryo UI" pitchFamily="50" charset="-128"/>
                <a:cs typeface="Meiryo UI" pitchFamily="50" charset="-128"/>
              </a:rPr>
              <a:t>人口</a:t>
            </a:r>
            <a:r>
              <a:rPr lang="en-US" altLang="ja-JP" sz="1200" b="1" dirty="0">
                <a:solidFill>
                  <a:schemeClr val="tx1"/>
                </a:solidFill>
                <a:latin typeface="Meiryo UI" pitchFamily="50" charset="-128"/>
                <a:ea typeface="Meiryo UI" pitchFamily="50" charset="-128"/>
                <a:cs typeface="Meiryo UI" pitchFamily="50" charset="-128"/>
              </a:rPr>
              <a:t>100</a:t>
            </a:r>
            <a:r>
              <a:rPr lang="ja-JP" altLang="en-US" sz="1200" b="1" dirty="0">
                <a:solidFill>
                  <a:schemeClr val="tx1"/>
                </a:solidFill>
                <a:latin typeface="Meiryo UI" pitchFamily="50" charset="-128"/>
                <a:ea typeface="Meiryo UI" pitchFamily="50" charset="-128"/>
                <a:cs typeface="Meiryo UI" pitchFamily="50" charset="-128"/>
              </a:rPr>
              <a:t>万人あたりの救急車</a:t>
            </a:r>
            <a:endParaRPr lang="en-US" altLang="ja-JP" sz="1200" b="1" dirty="0">
              <a:solidFill>
                <a:schemeClr val="tx1"/>
              </a:solidFill>
              <a:latin typeface="Meiryo UI" pitchFamily="50" charset="-128"/>
              <a:ea typeface="Meiryo UI" pitchFamily="50" charset="-128"/>
              <a:cs typeface="Meiryo UI" pitchFamily="50" charset="-128"/>
            </a:endParaRPr>
          </a:p>
        </p:txBody>
      </p:sp>
      <p:graphicFrame>
        <p:nvGraphicFramePr>
          <p:cNvPr id="37" name="表 36"/>
          <p:cNvGraphicFramePr>
            <a:graphicFrameLocks noGrp="1"/>
          </p:cNvGraphicFramePr>
          <p:nvPr>
            <p:extLst>
              <p:ext uri="{D42A27DB-BD31-4B8C-83A1-F6EECF244321}">
                <p14:modId xmlns:p14="http://schemas.microsoft.com/office/powerpoint/2010/main" val="1694351268"/>
              </p:ext>
            </p:extLst>
          </p:nvPr>
        </p:nvGraphicFramePr>
        <p:xfrm>
          <a:off x="35496" y="915868"/>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職員数（</a:t>
                      </a:r>
                      <a:r>
                        <a:rPr lang="ja-JP" altLang="en-US" sz="800" b="0" i="0" u="none" strike="noStrike" dirty="0">
                          <a:solidFill>
                            <a:srgbClr val="FFFFFF"/>
                          </a:solidFill>
                          <a:latin typeface="Meiryo UI" pitchFamily="50" charset="-128"/>
                          <a:ea typeface="Meiryo UI" pitchFamily="50" charset="-128"/>
                          <a:cs typeface="Meiryo UI" pitchFamily="50" charset="-128"/>
                        </a:rPr>
                        <a:t>人</a:t>
                      </a:r>
                      <a:r>
                        <a:rPr lang="ja-JP" altLang="en-US" sz="800" b="0" i="0" u="none" strike="noStrike" dirty="0" smtClean="0">
                          <a:solidFill>
                            <a:srgbClr val="FFFFFF"/>
                          </a:solidFill>
                          <a:latin typeface="Meiryo UI" pitchFamily="50" charset="-128"/>
                          <a:ea typeface="Meiryo UI" pitchFamily="50" charset="-128"/>
                          <a:cs typeface="Meiryo UI" pitchFamily="50" charset="-128"/>
                        </a:rPr>
                        <a:t>）</a:t>
                      </a:r>
                      <a:endParaRPr lang="ja-JP" altLang="en-US" sz="800" b="0" i="0" u="none" strike="noStrike" dirty="0">
                        <a:solidFill>
                          <a:srgbClr val="FFFFFF"/>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125</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0.91</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smtClean="0">
                          <a:solidFill>
                            <a:srgbClr val="000000"/>
                          </a:solidFill>
                          <a:latin typeface="Meiryo UI" pitchFamily="50" charset="-128"/>
                          <a:ea typeface="Meiryo UI" pitchFamily="50" charset="-128"/>
                          <a:cs typeface="Meiryo UI" pitchFamily="50" charset="-128"/>
                        </a:rPr>
                        <a:t>平均</a:t>
                      </a:r>
                      <a:endParaRPr lang="en-US" altLang="ja-JP" sz="1050" b="0" i="0" u="none" strike="noStrike" dirty="0" smtClean="0">
                        <a:solidFill>
                          <a:srgbClr val="000000"/>
                        </a:solidFill>
                        <a:latin typeface="ＭＳ Ｐゴシック"/>
                        <a:ea typeface="+mn-ea"/>
                        <a:cs typeface="+mn-cs"/>
                      </a:endParaRPr>
                    </a:p>
                    <a:p>
                      <a:pPr algn="ctr" fontAlgn="ctr"/>
                      <a:r>
                        <a:rPr lang="en-US" altLang="ja-JP" sz="1050" b="0" i="0" u="none" strike="noStrike" dirty="0" smtClean="0">
                          <a:solidFill>
                            <a:srgbClr val="000000"/>
                          </a:solidFill>
                          <a:latin typeface="Arial" panose="020B0604020202020204" pitchFamily="34" charset="0"/>
                          <a:ea typeface="+mn-ea"/>
                          <a:cs typeface="Arial" panose="020B0604020202020204" pitchFamily="34" charset="0"/>
                        </a:rPr>
                        <a:t>1.06</a:t>
                      </a:r>
                      <a:endParaRPr lang="en-US" altLang="ja-JP" sz="1050" b="0" i="0" u="none" strike="noStrike" dirty="0" smtClean="0">
                        <a:solidFill>
                          <a:srgbClr val="000000"/>
                        </a:solidFill>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smtClean="0">
                          <a:solidFill>
                            <a:srgbClr val="000000"/>
                          </a:solidFill>
                          <a:latin typeface="Arial"/>
                        </a:rPr>
                        <a:t>100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1.12</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1.13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1.03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1.09</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890905385"/>
              </p:ext>
            </p:extLst>
          </p:nvPr>
        </p:nvGraphicFramePr>
        <p:xfrm>
          <a:off x="3131488" y="915867"/>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署所数</a:t>
                      </a:r>
                      <a:endParaRPr lang="en-US" altLang="ja-JP" sz="800" b="0" i="0" u="none" strike="noStrike" dirty="0" smtClean="0">
                        <a:solidFill>
                          <a:srgbClr val="FFFFFF"/>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13.0</a:t>
                      </a:r>
                    </a:p>
                    <a:p>
                      <a:pPr algn="ctr" fontAlgn="ctr"/>
                      <a:r>
                        <a:rPr lang="en-US" altLang="ja-JP" sz="1050" b="1" i="0" u="none" strike="noStrike" dirty="0" smtClean="0">
                          <a:solidFill>
                            <a:srgbClr val="000000"/>
                          </a:solidFill>
                          <a:latin typeface="Arial"/>
                        </a:rPr>
                        <a:t> (9.8)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133</a:t>
                      </a:r>
                      <a:endParaRPr lang="en-US" altLang="ja-JP" sz="1050" b="0" i="0" u="none" strike="noStrike" baseline="0" dirty="0" smtClean="0">
                        <a:solidFill>
                          <a:srgbClr val="000000"/>
                        </a:solidFill>
                        <a:latin typeface="Arial"/>
                      </a:endParaRPr>
                    </a:p>
                    <a:p>
                      <a:pPr algn="ctr" fontAlgn="ctr"/>
                      <a:r>
                        <a:rPr lang="en-US" altLang="ja-JP" sz="1050" b="1" i="0" u="none" strike="noStrike" dirty="0" smtClean="0">
                          <a:solidFill>
                            <a:srgbClr val="000000"/>
                          </a:solidFill>
                          <a:latin typeface="Arial"/>
                        </a:rPr>
                        <a:t>(101)</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9.8</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smtClean="0">
                          <a:solidFill>
                            <a:srgbClr val="000000"/>
                          </a:solidFill>
                          <a:latin typeface="Meiryo UI" pitchFamily="50" charset="-128"/>
                          <a:ea typeface="Meiryo UI" pitchFamily="50" charset="-128"/>
                          <a:cs typeface="Meiryo UI" pitchFamily="50" charset="-128"/>
                        </a:rPr>
                        <a:t>平均</a:t>
                      </a:r>
                      <a:endParaRPr lang="en-US" altLang="ja-JP" sz="1050" b="0" i="0" u="none" strike="noStrike" dirty="0" smtClean="0">
                        <a:solidFill>
                          <a:srgbClr val="000000"/>
                        </a:solidFill>
                        <a:latin typeface="ＭＳ Ｐゴシック"/>
                        <a:ea typeface="+mn-ea"/>
                        <a:cs typeface="+mn-cs"/>
                      </a:endParaRPr>
                    </a:p>
                    <a:p>
                      <a:pPr algn="ctr" fontAlgn="ctr"/>
                      <a:r>
                        <a:rPr lang="en-US" altLang="ja-JP" sz="1050" b="0" i="0" u="none" strike="noStrike" dirty="0" smtClean="0">
                          <a:solidFill>
                            <a:srgbClr val="000000"/>
                          </a:solidFill>
                          <a:latin typeface="Arial" panose="020B0604020202020204" pitchFamily="34" charset="0"/>
                          <a:ea typeface="+mn-ea"/>
                          <a:cs typeface="Arial" panose="020B0604020202020204" pitchFamily="34" charset="0"/>
                        </a:rPr>
                        <a:t>9.7</a:t>
                      </a:r>
                      <a:endParaRPr lang="en-US" altLang="ja-JP" sz="1050" b="0" i="0" u="none" strike="noStrike" dirty="0" smtClean="0">
                        <a:solidFill>
                          <a:srgbClr val="000000"/>
                        </a:solidFill>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smtClean="0">
                          <a:solidFill>
                            <a:srgbClr val="000000"/>
                          </a:solidFill>
                          <a:latin typeface="Arial"/>
                        </a:rPr>
                        <a:t>100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10.1</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12.7</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9.3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6.8</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39" name="正方形/長方形 38"/>
          <p:cNvSpPr/>
          <p:nvPr/>
        </p:nvSpPr>
        <p:spPr>
          <a:xfrm>
            <a:off x="35496" y="620689"/>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itchFamily="50" charset="-128"/>
                <a:ea typeface="Meiryo UI" pitchFamily="50" charset="-128"/>
                <a:cs typeface="Meiryo UI" pitchFamily="50" charset="-128"/>
              </a:rPr>
              <a:t>常住・昼間人口比率</a:t>
            </a:r>
            <a:endParaRPr lang="en-US" altLang="ja-JP" sz="1200" b="1" dirty="0" smtClean="0">
              <a:solidFill>
                <a:schemeClr val="tx1"/>
              </a:solidFill>
              <a:latin typeface="Meiryo UI" pitchFamily="50" charset="-128"/>
              <a:ea typeface="Meiryo UI" pitchFamily="50" charset="-128"/>
              <a:cs typeface="Meiryo UI"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325191870"/>
              </p:ext>
            </p:extLst>
          </p:nvPr>
        </p:nvGraphicFramePr>
        <p:xfrm>
          <a:off x="6227480" y="915866"/>
          <a:ext cx="2808000" cy="1656000"/>
        </p:xfrm>
        <a:graphic>
          <a:graphicData uri="http://schemas.openxmlformats.org/drawingml/2006/table">
            <a:tbl>
              <a:tblPr/>
              <a:tblGrid>
                <a:gridCol w="720000"/>
                <a:gridCol w="648000"/>
                <a:gridCol w="648000"/>
                <a:gridCol w="792000"/>
              </a:tblGrid>
              <a:tr h="216000">
                <a:tc>
                  <a:txBody>
                    <a:bodyPr/>
                    <a:lstStyle/>
                    <a:p>
                      <a:pPr algn="ctr" fontAlgn="ctr"/>
                      <a:r>
                        <a:rPr lang="ja-JP" altLang="en-US" sz="800" b="0" i="0" u="none" strike="noStrike" dirty="0">
                          <a:solidFill>
                            <a:srgbClr val="FFFFFF"/>
                          </a:solidFill>
                          <a:latin typeface="Meiryo UI" pitchFamily="50" charset="-128"/>
                          <a:ea typeface="Meiryo UI" pitchFamily="50" charset="-128"/>
                          <a:cs typeface="Meiryo UI" pitchFamily="50" charset="-128"/>
                        </a:rPr>
                        <a:t>都市名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gridSpan="2">
                  <a:txBody>
                    <a:bodyPr/>
                    <a:lstStyle/>
                    <a:p>
                      <a:pPr algn="ctr" fontAlgn="ctr"/>
                      <a:r>
                        <a:rPr lang="ja-JP" altLang="en-US" sz="800" b="0" i="0" u="none" strike="noStrike" dirty="0" smtClean="0">
                          <a:solidFill>
                            <a:srgbClr val="FFFFFF"/>
                          </a:solidFill>
                          <a:latin typeface="Meiryo UI" pitchFamily="50" charset="-128"/>
                          <a:ea typeface="Meiryo UI" pitchFamily="50" charset="-128"/>
                          <a:cs typeface="Meiryo UI" pitchFamily="50" charset="-128"/>
                        </a:rPr>
                        <a:t>署所数</a:t>
                      </a:r>
                      <a:endParaRPr lang="en-US" altLang="ja-JP" sz="800" b="0" i="0" u="none" strike="noStrike" dirty="0" smtClean="0">
                        <a:solidFill>
                          <a:srgbClr val="FFFFFF"/>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zh-TW" altLang="en-US" sz="800" b="0" i="0" u="none" strike="noStrike" dirty="0">
                          <a:solidFill>
                            <a:srgbClr val="FFFFFF"/>
                          </a:solidFill>
                          <a:latin typeface="Meiryo UI" pitchFamily="50" charset="-128"/>
                          <a:ea typeface="Meiryo UI" pitchFamily="50" charset="-128"/>
                          <a:cs typeface="Meiryo UI" pitchFamily="50" charset="-128"/>
                        </a:rPr>
                        <a:t>平均</a:t>
                      </a:r>
                      <a:r>
                        <a:rPr lang="zh-TW" altLang="en-US" sz="800" b="0" i="0" u="none" strike="noStrike" dirty="0" smtClean="0">
                          <a:solidFill>
                            <a:srgbClr val="FFFFFF"/>
                          </a:solidFill>
                          <a:latin typeface="Meiryo UI" pitchFamily="50" charset="-128"/>
                          <a:ea typeface="Meiryo UI" pitchFamily="50" charset="-128"/>
                          <a:cs typeface="Meiryo UI" pitchFamily="50" charset="-128"/>
                        </a:rPr>
                        <a:t>比較（</a:t>
                      </a:r>
                      <a:r>
                        <a:rPr lang="en-US" altLang="zh-TW" sz="800" b="0" i="0" u="none" strike="noStrike" dirty="0">
                          <a:solidFill>
                            <a:srgbClr val="FFFFFF"/>
                          </a:solidFill>
                          <a:latin typeface="Meiryo UI" pitchFamily="50" charset="-128"/>
                          <a:ea typeface="Meiryo UI" pitchFamily="50" charset="-128"/>
                          <a:cs typeface="Meiryo UI" pitchFamily="50" charset="-128"/>
                        </a:rPr>
                        <a:t>%</a:t>
                      </a:r>
                      <a:r>
                        <a:rPr lang="zh-TW" altLang="en-US" sz="800" b="0" i="0" u="none" strike="noStrike" dirty="0">
                          <a:solidFill>
                            <a:srgbClr val="FFFFFF"/>
                          </a:solidFill>
                          <a:latin typeface="Meiryo UI" pitchFamily="50" charset="-128"/>
                          <a:ea typeface="Meiryo UI" pitchFamily="50" charset="-128"/>
                          <a:cs typeface="Meiryo UI"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大阪市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dirty="0" smtClean="0">
                          <a:solidFill>
                            <a:srgbClr val="000000"/>
                          </a:solidFill>
                          <a:latin typeface="Arial"/>
                        </a:rPr>
                        <a:t>33.2</a:t>
                      </a:r>
                    </a:p>
                    <a:p>
                      <a:pPr algn="ctr" fontAlgn="ctr"/>
                      <a:r>
                        <a:rPr lang="en-US" altLang="ja-JP" sz="1050" b="1" i="0" u="none" strike="noStrike" dirty="0" smtClean="0">
                          <a:solidFill>
                            <a:srgbClr val="000000"/>
                          </a:solidFill>
                          <a:latin typeface="Arial"/>
                        </a:rPr>
                        <a:t>(25.2)</a:t>
                      </a:r>
                      <a:endParaRPr lang="en-US" altLang="ja-JP" sz="105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50" b="0" i="0" u="none" strike="noStrike" dirty="0" smtClean="0">
                          <a:solidFill>
                            <a:srgbClr val="000000"/>
                          </a:solidFill>
                          <a:latin typeface="Arial"/>
                        </a:rPr>
                        <a:t>128</a:t>
                      </a:r>
                    </a:p>
                    <a:p>
                      <a:pPr algn="ctr" fontAlgn="ctr"/>
                      <a:r>
                        <a:rPr lang="en-US" altLang="ja-JP" sz="1050" b="1" i="0" u="none" strike="noStrike" dirty="0" smtClean="0">
                          <a:solidFill>
                            <a:srgbClr val="000000"/>
                          </a:solidFill>
                          <a:latin typeface="Arial"/>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横浜市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26.0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平均</a:t>
                      </a:r>
                      <a:r>
                        <a:rPr lang="ja-JP" altLang="en-US" sz="1050" b="0" i="0" u="none" strike="noStrike" dirty="0">
                          <a:solidFill>
                            <a:srgbClr val="000000"/>
                          </a:solidFill>
                          <a:latin typeface="ＭＳ Ｐゴシック"/>
                        </a:rPr>
                        <a:t/>
                      </a:r>
                      <a:br>
                        <a:rPr lang="ja-JP" altLang="en-US" sz="1050" b="0" i="0" u="none" strike="noStrike" dirty="0">
                          <a:solidFill>
                            <a:srgbClr val="000000"/>
                          </a:solidFill>
                          <a:latin typeface="ＭＳ Ｐゴシック"/>
                        </a:rPr>
                      </a:br>
                      <a:r>
                        <a:rPr lang="en-US" altLang="ja-JP" sz="1050" b="0" i="0" u="none" strike="noStrike" dirty="0" smtClean="0">
                          <a:solidFill>
                            <a:srgbClr val="000000"/>
                          </a:solidFill>
                          <a:latin typeface="Arial"/>
                        </a:rPr>
                        <a:t>26.0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050" b="0" i="0" u="none" strike="noStrike" dirty="0">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名古屋市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28.3</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京都市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36.0</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神戸市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18.9</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16000">
                <a:tc>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福岡市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rgbClr val="000000"/>
                          </a:solidFill>
                          <a:latin typeface="Arial"/>
                        </a:rPr>
                        <a:t>20.6</a:t>
                      </a:r>
                      <a:endParaRPr lang="en-US" altLang="ja-JP" sz="105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1" name="正方形/長方形 40"/>
          <p:cNvSpPr/>
          <p:nvPr/>
        </p:nvSpPr>
        <p:spPr>
          <a:xfrm>
            <a:off x="3131488" y="620688"/>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itchFamily="50" charset="-128"/>
                <a:ea typeface="Meiryo UI" pitchFamily="50" charset="-128"/>
                <a:cs typeface="Meiryo UI" pitchFamily="50" charset="-128"/>
              </a:rPr>
              <a:t>人口</a:t>
            </a:r>
            <a:r>
              <a:rPr lang="en-US" altLang="ja-JP" sz="1200" b="1" dirty="0">
                <a:solidFill>
                  <a:schemeClr val="tx1"/>
                </a:solidFill>
                <a:latin typeface="Meiryo UI" pitchFamily="50" charset="-128"/>
                <a:ea typeface="Meiryo UI" pitchFamily="50" charset="-128"/>
                <a:cs typeface="Meiryo UI" pitchFamily="50" charset="-128"/>
              </a:rPr>
              <a:t>1</a:t>
            </a:r>
            <a:r>
              <a:rPr lang="ja-JP" altLang="en-US" sz="1200" b="1" dirty="0">
                <a:solidFill>
                  <a:schemeClr val="tx1"/>
                </a:solidFill>
                <a:latin typeface="Meiryo UI" pitchFamily="50" charset="-128"/>
                <a:ea typeface="Meiryo UI" pitchFamily="50" charset="-128"/>
                <a:cs typeface="Meiryo UI" pitchFamily="50" charset="-128"/>
              </a:rPr>
              <a:t>万人あたりの職員数</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42" name="正方形/長方形 41"/>
          <p:cNvSpPr/>
          <p:nvPr/>
        </p:nvSpPr>
        <p:spPr>
          <a:xfrm>
            <a:off x="6227480" y="629297"/>
            <a:ext cx="280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itchFamily="50" charset="-128"/>
                <a:ea typeface="Meiryo UI" pitchFamily="50" charset="-128"/>
                <a:cs typeface="Meiryo UI" pitchFamily="50" charset="-128"/>
              </a:rPr>
              <a:t>人口</a:t>
            </a:r>
            <a:r>
              <a:rPr lang="en-US" altLang="ja-JP" sz="1200" b="1" dirty="0">
                <a:solidFill>
                  <a:schemeClr val="tx1"/>
                </a:solidFill>
                <a:latin typeface="Meiryo UI" pitchFamily="50" charset="-128"/>
                <a:ea typeface="Meiryo UI" pitchFamily="50" charset="-128"/>
                <a:cs typeface="Meiryo UI" pitchFamily="50" charset="-128"/>
              </a:rPr>
              <a:t>100</a:t>
            </a:r>
            <a:r>
              <a:rPr lang="ja-JP" altLang="en-US" sz="1200" b="1" dirty="0">
                <a:solidFill>
                  <a:schemeClr val="tx1"/>
                </a:solidFill>
                <a:latin typeface="Meiryo UI" pitchFamily="50" charset="-128"/>
                <a:ea typeface="Meiryo UI" pitchFamily="50" charset="-128"/>
                <a:cs typeface="Meiryo UI" pitchFamily="50" charset="-128"/>
              </a:rPr>
              <a:t>万人あたりの署所数</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5364088" y="6642000"/>
            <a:ext cx="377614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大阪市の（　）内の数値は、昼間人口当たりの数値</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2440" y="548680"/>
            <a:ext cx="7920000" cy="59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schemeClr>
                </a:solidFill>
                <a:latin typeface="Meiryo UI" pitchFamily="50" charset="-128"/>
                <a:ea typeface="Meiryo UI" pitchFamily="50" charset="-128"/>
                <a:cs typeface="Meiryo UI" pitchFamily="50" charset="-128"/>
              </a:rPr>
              <a:t>目　次</a:t>
            </a:r>
            <a:endParaRPr lang="en-US" altLang="ja-JP" sz="2800" b="1" dirty="0" smtClean="0">
              <a:solidFill>
                <a:schemeClr val="tx2">
                  <a:lumMod val="75000"/>
                </a:schemeClr>
              </a:solidFill>
              <a:latin typeface="Meiryo UI" pitchFamily="50" charset="-128"/>
              <a:ea typeface="Meiryo UI" pitchFamily="50" charset="-128"/>
              <a:cs typeface="Meiryo UI" pitchFamily="50" charset="-128"/>
            </a:endParaRPr>
          </a:p>
          <a:p>
            <a:pPr algn="ctr"/>
            <a:endParaRPr lang="en-US" altLang="ja-JP" sz="3200" b="1" dirty="0" smtClean="0">
              <a:solidFill>
                <a:schemeClr val="tx2">
                  <a:lumMod val="75000"/>
                </a:schemeClr>
              </a:solidFill>
              <a:latin typeface="Meiryo UI" pitchFamily="50" charset="-128"/>
              <a:ea typeface="Meiryo UI" pitchFamily="50" charset="-128"/>
              <a:cs typeface="Meiryo UI" pitchFamily="50" charset="-128"/>
            </a:endParaRPr>
          </a:p>
          <a:p>
            <a:r>
              <a:rPr lang="ja-JP" altLang="en-US" sz="2000" dirty="0">
                <a:solidFill>
                  <a:schemeClr val="tx2">
                    <a:lumMod val="75000"/>
                  </a:schemeClr>
                </a:solidFill>
                <a:latin typeface="Meiryo UI" pitchFamily="50" charset="-128"/>
                <a:ea typeface="Meiryo UI" pitchFamily="50" charset="-128"/>
                <a:cs typeface="Meiryo UI" pitchFamily="50" charset="-128"/>
              </a:rPr>
              <a:t>１　消防組織法における消防</a:t>
            </a:r>
            <a:r>
              <a:rPr lang="ja-JP" altLang="en-US" sz="2000" dirty="0" smtClean="0">
                <a:solidFill>
                  <a:schemeClr val="tx2">
                    <a:lumMod val="75000"/>
                  </a:schemeClr>
                </a:solidFill>
                <a:latin typeface="Meiryo UI" pitchFamily="50" charset="-128"/>
                <a:ea typeface="Meiryo UI" pitchFamily="50" charset="-128"/>
                <a:cs typeface="Meiryo UI" pitchFamily="50" charset="-128"/>
              </a:rPr>
              <a:t>責任</a:t>
            </a:r>
            <a:endParaRPr lang="en-US" altLang="ja-JP" sz="2000" dirty="0" smtClean="0">
              <a:solidFill>
                <a:schemeClr val="tx2">
                  <a:lumMod val="75000"/>
                </a:schemeClr>
              </a:solidFill>
              <a:latin typeface="Meiryo UI" pitchFamily="50" charset="-128"/>
              <a:ea typeface="Meiryo UI" pitchFamily="50" charset="-128"/>
              <a:cs typeface="Meiryo UI" pitchFamily="50" charset="-128"/>
            </a:endParaRPr>
          </a:p>
          <a:p>
            <a:endParaRPr lang="en-US" altLang="ja-JP" sz="1600" dirty="0">
              <a:solidFill>
                <a:schemeClr val="tx2">
                  <a:lumMod val="75000"/>
                </a:schemeClr>
              </a:solidFill>
              <a:latin typeface="Meiryo UI" pitchFamily="50" charset="-128"/>
              <a:ea typeface="Meiryo UI" pitchFamily="50" charset="-128"/>
              <a:cs typeface="Meiryo UI" pitchFamily="50" charset="-128"/>
            </a:endParaRPr>
          </a:p>
          <a:p>
            <a:r>
              <a:rPr lang="ja-JP" altLang="en-US" sz="2000" dirty="0">
                <a:solidFill>
                  <a:schemeClr val="tx2">
                    <a:lumMod val="75000"/>
                  </a:schemeClr>
                </a:solidFill>
                <a:latin typeface="Meiryo UI" pitchFamily="50" charset="-128"/>
                <a:ea typeface="Meiryo UI" pitchFamily="50" charset="-128"/>
                <a:cs typeface="Meiryo UI" pitchFamily="50" charset="-128"/>
              </a:rPr>
              <a:t>２　消防が担う「災害」の概念図　</a:t>
            </a:r>
            <a:endParaRPr lang="en-US" altLang="ja-JP" sz="2000" dirty="0" smtClean="0">
              <a:solidFill>
                <a:schemeClr val="tx2">
                  <a:lumMod val="75000"/>
                </a:schemeClr>
              </a:solidFill>
              <a:latin typeface="Meiryo UI" pitchFamily="50" charset="-128"/>
              <a:ea typeface="Meiryo UI" pitchFamily="50" charset="-128"/>
              <a:cs typeface="Meiryo UI" pitchFamily="50" charset="-128"/>
            </a:endParaRPr>
          </a:p>
          <a:p>
            <a:endParaRPr lang="en-US" altLang="ja-JP" sz="1600" dirty="0">
              <a:solidFill>
                <a:schemeClr val="tx2">
                  <a:lumMod val="75000"/>
                </a:schemeClr>
              </a:solidFill>
              <a:latin typeface="Meiryo UI" pitchFamily="50" charset="-128"/>
              <a:ea typeface="Meiryo UI" pitchFamily="50" charset="-128"/>
              <a:cs typeface="Meiryo UI" pitchFamily="50" charset="-128"/>
            </a:endParaRPr>
          </a:p>
          <a:p>
            <a:r>
              <a:rPr lang="ja-JP" altLang="en-US" sz="2000" dirty="0">
                <a:solidFill>
                  <a:schemeClr val="tx2">
                    <a:lumMod val="75000"/>
                  </a:schemeClr>
                </a:solidFill>
                <a:latin typeface="Meiryo UI" pitchFamily="50" charset="-128"/>
                <a:ea typeface="Meiryo UI" pitchFamily="50" charset="-128"/>
                <a:cs typeface="Meiryo UI" pitchFamily="50" charset="-128"/>
              </a:rPr>
              <a:t>３　消防局の業務分類</a:t>
            </a:r>
            <a:endParaRPr lang="en-US" altLang="ja-JP" sz="2000" dirty="0" smtClean="0">
              <a:solidFill>
                <a:schemeClr val="tx2">
                  <a:lumMod val="75000"/>
                </a:schemeClr>
              </a:solidFill>
              <a:latin typeface="Meiryo UI" pitchFamily="50" charset="-128"/>
              <a:ea typeface="Meiryo UI" pitchFamily="50" charset="-128"/>
              <a:cs typeface="Meiryo UI" pitchFamily="50" charset="-128"/>
            </a:endParaRPr>
          </a:p>
          <a:p>
            <a:endParaRPr lang="en-US" altLang="ja-JP" sz="1600" dirty="0" smtClean="0">
              <a:solidFill>
                <a:schemeClr val="tx2">
                  <a:lumMod val="75000"/>
                </a:schemeClr>
              </a:solidFill>
              <a:latin typeface="Meiryo UI" pitchFamily="50" charset="-128"/>
              <a:ea typeface="Meiryo UI" pitchFamily="50" charset="-128"/>
              <a:cs typeface="Meiryo UI" pitchFamily="50" charset="-128"/>
            </a:endParaRPr>
          </a:p>
          <a:p>
            <a:r>
              <a:rPr lang="ja-JP" altLang="en-US" sz="2000" dirty="0" smtClean="0">
                <a:solidFill>
                  <a:schemeClr val="tx2">
                    <a:lumMod val="75000"/>
                  </a:schemeClr>
                </a:solidFill>
                <a:latin typeface="Meiryo UI" pitchFamily="50" charset="-128"/>
                <a:ea typeface="Meiryo UI" pitchFamily="50" charset="-128"/>
                <a:cs typeface="Meiryo UI" pitchFamily="50" charset="-128"/>
              </a:rPr>
              <a:t>４　消防局の組織と職員数</a:t>
            </a:r>
            <a:endParaRPr lang="en-US" altLang="ja-JP" sz="2000" dirty="0" smtClean="0">
              <a:solidFill>
                <a:schemeClr val="tx2">
                  <a:lumMod val="75000"/>
                </a:schemeClr>
              </a:solidFill>
              <a:latin typeface="Meiryo UI" pitchFamily="50" charset="-128"/>
              <a:ea typeface="Meiryo UI" pitchFamily="50" charset="-128"/>
              <a:cs typeface="Meiryo UI" pitchFamily="50" charset="-128"/>
            </a:endParaRPr>
          </a:p>
          <a:p>
            <a:endParaRPr lang="en-US" altLang="ja-JP" sz="1600" dirty="0" smtClean="0">
              <a:solidFill>
                <a:schemeClr val="tx2">
                  <a:lumMod val="75000"/>
                </a:schemeClr>
              </a:solidFill>
              <a:latin typeface="Meiryo UI" pitchFamily="50" charset="-128"/>
              <a:ea typeface="Meiryo UI" pitchFamily="50" charset="-128"/>
              <a:cs typeface="Meiryo UI" pitchFamily="50" charset="-128"/>
            </a:endParaRPr>
          </a:p>
          <a:p>
            <a:r>
              <a:rPr lang="ja-JP" altLang="en-US" sz="2000" dirty="0" smtClean="0">
                <a:solidFill>
                  <a:schemeClr val="tx2">
                    <a:lumMod val="75000"/>
                  </a:schemeClr>
                </a:solidFill>
                <a:latin typeface="Meiryo UI" pitchFamily="50" charset="-128"/>
                <a:ea typeface="Meiryo UI" pitchFamily="50" charset="-128"/>
                <a:cs typeface="Meiryo UI" pitchFamily="50" charset="-128"/>
              </a:rPr>
              <a:t>５</a:t>
            </a:r>
            <a:r>
              <a:rPr lang="ja-JP" altLang="en-US" sz="2000" dirty="0">
                <a:solidFill>
                  <a:schemeClr val="tx2">
                    <a:lumMod val="75000"/>
                  </a:schemeClr>
                </a:solidFill>
                <a:latin typeface="Meiryo UI" pitchFamily="50" charset="-128"/>
                <a:ea typeface="Meiryo UI" pitchFamily="50" charset="-128"/>
                <a:cs typeface="Meiryo UI" pitchFamily="50" charset="-128"/>
              </a:rPr>
              <a:t>　消防施設の分布図と消防機械等</a:t>
            </a:r>
            <a:endParaRPr lang="en-US" altLang="ja-JP" sz="2000" dirty="0">
              <a:solidFill>
                <a:schemeClr val="tx2">
                  <a:lumMod val="75000"/>
                </a:schemeClr>
              </a:solidFill>
              <a:latin typeface="Meiryo UI" pitchFamily="50" charset="-128"/>
              <a:ea typeface="Meiryo UI" pitchFamily="50" charset="-128"/>
              <a:cs typeface="Meiryo UI" pitchFamily="50" charset="-128"/>
            </a:endParaRPr>
          </a:p>
          <a:p>
            <a:endParaRPr lang="en-US" altLang="ja-JP" sz="1600" dirty="0" smtClean="0">
              <a:solidFill>
                <a:schemeClr val="tx2">
                  <a:lumMod val="75000"/>
                </a:schemeClr>
              </a:solidFill>
              <a:latin typeface="Meiryo UI" pitchFamily="50" charset="-128"/>
              <a:ea typeface="Meiryo UI" pitchFamily="50" charset="-128"/>
              <a:cs typeface="Meiryo UI" pitchFamily="50" charset="-128"/>
            </a:endParaRPr>
          </a:p>
          <a:p>
            <a:r>
              <a:rPr lang="ja-JP" altLang="en-US" sz="2000" dirty="0" smtClean="0">
                <a:solidFill>
                  <a:schemeClr val="tx2">
                    <a:lumMod val="75000"/>
                  </a:schemeClr>
                </a:solidFill>
                <a:latin typeface="Meiryo UI" pitchFamily="50" charset="-128"/>
                <a:ea typeface="Meiryo UI" pitchFamily="50" charset="-128"/>
                <a:cs typeface="Meiryo UI" pitchFamily="50" charset="-128"/>
              </a:rPr>
              <a:t>６　消防局の予算</a:t>
            </a:r>
            <a:endParaRPr lang="en-US" altLang="ja-JP" sz="2000" dirty="0" smtClean="0">
              <a:solidFill>
                <a:schemeClr val="tx2">
                  <a:lumMod val="75000"/>
                </a:schemeClr>
              </a:solidFill>
              <a:latin typeface="Meiryo UI" pitchFamily="50" charset="-128"/>
              <a:ea typeface="Meiryo UI" pitchFamily="50" charset="-128"/>
              <a:cs typeface="Meiryo UI" pitchFamily="50" charset="-128"/>
            </a:endParaRPr>
          </a:p>
          <a:p>
            <a:endParaRPr lang="en-US" altLang="ja-JP" sz="1600" dirty="0" smtClean="0">
              <a:solidFill>
                <a:schemeClr val="tx2">
                  <a:lumMod val="75000"/>
                </a:schemeClr>
              </a:solidFill>
              <a:latin typeface="Meiryo UI" pitchFamily="50" charset="-128"/>
              <a:ea typeface="Meiryo UI" pitchFamily="50" charset="-128"/>
              <a:cs typeface="Meiryo UI" pitchFamily="50" charset="-128"/>
            </a:endParaRPr>
          </a:p>
          <a:p>
            <a:r>
              <a:rPr lang="ja-JP" altLang="en-US" sz="2000" dirty="0" smtClean="0">
                <a:solidFill>
                  <a:schemeClr val="tx2">
                    <a:lumMod val="75000"/>
                  </a:schemeClr>
                </a:solidFill>
                <a:latin typeface="Meiryo UI" pitchFamily="50" charset="-128"/>
                <a:ea typeface="Meiryo UI" pitchFamily="50" charset="-128"/>
                <a:cs typeface="Meiryo UI" pitchFamily="50" charset="-128"/>
              </a:rPr>
              <a:t>７　災害出場件数の推移</a:t>
            </a:r>
            <a:endParaRPr lang="en-US" altLang="ja-JP" sz="2000" dirty="0" smtClean="0">
              <a:solidFill>
                <a:schemeClr val="tx2">
                  <a:lumMod val="75000"/>
                </a:schemeClr>
              </a:solidFill>
              <a:latin typeface="Meiryo UI" pitchFamily="50" charset="-128"/>
              <a:ea typeface="Meiryo UI" pitchFamily="50" charset="-128"/>
              <a:cs typeface="Meiryo UI" pitchFamily="50" charset="-128"/>
            </a:endParaRPr>
          </a:p>
          <a:p>
            <a:endParaRPr lang="en-US" altLang="ja-JP" sz="1600" dirty="0" smtClean="0">
              <a:solidFill>
                <a:schemeClr val="tx2">
                  <a:lumMod val="75000"/>
                </a:schemeClr>
              </a:solidFill>
              <a:latin typeface="Meiryo UI" pitchFamily="50" charset="-128"/>
              <a:ea typeface="Meiryo UI" pitchFamily="50" charset="-128"/>
              <a:cs typeface="Meiryo UI" pitchFamily="50" charset="-128"/>
            </a:endParaRPr>
          </a:p>
          <a:p>
            <a:r>
              <a:rPr lang="ja-JP" altLang="en-US" sz="2000" dirty="0">
                <a:solidFill>
                  <a:schemeClr val="tx2">
                    <a:lumMod val="75000"/>
                  </a:schemeClr>
                </a:solidFill>
                <a:latin typeface="Meiryo UI" pitchFamily="50" charset="-128"/>
                <a:ea typeface="Meiryo UI" pitchFamily="50" charset="-128"/>
                <a:cs typeface="Meiryo UI" pitchFamily="50" charset="-128"/>
              </a:rPr>
              <a:t>８</a:t>
            </a:r>
            <a:r>
              <a:rPr lang="ja-JP" altLang="en-US" sz="2000" dirty="0" smtClean="0">
                <a:solidFill>
                  <a:schemeClr val="tx2">
                    <a:lumMod val="75000"/>
                  </a:schemeClr>
                </a:solidFill>
                <a:latin typeface="Meiryo UI" pitchFamily="50" charset="-128"/>
                <a:ea typeface="Meiryo UI" pitchFamily="50" charset="-128"/>
                <a:cs typeface="Meiryo UI" pitchFamily="50" charset="-128"/>
              </a:rPr>
              <a:t>　大都市</a:t>
            </a:r>
            <a:r>
              <a:rPr lang="ja-JP" altLang="en-US" sz="2000" dirty="0">
                <a:solidFill>
                  <a:schemeClr val="tx2">
                    <a:lumMod val="75000"/>
                  </a:schemeClr>
                </a:solidFill>
                <a:latin typeface="Meiryo UI" pitchFamily="50" charset="-128"/>
                <a:ea typeface="Meiryo UI" pitchFamily="50" charset="-128"/>
                <a:cs typeface="Meiryo UI" pitchFamily="50" charset="-128"/>
              </a:rPr>
              <a:t>比較　</a:t>
            </a:r>
            <a:r>
              <a:rPr lang="ja-JP" altLang="en-US" sz="1400" dirty="0">
                <a:solidFill>
                  <a:schemeClr val="tx2">
                    <a:lumMod val="75000"/>
                  </a:schemeClr>
                </a:solidFill>
                <a:latin typeface="Meiryo UI" pitchFamily="50" charset="-128"/>
                <a:ea typeface="Meiryo UI" pitchFamily="50" charset="-128"/>
                <a:cs typeface="Meiryo UI" pitchFamily="50" charset="-128"/>
              </a:rPr>
              <a:t>－消防力・災害件数</a:t>
            </a:r>
            <a:r>
              <a:rPr lang="ja-JP" altLang="en-US" sz="1400" dirty="0" err="1" smtClean="0">
                <a:solidFill>
                  <a:schemeClr val="tx2">
                    <a:lumMod val="75000"/>
                  </a:schemeClr>
                </a:solidFill>
                <a:latin typeface="Meiryo UI" pitchFamily="50" charset="-128"/>
                <a:ea typeface="Meiryo UI" pitchFamily="50" charset="-128"/>
                <a:cs typeface="Meiryo UI" pitchFamily="50" charset="-128"/>
              </a:rPr>
              <a:t>ー</a:t>
            </a:r>
            <a:endParaRPr lang="en-US" altLang="ja-JP" sz="1400" dirty="0" smtClean="0">
              <a:solidFill>
                <a:schemeClr val="tx2">
                  <a:lumMod val="75000"/>
                </a:schemeClr>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１　消防組織法における消防責任</a:t>
            </a:r>
            <a:r>
              <a:rPr lang="ja-JP" altLang="en-US" sz="2000" dirty="0">
                <a:solidFill>
                  <a:schemeClr val="tx1"/>
                </a:solidFill>
                <a:latin typeface="ＭＳ Ｐゴシック" pitchFamily="50" charset="-128"/>
                <a:ea typeface="Meiryo UI" pitchFamily="50" charset="-128"/>
                <a:cs typeface="Meiryo UI" pitchFamily="50" charset="-128"/>
              </a:rPr>
              <a:t>　　　　　　</a:t>
            </a:r>
          </a:p>
        </p:txBody>
      </p:sp>
      <p:sp>
        <p:nvSpPr>
          <p:cNvPr id="45" name="Rectangle 4"/>
          <p:cNvSpPr>
            <a:spLocks noChangeArrowheads="1"/>
          </p:cNvSpPr>
          <p:nvPr/>
        </p:nvSpPr>
        <p:spPr bwMode="auto">
          <a:xfrm>
            <a:off x="179388" y="692696"/>
            <a:ext cx="122396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1pPr>
            <a:lvl2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2pPr>
            <a:lvl3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3pPr>
            <a:lvl4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4pPr>
            <a:lvl5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5pPr>
            <a:lvl6pPr marL="4572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6pPr>
            <a:lvl7pPr marL="9144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7pPr>
            <a:lvl8pPr marL="13716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8pPr>
            <a:lvl9pPr marL="18288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9pPr>
          </a:lstStyle>
          <a:p>
            <a:pPr>
              <a:buClrTx/>
              <a:buFontTx/>
              <a:buNone/>
            </a:pPr>
            <a:r>
              <a:rPr lang="en-US" altLang="ja-JP" sz="1800" b="1" dirty="0">
                <a:solidFill>
                  <a:schemeClr val="accent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市町村</a:t>
            </a:r>
          </a:p>
        </p:txBody>
      </p:sp>
      <p:sp>
        <p:nvSpPr>
          <p:cNvPr id="46" name="Text Box 5"/>
          <p:cNvSpPr txBox="1">
            <a:spLocks noChangeArrowheads="1"/>
          </p:cNvSpPr>
          <p:nvPr/>
        </p:nvSpPr>
        <p:spPr bwMode="auto">
          <a:xfrm>
            <a:off x="323528" y="3409255"/>
            <a:ext cx="1295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FontTx/>
              <a:buNone/>
            </a:pPr>
            <a:r>
              <a:rPr lang="en-US" altLang="ja-JP" sz="1400" b="1" dirty="0">
                <a:solidFill>
                  <a:schemeClr val="accent2"/>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特別区</a:t>
            </a:r>
          </a:p>
        </p:txBody>
      </p:sp>
      <p:sp>
        <p:nvSpPr>
          <p:cNvPr id="52" name="Rectangle 10"/>
          <p:cNvSpPr>
            <a:spLocks noChangeArrowheads="1"/>
          </p:cNvSpPr>
          <p:nvPr/>
        </p:nvSpPr>
        <p:spPr bwMode="auto">
          <a:xfrm>
            <a:off x="333486" y="5805392"/>
            <a:ext cx="8568000"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1pPr>
            <a:lvl2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2pPr>
            <a:lvl3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3pPr>
            <a:lvl4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4pPr>
            <a:lvl5pPr>
              <a:spcBef>
                <a:spcPct val="0"/>
              </a:spcBef>
              <a:defRPr kumimoji="1" sz="2400">
                <a:solidFill>
                  <a:schemeClr val="bg1"/>
                </a:solidFill>
                <a:latin typeface="ＭＳ Ｐゴシック" panose="020B0600070205080204" pitchFamily="50" charset="-128"/>
                <a:ea typeface="ＭＳ Ｐゴシック" panose="020B0600070205080204" pitchFamily="50" charset="-128"/>
              </a:defRPr>
            </a:lvl5pPr>
            <a:lvl6pPr marL="4572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6pPr>
            <a:lvl7pPr marL="9144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7pPr>
            <a:lvl8pPr marL="13716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8pPr>
            <a:lvl9pPr marL="1828800" fontAlgn="base">
              <a:spcBef>
                <a:spcPct val="0"/>
              </a:spcBef>
              <a:spcAft>
                <a:spcPct val="0"/>
              </a:spcAft>
              <a:defRPr kumimoji="1" sz="2400">
                <a:solidFill>
                  <a:schemeClr val="bg1"/>
                </a:solidFill>
                <a:latin typeface="ＭＳ Ｐゴシック" panose="020B0600070205080204" pitchFamily="50" charset="-128"/>
                <a:ea typeface="ＭＳ Ｐゴシック" panose="020B0600070205080204" pitchFamily="50" charset="-128"/>
              </a:defRPr>
            </a:lvl9pPr>
          </a:lstStyle>
          <a:p>
            <a:pPr>
              <a:buClrTx/>
              <a:buFontTx/>
              <a:buNone/>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解説</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第</a:t>
            </a:r>
            <a:r>
              <a:rPr lang="en-US" altLang="ja-JP" sz="1200" dirty="0" smtClean="0">
                <a:solidFill>
                  <a:schemeClr val="tx1"/>
                </a:solidFill>
                <a:latin typeface="Meiryo UI" panose="020B0604030504040204" pitchFamily="50" charset="-128"/>
                <a:ea typeface="Meiryo UI" panose="020B0604030504040204" pitchFamily="50" charset="-128"/>
              </a:rPr>
              <a:t>26</a:t>
            </a:r>
            <a:r>
              <a:rPr lang="ja-JP" altLang="en-US" sz="1200" dirty="0">
                <a:solidFill>
                  <a:schemeClr val="tx1"/>
                </a:solidFill>
                <a:latin typeface="Meiryo UI" panose="020B0604030504040204" pitchFamily="50" charset="-128"/>
                <a:ea typeface="Meiryo UI" panose="020B0604030504040204" pitchFamily="50" charset="-128"/>
              </a:rPr>
              <a:t>条に規定される「特別区が連合して</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責任を有する。」とは、昭和</a:t>
            </a:r>
            <a:r>
              <a:rPr lang="en-US" altLang="ja-JP" sz="1200" dirty="0">
                <a:solidFill>
                  <a:schemeClr val="tx1"/>
                </a:solidFill>
                <a:latin typeface="Meiryo UI" panose="020B0604030504040204" pitchFamily="50" charset="-128"/>
                <a:ea typeface="Meiryo UI" panose="020B0604030504040204" pitchFamily="50" charset="-128"/>
              </a:rPr>
              <a:t>23</a:t>
            </a:r>
            <a:r>
              <a:rPr lang="ja-JP" altLang="en-US" sz="1200" dirty="0">
                <a:solidFill>
                  <a:schemeClr val="tx1"/>
                </a:solidFill>
                <a:latin typeface="Meiryo UI" panose="020B0604030504040204" pitchFamily="50" charset="-128"/>
                <a:ea typeface="Meiryo UI" panose="020B0604030504040204" pitchFamily="50" charset="-128"/>
              </a:rPr>
              <a:t>年内事局長官通知により地方自治法上の</a:t>
            </a:r>
            <a:r>
              <a:rPr lang="ja-JP" altLang="en-US" sz="1200" b="1" u="sng" dirty="0">
                <a:solidFill>
                  <a:schemeClr val="tx1"/>
                </a:solidFill>
                <a:latin typeface="Meiryo UI" panose="020B0604030504040204" pitchFamily="50" charset="-128"/>
                <a:ea typeface="Meiryo UI" panose="020B0604030504040204" pitchFamily="50" charset="-128"/>
              </a:rPr>
              <a:t>一部事務</a:t>
            </a:r>
            <a:r>
              <a:rPr lang="ja-JP" altLang="en-US" sz="1200" b="1" u="sng" dirty="0" smtClean="0">
                <a:solidFill>
                  <a:schemeClr val="tx1"/>
                </a:solidFill>
                <a:latin typeface="Meiryo UI" panose="020B0604030504040204" pitchFamily="50" charset="-128"/>
                <a:ea typeface="Meiryo UI" panose="020B0604030504040204" pitchFamily="50" charset="-128"/>
              </a:rPr>
              <a:t>組合　</a:t>
            </a:r>
            <a:endParaRPr lang="en-US" altLang="ja-JP" sz="1200" b="1" u="sng" dirty="0" smtClean="0">
              <a:solidFill>
                <a:schemeClr val="tx1"/>
              </a:solidFill>
              <a:latin typeface="Meiryo UI" panose="020B0604030504040204" pitchFamily="50" charset="-128"/>
              <a:ea typeface="Meiryo UI" panose="020B0604030504040204" pitchFamily="50" charset="-128"/>
            </a:endParaRPr>
          </a:p>
          <a:p>
            <a:pPr>
              <a:buClrTx/>
              <a:buFontTx/>
              <a:buNone/>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rPr>
              <a:t>を</a:t>
            </a:r>
            <a:r>
              <a:rPr lang="ja-JP" altLang="en-US" sz="1200" b="1" u="sng" dirty="0">
                <a:solidFill>
                  <a:schemeClr val="tx1"/>
                </a:solidFill>
                <a:latin typeface="Meiryo UI" panose="020B0604030504040204" pitchFamily="50" charset="-128"/>
                <a:ea typeface="Meiryo UI" panose="020B0604030504040204" pitchFamily="50" charset="-128"/>
              </a:rPr>
              <a:t>組織することではない</a:t>
            </a:r>
            <a:r>
              <a:rPr lang="ja-JP" altLang="en-US" sz="1200" dirty="0">
                <a:solidFill>
                  <a:schemeClr val="tx1"/>
                </a:solidFill>
                <a:latin typeface="Meiryo UI" panose="020B0604030504040204" pitchFamily="50" charset="-128"/>
                <a:ea typeface="Meiryo UI" panose="020B0604030504040204" pitchFamily="50" charset="-128"/>
              </a:rPr>
              <a:t>とされている</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buClrTx/>
              <a:buFontTx/>
              <a:buNone/>
            </a:pPr>
            <a:endParaRPr lang="en-US" altLang="ja-JP" sz="800" dirty="0" smtClean="0">
              <a:solidFill>
                <a:schemeClr val="tx1"/>
              </a:solidFill>
              <a:latin typeface="Meiryo UI" panose="020B0604030504040204" pitchFamily="50" charset="-128"/>
              <a:ea typeface="Meiryo UI" panose="020B0604030504040204" pitchFamily="50" charset="-128"/>
            </a:endParaRPr>
          </a:p>
          <a:p>
            <a:pPr>
              <a:buClrTx/>
              <a:buFontTx/>
              <a:buNone/>
            </a:pPr>
            <a:r>
              <a:rPr lang="ja-JP" altLang="en-US" sz="1200" dirty="0" smtClean="0">
                <a:solidFill>
                  <a:schemeClr val="tx1"/>
                </a:solidFill>
                <a:latin typeface="Meiryo UI" panose="020B0604030504040204" pitchFamily="50" charset="-128"/>
                <a:ea typeface="Meiryo UI" panose="020B0604030504040204" pitchFamily="50" charset="-128"/>
              </a:rPr>
              <a:t>　　特別</a:t>
            </a:r>
            <a:r>
              <a:rPr lang="ja-JP" altLang="en-US" sz="1200" dirty="0">
                <a:solidFill>
                  <a:schemeClr val="tx1"/>
                </a:solidFill>
                <a:latin typeface="Meiryo UI" panose="020B0604030504040204" pitchFamily="50" charset="-128"/>
                <a:ea typeface="Meiryo UI" panose="020B0604030504040204" pitchFamily="50" charset="-128"/>
              </a:rPr>
              <a:t>区の存する区域全体を成立基盤とする地方公共団体は存しないので、特別区の消防は</a:t>
            </a:r>
            <a:r>
              <a:rPr lang="ja-JP" altLang="en-US" sz="1200" b="1" u="sng" dirty="0">
                <a:solidFill>
                  <a:schemeClr val="tx1"/>
                </a:solidFill>
                <a:latin typeface="Meiryo UI" panose="020B0604030504040204" pitchFamily="50" charset="-128"/>
                <a:ea typeface="Meiryo UI" panose="020B0604030504040204" pitchFamily="50" charset="-128"/>
              </a:rPr>
              <a:t>都知事がこれを管理する</a:t>
            </a:r>
            <a:r>
              <a:rPr lang="ja-JP" altLang="en-US" sz="1200" dirty="0">
                <a:solidFill>
                  <a:schemeClr val="tx1"/>
                </a:solidFill>
                <a:latin typeface="Meiryo UI" panose="020B0604030504040204" pitchFamily="50" charset="-128"/>
                <a:ea typeface="Meiryo UI" panose="020B0604030504040204" pitchFamily="50" charset="-128"/>
              </a:rPr>
              <a:t>こととなっている。</a:t>
            </a:r>
          </a:p>
        </p:txBody>
      </p:sp>
      <p:sp>
        <p:nvSpPr>
          <p:cNvPr id="2" name="正方形/長方形 1"/>
          <p:cNvSpPr/>
          <p:nvPr/>
        </p:nvSpPr>
        <p:spPr>
          <a:xfrm>
            <a:off x="324520" y="1051949"/>
            <a:ext cx="8351936" cy="194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（市町村の消防に関する責任）</a:t>
            </a:r>
          </a:p>
          <a:p>
            <a:r>
              <a:rPr lang="ja-JP" altLang="en-US" sz="1400" b="1" dirty="0">
                <a:solidFill>
                  <a:schemeClr val="tx1"/>
                </a:solidFill>
                <a:latin typeface="Meiryo UI" panose="020B0604030504040204" pitchFamily="50" charset="-128"/>
                <a:ea typeface="Meiryo UI" panose="020B0604030504040204" pitchFamily="50" charset="-128"/>
              </a:rPr>
              <a:t>第６条</a:t>
            </a:r>
            <a:r>
              <a:rPr lang="ja-JP" altLang="en-US" sz="1400" dirty="0">
                <a:solidFill>
                  <a:schemeClr val="tx1"/>
                </a:solidFill>
                <a:latin typeface="Meiryo UI" panose="020B0604030504040204" pitchFamily="50" charset="-128"/>
                <a:ea typeface="Meiryo UI" panose="020B0604030504040204" pitchFamily="50" charset="-128"/>
              </a:rPr>
              <a:t>　市町村は、当該市町村の区域</a:t>
            </a:r>
            <a:r>
              <a:rPr lang="ja-JP" altLang="en-US" sz="1400" dirty="0" smtClean="0">
                <a:solidFill>
                  <a:schemeClr val="tx1"/>
                </a:solidFill>
                <a:latin typeface="Meiryo UI" panose="020B0604030504040204" pitchFamily="50" charset="-128"/>
                <a:ea typeface="Meiryo UI" panose="020B0604030504040204" pitchFamily="50" charset="-128"/>
              </a:rPr>
              <a:t>における</a:t>
            </a:r>
            <a:r>
              <a:rPr lang="ja-JP" altLang="en-US" sz="1400" dirty="0">
                <a:solidFill>
                  <a:schemeClr val="tx1"/>
                </a:solidFill>
                <a:latin typeface="Meiryo UI" panose="020B0604030504040204" pitchFamily="50" charset="-128"/>
                <a:ea typeface="Meiryo UI" panose="020B0604030504040204" pitchFamily="50" charset="-128"/>
              </a:rPr>
              <a:t>消防を十分に果たすべき責任</a:t>
            </a:r>
            <a:r>
              <a:rPr lang="ja-JP" altLang="en-US" sz="1400" dirty="0" smtClean="0">
                <a:solidFill>
                  <a:schemeClr val="tx1"/>
                </a:solidFill>
                <a:latin typeface="Meiryo UI" panose="020B0604030504040204" pitchFamily="50" charset="-128"/>
                <a:ea typeface="Meiryo UI" panose="020B0604030504040204" pitchFamily="50" charset="-128"/>
              </a:rPr>
              <a:t>を有する</a:t>
            </a:r>
            <a:r>
              <a:rPr lang="ja-JP" altLang="en-US" sz="1400" dirty="0">
                <a:solidFill>
                  <a:schemeClr val="tx1"/>
                </a:solidFill>
                <a:latin typeface="Meiryo UI" panose="020B0604030504040204" pitchFamily="50" charset="-128"/>
                <a:ea typeface="Meiryo UI" panose="020B0604030504040204" pitchFamily="50" charset="-128"/>
              </a:rPr>
              <a:t>。</a:t>
            </a:r>
          </a:p>
          <a:p>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（市町村の消防の管理）</a:t>
            </a:r>
          </a:p>
          <a:p>
            <a:r>
              <a:rPr lang="ja-JP" altLang="en-US" sz="1400" b="1" dirty="0">
                <a:solidFill>
                  <a:schemeClr val="tx1"/>
                </a:solidFill>
                <a:latin typeface="Meiryo UI" panose="020B0604030504040204" pitchFamily="50" charset="-128"/>
                <a:ea typeface="Meiryo UI" panose="020B0604030504040204" pitchFamily="50" charset="-128"/>
              </a:rPr>
              <a:t>第７条</a:t>
            </a:r>
            <a:r>
              <a:rPr lang="ja-JP" altLang="en-US" sz="1400" dirty="0">
                <a:solidFill>
                  <a:schemeClr val="tx1"/>
                </a:solidFill>
                <a:latin typeface="Meiryo UI" panose="020B0604030504040204" pitchFamily="50" charset="-128"/>
                <a:ea typeface="Meiryo UI" panose="020B0604030504040204" pitchFamily="50" charset="-128"/>
              </a:rPr>
              <a:t>　市町村の消防は、条例に従い</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rPr>
              <a:t>市町</a:t>
            </a:r>
            <a:r>
              <a:rPr lang="ja-JP" altLang="en-US" sz="1400" b="1" u="sng" dirty="0">
                <a:solidFill>
                  <a:schemeClr val="tx1"/>
                </a:solidFill>
                <a:latin typeface="Meiryo UI" panose="020B0604030504040204" pitchFamily="50" charset="-128"/>
                <a:ea typeface="Meiryo UI" panose="020B0604030504040204" pitchFamily="50" charset="-128"/>
              </a:rPr>
              <a:t>村長</a:t>
            </a:r>
            <a:r>
              <a:rPr lang="ja-JP" altLang="en-US" sz="1400" dirty="0">
                <a:solidFill>
                  <a:schemeClr val="tx1"/>
                </a:solidFill>
                <a:latin typeface="Meiryo UI" panose="020B0604030504040204" pitchFamily="50" charset="-128"/>
                <a:ea typeface="Meiryo UI" panose="020B0604030504040204" pitchFamily="50" charset="-128"/>
              </a:rPr>
              <a:t>がこれを管理する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（市町村の消防に要する費用） </a:t>
            </a:r>
          </a:p>
          <a:p>
            <a:r>
              <a:rPr lang="ja-JP" altLang="en-US" sz="1400" b="1" dirty="0" smtClean="0">
                <a:solidFill>
                  <a:schemeClr val="tx1"/>
                </a:solidFill>
                <a:latin typeface="Meiryo UI" panose="020B0604030504040204" pitchFamily="50" charset="-128"/>
                <a:ea typeface="Meiryo UI" panose="020B0604030504040204" pitchFamily="50" charset="-128"/>
              </a:rPr>
              <a:t>第８条</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市町村の消防に要する費用は、当該市町村がこれを負担しなければならない。</a:t>
            </a:r>
          </a:p>
        </p:txBody>
      </p:sp>
      <p:sp>
        <p:nvSpPr>
          <p:cNvPr id="54" name="正方形/長方形 53"/>
          <p:cNvSpPr/>
          <p:nvPr/>
        </p:nvSpPr>
        <p:spPr>
          <a:xfrm>
            <a:off x="468660" y="3717256"/>
            <a:ext cx="8207796" cy="2016000"/>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（特別区の消防に関する責任）</a:t>
            </a:r>
          </a:p>
          <a:p>
            <a:r>
              <a:rPr lang="ja-JP" altLang="en-US" sz="1200" b="1" dirty="0">
                <a:solidFill>
                  <a:schemeClr val="tx1"/>
                </a:solidFill>
                <a:latin typeface="Meiryo UI" panose="020B0604030504040204" pitchFamily="50" charset="-128"/>
                <a:ea typeface="Meiryo UI" panose="020B0604030504040204" pitchFamily="50" charset="-128"/>
              </a:rPr>
              <a:t>第</a:t>
            </a:r>
            <a:r>
              <a:rPr lang="en-US" altLang="ja-JP" sz="1200" b="1" dirty="0">
                <a:solidFill>
                  <a:schemeClr val="tx1"/>
                </a:solidFill>
                <a:latin typeface="Meiryo UI" panose="020B0604030504040204" pitchFamily="50" charset="-128"/>
                <a:ea typeface="Meiryo UI" panose="020B0604030504040204" pitchFamily="50" charset="-128"/>
              </a:rPr>
              <a:t>26</a:t>
            </a:r>
            <a:r>
              <a:rPr lang="ja-JP" altLang="en-US" sz="1200" b="1" dirty="0">
                <a:solidFill>
                  <a:schemeClr val="tx1"/>
                </a:solidFill>
                <a:latin typeface="Meiryo UI" panose="020B0604030504040204" pitchFamily="50" charset="-128"/>
                <a:ea typeface="Meiryo UI" panose="020B0604030504040204" pitchFamily="50" charset="-128"/>
              </a:rPr>
              <a:t>条</a:t>
            </a:r>
            <a:r>
              <a:rPr lang="ja-JP" altLang="en-US" sz="1200" dirty="0">
                <a:solidFill>
                  <a:schemeClr val="tx1"/>
                </a:solidFill>
                <a:latin typeface="Meiryo UI" panose="020B0604030504040204" pitchFamily="50" charset="-128"/>
                <a:ea typeface="Meiryo UI" panose="020B0604030504040204" pitchFamily="50" charset="-128"/>
              </a:rPr>
              <a:t>　特別区の存する区域においては、</a:t>
            </a:r>
            <a:r>
              <a:rPr lang="ja-JP" altLang="en-US" sz="1200" b="1" u="sng" dirty="0">
                <a:solidFill>
                  <a:schemeClr val="tx1"/>
                </a:solidFill>
                <a:latin typeface="Meiryo UI" panose="020B0604030504040204" pitchFamily="50" charset="-128"/>
                <a:ea typeface="Meiryo UI" panose="020B0604030504040204" pitchFamily="50" charset="-128"/>
              </a:rPr>
              <a:t>特別区が連合</a:t>
            </a:r>
            <a:r>
              <a:rPr lang="ja-JP" altLang="en-US" sz="1200" b="1" u="sng" dirty="0" smtClean="0">
                <a:solidFill>
                  <a:schemeClr val="tx1"/>
                </a:solidFill>
                <a:latin typeface="Meiryo UI" panose="020B0604030504040204" pitchFamily="50" charset="-128"/>
                <a:ea typeface="Meiryo UI" panose="020B0604030504040204" pitchFamily="50" charset="-128"/>
              </a:rPr>
              <a:t>して</a:t>
            </a:r>
            <a:r>
              <a:rPr lang="ja-JP" altLang="en-US" sz="1200" dirty="0" smtClean="0">
                <a:solidFill>
                  <a:schemeClr val="tx1"/>
                </a:solidFill>
                <a:latin typeface="Meiryo UI" panose="020B0604030504040204" pitchFamily="50" charset="-128"/>
                <a:ea typeface="Meiryo UI" panose="020B0604030504040204" pitchFamily="50" charset="-128"/>
              </a:rPr>
              <a:t>その</a:t>
            </a:r>
            <a:r>
              <a:rPr lang="ja-JP" altLang="en-US" sz="1200" dirty="0">
                <a:solidFill>
                  <a:schemeClr val="tx1"/>
                </a:solidFill>
                <a:latin typeface="Meiryo UI" panose="020B0604030504040204" pitchFamily="50" charset="-128"/>
                <a:ea typeface="Meiryo UI" panose="020B0604030504040204" pitchFamily="50" charset="-128"/>
              </a:rPr>
              <a:t>区域内における第６条に規定</a:t>
            </a:r>
            <a:r>
              <a:rPr lang="ja-JP" altLang="en-US" sz="1200" dirty="0" smtClean="0">
                <a:solidFill>
                  <a:schemeClr val="tx1"/>
                </a:solidFill>
                <a:latin typeface="Meiryo UI" panose="020B0604030504040204" pitchFamily="50" charset="-128"/>
                <a:ea typeface="Meiryo UI" panose="020B0604030504040204" pitchFamily="50" charset="-128"/>
              </a:rPr>
              <a:t>する責任</a:t>
            </a:r>
            <a:r>
              <a:rPr lang="ja-JP" altLang="en-US" sz="1200" dirty="0">
                <a:solidFill>
                  <a:schemeClr val="tx1"/>
                </a:solidFill>
                <a:latin typeface="Meiryo UI" panose="020B0604030504040204" pitchFamily="50" charset="-128"/>
                <a:ea typeface="Meiryo UI" panose="020B0604030504040204" pitchFamily="50" charset="-128"/>
              </a:rPr>
              <a:t>を有する。</a:t>
            </a:r>
          </a:p>
          <a:p>
            <a:endParaRPr lang="ja-JP" altLang="en-US" sz="105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（特別区の消防の管理及び消防長の任命）</a:t>
            </a:r>
          </a:p>
          <a:p>
            <a:r>
              <a:rPr lang="ja-JP" altLang="en-US" sz="1200" b="1" dirty="0">
                <a:solidFill>
                  <a:schemeClr val="tx1"/>
                </a:solidFill>
                <a:latin typeface="Meiryo UI" panose="020B0604030504040204" pitchFamily="50" charset="-128"/>
                <a:ea typeface="Meiryo UI" panose="020B0604030504040204" pitchFamily="50" charset="-128"/>
              </a:rPr>
              <a:t>第</a:t>
            </a:r>
            <a:r>
              <a:rPr lang="en-US" altLang="ja-JP" sz="1200" b="1" dirty="0">
                <a:solidFill>
                  <a:schemeClr val="tx1"/>
                </a:solidFill>
                <a:latin typeface="Meiryo UI" panose="020B0604030504040204" pitchFamily="50" charset="-128"/>
                <a:ea typeface="Meiryo UI" panose="020B0604030504040204" pitchFamily="50" charset="-128"/>
              </a:rPr>
              <a:t>27</a:t>
            </a:r>
            <a:r>
              <a:rPr lang="ja-JP" altLang="en-US" sz="1200" b="1" dirty="0">
                <a:solidFill>
                  <a:schemeClr val="tx1"/>
                </a:solidFill>
                <a:latin typeface="Meiryo UI" panose="020B0604030504040204" pitchFamily="50" charset="-128"/>
                <a:ea typeface="Meiryo UI" panose="020B0604030504040204" pitchFamily="50" charset="-128"/>
              </a:rPr>
              <a:t>条</a:t>
            </a:r>
            <a:r>
              <a:rPr lang="ja-JP" altLang="en-US" sz="1200" dirty="0">
                <a:solidFill>
                  <a:schemeClr val="tx1"/>
                </a:solidFill>
                <a:latin typeface="Meiryo UI" panose="020B0604030504040204" pitchFamily="50" charset="-128"/>
                <a:ea typeface="Meiryo UI" panose="020B0604030504040204" pitchFamily="50" charset="-128"/>
              </a:rPr>
              <a:t>　前条の特別区の消防は、</a:t>
            </a:r>
            <a:r>
              <a:rPr lang="ja-JP" altLang="en-US" sz="1200" b="1" u="sng" dirty="0">
                <a:solidFill>
                  <a:schemeClr val="tx1"/>
                </a:solidFill>
                <a:latin typeface="Meiryo UI" panose="020B0604030504040204" pitchFamily="50" charset="-128"/>
                <a:ea typeface="Meiryo UI" panose="020B0604030504040204" pitchFamily="50" charset="-128"/>
              </a:rPr>
              <a:t>都知事</a:t>
            </a:r>
            <a:r>
              <a:rPr lang="ja-JP" altLang="en-US" sz="1200" dirty="0">
                <a:solidFill>
                  <a:schemeClr val="tx1"/>
                </a:solidFill>
                <a:latin typeface="Meiryo UI" panose="020B0604030504040204" pitchFamily="50" charset="-128"/>
                <a:ea typeface="Meiryo UI" panose="020B0604030504040204" pitchFamily="50" charset="-128"/>
              </a:rPr>
              <a:t>がこれを管理する。</a:t>
            </a:r>
          </a:p>
          <a:p>
            <a:r>
              <a:rPr lang="ja-JP" altLang="en-US" sz="1200" dirty="0">
                <a:solidFill>
                  <a:schemeClr val="tx1"/>
                </a:solidFill>
                <a:latin typeface="Meiryo UI" panose="020B0604030504040204" pitchFamily="50" charset="-128"/>
                <a:ea typeface="Meiryo UI" panose="020B0604030504040204" pitchFamily="50" charset="-128"/>
              </a:rPr>
              <a:t>２　特別区の消防長は、都知事が任命する。</a:t>
            </a:r>
          </a:p>
          <a:p>
            <a:endParaRPr lang="ja-JP" altLang="en-US" sz="105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（特別区の消防への準用）</a:t>
            </a:r>
          </a:p>
          <a:p>
            <a:r>
              <a:rPr lang="ja-JP" altLang="en-US" sz="1200" b="1" dirty="0">
                <a:solidFill>
                  <a:schemeClr val="tx1"/>
                </a:solidFill>
                <a:latin typeface="Meiryo UI" panose="020B0604030504040204" pitchFamily="50" charset="-128"/>
                <a:ea typeface="Meiryo UI" panose="020B0604030504040204" pitchFamily="50" charset="-128"/>
              </a:rPr>
              <a:t>第</a:t>
            </a:r>
            <a:r>
              <a:rPr lang="en-US" altLang="ja-JP" sz="1200" b="1" dirty="0">
                <a:solidFill>
                  <a:schemeClr val="tx1"/>
                </a:solidFill>
                <a:latin typeface="Meiryo UI" panose="020B0604030504040204" pitchFamily="50" charset="-128"/>
                <a:ea typeface="Meiryo UI" panose="020B0604030504040204" pitchFamily="50" charset="-128"/>
              </a:rPr>
              <a:t>28</a:t>
            </a:r>
            <a:r>
              <a:rPr lang="ja-JP" altLang="en-US" sz="1200" b="1" dirty="0">
                <a:solidFill>
                  <a:schemeClr val="tx1"/>
                </a:solidFill>
                <a:latin typeface="Meiryo UI" panose="020B0604030504040204" pitchFamily="50" charset="-128"/>
                <a:ea typeface="Meiryo UI" panose="020B0604030504040204" pitchFamily="50" charset="-128"/>
              </a:rPr>
              <a:t>条</a:t>
            </a:r>
            <a:r>
              <a:rPr lang="ja-JP" altLang="en-US" sz="1200" dirty="0">
                <a:solidFill>
                  <a:schemeClr val="tx1"/>
                </a:solidFill>
                <a:latin typeface="Meiryo UI" panose="020B0604030504040204" pitchFamily="50" charset="-128"/>
                <a:ea typeface="Meiryo UI" panose="020B0604030504040204" pitchFamily="50" charset="-128"/>
              </a:rPr>
              <a:t>　前２条に規定するもののほか、特別区の存する区域</a:t>
            </a:r>
            <a:r>
              <a:rPr lang="ja-JP" altLang="en-US" sz="1200" dirty="0" smtClean="0">
                <a:solidFill>
                  <a:schemeClr val="tx1"/>
                </a:solidFill>
                <a:latin typeface="Meiryo UI" panose="020B0604030504040204" pitchFamily="50" charset="-128"/>
                <a:ea typeface="Meiryo UI" panose="020B0604030504040204" pitchFamily="50" charset="-128"/>
              </a:rPr>
              <a:t>における</a:t>
            </a:r>
            <a:r>
              <a:rPr lang="ja-JP" altLang="en-US" sz="1200" dirty="0">
                <a:solidFill>
                  <a:schemeClr val="tx1"/>
                </a:solidFill>
                <a:latin typeface="Meiryo UI" panose="020B0604030504040204" pitchFamily="50" charset="-128"/>
                <a:ea typeface="Meiryo UI" panose="020B0604030504040204" pitchFamily="50" charset="-128"/>
              </a:rPr>
              <a:t>消防については、</a:t>
            </a:r>
            <a:r>
              <a:rPr lang="ja-JP" altLang="en-US" sz="1200" b="1" u="sng" dirty="0">
                <a:solidFill>
                  <a:schemeClr val="tx1"/>
                </a:solidFill>
                <a:latin typeface="Meiryo UI" panose="020B0604030504040204" pitchFamily="50" charset="-128"/>
                <a:ea typeface="Meiryo UI" panose="020B0604030504040204" pitchFamily="50" charset="-128"/>
              </a:rPr>
              <a:t>特別区の</a:t>
            </a:r>
            <a:r>
              <a:rPr lang="ja-JP" altLang="en-US" sz="1200" b="1" u="sng" dirty="0" smtClean="0">
                <a:solidFill>
                  <a:schemeClr val="tx1"/>
                </a:solidFill>
                <a:latin typeface="Meiryo UI" panose="020B0604030504040204" pitchFamily="50" charset="-128"/>
                <a:ea typeface="Meiryo UI" panose="020B0604030504040204" pitchFamily="50" charset="-128"/>
              </a:rPr>
              <a:t>存する</a:t>
            </a:r>
            <a:r>
              <a:rPr lang="ja-JP" altLang="en-US" sz="1200" b="1" u="sng" dirty="0">
                <a:solidFill>
                  <a:schemeClr val="tx1"/>
                </a:solidFill>
                <a:latin typeface="Meiryo UI" panose="020B0604030504040204" pitchFamily="50" charset="-128"/>
                <a:ea typeface="Meiryo UI" panose="020B0604030504040204" pitchFamily="50" charset="-128"/>
              </a:rPr>
              <a:t>区域を一</a:t>
            </a:r>
            <a:r>
              <a:rPr lang="ja-JP" altLang="en-US" sz="1200" b="1" u="sng" dirty="0" smtClean="0">
                <a:solidFill>
                  <a:schemeClr val="tx1"/>
                </a:solidFill>
                <a:latin typeface="Meiryo UI" panose="020B0604030504040204" pitchFamily="50" charset="-128"/>
                <a:ea typeface="Meiryo UI" panose="020B0604030504040204" pitchFamily="50" charset="-128"/>
              </a:rPr>
              <a:t>の市</a:t>
            </a:r>
            <a:r>
              <a:rPr lang="ja-JP" altLang="en-US" sz="1200" b="1" u="sng" dirty="0">
                <a:solidFill>
                  <a:schemeClr val="tx1"/>
                </a:solidFill>
                <a:latin typeface="Meiryo UI" panose="020B0604030504040204" pitchFamily="50" charset="-128"/>
                <a:ea typeface="Meiryo UI" panose="020B0604030504040204" pitchFamily="50" charset="-128"/>
              </a:rPr>
              <a:t>と</a:t>
            </a:r>
            <a:r>
              <a:rPr lang="ja-JP" altLang="en-US" sz="1200" b="1" u="sng" dirty="0" smtClean="0">
                <a:solidFill>
                  <a:schemeClr val="tx1"/>
                </a:solidFill>
                <a:latin typeface="Meiryo UI" panose="020B0604030504040204" pitchFamily="50" charset="-128"/>
                <a:ea typeface="Meiryo UI" panose="020B0604030504040204" pitchFamily="50" charset="-128"/>
              </a:rPr>
              <a:t>みなして</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市町村</a:t>
            </a:r>
            <a:r>
              <a:rPr lang="ja-JP" altLang="en-US" sz="1200" dirty="0">
                <a:solidFill>
                  <a:schemeClr val="tx1"/>
                </a:solidFill>
                <a:latin typeface="Meiryo UI" panose="020B0604030504040204" pitchFamily="50" charset="-128"/>
                <a:ea typeface="Meiryo UI" panose="020B0604030504040204" pitchFamily="50" charset="-128"/>
              </a:rPr>
              <a:t>の消防に関する規定を準用する。</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0" name="Text Box 5"/>
          <p:cNvSpPr txBox="1">
            <a:spLocks noChangeArrowheads="1"/>
          </p:cNvSpPr>
          <p:nvPr/>
        </p:nvSpPr>
        <p:spPr bwMode="auto">
          <a:xfrm>
            <a:off x="179388" y="3166276"/>
            <a:ext cx="1295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FontTx/>
              <a:buNone/>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参考</a:t>
            </a:r>
            <a:r>
              <a:rPr lang="en-US" altLang="ja-JP"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5828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２　消防が担う「災害」の</a:t>
            </a:r>
            <a:r>
              <a:rPr lang="ja-JP" altLang="en-US" sz="2000" dirty="0" smtClean="0">
                <a:solidFill>
                  <a:schemeClr val="tx1"/>
                </a:solidFill>
                <a:latin typeface="Meiryo UI" pitchFamily="50" charset="-128"/>
                <a:ea typeface="Meiryo UI" pitchFamily="50" charset="-128"/>
                <a:cs typeface="Meiryo UI" pitchFamily="50" charset="-128"/>
              </a:rPr>
              <a:t>概念図</a:t>
            </a:r>
            <a:r>
              <a:rPr lang="ja-JP" altLang="en-US" sz="2000" dirty="0">
                <a:solidFill>
                  <a:schemeClr val="tx1"/>
                </a:solidFill>
                <a:latin typeface="ＭＳ Ｐゴシック" pitchFamily="50" charset="-128"/>
                <a:ea typeface="Meiryo UI" pitchFamily="50" charset="-128"/>
                <a:cs typeface="Meiryo UI" pitchFamily="50" charset="-128"/>
              </a:rPr>
              <a:t>　　　</a:t>
            </a:r>
          </a:p>
        </p:txBody>
      </p:sp>
      <p:graphicFrame>
        <p:nvGraphicFramePr>
          <p:cNvPr id="46" name="Group 2"/>
          <p:cNvGraphicFramePr>
            <a:graphicFrameLocks noChangeAspect="1"/>
          </p:cNvGraphicFramePr>
          <p:nvPr>
            <p:extLst>
              <p:ext uri="{D42A27DB-BD31-4B8C-83A1-F6EECF244321}">
                <p14:modId xmlns:p14="http://schemas.microsoft.com/office/powerpoint/2010/main" val="3081105996"/>
              </p:ext>
            </p:extLst>
          </p:nvPr>
        </p:nvGraphicFramePr>
        <p:xfrm>
          <a:off x="362028" y="1512280"/>
          <a:ext cx="7920037" cy="5086352"/>
        </p:xfrm>
        <a:graphic>
          <a:graphicData uri="http://schemas.openxmlformats.org/drawingml/2006/table">
            <a:tbl>
              <a:tblPr/>
              <a:tblGrid>
                <a:gridCol w="473075"/>
                <a:gridCol w="950912"/>
                <a:gridCol w="1887538"/>
                <a:gridCol w="720725"/>
                <a:gridCol w="684212"/>
                <a:gridCol w="606425"/>
                <a:gridCol w="652463"/>
                <a:gridCol w="558800"/>
                <a:gridCol w="620712"/>
                <a:gridCol w="765175"/>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cap="flat">
                      <a:noFill/>
                    </a:lnR>
                    <a:lnT cap="flat">
                      <a:noFill/>
                    </a:lnT>
                    <a:lnB>
                      <a:noFill/>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万～</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万～</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1000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rPr>
                        <a:t>不　　定 　（～１）</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１～</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1000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万～</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1" lang="en-US" altLang="ja-JP" sz="800" b="0" i="0" u="none" strike="noStrike" cap="none" normalizeH="0" baseline="0" smtClean="0">
                          <a:ln>
                            <a:noFill/>
                          </a:ln>
                          <a:solidFill>
                            <a:schemeClr val="tx1"/>
                          </a:solidFill>
                          <a:effectLst/>
                          <a:latin typeface="ＭＳ Ｐゴシック" pitchFamily="50" charset="-128"/>
                          <a:ea typeface="ＭＳ Ｐゴシック" pitchFamily="50" charset="-128"/>
                        </a:rPr>
                        <a:t>10</a:t>
                      </a: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万～</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cap="flat">
                      <a:noFill/>
                    </a:lnR>
                    <a:lnT>
                      <a:noFill/>
                    </a:lnT>
                    <a:lnB>
                      <a:noFill/>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4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a:noFill/>
                    </a:lnL>
                    <a:lnR cap="flat">
                      <a:noFill/>
                    </a:lnR>
                    <a:lnT>
                      <a:noFill/>
                    </a:lnT>
                    <a:lnB cap="flat">
                      <a:noFill/>
                    </a:lnB>
                    <a:lnTlToBr>
                      <a:noFill/>
                    </a:lnTlToBr>
                    <a:lnBlToTr>
                      <a:noFill/>
                    </a:lnBlToTr>
                    <a:noFill/>
                  </a:tcPr>
                </a:tc>
              </a:tr>
            </a:tbl>
          </a:graphicData>
        </a:graphic>
      </p:graphicFrame>
      <p:grpSp>
        <p:nvGrpSpPr>
          <p:cNvPr id="8" name="グループ化 7"/>
          <p:cNvGrpSpPr/>
          <p:nvPr/>
        </p:nvGrpSpPr>
        <p:grpSpPr>
          <a:xfrm>
            <a:off x="936718" y="2015518"/>
            <a:ext cx="6554787" cy="4032250"/>
            <a:chOff x="1258888" y="2518294"/>
            <a:chExt cx="6554787" cy="4032250"/>
          </a:xfrm>
        </p:grpSpPr>
        <p:sp>
          <p:nvSpPr>
            <p:cNvPr id="47" name="Oval 112"/>
            <p:cNvSpPr>
              <a:spLocks noChangeArrowheads="1"/>
            </p:cNvSpPr>
            <p:nvPr/>
          </p:nvSpPr>
          <p:spPr bwMode="auto">
            <a:xfrm>
              <a:off x="2125663" y="2589731"/>
              <a:ext cx="574675" cy="2089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武力攻撃・テロ災害</a:t>
              </a:r>
            </a:p>
          </p:txBody>
        </p:sp>
        <p:sp>
          <p:nvSpPr>
            <p:cNvPr id="49" name="Oval 113"/>
            <p:cNvSpPr>
              <a:spLocks noChangeArrowheads="1"/>
            </p:cNvSpPr>
            <p:nvPr/>
          </p:nvSpPr>
          <p:spPr bwMode="auto">
            <a:xfrm>
              <a:off x="2771775" y="2518294"/>
              <a:ext cx="1223963" cy="12239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大地震</a:t>
              </a:r>
            </a:p>
          </p:txBody>
        </p:sp>
        <p:sp>
          <p:nvSpPr>
            <p:cNvPr id="50" name="Oval 114"/>
            <p:cNvSpPr>
              <a:spLocks noChangeArrowheads="1"/>
            </p:cNvSpPr>
            <p:nvPr/>
          </p:nvSpPr>
          <p:spPr bwMode="auto">
            <a:xfrm>
              <a:off x="2987675" y="3742256"/>
              <a:ext cx="1296988" cy="5762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風水害・洪水</a:t>
              </a:r>
            </a:p>
          </p:txBody>
        </p:sp>
        <p:sp>
          <p:nvSpPr>
            <p:cNvPr id="51" name="Oval 115"/>
            <p:cNvSpPr>
              <a:spLocks noChangeArrowheads="1"/>
            </p:cNvSpPr>
            <p:nvPr/>
          </p:nvSpPr>
          <p:spPr bwMode="auto">
            <a:xfrm>
              <a:off x="2843213" y="4391544"/>
              <a:ext cx="1079500" cy="9350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kumimoji="1" lang="en-US" altLang="ja-JP" sz="900">
                <a:latin typeface="Meiryo UI" panose="020B0604030504040204" pitchFamily="50" charset="-128"/>
                <a:ea typeface="Meiryo UI" panose="020B0604030504040204" pitchFamily="50" charset="-128"/>
              </a:endParaRPr>
            </a:p>
            <a:p>
              <a:pPr algn="ctr" eaLnBrk="1" hangingPunct="1"/>
              <a:endParaRPr kumimoji="1" lang="en-US" altLang="ja-JP" sz="900">
                <a:latin typeface="Meiryo UI" panose="020B0604030504040204" pitchFamily="50" charset="-128"/>
                <a:ea typeface="Meiryo UI" panose="020B0604030504040204" pitchFamily="50" charset="-128"/>
              </a:endParaRPr>
            </a:p>
            <a:p>
              <a:pPr algn="ctr" eaLnBrk="1" hangingPunct="1"/>
              <a:r>
                <a:rPr kumimoji="1" lang="ja-JP" altLang="en-US" sz="900">
                  <a:latin typeface="Meiryo UI" panose="020B0604030504040204" pitchFamily="50" charset="-128"/>
                  <a:ea typeface="Meiryo UI" panose="020B0604030504040204" pitchFamily="50" charset="-128"/>
                </a:rPr>
                <a:t>航空機事故</a:t>
              </a:r>
            </a:p>
            <a:p>
              <a:pPr algn="ctr" eaLnBrk="1" hangingPunct="1"/>
              <a:r>
                <a:rPr kumimoji="1" lang="ja-JP" altLang="en-US" sz="900">
                  <a:latin typeface="Meiryo UI" panose="020B0604030504040204" pitchFamily="50" charset="-128"/>
                  <a:ea typeface="Meiryo UI" panose="020B0604030504040204" pitchFamily="50" charset="-128"/>
                </a:rPr>
                <a:t>列車事故</a:t>
              </a:r>
            </a:p>
            <a:p>
              <a:pPr algn="ctr" eaLnBrk="1" hangingPunct="1"/>
              <a:r>
                <a:rPr kumimoji="1" lang="ja-JP" altLang="en-US" sz="900">
                  <a:latin typeface="Meiryo UI" panose="020B0604030504040204" pitchFamily="50" charset="-128"/>
                  <a:ea typeface="Meiryo UI" panose="020B0604030504040204" pitchFamily="50" charset="-128"/>
                </a:rPr>
                <a:t>大型船舶事故</a:t>
              </a:r>
            </a:p>
            <a:p>
              <a:pPr algn="ctr" eaLnBrk="1" hangingPunct="1"/>
              <a:r>
                <a:rPr kumimoji="1" lang="ja-JP" altLang="en-US" sz="900">
                  <a:latin typeface="Meiryo UI" panose="020B0604030504040204" pitchFamily="50" charset="-128"/>
                  <a:ea typeface="Meiryo UI" panose="020B0604030504040204" pitchFamily="50" charset="-128"/>
                </a:rPr>
                <a:t>地下街・高層ビル</a:t>
              </a:r>
            </a:p>
            <a:p>
              <a:pPr algn="ctr" eaLnBrk="1" hangingPunct="1"/>
              <a:r>
                <a:rPr kumimoji="1" lang="ja-JP" altLang="en-US" sz="900">
                  <a:latin typeface="Meiryo UI" panose="020B0604030504040204" pitchFamily="50" charset="-128"/>
                  <a:ea typeface="Meiryo UI" panose="020B0604030504040204" pitchFamily="50" charset="-128"/>
                </a:rPr>
                <a:t>大規模火災</a:t>
              </a:r>
            </a:p>
            <a:p>
              <a:pPr algn="ctr" eaLnBrk="1" hangingPunct="1"/>
              <a:endParaRPr kumimoji="1" lang="ja-JP" altLang="en-US" sz="900">
                <a:latin typeface="Meiryo UI" panose="020B0604030504040204" pitchFamily="50" charset="-128"/>
                <a:ea typeface="Meiryo UI" panose="020B0604030504040204" pitchFamily="50" charset="-128"/>
              </a:endParaRPr>
            </a:p>
            <a:p>
              <a:pPr algn="ctr" eaLnBrk="1" hangingPunct="1"/>
              <a:endParaRPr kumimoji="1" lang="en-US" altLang="ja-JP" sz="900">
                <a:latin typeface="Meiryo UI" panose="020B0604030504040204" pitchFamily="50" charset="-128"/>
                <a:ea typeface="Meiryo UI" panose="020B0604030504040204" pitchFamily="50" charset="-128"/>
              </a:endParaRPr>
            </a:p>
          </p:txBody>
        </p:sp>
        <p:sp>
          <p:nvSpPr>
            <p:cNvPr id="52" name="Oval 116"/>
            <p:cNvSpPr>
              <a:spLocks noChangeArrowheads="1"/>
            </p:cNvSpPr>
            <p:nvPr/>
          </p:nvSpPr>
          <p:spPr bwMode="auto">
            <a:xfrm>
              <a:off x="7235825" y="5471044"/>
              <a:ext cx="433388" cy="5048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急病</a:t>
              </a:r>
            </a:p>
          </p:txBody>
        </p:sp>
        <p:sp>
          <p:nvSpPr>
            <p:cNvPr id="53" name="Oval 117"/>
            <p:cNvSpPr>
              <a:spLocks noChangeArrowheads="1"/>
            </p:cNvSpPr>
            <p:nvPr/>
          </p:nvSpPr>
          <p:spPr bwMode="auto">
            <a:xfrm>
              <a:off x="6659563" y="5183706"/>
              <a:ext cx="503237" cy="7921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交通事故</a:t>
              </a:r>
            </a:p>
            <a:p>
              <a:pPr algn="ctr" eaLnBrk="1" hangingPunct="1"/>
              <a:r>
                <a:rPr kumimoji="1" lang="ja-JP" altLang="en-US" sz="900">
                  <a:latin typeface="Meiryo UI" panose="020B0604030504040204" pitchFamily="50" charset="-128"/>
                  <a:ea typeface="Meiryo UI" panose="020B0604030504040204" pitchFamily="50" charset="-128"/>
                </a:rPr>
                <a:t>一般負傷</a:t>
              </a:r>
            </a:p>
            <a:p>
              <a:pPr algn="ctr" eaLnBrk="1" hangingPunct="1"/>
              <a:endParaRPr kumimoji="1" lang="en-US" altLang="ja-JP" sz="900">
                <a:latin typeface="Meiryo UI" panose="020B0604030504040204" pitchFamily="50" charset="-128"/>
                <a:ea typeface="Meiryo UI" panose="020B0604030504040204" pitchFamily="50" charset="-128"/>
              </a:endParaRPr>
            </a:p>
          </p:txBody>
        </p:sp>
        <p:sp>
          <p:nvSpPr>
            <p:cNvPr id="54" name="Oval 118"/>
            <p:cNvSpPr>
              <a:spLocks noChangeArrowheads="1"/>
            </p:cNvSpPr>
            <p:nvPr/>
          </p:nvSpPr>
          <p:spPr bwMode="auto">
            <a:xfrm>
              <a:off x="6084888" y="4967806"/>
              <a:ext cx="576262" cy="10080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一般</a:t>
              </a:r>
            </a:p>
            <a:p>
              <a:pPr algn="ctr" eaLnBrk="1" hangingPunct="1"/>
              <a:r>
                <a:rPr kumimoji="1" lang="ja-JP" altLang="en-US" sz="900">
                  <a:latin typeface="Meiryo UI" panose="020B0604030504040204" pitchFamily="50" charset="-128"/>
                  <a:ea typeface="Meiryo UI" panose="020B0604030504040204" pitchFamily="50" charset="-128"/>
                </a:rPr>
                <a:t>火災</a:t>
              </a:r>
            </a:p>
          </p:txBody>
        </p:sp>
        <p:sp>
          <p:nvSpPr>
            <p:cNvPr id="55" name="Oval 119"/>
            <p:cNvSpPr>
              <a:spLocks noChangeArrowheads="1"/>
            </p:cNvSpPr>
            <p:nvPr/>
          </p:nvSpPr>
          <p:spPr bwMode="auto">
            <a:xfrm>
              <a:off x="5435600" y="5183706"/>
              <a:ext cx="647700" cy="7921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900">
                  <a:latin typeface="Meiryo UI" panose="020B0604030504040204" pitchFamily="50" charset="-128"/>
                  <a:ea typeface="Meiryo UI" panose="020B0604030504040204" pitchFamily="50" charset="-128"/>
                </a:rPr>
                <a:t>建物事故</a:t>
              </a:r>
            </a:p>
            <a:p>
              <a:pPr algn="ctr" eaLnBrk="1" hangingPunct="1"/>
              <a:r>
                <a:rPr kumimoji="1" lang="ja-JP" altLang="en-US" sz="900">
                  <a:latin typeface="Meiryo UI" panose="020B0604030504040204" pitchFamily="50" charset="-128"/>
                  <a:ea typeface="Meiryo UI" panose="020B0604030504040204" pitchFamily="50" charset="-128"/>
                </a:rPr>
                <a:t>機械事故</a:t>
              </a:r>
            </a:p>
            <a:p>
              <a:pPr algn="ctr" eaLnBrk="1" hangingPunct="1"/>
              <a:r>
                <a:rPr kumimoji="1" lang="ja-JP" altLang="en-US" sz="900">
                  <a:latin typeface="Meiryo UI" panose="020B0604030504040204" pitchFamily="50" charset="-128"/>
                  <a:ea typeface="Meiryo UI" panose="020B0604030504040204" pitchFamily="50" charset="-128"/>
                </a:rPr>
                <a:t>水難事故</a:t>
              </a:r>
            </a:p>
          </p:txBody>
        </p:sp>
        <p:sp>
          <p:nvSpPr>
            <p:cNvPr id="56" name="Rectangle 120"/>
            <p:cNvSpPr>
              <a:spLocks noChangeArrowheads="1"/>
            </p:cNvSpPr>
            <p:nvPr/>
          </p:nvSpPr>
          <p:spPr bwMode="auto">
            <a:xfrm>
              <a:off x="1258888" y="2807219"/>
              <a:ext cx="287337" cy="30956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en-US" altLang="ja-JP" sz="900">
                  <a:latin typeface="Meiryo UI" panose="020B0604030504040204" pitchFamily="50" charset="-128"/>
                  <a:ea typeface="Meiryo UI" panose="020B0604030504040204" pitchFamily="50" charset="-128"/>
                </a:rPr>
                <a:t>1</a:t>
              </a:r>
              <a:r>
                <a:rPr kumimoji="1" lang="ja-JP" altLang="en-US" sz="900">
                  <a:latin typeface="Meiryo UI" panose="020B0604030504040204" pitchFamily="50" charset="-128"/>
                  <a:ea typeface="Meiryo UI" panose="020B0604030504040204" pitchFamily="50" charset="-128"/>
                </a:rPr>
                <a:t>件当たりの被害（死傷者数）</a:t>
              </a:r>
            </a:p>
          </p:txBody>
        </p:sp>
        <p:sp>
          <p:nvSpPr>
            <p:cNvPr id="57" name="Rectangle 121"/>
            <p:cNvSpPr>
              <a:spLocks noChangeArrowheads="1"/>
            </p:cNvSpPr>
            <p:nvPr/>
          </p:nvSpPr>
          <p:spPr bwMode="auto">
            <a:xfrm>
              <a:off x="2627313" y="6334644"/>
              <a:ext cx="4679950"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　　年　間　の　発　生　頻　度　（件数）　　→</a:t>
              </a:r>
            </a:p>
            <a:p>
              <a:pPr algn="ctr" eaLnBrk="1" hangingPunct="1"/>
              <a:r>
                <a:rPr kumimoji="1" lang="ja-JP" altLang="en-US" sz="900">
                  <a:latin typeface="Meiryo UI" panose="020B0604030504040204" pitchFamily="50" charset="-128"/>
                  <a:ea typeface="Meiryo UI" panose="020B0604030504040204" pitchFamily="50" charset="-128"/>
                </a:rPr>
                <a:t>　　</a:t>
              </a:r>
            </a:p>
          </p:txBody>
        </p:sp>
        <p:sp>
          <p:nvSpPr>
            <p:cNvPr id="58" name="AutoShape 122"/>
            <p:cNvSpPr>
              <a:spLocks noChangeArrowheads="1"/>
            </p:cNvSpPr>
            <p:nvPr/>
          </p:nvSpPr>
          <p:spPr bwMode="auto">
            <a:xfrm>
              <a:off x="2124075" y="2532581"/>
              <a:ext cx="2160588" cy="3227388"/>
            </a:xfrm>
            <a:prstGeom prst="roundRect">
              <a:avLst>
                <a:gd name="adj" fmla="val 16667"/>
              </a:avLst>
            </a:prstGeom>
            <a:solidFill>
              <a:srgbClr val="FF99CC">
                <a:alpha val="30196"/>
              </a:srgbClr>
            </a:solidFill>
            <a:ln w="1905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latin typeface="Meiryo UI" panose="020B0604030504040204" pitchFamily="50" charset="-128"/>
                <a:ea typeface="Meiryo UI" panose="020B0604030504040204" pitchFamily="50" charset="-128"/>
              </a:endParaRPr>
            </a:p>
          </p:txBody>
        </p:sp>
        <p:sp>
          <p:nvSpPr>
            <p:cNvPr id="59" name="AutoShape 123"/>
            <p:cNvSpPr>
              <a:spLocks noChangeArrowheads="1"/>
            </p:cNvSpPr>
            <p:nvPr/>
          </p:nvSpPr>
          <p:spPr bwMode="auto">
            <a:xfrm>
              <a:off x="5364163" y="4823344"/>
              <a:ext cx="2449512" cy="1152525"/>
            </a:xfrm>
            <a:prstGeom prst="roundRect">
              <a:avLst>
                <a:gd name="adj" fmla="val 12259"/>
              </a:avLst>
            </a:prstGeom>
            <a:solidFill>
              <a:srgbClr val="00FF00">
                <a:alpha val="30196"/>
              </a:srgbClr>
            </a:solidFill>
            <a:ln w="19050">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latin typeface="Meiryo UI" panose="020B0604030504040204" pitchFamily="50" charset="-128"/>
                <a:ea typeface="Meiryo UI" panose="020B0604030504040204" pitchFamily="50" charset="-128"/>
              </a:endParaRPr>
            </a:p>
          </p:txBody>
        </p:sp>
        <p:sp>
          <p:nvSpPr>
            <p:cNvPr id="60" name="AutoShape 124"/>
            <p:cNvSpPr>
              <a:spLocks noChangeArrowheads="1"/>
            </p:cNvSpPr>
            <p:nvPr/>
          </p:nvSpPr>
          <p:spPr bwMode="auto">
            <a:xfrm>
              <a:off x="4572000" y="3059953"/>
              <a:ext cx="2376000" cy="646331"/>
            </a:xfrm>
            <a:prstGeom prst="wedgeRectCallout">
              <a:avLst>
                <a:gd name="adj1" fmla="val -59634"/>
                <a:gd name="adj2" fmla="val -691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万一の発生に備える災害：いつ起こるのか</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pPr eaLnBrk="1" hangingPunct="1"/>
              <a:r>
                <a:rPr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どの</a:t>
              </a:r>
              <a:r>
                <a:rPr kumimoji="1" lang="ja-JP" altLang="en-US" sz="900" dirty="0">
                  <a:latin typeface="Meiryo UI" panose="020B0604030504040204" pitchFamily="50" charset="-128"/>
                  <a:ea typeface="Meiryo UI" panose="020B0604030504040204" pitchFamily="50" charset="-128"/>
                </a:rPr>
                <a:t>程度の被害が生じるのか？分からない。</a:t>
              </a:r>
            </a:p>
            <a:p>
              <a:pPr eaLnBrk="1" hangingPunct="1"/>
              <a:r>
                <a:rPr kumimoji="1" lang="ja-JP" altLang="en-US" sz="900" dirty="0">
                  <a:latin typeface="Meiryo UI" panose="020B0604030504040204" pitchFamily="50" charset="-128"/>
                  <a:ea typeface="Meiryo UI" panose="020B0604030504040204" pitchFamily="50" charset="-128"/>
                </a:rPr>
                <a:t>◆他の公共機関及び警察、自衛隊との協働</a:t>
              </a:r>
            </a:p>
            <a:p>
              <a:pPr eaLnBrk="1" hangingPunct="1"/>
              <a:r>
                <a:rPr kumimoji="1" lang="ja-JP" altLang="en-US" sz="900" dirty="0">
                  <a:latin typeface="Meiryo UI" panose="020B0604030504040204" pitchFamily="50" charset="-128"/>
                  <a:ea typeface="Meiryo UI" panose="020B0604030504040204" pitchFamily="50" charset="-128"/>
                </a:rPr>
                <a:t>◆地域・企業・市民との連携が</a:t>
              </a:r>
              <a:r>
                <a:rPr kumimoji="1" lang="ja-JP" altLang="en-US" sz="900" dirty="0" smtClean="0">
                  <a:latin typeface="Meiryo UI" panose="020B0604030504040204" pitchFamily="50" charset="-128"/>
                  <a:ea typeface="Meiryo UI" panose="020B0604030504040204" pitchFamily="50" charset="-128"/>
                </a:rPr>
                <a:t>不可欠</a:t>
              </a:r>
            </a:p>
          </p:txBody>
        </p:sp>
        <p:sp>
          <p:nvSpPr>
            <p:cNvPr id="63" name="AutoShape 125"/>
            <p:cNvSpPr>
              <a:spLocks noChangeArrowheads="1"/>
            </p:cNvSpPr>
            <p:nvPr/>
          </p:nvSpPr>
          <p:spPr bwMode="auto">
            <a:xfrm>
              <a:off x="5003800" y="4175644"/>
              <a:ext cx="2016125" cy="374650"/>
            </a:xfrm>
            <a:prstGeom prst="wedgeRectCallout">
              <a:avLst>
                <a:gd name="adj1" fmla="val -2204"/>
                <a:gd name="adj2" fmla="val 1266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日常的に発生する災害</a:t>
              </a:r>
            </a:p>
            <a:p>
              <a:pPr eaLnBrk="1" hangingPunct="1"/>
              <a:r>
                <a:rPr kumimoji="1" lang="ja-JP" altLang="en-US" sz="900">
                  <a:latin typeface="Meiryo UI" panose="020B0604030504040204" pitchFamily="50" charset="-128"/>
                  <a:ea typeface="Meiryo UI" panose="020B0604030504040204" pitchFamily="50" charset="-128"/>
                </a:rPr>
                <a:t>◆基本的に常備消防のみで対応</a:t>
              </a:r>
            </a:p>
          </p:txBody>
        </p:sp>
      </p:grpSp>
      <p:sp>
        <p:nvSpPr>
          <p:cNvPr id="64" name="Text Box 126"/>
          <p:cNvSpPr txBox="1">
            <a:spLocks noChangeArrowheads="1"/>
          </p:cNvSpPr>
          <p:nvPr/>
        </p:nvSpPr>
        <p:spPr bwMode="auto">
          <a:xfrm>
            <a:off x="329803" y="989060"/>
            <a:ext cx="83126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kumimoji="1" lang="ja-JP" altLang="en-US" sz="1400" dirty="0">
                <a:latin typeface="Meiryo UI" panose="020B0604030504040204" pitchFamily="50" charset="-128"/>
                <a:ea typeface="Meiryo UI" panose="020B0604030504040204" pitchFamily="50" charset="-128"/>
              </a:rPr>
              <a:t>消防局の担当する「災害」は広範であり、日常的な災害に加え、想定災害の範囲も拡大の一途をたどっており、近年においても、</a:t>
            </a:r>
            <a:r>
              <a:rPr kumimoji="1" lang="en-US" altLang="ja-JP" sz="1400" dirty="0">
                <a:latin typeface="Meiryo UI" panose="020B0604030504040204" pitchFamily="50" charset="-128"/>
                <a:ea typeface="Meiryo UI" panose="020B0604030504040204" pitchFamily="50" charset="-128"/>
              </a:rPr>
              <a:t>NBC(</a:t>
            </a:r>
            <a:r>
              <a:rPr kumimoji="1" lang="ja-JP" altLang="en-US" sz="1400" dirty="0">
                <a:latin typeface="Meiryo UI" panose="020B0604030504040204" pitchFamily="50" charset="-128"/>
                <a:ea typeface="Meiryo UI" panose="020B0604030504040204" pitchFamily="50" charset="-128"/>
              </a:rPr>
              <a:t>放射性物質・生物剤及び化学剤）災害やテロ・武力攻撃など、常に新たな脅威が発生している。</a:t>
            </a:r>
          </a:p>
        </p:txBody>
      </p:sp>
    </p:spTree>
    <p:extLst>
      <p:ext uri="{BB962C8B-B14F-4D97-AF65-F5344CB8AC3E}">
        <p14:creationId xmlns:p14="http://schemas.microsoft.com/office/powerpoint/2010/main" val="325886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smtClean="0">
                <a:solidFill>
                  <a:schemeClr val="tx1"/>
                </a:solidFill>
                <a:latin typeface="Meiryo UI" pitchFamily="50" charset="-128"/>
                <a:ea typeface="Meiryo UI" pitchFamily="50" charset="-128"/>
                <a:cs typeface="Meiryo UI" pitchFamily="50" charset="-128"/>
              </a:rPr>
              <a:t>３</a:t>
            </a:r>
            <a:r>
              <a:rPr lang="ja-JP" altLang="en-US" sz="2000" dirty="0">
                <a:solidFill>
                  <a:schemeClr val="tx1"/>
                </a:solidFill>
                <a:latin typeface="Meiryo UI" pitchFamily="50" charset="-128"/>
                <a:ea typeface="Meiryo UI" pitchFamily="50" charset="-128"/>
                <a:cs typeface="Meiryo UI" pitchFamily="50" charset="-128"/>
              </a:rPr>
              <a:t>　消防局の業務</a:t>
            </a:r>
            <a:r>
              <a:rPr lang="ja-JP" altLang="en-US" sz="2000" dirty="0" smtClean="0">
                <a:solidFill>
                  <a:schemeClr val="tx1"/>
                </a:solidFill>
                <a:latin typeface="Meiryo UI" pitchFamily="50" charset="-128"/>
                <a:ea typeface="Meiryo UI" pitchFamily="50" charset="-128"/>
                <a:cs typeface="Meiryo UI" pitchFamily="50" charset="-128"/>
              </a:rPr>
              <a:t>分類</a:t>
            </a:r>
            <a:r>
              <a:rPr lang="ja-JP" altLang="en-US" sz="2000" dirty="0">
                <a:solidFill>
                  <a:schemeClr val="tx1"/>
                </a:solidFill>
                <a:latin typeface="ＭＳ Ｐゴシック" pitchFamily="50" charset="-128"/>
                <a:ea typeface="Meiryo UI" pitchFamily="50" charset="-128"/>
                <a:cs typeface="Meiryo UI" pitchFamily="50" charset="-128"/>
              </a:rPr>
              <a:t>　　　</a:t>
            </a:r>
          </a:p>
        </p:txBody>
      </p:sp>
      <p:sp>
        <p:nvSpPr>
          <p:cNvPr id="46" name="Rectangle 7"/>
          <p:cNvSpPr>
            <a:spLocks noChangeArrowheads="1"/>
          </p:cNvSpPr>
          <p:nvPr/>
        </p:nvSpPr>
        <p:spPr bwMode="auto">
          <a:xfrm>
            <a:off x="1835150" y="2205310"/>
            <a:ext cx="1447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ja-JP" altLang="en-US" sz="3600" b="1" dirty="0">
                <a:latin typeface="Meiryo UI" panose="020B0604030504040204" pitchFamily="50" charset="-128"/>
                <a:ea typeface="Meiryo UI" panose="020B0604030504040204" pitchFamily="50" charset="-128"/>
              </a:rPr>
              <a:t>予防</a:t>
            </a:r>
          </a:p>
        </p:txBody>
      </p:sp>
      <p:sp>
        <p:nvSpPr>
          <p:cNvPr id="47" name="Oval 8"/>
          <p:cNvSpPr>
            <a:spLocks noChangeArrowheads="1"/>
          </p:cNvSpPr>
          <p:nvPr/>
        </p:nvSpPr>
        <p:spPr bwMode="auto">
          <a:xfrm>
            <a:off x="4718050" y="2059260"/>
            <a:ext cx="4176713" cy="4572000"/>
          </a:xfrm>
          <a:prstGeom prst="ellipse">
            <a:avLst/>
          </a:prstGeom>
          <a:solidFill>
            <a:schemeClr val="bg1"/>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latin typeface="Meiryo UI" panose="020B0604030504040204" pitchFamily="50" charset="-128"/>
              <a:ea typeface="Meiryo UI" panose="020B0604030504040204" pitchFamily="50" charset="-128"/>
            </a:endParaRPr>
          </a:p>
        </p:txBody>
      </p:sp>
      <p:sp>
        <p:nvSpPr>
          <p:cNvPr id="49" name="Oval 9"/>
          <p:cNvSpPr>
            <a:spLocks noChangeArrowheads="1"/>
          </p:cNvSpPr>
          <p:nvPr/>
        </p:nvSpPr>
        <p:spPr bwMode="auto">
          <a:xfrm>
            <a:off x="468313" y="2132285"/>
            <a:ext cx="4105275" cy="4537075"/>
          </a:xfrm>
          <a:prstGeom prst="ellipse">
            <a:avLst/>
          </a:prstGeom>
          <a:noFill/>
          <a:ln w="22225">
            <a:solidFill>
              <a:schemeClr val="tx1"/>
            </a:solidFill>
            <a:round/>
            <a:headEnd/>
            <a:tailEnd/>
          </a:ln>
          <a:effectLst/>
          <a:extLst>
            <a:ext uri="{909E8E84-426E-40DD-AFC4-6F175D3DCCD1}">
              <a14:hiddenFill xmlns:a14="http://schemas.microsoft.com/office/drawing/2010/main">
                <a:solidFill>
                  <a:srgbClr val="CCFFCC">
                    <a:alpha val="54117"/>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latin typeface="Meiryo UI" panose="020B0604030504040204" pitchFamily="50" charset="-128"/>
              <a:ea typeface="Meiryo UI" panose="020B0604030504040204" pitchFamily="50" charset="-128"/>
            </a:endParaRPr>
          </a:p>
        </p:txBody>
      </p:sp>
      <p:sp>
        <p:nvSpPr>
          <p:cNvPr id="50" name="Text Box 10"/>
          <p:cNvSpPr txBox="1">
            <a:spLocks noChangeArrowheads="1"/>
          </p:cNvSpPr>
          <p:nvPr/>
        </p:nvSpPr>
        <p:spPr bwMode="auto">
          <a:xfrm>
            <a:off x="757238" y="3861072"/>
            <a:ext cx="1655762"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防火管理</a:t>
            </a:r>
          </a:p>
        </p:txBody>
      </p:sp>
      <p:sp>
        <p:nvSpPr>
          <p:cNvPr id="51" name="Text Box 11"/>
          <p:cNvSpPr txBox="1">
            <a:spLocks noChangeArrowheads="1"/>
          </p:cNvSpPr>
          <p:nvPr/>
        </p:nvSpPr>
        <p:spPr bwMode="auto">
          <a:xfrm>
            <a:off x="757238" y="5127897"/>
            <a:ext cx="1655762"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住宅防火</a:t>
            </a:r>
          </a:p>
        </p:txBody>
      </p:sp>
      <p:sp>
        <p:nvSpPr>
          <p:cNvPr id="52" name="Text Box 12"/>
          <p:cNvSpPr txBox="1">
            <a:spLocks noChangeArrowheads="1"/>
          </p:cNvSpPr>
          <p:nvPr/>
        </p:nvSpPr>
        <p:spPr bwMode="auto">
          <a:xfrm>
            <a:off x="2617788" y="3862660"/>
            <a:ext cx="1654175"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建築・設備規制</a:t>
            </a:r>
          </a:p>
        </p:txBody>
      </p:sp>
      <p:sp>
        <p:nvSpPr>
          <p:cNvPr id="53" name="Text Box 13"/>
          <p:cNvSpPr txBox="1">
            <a:spLocks noChangeArrowheads="1"/>
          </p:cNvSpPr>
          <p:nvPr/>
        </p:nvSpPr>
        <p:spPr bwMode="auto">
          <a:xfrm>
            <a:off x="757238" y="4283347"/>
            <a:ext cx="1655762"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立入検査</a:t>
            </a:r>
          </a:p>
        </p:txBody>
      </p:sp>
      <p:sp>
        <p:nvSpPr>
          <p:cNvPr id="54" name="Text Box 17"/>
          <p:cNvSpPr txBox="1">
            <a:spLocks noChangeArrowheads="1"/>
          </p:cNvSpPr>
          <p:nvPr/>
        </p:nvSpPr>
        <p:spPr bwMode="auto">
          <a:xfrm>
            <a:off x="2617788" y="4284935"/>
            <a:ext cx="1654175"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危険物規制</a:t>
            </a:r>
          </a:p>
        </p:txBody>
      </p:sp>
      <p:sp>
        <p:nvSpPr>
          <p:cNvPr id="55" name="Text Box 18"/>
          <p:cNvSpPr txBox="1">
            <a:spLocks noChangeArrowheads="1"/>
          </p:cNvSpPr>
          <p:nvPr/>
        </p:nvSpPr>
        <p:spPr bwMode="auto">
          <a:xfrm>
            <a:off x="757238" y="4705622"/>
            <a:ext cx="1655762"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放火防止</a:t>
            </a:r>
          </a:p>
        </p:txBody>
      </p:sp>
      <p:sp>
        <p:nvSpPr>
          <p:cNvPr id="56" name="Text Box 20"/>
          <p:cNvSpPr txBox="1">
            <a:spLocks noChangeArrowheads="1"/>
          </p:cNvSpPr>
          <p:nvPr/>
        </p:nvSpPr>
        <p:spPr bwMode="auto">
          <a:xfrm>
            <a:off x="2617788" y="5127897"/>
            <a:ext cx="1655762"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市民防災研修</a:t>
            </a:r>
          </a:p>
        </p:txBody>
      </p:sp>
      <p:sp>
        <p:nvSpPr>
          <p:cNvPr id="57" name="Oval 22"/>
          <p:cNvSpPr>
            <a:spLocks noChangeArrowheads="1"/>
          </p:cNvSpPr>
          <p:nvPr/>
        </p:nvSpPr>
        <p:spPr bwMode="auto">
          <a:xfrm>
            <a:off x="827088" y="2924447"/>
            <a:ext cx="3384550" cy="682625"/>
          </a:xfrm>
          <a:prstGeom prst="ellipse">
            <a:avLst/>
          </a:prstGeom>
          <a:solidFill>
            <a:srgbClr val="CCFF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2000" b="1">
                <a:latin typeface="Meiryo UI" panose="020B0604030504040204" pitchFamily="50" charset="-128"/>
                <a:ea typeface="Meiryo UI" panose="020B0604030504040204" pitchFamily="50" charset="-128"/>
              </a:rPr>
              <a:t>～　</a:t>
            </a:r>
            <a:r>
              <a:rPr kumimoji="1" lang="ja-JP" altLang="en-US" sz="1800" b="1">
                <a:latin typeface="Meiryo UI" panose="020B0604030504040204" pitchFamily="50" charset="-128"/>
                <a:ea typeface="Meiryo UI" panose="020B0604030504040204" pitchFamily="50" charset="-128"/>
              </a:rPr>
              <a:t>災害を未然に防ぐ</a:t>
            </a:r>
            <a:r>
              <a:rPr kumimoji="1" lang="ja-JP" altLang="en-US" sz="2000" b="1">
                <a:latin typeface="Meiryo UI" panose="020B0604030504040204" pitchFamily="50" charset="-128"/>
                <a:ea typeface="Meiryo UI" panose="020B0604030504040204" pitchFamily="50" charset="-128"/>
              </a:rPr>
              <a:t>　～</a:t>
            </a:r>
          </a:p>
        </p:txBody>
      </p:sp>
      <p:sp>
        <p:nvSpPr>
          <p:cNvPr id="58" name="Text Box 24"/>
          <p:cNvSpPr txBox="1">
            <a:spLocks noChangeArrowheads="1"/>
          </p:cNvSpPr>
          <p:nvPr/>
        </p:nvSpPr>
        <p:spPr bwMode="auto">
          <a:xfrm>
            <a:off x="2617788" y="4707210"/>
            <a:ext cx="1654175" cy="3143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違反処理</a:t>
            </a:r>
          </a:p>
        </p:txBody>
      </p:sp>
      <p:sp>
        <p:nvSpPr>
          <p:cNvPr id="59" name="Rectangle 25"/>
          <p:cNvSpPr>
            <a:spLocks noChangeArrowheads="1"/>
          </p:cNvSpPr>
          <p:nvPr/>
        </p:nvSpPr>
        <p:spPr bwMode="auto">
          <a:xfrm>
            <a:off x="533400" y="965472"/>
            <a:ext cx="74993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kumimoji="1" lang="ja-JP" altLang="ja-JP" sz="1400" b="1" dirty="0">
              <a:latin typeface="Meiryo UI" panose="020B0604030504040204" pitchFamily="50" charset="-128"/>
              <a:ea typeface="Meiryo UI" panose="020B0604030504040204" pitchFamily="50" charset="-128"/>
            </a:endParaRPr>
          </a:p>
        </p:txBody>
      </p:sp>
      <p:sp>
        <p:nvSpPr>
          <p:cNvPr id="60" name="Text Box 26"/>
          <p:cNvSpPr txBox="1">
            <a:spLocks noChangeArrowheads="1"/>
          </p:cNvSpPr>
          <p:nvPr/>
        </p:nvSpPr>
        <p:spPr bwMode="auto">
          <a:xfrm>
            <a:off x="251520" y="953293"/>
            <a:ext cx="8383919" cy="8463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kumimoji="1" lang="ja-JP" altLang="en-US" sz="1400" b="1" dirty="0">
                <a:latin typeface="Meiryo UI" panose="020B0604030504040204" pitchFamily="50" charset="-128"/>
                <a:ea typeface="Meiryo UI" panose="020B0604030504040204" pitchFamily="50" charset="-128"/>
              </a:rPr>
              <a:t>日常的な消防業務は、主に「警防業務」と「予防業務」に大別される。</a:t>
            </a:r>
          </a:p>
          <a:p>
            <a:pPr eaLnBrk="1" hangingPunct="1">
              <a:spcBef>
                <a:spcPct val="50000"/>
              </a:spcBef>
            </a:pPr>
            <a:r>
              <a:rPr kumimoji="1" lang="ja-JP" altLang="en-US" sz="1400" dirty="0">
                <a:latin typeface="Meiryo UI" panose="020B0604030504040204" pitchFamily="50" charset="-128"/>
                <a:ea typeface="Meiryo UI" panose="020B0604030504040204" pitchFamily="50" charset="-128"/>
              </a:rPr>
              <a:t>消防業務は、災害を未然に防止したり、発生した場合の被害を最小化するための事前措置を指導する「予防業務」と、消防隊が直接的な消防活動により被害軽減を図る「警防業務」とに大別される。</a:t>
            </a:r>
          </a:p>
        </p:txBody>
      </p:sp>
      <p:sp>
        <p:nvSpPr>
          <p:cNvPr id="64" name="Text Box 3"/>
          <p:cNvSpPr txBox="1">
            <a:spLocks noChangeArrowheads="1"/>
          </p:cNvSpPr>
          <p:nvPr/>
        </p:nvSpPr>
        <p:spPr bwMode="auto">
          <a:xfrm>
            <a:off x="5797550" y="4291285"/>
            <a:ext cx="1870075" cy="314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消火活動</a:t>
            </a:r>
            <a:endParaRPr kumimoji="1" lang="ja-JP" altLang="en-US" sz="1400" b="1">
              <a:solidFill>
                <a:srgbClr val="FFFFFF"/>
              </a:solidFill>
              <a:latin typeface="Meiryo UI" panose="020B0604030504040204" pitchFamily="50" charset="-128"/>
              <a:ea typeface="Meiryo UI" panose="020B0604030504040204" pitchFamily="50" charset="-128"/>
            </a:endParaRPr>
          </a:p>
        </p:txBody>
      </p:sp>
      <p:sp>
        <p:nvSpPr>
          <p:cNvPr id="65" name="Text Box 4"/>
          <p:cNvSpPr txBox="1">
            <a:spLocks noChangeArrowheads="1"/>
          </p:cNvSpPr>
          <p:nvPr/>
        </p:nvSpPr>
        <p:spPr bwMode="auto">
          <a:xfrm>
            <a:off x="5797550" y="4796110"/>
            <a:ext cx="1870075" cy="314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救急活動</a:t>
            </a:r>
          </a:p>
        </p:txBody>
      </p:sp>
      <p:sp>
        <p:nvSpPr>
          <p:cNvPr id="68" name="Rectangle 6"/>
          <p:cNvSpPr>
            <a:spLocks noChangeArrowheads="1"/>
          </p:cNvSpPr>
          <p:nvPr/>
        </p:nvSpPr>
        <p:spPr bwMode="auto">
          <a:xfrm>
            <a:off x="6156325" y="2132285"/>
            <a:ext cx="13684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ja-JP" altLang="en-US" sz="3600" b="1">
                <a:latin typeface="Meiryo UI" panose="020B0604030504040204" pitchFamily="50" charset="-128"/>
                <a:ea typeface="Meiryo UI" panose="020B0604030504040204" pitchFamily="50" charset="-128"/>
              </a:rPr>
              <a:t>警防</a:t>
            </a:r>
          </a:p>
        </p:txBody>
      </p:sp>
      <p:sp>
        <p:nvSpPr>
          <p:cNvPr id="70" name="Text Box 14"/>
          <p:cNvSpPr txBox="1">
            <a:spLocks noChangeArrowheads="1"/>
          </p:cNvSpPr>
          <p:nvPr/>
        </p:nvSpPr>
        <p:spPr bwMode="auto">
          <a:xfrm>
            <a:off x="5797550" y="5299347"/>
            <a:ext cx="1870075" cy="314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人命救助活動</a:t>
            </a:r>
          </a:p>
        </p:txBody>
      </p:sp>
      <p:sp>
        <p:nvSpPr>
          <p:cNvPr id="71" name="Text Box 16"/>
          <p:cNvSpPr txBox="1">
            <a:spLocks noChangeArrowheads="1"/>
          </p:cNvSpPr>
          <p:nvPr/>
        </p:nvSpPr>
        <p:spPr bwMode="auto">
          <a:xfrm>
            <a:off x="5797550" y="5804172"/>
            <a:ext cx="1870075" cy="314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　危害の排除活動</a:t>
            </a:r>
          </a:p>
        </p:txBody>
      </p:sp>
      <p:sp>
        <p:nvSpPr>
          <p:cNvPr id="72" name="Text Box 19"/>
          <p:cNvSpPr txBox="1">
            <a:spLocks noChangeArrowheads="1"/>
          </p:cNvSpPr>
          <p:nvPr/>
        </p:nvSpPr>
        <p:spPr bwMode="auto">
          <a:xfrm>
            <a:off x="5797550" y="3788047"/>
            <a:ext cx="1870075" cy="3143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119</a:t>
            </a:r>
            <a:r>
              <a:rPr kumimoji="1" lang="ja-JP" altLang="en-US" sz="1400" b="1" dirty="0">
                <a:latin typeface="Meiryo UI" panose="020B0604030504040204" pitchFamily="50" charset="-128"/>
                <a:ea typeface="Meiryo UI" panose="020B0604030504040204" pitchFamily="50" charset="-128"/>
              </a:rPr>
              <a:t>番通報受信</a:t>
            </a:r>
          </a:p>
        </p:txBody>
      </p:sp>
      <p:sp>
        <p:nvSpPr>
          <p:cNvPr id="73" name="Oval 23"/>
          <p:cNvSpPr>
            <a:spLocks noChangeArrowheads="1"/>
          </p:cNvSpPr>
          <p:nvPr/>
        </p:nvSpPr>
        <p:spPr bwMode="auto">
          <a:xfrm>
            <a:off x="5076825" y="2924447"/>
            <a:ext cx="3382963" cy="719138"/>
          </a:xfrm>
          <a:prstGeom prst="ellipse">
            <a:avLst/>
          </a:prstGeom>
          <a:solidFill>
            <a:srgbClr val="FFCC99"/>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kumimoji="1" lang="ja-JP" altLang="en-US" sz="2000" b="1">
                <a:latin typeface="Meiryo UI" panose="020B0604030504040204" pitchFamily="50" charset="-128"/>
                <a:ea typeface="Meiryo UI" panose="020B0604030504040204" pitchFamily="50" charset="-128"/>
              </a:rPr>
              <a:t>～　</a:t>
            </a:r>
            <a:r>
              <a:rPr kumimoji="1" lang="ja-JP" altLang="en-US" sz="1800" b="1">
                <a:latin typeface="Meiryo UI" panose="020B0604030504040204" pitchFamily="50" charset="-128"/>
                <a:ea typeface="Meiryo UI" panose="020B0604030504040204" pitchFamily="50" charset="-128"/>
              </a:rPr>
              <a:t>災害から市民を守る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４　消防局の組織と</a:t>
            </a:r>
            <a:r>
              <a:rPr lang="ja-JP" altLang="en-US" sz="2000" dirty="0" smtClean="0">
                <a:solidFill>
                  <a:schemeClr val="tx1"/>
                </a:solidFill>
                <a:latin typeface="Meiryo UI" pitchFamily="50" charset="-128"/>
                <a:ea typeface="Meiryo UI" pitchFamily="50" charset="-128"/>
                <a:cs typeface="Meiryo UI" pitchFamily="50" charset="-128"/>
              </a:rPr>
              <a:t>職員数</a:t>
            </a:r>
            <a:r>
              <a:rPr lang="ja-JP" altLang="en-US" sz="2000" dirty="0">
                <a:solidFill>
                  <a:schemeClr val="tx1"/>
                </a:solidFill>
                <a:latin typeface="ＭＳ Ｐゴシック" pitchFamily="50" charset="-128"/>
                <a:ea typeface="Meiryo UI" pitchFamily="50" charset="-128"/>
                <a:cs typeface="Meiryo UI" pitchFamily="50" charset="-128"/>
              </a:rPr>
              <a:t>　　　</a:t>
            </a:r>
          </a:p>
        </p:txBody>
      </p:sp>
      <p:cxnSp>
        <p:nvCxnSpPr>
          <p:cNvPr id="38" name="直線コネクタ 37"/>
          <p:cNvCxnSpPr/>
          <p:nvPr/>
        </p:nvCxnSpPr>
        <p:spPr>
          <a:xfrm>
            <a:off x="74533" y="2245403"/>
            <a:ext cx="144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2152" y="1444732"/>
            <a:ext cx="144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4533" y="3034167"/>
            <a:ext cx="144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4533" y="3827646"/>
            <a:ext cx="144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4533" y="4618783"/>
            <a:ext cx="144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3640" y="5401469"/>
            <a:ext cx="432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2498" y="5842770"/>
            <a:ext cx="432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285" y="1016720"/>
            <a:ext cx="0" cy="4824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07040" y="1340752"/>
            <a:ext cx="1008000" cy="288000"/>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総</a:t>
            </a:r>
            <a:r>
              <a:rPr lang="ja-JP" altLang="en-US" sz="1050" dirty="0">
                <a:solidFill>
                  <a:schemeClr val="tx2">
                    <a:lumMod val="75000"/>
                  </a:schemeClr>
                </a:solidFill>
                <a:latin typeface="Meiryo UI" pitchFamily="50" charset="-128"/>
                <a:ea typeface="Meiryo UI" pitchFamily="50" charset="-128"/>
                <a:cs typeface="Meiryo UI" pitchFamily="50" charset="-128"/>
              </a:rPr>
              <a:t>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務　部</a:t>
            </a:r>
            <a:endParaRPr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22" name="正方形/長方形 21"/>
          <p:cNvSpPr/>
          <p:nvPr/>
        </p:nvSpPr>
        <p:spPr>
          <a:xfrm>
            <a:off x="207040" y="2132864"/>
            <a:ext cx="1008000" cy="288000"/>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Arial" pitchFamily="34" charset="0"/>
                <a:ea typeface="Meiryo UI" pitchFamily="50" charset="-128"/>
                <a:cs typeface="Arial" pitchFamily="34" charset="0"/>
              </a:rPr>
              <a:t>企　画　</a:t>
            </a:r>
            <a:r>
              <a:rPr kumimoji="1" lang="ja-JP" altLang="en-US" sz="1050" dirty="0" smtClean="0">
                <a:solidFill>
                  <a:schemeClr val="tx2">
                    <a:lumMod val="75000"/>
                  </a:schemeClr>
                </a:solidFill>
                <a:latin typeface="Arial" pitchFamily="34" charset="0"/>
                <a:ea typeface="Meiryo UI" pitchFamily="50" charset="-128"/>
                <a:cs typeface="Arial" pitchFamily="34" charset="0"/>
              </a:rPr>
              <a:t>部</a:t>
            </a:r>
            <a:endParaRPr kumimoji="1" lang="en-US" altLang="ja-JP" sz="1050" dirty="0" smtClean="0">
              <a:solidFill>
                <a:schemeClr val="tx2">
                  <a:lumMod val="75000"/>
                </a:schemeClr>
              </a:solidFill>
              <a:latin typeface="Arial" pitchFamily="34" charset="0"/>
              <a:ea typeface="Meiryo UI" pitchFamily="50" charset="-128"/>
              <a:cs typeface="Arial" pitchFamily="34" charset="0"/>
            </a:endParaRPr>
          </a:p>
        </p:txBody>
      </p:sp>
      <p:sp>
        <p:nvSpPr>
          <p:cNvPr id="23" name="正方形/長方形 22"/>
          <p:cNvSpPr/>
          <p:nvPr/>
        </p:nvSpPr>
        <p:spPr>
          <a:xfrm>
            <a:off x="207040" y="2924952"/>
            <a:ext cx="1008000" cy="288000"/>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Arial" pitchFamily="34" charset="0"/>
                <a:ea typeface="Meiryo UI" pitchFamily="50" charset="-128"/>
                <a:cs typeface="Arial" pitchFamily="34" charset="0"/>
              </a:rPr>
              <a:t>予</a:t>
            </a:r>
            <a:r>
              <a:rPr lang="ja-JP" altLang="en-US" sz="1050" dirty="0">
                <a:solidFill>
                  <a:schemeClr val="tx2">
                    <a:lumMod val="75000"/>
                  </a:schemeClr>
                </a:solidFill>
                <a:latin typeface="Arial" pitchFamily="34" charset="0"/>
                <a:ea typeface="Meiryo UI" pitchFamily="50" charset="-128"/>
                <a:cs typeface="Arial" pitchFamily="34" charset="0"/>
              </a:rPr>
              <a:t>　</a:t>
            </a:r>
            <a:r>
              <a:rPr lang="ja-JP" altLang="en-US" sz="1050" dirty="0" smtClean="0">
                <a:solidFill>
                  <a:schemeClr val="tx2">
                    <a:lumMod val="75000"/>
                  </a:schemeClr>
                </a:solidFill>
                <a:latin typeface="Arial" pitchFamily="34" charset="0"/>
                <a:ea typeface="Meiryo UI" pitchFamily="50" charset="-128"/>
                <a:cs typeface="Arial" pitchFamily="34" charset="0"/>
              </a:rPr>
              <a:t>防</a:t>
            </a:r>
            <a:r>
              <a:rPr lang="ja-JP" altLang="en-US" sz="1050" dirty="0">
                <a:solidFill>
                  <a:schemeClr val="tx2">
                    <a:lumMod val="75000"/>
                  </a:schemeClr>
                </a:solidFill>
                <a:latin typeface="Arial" pitchFamily="34" charset="0"/>
                <a:ea typeface="Meiryo UI" pitchFamily="50" charset="-128"/>
                <a:cs typeface="Arial" pitchFamily="34" charset="0"/>
              </a:rPr>
              <a:t>　</a:t>
            </a:r>
            <a:r>
              <a:rPr kumimoji="1" lang="ja-JP" altLang="en-US" sz="1050" dirty="0" smtClean="0">
                <a:solidFill>
                  <a:schemeClr val="tx2">
                    <a:lumMod val="75000"/>
                  </a:schemeClr>
                </a:solidFill>
                <a:latin typeface="Arial" pitchFamily="34" charset="0"/>
                <a:ea typeface="Meiryo UI" pitchFamily="50" charset="-128"/>
                <a:cs typeface="Arial" pitchFamily="34" charset="0"/>
              </a:rPr>
              <a:t>部</a:t>
            </a:r>
            <a:endParaRPr lang="en-US" altLang="ja-JP" sz="900" dirty="0" smtClean="0">
              <a:solidFill>
                <a:schemeClr val="tx2">
                  <a:lumMod val="75000"/>
                </a:schemeClr>
              </a:solidFill>
              <a:latin typeface="Arial" pitchFamily="34" charset="0"/>
              <a:ea typeface="Meiryo UI" pitchFamily="50" charset="-128"/>
              <a:cs typeface="Arial" pitchFamily="34" charset="0"/>
            </a:endParaRPr>
          </a:p>
        </p:txBody>
      </p:sp>
      <p:sp>
        <p:nvSpPr>
          <p:cNvPr id="24" name="正方形/長方形 23"/>
          <p:cNvSpPr/>
          <p:nvPr/>
        </p:nvSpPr>
        <p:spPr>
          <a:xfrm>
            <a:off x="207040" y="3717040"/>
            <a:ext cx="1008000" cy="288000"/>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Arial" pitchFamily="34" charset="0"/>
                <a:ea typeface="Meiryo UI" pitchFamily="50" charset="-128"/>
                <a:cs typeface="Arial" pitchFamily="34" charset="0"/>
              </a:rPr>
              <a:t>警</a:t>
            </a:r>
            <a:r>
              <a:rPr lang="ja-JP" altLang="en-US" sz="1050" dirty="0">
                <a:solidFill>
                  <a:schemeClr val="tx2">
                    <a:lumMod val="75000"/>
                  </a:schemeClr>
                </a:solidFill>
                <a:latin typeface="Arial" pitchFamily="34" charset="0"/>
                <a:ea typeface="Meiryo UI" pitchFamily="50" charset="-128"/>
                <a:cs typeface="Arial" pitchFamily="34" charset="0"/>
              </a:rPr>
              <a:t>　</a:t>
            </a:r>
            <a:r>
              <a:rPr lang="ja-JP" altLang="en-US" sz="1050" dirty="0" smtClean="0">
                <a:solidFill>
                  <a:schemeClr val="tx2">
                    <a:lumMod val="75000"/>
                  </a:schemeClr>
                </a:solidFill>
                <a:latin typeface="Arial" pitchFamily="34" charset="0"/>
                <a:ea typeface="Meiryo UI" pitchFamily="50" charset="-128"/>
                <a:cs typeface="Arial" pitchFamily="34" charset="0"/>
              </a:rPr>
              <a:t>防</a:t>
            </a:r>
            <a:r>
              <a:rPr lang="ja-JP" altLang="en-US" sz="1050" dirty="0">
                <a:solidFill>
                  <a:schemeClr val="tx2">
                    <a:lumMod val="75000"/>
                  </a:schemeClr>
                </a:solidFill>
                <a:latin typeface="Arial" pitchFamily="34" charset="0"/>
                <a:ea typeface="Meiryo UI" pitchFamily="50" charset="-128"/>
                <a:cs typeface="Arial" pitchFamily="34" charset="0"/>
              </a:rPr>
              <a:t>　</a:t>
            </a:r>
            <a:r>
              <a:rPr kumimoji="1" lang="ja-JP" altLang="en-US" sz="1050" dirty="0" smtClean="0">
                <a:solidFill>
                  <a:schemeClr val="tx2">
                    <a:lumMod val="75000"/>
                  </a:schemeClr>
                </a:solidFill>
                <a:latin typeface="Arial" pitchFamily="34" charset="0"/>
                <a:ea typeface="Meiryo UI" pitchFamily="50" charset="-128"/>
                <a:cs typeface="Arial" pitchFamily="34" charset="0"/>
              </a:rPr>
              <a:t>部</a:t>
            </a:r>
            <a:r>
              <a:rPr lang="ja-JP" altLang="en-US" sz="1050" dirty="0" smtClean="0">
                <a:solidFill>
                  <a:schemeClr val="tx2">
                    <a:lumMod val="75000"/>
                  </a:schemeClr>
                </a:solidFill>
                <a:latin typeface="Arial" pitchFamily="34" charset="0"/>
                <a:ea typeface="Meiryo UI" pitchFamily="50" charset="-128"/>
                <a:cs typeface="Arial" pitchFamily="34" charset="0"/>
              </a:rPr>
              <a:t>　</a:t>
            </a:r>
            <a:r>
              <a:rPr lang="en-US" altLang="ja-JP" sz="1050" dirty="0" smtClean="0">
                <a:solidFill>
                  <a:schemeClr val="tx2">
                    <a:lumMod val="75000"/>
                  </a:schemeClr>
                </a:solidFill>
                <a:latin typeface="Arial" pitchFamily="34" charset="0"/>
                <a:ea typeface="Meiryo UI" pitchFamily="50" charset="-128"/>
                <a:cs typeface="Arial" pitchFamily="34" charset="0"/>
              </a:rPr>
              <a:t> </a:t>
            </a:r>
          </a:p>
        </p:txBody>
      </p:sp>
      <p:sp>
        <p:nvSpPr>
          <p:cNvPr id="25" name="正方形/長方形 24"/>
          <p:cNvSpPr/>
          <p:nvPr/>
        </p:nvSpPr>
        <p:spPr>
          <a:xfrm>
            <a:off x="207040" y="4509120"/>
            <a:ext cx="1008000" cy="288000"/>
          </a:xfrm>
          <a:prstGeom prst="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Arial" pitchFamily="34" charset="0"/>
                <a:ea typeface="Meiryo UI" pitchFamily="50" charset="-128"/>
                <a:cs typeface="Arial" pitchFamily="34" charset="0"/>
              </a:rPr>
              <a:t>救</a:t>
            </a:r>
            <a:r>
              <a:rPr lang="ja-JP" altLang="en-US" sz="1050" dirty="0">
                <a:solidFill>
                  <a:schemeClr val="tx2">
                    <a:lumMod val="75000"/>
                  </a:schemeClr>
                </a:solidFill>
                <a:latin typeface="Arial" pitchFamily="34" charset="0"/>
                <a:ea typeface="Meiryo UI" pitchFamily="50" charset="-128"/>
                <a:cs typeface="Arial" pitchFamily="34" charset="0"/>
              </a:rPr>
              <a:t>　</a:t>
            </a:r>
            <a:r>
              <a:rPr lang="ja-JP" altLang="en-US" sz="1050" dirty="0" smtClean="0">
                <a:solidFill>
                  <a:schemeClr val="tx2">
                    <a:lumMod val="75000"/>
                  </a:schemeClr>
                </a:solidFill>
                <a:latin typeface="Arial" pitchFamily="34" charset="0"/>
                <a:ea typeface="Meiryo UI" pitchFamily="50" charset="-128"/>
                <a:cs typeface="Arial" pitchFamily="34" charset="0"/>
              </a:rPr>
              <a:t>急</a:t>
            </a:r>
            <a:r>
              <a:rPr lang="ja-JP" altLang="en-US" sz="1050" dirty="0">
                <a:solidFill>
                  <a:schemeClr val="tx2">
                    <a:lumMod val="75000"/>
                  </a:schemeClr>
                </a:solidFill>
                <a:latin typeface="Arial" pitchFamily="34" charset="0"/>
                <a:ea typeface="Meiryo UI" pitchFamily="50" charset="-128"/>
                <a:cs typeface="Arial" pitchFamily="34" charset="0"/>
              </a:rPr>
              <a:t>　</a:t>
            </a:r>
            <a:r>
              <a:rPr kumimoji="1" lang="ja-JP" altLang="en-US" sz="1050" dirty="0" smtClean="0">
                <a:solidFill>
                  <a:schemeClr val="tx2">
                    <a:lumMod val="75000"/>
                  </a:schemeClr>
                </a:solidFill>
                <a:latin typeface="Arial" pitchFamily="34" charset="0"/>
                <a:ea typeface="Meiryo UI" pitchFamily="50" charset="-128"/>
                <a:cs typeface="Arial" pitchFamily="34" charset="0"/>
              </a:rPr>
              <a:t>部</a:t>
            </a:r>
            <a:endParaRPr lang="en-US" altLang="ja-JP" sz="1050" dirty="0" smtClean="0">
              <a:solidFill>
                <a:schemeClr val="tx2">
                  <a:lumMod val="75000"/>
                </a:schemeClr>
              </a:solidFill>
              <a:latin typeface="Arial" pitchFamily="34" charset="0"/>
              <a:ea typeface="Meiryo UI" pitchFamily="50" charset="-128"/>
              <a:cs typeface="Arial" pitchFamily="34" charset="0"/>
            </a:endParaRPr>
          </a:p>
        </p:txBody>
      </p:sp>
      <p:sp>
        <p:nvSpPr>
          <p:cNvPr id="26" name="正方形/長方形 25"/>
          <p:cNvSpPr/>
          <p:nvPr/>
        </p:nvSpPr>
        <p:spPr>
          <a:xfrm>
            <a:off x="423040" y="1700816"/>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総　務</a:t>
            </a:r>
            <a:r>
              <a:rPr lang="ja-JP" altLang="en-US" sz="1050" dirty="0" smtClean="0">
                <a:solidFill>
                  <a:schemeClr val="tx2">
                    <a:lumMod val="75000"/>
                  </a:schemeClr>
                </a:solidFill>
                <a:latin typeface="Meiryo UI" pitchFamily="50" charset="-128"/>
                <a:ea typeface="Meiryo UI" pitchFamily="50" charset="-128"/>
                <a:cs typeface="Meiryo UI" pitchFamily="50" charset="-128"/>
              </a:rPr>
              <a:t>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27" name="正方形/長方形 26"/>
          <p:cNvSpPr/>
          <p:nvPr/>
        </p:nvSpPr>
        <p:spPr>
          <a:xfrm>
            <a:off x="144" y="908720"/>
            <a:ext cx="5652000" cy="288000"/>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Meiryo UI" pitchFamily="50" charset="-128"/>
                <a:ea typeface="Meiryo UI" pitchFamily="50" charset="-128"/>
                <a:cs typeface="Meiryo UI" pitchFamily="50" charset="-128"/>
              </a:rPr>
              <a:t>消　防　</a:t>
            </a:r>
            <a:r>
              <a:rPr lang="ja-JP" altLang="en-US" sz="1050" dirty="0" smtClean="0">
                <a:solidFill>
                  <a:schemeClr val="bg1"/>
                </a:solidFill>
                <a:latin typeface="Meiryo UI" pitchFamily="50" charset="-128"/>
                <a:ea typeface="Meiryo UI" pitchFamily="50" charset="-128"/>
                <a:cs typeface="Meiryo UI" pitchFamily="50" charset="-128"/>
              </a:rPr>
              <a:t>局</a:t>
            </a:r>
            <a:endParaRPr lang="en-US" altLang="ja-JP" sz="1050" dirty="0" smtClean="0">
              <a:solidFill>
                <a:schemeClr val="bg1"/>
              </a:solidFill>
              <a:latin typeface="Meiryo UI" pitchFamily="50" charset="-128"/>
              <a:ea typeface="Meiryo UI" pitchFamily="50" charset="-128"/>
              <a:cs typeface="Meiryo UI" pitchFamily="50" charset="-128"/>
            </a:endParaRPr>
          </a:p>
        </p:txBody>
      </p:sp>
      <p:sp>
        <p:nvSpPr>
          <p:cNvPr id="28" name="正方形/長方形 27"/>
          <p:cNvSpPr/>
          <p:nvPr/>
        </p:nvSpPr>
        <p:spPr>
          <a:xfrm>
            <a:off x="423064" y="5301208"/>
            <a:ext cx="1872000" cy="288000"/>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高度専門教育訓練センター</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29" name="正方形/長方形 28"/>
          <p:cNvSpPr/>
          <p:nvPr/>
        </p:nvSpPr>
        <p:spPr>
          <a:xfrm>
            <a:off x="423112" y="5733256"/>
            <a:ext cx="1008000" cy="288000"/>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消防署</a:t>
            </a:r>
            <a:r>
              <a:rPr kumimoji="1" lang="ja-JP" altLang="en-US" sz="800" dirty="0" smtClean="0">
                <a:solidFill>
                  <a:schemeClr val="tx2">
                    <a:lumMod val="75000"/>
                  </a:schemeClr>
                </a:solidFill>
                <a:latin typeface="Meiryo UI" pitchFamily="50" charset="-128"/>
                <a:ea typeface="Meiryo UI" pitchFamily="50" charset="-128"/>
                <a:cs typeface="Meiryo UI" pitchFamily="50" charset="-128"/>
              </a:rPr>
              <a:t>（</a:t>
            </a:r>
            <a:r>
              <a:rPr kumimoji="1" lang="en-US" altLang="ja-JP" sz="800" dirty="0" smtClean="0">
                <a:solidFill>
                  <a:schemeClr val="tx2">
                    <a:lumMod val="75000"/>
                  </a:schemeClr>
                </a:solidFill>
                <a:latin typeface="Meiryo UI" pitchFamily="50" charset="-128"/>
                <a:ea typeface="Meiryo UI" pitchFamily="50" charset="-128"/>
                <a:cs typeface="Meiryo UI" pitchFamily="50" charset="-128"/>
              </a:rPr>
              <a:t>25</a:t>
            </a:r>
            <a:r>
              <a:rPr kumimoji="1" lang="ja-JP" altLang="en-US" sz="800" dirty="0" smtClean="0">
                <a:solidFill>
                  <a:schemeClr val="tx2">
                    <a:lumMod val="75000"/>
                  </a:schemeClr>
                </a:solidFill>
                <a:latin typeface="Meiryo UI" pitchFamily="50" charset="-128"/>
                <a:ea typeface="Meiryo UI" pitchFamily="50" charset="-128"/>
                <a:cs typeface="Meiryo UI" pitchFamily="50" charset="-128"/>
              </a:rPr>
              <a:t>）</a:t>
            </a:r>
            <a:endParaRPr kumimoji="1" lang="en-US" altLang="ja-JP" sz="80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0" name="正方形/長方形 29"/>
          <p:cNvSpPr/>
          <p:nvPr/>
        </p:nvSpPr>
        <p:spPr>
          <a:xfrm>
            <a:off x="1503296" y="1700840"/>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人　事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1" name="正方形/長方形 30"/>
          <p:cNvSpPr/>
          <p:nvPr/>
        </p:nvSpPr>
        <p:spPr>
          <a:xfrm>
            <a:off x="2583304" y="1700840"/>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施　設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2" name="正方形/長方形 31"/>
          <p:cNvSpPr/>
          <p:nvPr/>
        </p:nvSpPr>
        <p:spPr>
          <a:xfrm>
            <a:off x="423040" y="2492928"/>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企　画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3" name="正方形/長方形 32"/>
          <p:cNvSpPr/>
          <p:nvPr/>
        </p:nvSpPr>
        <p:spPr>
          <a:xfrm>
            <a:off x="422944" y="3284992"/>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予　防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4" name="正方形/長方形 33"/>
          <p:cNvSpPr/>
          <p:nvPr/>
        </p:nvSpPr>
        <p:spPr>
          <a:xfrm>
            <a:off x="1503184" y="3285016"/>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規　制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5" name="正方形/長方形 34"/>
          <p:cNvSpPr/>
          <p:nvPr/>
        </p:nvSpPr>
        <p:spPr>
          <a:xfrm>
            <a:off x="422944" y="4077032"/>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警　防　課</a:t>
            </a:r>
            <a:endParaRPr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6" name="正方形/長方形 35"/>
          <p:cNvSpPr/>
          <p:nvPr/>
        </p:nvSpPr>
        <p:spPr>
          <a:xfrm>
            <a:off x="1503184" y="4077056"/>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司　令　</a:t>
            </a:r>
            <a:r>
              <a:rPr kumimoji="1" lang="ja-JP" altLang="en-US" sz="1050" dirty="0" smtClean="0">
                <a:solidFill>
                  <a:schemeClr val="tx2">
                    <a:lumMod val="75000"/>
                  </a:schemeClr>
                </a:solidFill>
                <a:latin typeface="Meiryo UI" pitchFamily="50" charset="-128"/>
                <a:ea typeface="Meiryo UI" pitchFamily="50" charset="-128"/>
                <a:cs typeface="Meiryo UI" pitchFamily="50" charset="-128"/>
              </a:rPr>
              <a:t>課</a:t>
            </a:r>
            <a:endParaRPr kumimoji="1"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37" name="正方形/長方形 36"/>
          <p:cNvSpPr/>
          <p:nvPr/>
        </p:nvSpPr>
        <p:spPr>
          <a:xfrm>
            <a:off x="422944" y="4869136"/>
            <a:ext cx="1008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2">
                    <a:lumMod val="75000"/>
                  </a:schemeClr>
                </a:solidFill>
                <a:latin typeface="Meiryo UI" pitchFamily="50" charset="-128"/>
                <a:ea typeface="Meiryo UI" pitchFamily="50" charset="-128"/>
                <a:cs typeface="Meiryo UI" pitchFamily="50" charset="-128"/>
              </a:rPr>
              <a:t>救　急　課</a:t>
            </a:r>
            <a:endParaRPr lang="en-US" altLang="ja-JP" sz="1050" dirty="0" smtClean="0">
              <a:solidFill>
                <a:schemeClr val="tx2">
                  <a:lumMod val="75000"/>
                </a:schemeClr>
              </a:solidFill>
              <a:latin typeface="Meiryo UI" pitchFamily="50" charset="-128"/>
              <a:ea typeface="Meiryo UI" pitchFamily="50" charset="-128"/>
              <a:cs typeface="Meiryo UI" pitchFamily="50" charset="-128"/>
            </a:endParaRPr>
          </a:p>
        </p:txBody>
      </p:sp>
      <p:sp>
        <p:nvSpPr>
          <p:cNvPr id="48" name="正方形/長方形 47"/>
          <p:cNvSpPr/>
          <p:nvPr/>
        </p:nvSpPr>
        <p:spPr>
          <a:xfrm>
            <a:off x="1575192" y="5733248"/>
            <a:ext cx="1224000" cy="288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2">
                    <a:lumMod val="75000"/>
                  </a:schemeClr>
                </a:solidFill>
                <a:latin typeface="Meiryo UI" pitchFamily="50" charset="-128"/>
                <a:ea typeface="Meiryo UI" pitchFamily="50" charset="-128"/>
                <a:cs typeface="Meiryo UI" pitchFamily="50" charset="-128"/>
              </a:rPr>
              <a:t>消防</a:t>
            </a:r>
            <a:r>
              <a:rPr lang="ja-JP" altLang="en-US" sz="1050" dirty="0" smtClean="0">
                <a:solidFill>
                  <a:schemeClr val="tx2">
                    <a:lumMod val="75000"/>
                  </a:schemeClr>
                </a:solidFill>
                <a:latin typeface="Meiryo UI" pitchFamily="50" charset="-128"/>
                <a:ea typeface="Meiryo UI" pitchFamily="50" charset="-128"/>
                <a:cs typeface="Meiryo UI" pitchFamily="50" charset="-128"/>
              </a:rPr>
              <a:t>出張所</a:t>
            </a:r>
            <a:r>
              <a:rPr kumimoji="1" lang="ja-JP" altLang="en-US" sz="800" dirty="0" smtClean="0">
                <a:solidFill>
                  <a:schemeClr val="tx2">
                    <a:lumMod val="75000"/>
                  </a:schemeClr>
                </a:solidFill>
                <a:latin typeface="Meiryo UI" pitchFamily="50" charset="-128"/>
                <a:ea typeface="Meiryo UI" pitchFamily="50" charset="-128"/>
                <a:cs typeface="Meiryo UI" pitchFamily="50" charset="-128"/>
              </a:rPr>
              <a:t>（</a:t>
            </a:r>
            <a:r>
              <a:rPr lang="en-US" altLang="ja-JP" sz="800" dirty="0">
                <a:solidFill>
                  <a:schemeClr val="tx2">
                    <a:lumMod val="75000"/>
                  </a:schemeClr>
                </a:solidFill>
                <a:latin typeface="Meiryo UI" pitchFamily="50" charset="-128"/>
                <a:ea typeface="Meiryo UI" pitchFamily="50" charset="-128"/>
                <a:cs typeface="Meiryo UI" pitchFamily="50" charset="-128"/>
              </a:rPr>
              <a:t>64</a:t>
            </a:r>
            <a:r>
              <a:rPr kumimoji="1" lang="ja-JP" altLang="en-US" sz="800" dirty="0" smtClean="0">
                <a:solidFill>
                  <a:schemeClr val="tx2">
                    <a:lumMod val="75000"/>
                  </a:schemeClr>
                </a:solidFill>
                <a:latin typeface="Meiryo UI" pitchFamily="50" charset="-128"/>
                <a:ea typeface="Meiryo UI" pitchFamily="50" charset="-128"/>
                <a:cs typeface="Meiryo UI" pitchFamily="50" charset="-128"/>
              </a:rPr>
              <a:t>）</a:t>
            </a:r>
            <a:endParaRPr kumimoji="1" lang="en-US" altLang="ja-JP" sz="800" dirty="0" smtClean="0">
              <a:solidFill>
                <a:schemeClr val="tx2">
                  <a:lumMod val="75000"/>
                </a:schemeClr>
              </a:solidFill>
              <a:latin typeface="Meiryo UI" pitchFamily="50" charset="-128"/>
              <a:ea typeface="Meiryo UI" pitchFamily="50" charset="-128"/>
              <a:cs typeface="Meiryo UI" pitchFamily="50" charset="-128"/>
            </a:endParaRPr>
          </a:p>
        </p:txBody>
      </p:sp>
      <p:pic>
        <p:nvPicPr>
          <p:cNvPr id="61" name="Picture 2" descr="C:\Users\i4238225\Desktop\04-(仮撮影）北側外観.jpg"/>
          <p:cNvPicPr>
            <a:picLocks noChangeAspect="1" noChangeArrowheads="1"/>
          </p:cNvPicPr>
          <p:nvPr/>
        </p:nvPicPr>
        <p:blipFill>
          <a:blip r:embed="rId2" cstate="print"/>
          <a:srcRect l="7514" t="4429" r="11708"/>
          <a:stretch>
            <a:fillRect/>
          </a:stretch>
        </p:blipFill>
        <p:spPr bwMode="auto">
          <a:xfrm>
            <a:off x="3707905" y="1700809"/>
            <a:ext cx="1905139" cy="3338701"/>
          </a:xfrm>
          <a:prstGeom prst="rect">
            <a:avLst/>
          </a:prstGeom>
          <a:noFill/>
        </p:spPr>
      </p:pic>
      <p:sp>
        <p:nvSpPr>
          <p:cNvPr id="62" name="角丸四角形 61"/>
          <p:cNvSpPr/>
          <p:nvPr/>
        </p:nvSpPr>
        <p:spPr>
          <a:xfrm>
            <a:off x="3707904" y="5013176"/>
            <a:ext cx="1844680" cy="2160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itchFamily="50" charset="-128"/>
                <a:ea typeface="Meiryo UI" pitchFamily="50" charset="-128"/>
                <a:cs typeface="Meiryo UI" pitchFamily="50" charset="-128"/>
              </a:rPr>
              <a:t>大阪市消防局</a:t>
            </a:r>
          </a:p>
        </p:txBody>
      </p:sp>
      <p:graphicFrame>
        <p:nvGraphicFramePr>
          <p:cNvPr id="66" name="表 65"/>
          <p:cNvGraphicFramePr>
            <a:graphicFrameLocks noGrp="1"/>
          </p:cNvGraphicFramePr>
          <p:nvPr>
            <p:extLst>
              <p:ext uri="{D42A27DB-BD31-4B8C-83A1-F6EECF244321}">
                <p14:modId xmlns:p14="http://schemas.microsoft.com/office/powerpoint/2010/main" val="130504350"/>
              </p:ext>
            </p:extLst>
          </p:nvPr>
        </p:nvGraphicFramePr>
        <p:xfrm>
          <a:off x="5940152" y="909360"/>
          <a:ext cx="3131841" cy="5400000"/>
        </p:xfrm>
        <a:graphic>
          <a:graphicData uri="http://schemas.openxmlformats.org/drawingml/2006/table">
            <a:tbl>
              <a:tblPr firstRow="1" bandRow="1">
                <a:tableStyleId>{5C22544A-7EE6-4342-B048-85BDC9FD1C3A}</a:tableStyleId>
              </a:tblPr>
              <a:tblGrid>
                <a:gridCol w="1207662"/>
                <a:gridCol w="1207662"/>
                <a:gridCol w="716517"/>
              </a:tblGrid>
              <a:tr h="360000">
                <a:tc gridSpan="2">
                  <a:txBody>
                    <a:bodyPr/>
                    <a:lstStyle/>
                    <a:p>
                      <a:pPr algn="ctr"/>
                      <a:r>
                        <a:rPr kumimoji="1" lang="ja-JP" altLang="en-US" sz="1050" dirty="0" smtClean="0">
                          <a:latin typeface="Meiryo UI" pitchFamily="50" charset="-128"/>
                          <a:ea typeface="Meiryo UI" pitchFamily="50" charset="-128"/>
                          <a:cs typeface="Meiryo UI" pitchFamily="50" charset="-128"/>
                        </a:rPr>
                        <a:t>職　　種</a:t>
                      </a:r>
                      <a:endParaRPr kumimoji="1" lang="ja-JP" altLang="en-US" sz="1050" dirty="0">
                        <a:latin typeface="Meiryo UI" pitchFamily="50" charset="-128"/>
                        <a:ea typeface="Meiryo UI" pitchFamily="50" charset="-128"/>
                        <a:cs typeface="Meiryo UI" pitchFamily="50" charset="-128"/>
                      </a:endParaRPr>
                    </a:p>
                  </a:txBody>
                  <a:tcPr anchor="ctr"/>
                </a:tc>
                <a:tc hMerge="1">
                  <a:txBody>
                    <a:bodyPr/>
                    <a:lstStyle/>
                    <a:p>
                      <a:pPr algn="l"/>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1050" dirty="0" smtClean="0">
                          <a:latin typeface="Meiryo UI" pitchFamily="50" charset="-128"/>
                          <a:ea typeface="Meiryo UI" pitchFamily="50" charset="-128"/>
                          <a:cs typeface="Meiryo UI" pitchFamily="50" charset="-128"/>
                        </a:rPr>
                        <a:t>現在員</a:t>
                      </a:r>
                      <a:endParaRPr kumimoji="1" lang="ja-JP" altLang="en-US" sz="1050" dirty="0">
                        <a:latin typeface="Meiryo UI" pitchFamily="50" charset="-128"/>
                        <a:ea typeface="Meiryo UI" pitchFamily="50" charset="-128"/>
                        <a:cs typeface="Meiryo UI" pitchFamily="50" charset="-128"/>
                      </a:endParaRPr>
                    </a:p>
                  </a:txBody>
                  <a:tcPr anchor="ctr"/>
                </a:tc>
              </a:tr>
              <a:tr h="360000">
                <a:tc rowSpan="9">
                  <a:txBody>
                    <a:bodyPr/>
                    <a:lstStyle/>
                    <a:p>
                      <a:pPr algn="dist"/>
                      <a:r>
                        <a:rPr kumimoji="1" lang="ja-JP" altLang="en-US" sz="1050" dirty="0" smtClean="0">
                          <a:latin typeface="Meiryo UI" pitchFamily="50" charset="-128"/>
                          <a:ea typeface="Meiryo UI" pitchFamily="50" charset="-128"/>
                          <a:cs typeface="Meiryo UI" pitchFamily="50" charset="-128"/>
                        </a:rPr>
                        <a:t>消防吏員</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消防司監</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1</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消防正監</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15</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消防監</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37</a:t>
                      </a: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消防司令長</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107</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消防司令</a:t>
                      </a:r>
                      <a:endParaRPr kumimoji="1" lang="en-US" altLang="ja-JP" sz="1050" dirty="0" smtClean="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424</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消防司令補</a:t>
                      </a:r>
                      <a:endParaRPr kumimoji="1" lang="en-US" altLang="ja-JP" sz="1050" dirty="0" smtClean="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1,119</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消防士長</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1,274</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消防士</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477</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小計</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3,454</a:t>
                      </a:r>
                      <a:endParaRPr kumimoji="1" lang="ja-JP" altLang="en-US" sz="1050" dirty="0">
                        <a:latin typeface="Arial" pitchFamily="34" charset="0"/>
                        <a:ea typeface="Meiryo UI" pitchFamily="50" charset="-128"/>
                        <a:cs typeface="Arial" pitchFamily="34" charset="0"/>
                      </a:endParaRPr>
                    </a:p>
                  </a:txBody>
                  <a:tcPr anchor="ctr"/>
                </a:tc>
              </a:tr>
              <a:tr h="360000">
                <a:tc rowSpan="5">
                  <a:txBody>
                    <a:bodyPr/>
                    <a:lstStyle/>
                    <a:p>
                      <a:pPr algn="dist"/>
                      <a:r>
                        <a:rPr kumimoji="1" lang="ja-JP" altLang="en-US" sz="1050" dirty="0" smtClean="0">
                          <a:latin typeface="Meiryo UI" pitchFamily="50" charset="-128"/>
                          <a:ea typeface="Meiryo UI" pitchFamily="50" charset="-128"/>
                          <a:cs typeface="Meiryo UI" pitchFamily="50" charset="-128"/>
                        </a:rPr>
                        <a:t>その他の職員</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事務職員</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2</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技術職員</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27</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業務員</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1</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小計</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30</a:t>
                      </a:r>
                      <a:endParaRPr kumimoji="1" lang="ja-JP" altLang="en-US" sz="1050" dirty="0">
                        <a:latin typeface="Arial" pitchFamily="34" charset="0"/>
                        <a:ea typeface="Meiryo UI" pitchFamily="50" charset="-128"/>
                        <a:cs typeface="Arial" pitchFamily="34" charset="0"/>
                      </a:endParaRPr>
                    </a:p>
                  </a:txBody>
                  <a:tcPr anchor="ctr"/>
                </a:tc>
              </a:tr>
              <a:tr h="360000">
                <a:tc vMerge="1">
                  <a:txBody>
                    <a:bodyPr/>
                    <a:lstStyle/>
                    <a:p>
                      <a:pPr algn="dist"/>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dist"/>
                      <a:r>
                        <a:rPr kumimoji="1" lang="ja-JP" altLang="en-US" sz="1050" dirty="0" smtClean="0">
                          <a:latin typeface="Meiryo UI" pitchFamily="50" charset="-128"/>
                          <a:ea typeface="Meiryo UI" pitchFamily="50" charset="-128"/>
                          <a:cs typeface="Meiryo UI" pitchFamily="50" charset="-128"/>
                        </a:rPr>
                        <a:t>計</a:t>
                      </a:r>
                      <a:endParaRPr kumimoji="1" lang="ja-JP" altLang="en-US" sz="1050" dirty="0">
                        <a:latin typeface="Meiryo UI" pitchFamily="50" charset="-128"/>
                        <a:ea typeface="Meiryo UI" pitchFamily="50" charset="-128"/>
                        <a:cs typeface="Meiryo UI" pitchFamily="50" charset="-128"/>
                      </a:endParaRPr>
                    </a:p>
                  </a:txBody>
                  <a:tcPr anchor="ctr"/>
                </a:tc>
                <a:tc>
                  <a:txBody>
                    <a:bodyPr/>
                    <a:lstStyle/>
                    <a:p>
                      <a:pPr algn="r"/>
                      <a:r>
                        <a:rPr kumimoji="1" lang="en-US" altLang="ja-JP" sz="1050" dirty="0" smtClean="0">
                          <a:latin typeface="Arial" pitchFamily="34" charset="0"/>
                          <a:ea typeface="Meiryo UI" pitchFamily="50" charset="-128"/>
                          <a:cs typeface="Arial" pitchFamily="34" charset="0"/>
                        </a:rPr>
                        <a:t>3,484</a:t>
                      </a:r>
                      <a:endParaRPr kumimoji="1" lang="ja-JP" altLang="en-US" sz="1050" dirty="0">
                        <a:latin typeface="Arial" pitchFamily="34" charset="0"/>
                        <a:ea typeface="Meiryo UI" pitchFamily="50" charset="-128"/>
                        <a:cs typeface="Arial" pitchFamily="34" charset="0"/>
                      </a:endParaRPr>
                    </a:p>
                  </a:txBody>
                  <a:tcPr anchor="ctr"/>
                </a:tc>
              </a:tr>
            </a:tbl>
          </a:graphicData>
        </a:graphic>
      </p:graphicFrame>
      <p:sp>
        <p:nvSpPr>
          <p:cNvPr id="67" name="正方形/長方形 66"/>
          <p:cNvSpPr/>
          <p:nvPr/>
        </p:nvSpPr>
        <p:spPr>
          <a:xfrm>
            <a:off x="7168309" y="337437"/>
            <a:ext cx="1799664" cy="287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eiryo UI" pitchFamily="50" charset="-128"/>
                <a:ea typeface="Meiryo UI" pitchFamily="50" charset="-128"/>
                <a:cs typeface="Meiryo UI" pitchFamily="50" charset="-128"/>
              </a:rPr>
              <a:t>（平成</a:t>
            </a:r>
            <a:r>
              <a:rPr lang="en-US" altLang="ja-JP" sz="900" dirty="0" smtClean="0">
                <a:solidFill>
                  <a:schemeClr val="tx1"/>
                </a:solidFill>
                <a:latin typeface="Meiryo UI" pitchFamily="50" charset="-128"/>
                <a:ea typeface="Meiryo UI" pitchFamily="50" charset="-128"/>
                <a:cs typeface="Meiryo UI" pitchFamily="50" charset="-128"/>
              </a:rPr>
              <a:t>28</a:t>
            </a:r>
            <a:r>
              <a:rPr lang="ja-JP" altLang="en-US" sz="900" dirty="0" smtClean="0">
                <a:solidFill>
                  <a:schemeClr val="tx1"/>
                </a:solidFill>
                <a:latin typeface="Meiryo UI" pitchFamily="50" charset="-128"/>
                <a:ea typeface="Meiryo UI" pitchFamily="50" charset="-128"/>
                <a:cs typeface="Meiryo UI" pitchFamily="50" charset="-128"/>
              </a:rPr>
              <a:t>年</a:t>
            </a:r>
            <a:r>
              <a:rPr lang="en-US" altLang="ja-JP" sz="900" dirty="0">
                <a:solidFill>
                  <a:schemeClr val="tx1"/>
                </a:solidFill>
                <a:latin typeface="Meiryo UI" pitchFamily="50" charset="-128"/>
                <a:ea typeface="Meiryo UI" pitchFamily="50" charset="-128"/>
                <a:cs typeface="Meiryo UI" pitchFamily="50" charset="-128"/>
              </a:rPr>
              <a:t>4</a:t>
            </a:r>
            <a:r>
              <a:rPr lang="ja-JP" altLang="en-US" sz="900" dirty="0" smtClean="0">
                <a:solidFill>
                  <a:schemeClr val="tx1"/>
                </a:solidFill>
                <a:latin typeface="Meiryo UI" pitchFamily="50" charset="-128"/>
                <a:ea typeface="Meiryo UI" pitchFamily="50" charset="-128"/>
                <a:cs typeface="Meiryo UI" pitchFamily="50" charset="-128"/>
              </a:rPr>
              <a:t>月</a:t>
            </a:r>
            <a:r>
              <a:rPr lang="en-US" altLang="ja-JP" sz="900" dirty="0" smtClean="0">
                <a:solidFill>
                  <a:schemeClr val="tx1"/>
                </a:solidFill>
                <a:latin typeface="Meiryo UI" pitchFamily="50" charset="-128"/>
                <a:ea typeface="Meiryo UI" pitchFamily="50" charset="-128"/>
                <a:cs typeface="Meiryo UI" pitchFamily="50" charset="-128"/>
              </a:rPr>
              <a:t>1</a:t>
            </a:r>
            <a:r>
              <a:rPr lang="ja-JP" altLang="en-US" sz="900" dirty="0" smtClean="0">
                <a:solidFill>
                  <a:schemeClr val="tx1"/>
                </a:solidFill>
                <a:latin typeface="Meiryo UI" pitchFamily="50" charset="-128"/>
                <a:ea typeface="Meiryo UI" pitchFamily="50" charset="-128"/>
                <a:cs typeface="Meiryo UI" pitchFamily="50" charset="-128"/>
              </a:rPr>
              <a:t>日現在）</a:t>
            </a:r>
            <a:endParaRPr lang="en-US" altLang="ja-JP" sz="9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5238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５　消防施設の分布図と消防機械</a:t>
            </a:r>
            <a:r>
              <a:rPr lang="ja-JP" altLang="en-US" sz="2000" dirty="0" smtClean="0">
                <a:solidFill>
                  <a:schemeClr val="tx1"/>
                </a:solidFill>
                <a:latin typeface="Meiryo UI" pitchFamily="50" charset="-128"/>
                <a:ea typeface="Meiryo UI" pitchFamily="50" charset="-128"/>
                <a:cs typeface="Meiryo UI" pitchFamily="50" charset="-128"/>
              </a:rPr>
              <a:t>等</a:t>
            </a:r>
            <a:r>
              <a:rPr lang="ja-JP" altLang="en-US" sz="2000" dirty="0">
                <a:solidFill>
                  <a:schemeClr val="tx1"/>
                </a:solidFill>
                <a:latin typeface="ＭＳ Ｐゴシック" pitchFamily="50" charset="-128"/>
                <a:ea typeface="Meiryo UI" pitchFamily="50" charset="-128"/>
                <a:cs typeface="Meiryo UI" pitchFamily="50" charset="-128"/>
              </a:rPr>
              <a:t>　　　</a:t>
            </a:r>
          </a:p>
        </p:txBody>
      </p:sp>
      <p:pic>
        <p:nvPicPr>
          <p:cNvPr id="14" name="Picture 17" descr="大阪市市域詳細図（署所・行政区名・区境界入2"/>
          <p:cNvPicPr>
            <a:picLocks noChangeAspect="1" noChangeArrowheads="1"/>
          </p:cNvPicPr>
          <p:nvPr/>
        </p:nvPicPr>
        <p:blipFill>
          <a:blip r:embed="rId2" cstate="print"/>
          <a:srcRect l="2982" r="1329"/>
          <a:stretch>
            <a:fillRect/>
          </a:stretch>
        </p:blipFill>
        <p:spPr bwMode="auto">
          <a:xfrm>
            <a:off x="72008" y="893599"/>
            <a:ext cx="5760640" cy="5704393"/>
          </a:xfrm>
          <a:prstGeom prst="rect">
            <a:avLst/>
          </a:prstGeom>
          <a:noFill/>
        </p:spPr>
      </p:pic>
      <p:sp>
        <p:nvSpPr>
          <p:cNvPr id="15" name="Rectangle 20"/>
          <p:cNvSpPr>
            <a:spLocks noChangeArrowheads="1"/>
          </p:cNvSpPr>
          <p:nvPr/>
        </p:nvSpPr>
        <p:spPr bwMode="auto">
          <a:xfrm>
            <a:off x="84584" y="1506538"/>
            <a:ext cx="1422400" cy="839787"/>
          </a:xfrm>
          <a:prstGeom prst="rect">
            <a:avLst/>
          </a:prstGeom>
          <a:solidFill>
            <a:schemeClr val="bg1"/>
          </a:solidFill>
          <a:ln w="9525" algn="ctr">
            <a:solidFill>
              <a:schemeClr val="tx1"/>
            </a:solidFill>
            <a:miter lim="800000"/>
            <a:headEnd/>
            <a:tailEnd/>
          </a:ln>
          <a:effectLst/>
        </p:spPr>
        <p:txBody>
          <a:bodyPr wrap="none" anchor="ctr"/>
          <a:lstStyle/>
          <a:p>
            <a:endParaRPr lang="ja-JP" altLang="en-US"/>
          </a:p>
        </p:txBody>
      </p:sp>
      <p:sp>
        <p:nvSpPr>
          <p:cNvPr id="16" name="Oval 21"/>
          <p:cNvSpPr>
            <a:spLocks noChangeAspect="1" noChangeArrowheads="1"/>
          </p:cNvSpPr>
          <p:nvPr/>
        </p:nvSpPr>
        <p:spPr bwMode="auto">
          <a:xfrm>
            <a:off x="156021" y="1712913"/>
            <a:ext cx="171450" cy="171450"/>
          </a:xfrm>
          <a:prstGeom prst="ellipse">
            <a:avLst/>
          </a:prstGeom>
          <a:solidFill>
            <a:srgbClr val="FF0000"/>
          </a:solidFill>
          <a:ln w="9525" algn="ctr">
            <a:noFill/>
            <a:round/>
            <a:headEnd/>
            <a:tailEnd/>
          </a:ln>
          <a:effectLst/>
        </p:spPr>
        <p:txBody>
          <a:bodyPr wrap="none" anchor="ctr"/>
          <a:lstStyle/>
          <a:p>
            <a:endParaRPr lang="ja-JP" altLang="en-US"/>
          </a:p>
        </p:txBody>
      </p:sp>
      <p:sp>
        <p:nvSpPr>
          <p:cNvPr id="17" name="Rectangle 22"/>
          <p:cNvSpPr>
            <a:spLocks noChangeArrowheads="1"/>
          </p:cNvSpPr>
          <p:nvPr/>
        </p:nvSpPr>
        <p:spPr bwMode="auto">
          <a:xfrm>
            <a:off x="371921" y="1581249"/>
            <a:ext cx="941388" cy="307777"/>
          </a:xfrm>
          <a:prstGeom prst="rect">
            <a:avLst/>
          </a:prstGeom>
          <a:noFill/>
          <a:ln w="9525" algn="ctr">
            <a:solidFill>
              <a:schemeClr val="tx1"/>
            </a:solidFill>
            <a:miter lim="800000"/>
            <a:headEnd/>
            <a:tailEnd/>
          </a:ln>
          <a:effectLst/>
        </p:spPr>
        <p:txBody>
          <a:bodyPr anchor="ctr">
            <a:spAutoFit/>
          </a:bodyPr>
          <a:lstStyle/>
          <a:p>
            <a:pPr algn="ctr">
              <a:lnSpc>
                <a:spcPct val="100000"/>
              </a:lnSpc>
              <a:spcBef>
                <a:spcPct val="0"/>
              </a:spcBef>
              <a:buClrTx/>
              <a:buFontTx/>
              <a:buNone/>
            </a:pPr>
            <a:r>
              <a:rPr lang="ja-JP" altLang="en-US" sz="1400" dirty="0">
                <a:latin typeface="Meiryo UI" pitchFamily="50" charset="-128"/>
                <a:ea typeface="Meiryo UI" pitchFamily="50" charset="-128"/>
                <a:cs typeface="Meiryo UI" pitchFamily="50" charset="-128"/>
              </a:rPr>
              <a:t>消防署</a:t>
            </a:r>
            <a:r>
              <a:rPr lang="en-US" altLang="ja-JP" sz="1400" dirty="0">
                <a:latin typeface="Meiryo UI" pitchFamily="50" charset="-128"/>
                <a:ea typeface="Meiryo UI" pitchFamily="50" charset="-128"/>
                <a:cs typeface="Meiryo UI" pitchFamily="50" charset="-128"/>
              </a:rPr>
              <a:t>25</a:t>
            </a:r>
          </a:p>
        </p:txBody>
      </p:sp>
      <p:sp>
        <p:nvSpPr>
          <p:cNvPr id="18" name="Oval 23"/>
          <p:cNvSpPr>
            <a:spLocks noChangeAspect="1" noChangeArrowheads="1"/>
          </p:cNvSpPr>
          <p:nvPr/>
        </p:nvSpPr>
        <p:spPr bwMode="auto">
          <a:xfrm>
            <a:off x="203646" y="2060575"/>
            <a:ext cx="71438" cy="71438"/>
          </a:xfrm>
          <a:prstGeom prst="ellipse">
            <a:avLst/>
          </a:prstGeom>
          <a:solidFill>
            <a:srgbClr val="0000FF"/>
          </a:solidFill>
          <a:ln w="9525" algn="ctr">
            <a:noFill/>
            <a:round/>
            <a:headEnd/>
            <a:tailEnd/>
          </a:ln>
          <a:effectLst/>
        </p:spPr>
        <p:txBody>
          <a:bodyPr wrap="none" anchor="ctr"/>
          <a:lstStyle/>
          <a:p>
            <a:endParaRPr lang="ja-JP" altLang="en-US"/>
          </a:p>
        </p:txBody>
      </p:sp>
      <p:sp>
        <p:nvSpPr>
          <p:cNvPr id="19" name="Rectangle 24"/>
          <p:cNvSpPr>
            <a:spLocks noChangeArrowheads="1"/>
          </p:cNvSpPr>
          <p:nvPr/>
        </p:nvSpPr>
        <p:spPr bwMode="auto">
          <a:xfrm>
            <a:off x="371921" y="1951137"/>
            <a:ext cx="941388" cy="307777"/>
          </a:xfrm>
          <a:prstGeom prst="rect">
            <a:avLst/>
          </a:prstGeom>
          <a:noFill/>
          <a:ln w="9525" algn="ctr">
            <a:solidFill>
              <a:schemeClr val="tx1"/>
            </a:solidFill>
            <a:miter lim="800000"/>
            <a:headEnd/>
            <a:tailEnd/>
          </a:ln>
          <a:effectLst/>
        </p:spPr>
        <p:txBody>
          <a:bodyPr anchor="ctr">
            <a:spAutoFit/>
          </a:bodyPr>
          <a:lstStyle/>
          <a:p>
            <a:pPr algn="ctr">
              <a:lnSpc>
                <a:spcPct val="100000"/>
              </a:lnSpc>
              <a:spcBef>
                <a:spcPct val="0"/>
              </a:spcBef>
              <a:buClrTx/>
              <a:buFontTx/>
              <a:buNone/>
            </a:pPr>
            <a:r>
              <a:rPr lang="ja-JP" altLang="en-US" sz="1400" dirty="0">
                <a:latin typeface="Meiryo UI" pitchFamily="50" charset="-128"/>
                <a:ea typeface="Meiryo UI" pitchFamily="50" charset="-128"/>
                <a:cs typeface="Meiryo UI" pitchFamily="50" charset="-128"/>
              </a:rPr>
              <a:t>出張所</a:t>
            </a:r>
            <a:r>
              <a:rPr lang="en-US" altLang="ja-JP" sz="1400" dirty="0">
                <a:latin typeface="Meiryo UI" pitchFamily="50" charset="-128"/>
                <a:ea typeface="Meiryo UI" pitchFamily="50" charset="-128"/>
                <a:cs typeface="Meiryo UI" pitchFamily="50" charset="-128"/>
              </a:rPr>
              <a:t>64</a:t>
            </a:r>
          </a:p>
        </p:txBody>
      </p:sp>
      <p:graphicFrame>
        <p:nvGraphicFramePr>
          <p:cNvPr id="20" name="表 19"/>
          <p:cNvGraphicFramePr>
            <a:graphicFrameLocks noGrp="1"/>
          </p:cNvGraphicFramePr>
          <p:nvPr>
            <p:extLst>
              <p:ext uri="{D42A27DB-BD31-4B8C-83A1-F6EECF244321}">
                <p14:modId xmlns:p14="http://schemas.microsoft.com/office/powerpoint/2010/main" val="2963242141"/>
              </p:ext>
            </p:extLst>
          </p:nvPr>
        </p:nvGraphicFramePr>
        <p:xfrm>
          <a:off x="6039296" y="909360"/>
          <a:ext cx="2997200" cy="5760000"/>
        </p:xfrm>
        <a:graphic>
          <a:graphicData uri="http://schemas.openxmlformats.org/drawingml/2006/table">
            <a:tbl>
              <a:tblPr/>
              <a:tblGrid>
                <a:gridCol w="686527"/>
                <a:gridCol w="1153747"/>
                <a:gridCol w="1156926"/>
              </a:tblGrid>
              <a:tr h="360000">
                <a:tc gridSpan="2">
                  <a:txBody>
                    <a:bodyPr/>
                    <a:lstStyle/>
                    <a:p>
                      <a:pPr algn="ctr" fontAlgn="ctr"/>
                      <a:r>
                        <a:rPr lang="ja-JP" altLang="en-US" sz="1000" b="0" i="0" u="none" strike="noStrike" dirty="0">
                          <a:solidFill>
                            <a:srgbClr val="FFFFFF"/>
                          </a:solidFill>
                          <a:latin typeface="Meiryo UI" pitchFamily="50" charset="-128"/>
                          <a:ea typeface="Meiryo UI" pitchFamily="50" charset="-128"/>
                          <a:cs typeface="Meiryo UI" pitchFamily="50" charset="-128"/>
                        </a:rPr>
                        <a:t>種別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ctr" fontAlgn="ctr"/>
                      <a:r>
                        <a:rPr lang="ja-JP" altLang="en-US" sz="1000" b="0" i="0" u="none" strike="noStrike">
                          <a:solidFill>
                            <a:srgbClr val="FFFFFF"/>
                          </a:solidFill>
                          <a:latin typeface="Meiryo UI" pitchFamily="50" charset="-128"/>
                          <a:ea typeface="Meiryo UI" pitchFamily="50" charset="-128"/>
                          <a:cs typeface="Meiryo UI" pitchFamily="50" charset="-128"/>
                        </a:rPr>
                        <a:t>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60000">
                <a:tc rowSpan="6">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消防車</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消防</a:t>
                      </a:r>
                      <a:r>
                        <a:rPr lang="ja-JP" altLang="en-US" sz="1000" b="0" i="0" u="none" strike="noStrike" dirty="0">
                          <a:solidFill>
                            <a:srgbClr val="000000"/>
                          </a:solidFill>
                          <a:latin typeface="Meiryo UI" pitchFamily="50" charset="-128"/>
                          <a:ea typeface="Meiryo UI" pitchFamily="50" charset="-128"/>
                          <a:cs typeface="Meiryo UI" pitchFamily="50" charset="-128"/>
                        </a:rPr>
                        <a:t>ポンプ車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latin typeface="Arial" pitchFamily="34" charset="0"/>
                          <a:ea typeface="Meiryo UI" pitchFamily="50" charset="-128"/>
                          <a:cs typeface="Arial" pitchFamily="34" charset="0"/>
                        </a:rPr>
                        <a:t>152</a:t>
                      </a:r>
                      <a:endParaRPr lang="en-US" altLang="ja-JP" sz="1200" b="0" i="0" u="none" strike="noStrike" dirty="0">
                        <a:solidFill>
                          <a:srgbClr val="000000"/>
                        </a:solidFill>
                        <a:latin typeface="Arial" pitchFamily="34" charset="0"/>
                        <a:ea typeface="Meiryo UI" pitchFamily="50" charset="-128"/>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救助車</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救助</a:t>
                      </a:r>
                      <a:r>
                        <a:rPr lang="ja-JP" altLang="en-US" sz="1000" b="0" i="0" u="none" strike="noStrike" dirty="0">
                          <a:solidFill>
                            <a:srgbClr val="000000"/>
                          </a:solidFill>
                          <a:latin typeface="Meiryo UI" pitchFamily="50" charset="-128"/>
                          <a:ea typeface="Meiryo UI" pitchFamily="50" charset="-128"/>
                          <a:cs typeface="Meiryo UI" pitchFamily="50" charset="-128"/>
                        </a:rPr>
                        <a:t>工作車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高所</a:t>
                      </a:r>
                      <a:r>
                        <a:rPr lang="ja-JP" altLang="en-US" sz="1000" b="0" i="0" u="none" strike="noStrike" dirty="0">
                          <a:solidFill>
                            <a:srgbClr val="000000"/>
                          </a:solidFill>
                          <a:latin typeface="Meiryo UI" pitchFamily="50" charset="-128"/>
                          <a:ea typeface="Meiryo UI" pitchFamily="50" charset="-128"/>
                          <a:cs typeface="Meiryo UI" pitchFamily="50" charset="-128"/>
                        </a:rPr>
                        <a:t>作業車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latin typeface="Arial" pitchFamily="34" charset="0"/>
                          <a:ea typeface="Meiryo UI" pitchFamily="50" charset="-128"/>
                          <a:cs typeface="Arial" pitchFamily="34" charset="0"/>
                        </a:rPr>
                        <a:t>30</a:t>
                      </a:r>
                      <a:endParaRPr lang="en-US" altLang="ja-JP" sz="1200" b="0" i="0" u="none" strike="noStrike" dirty="0">
                        <a:solidFill>
                          <a:srgbClr val="000000"/>
                        </a:solidFill>
                        <a:latin typeface="Arial" pitchFamily="34" charset="0"/>
                        <a:ea typeface="Meiryo UI" pitchFamily="50" charset="-128"/>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化学車</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救援車</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grid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救急車</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smtClean="0">
                          <a:solidFill>
                            <a:srgbClr val="000000"/>
                          </a:solidFill>
                          <a:latin typeface="Arial" pitchFamily="34" charset="0"/>
                          <a:ea typeface="Meiryo UI" pitchFamily="50" charset="-128"/>
                          <a:cs typeface="Arial" pitchFamily="34" charset="0"/>
                        </a:rPr>
                        <a:t>75</a:t>
                      </a:r>
                      <a:endParaRPr lang="en-US" altLang="ja-JP" sz="1200" b="0" i="0" u="none" strike="noStrike" dirty="0">
                        <a:solidFill>
                          <a:srgbClr val="000000"/>
                        </a:solidFill>
                        <a:latin typeface="Arial" pitchFamily="34" charset="0"/>
                        <a:ea typeface="Meiryo UI" pitchFamily="50" charset="-128"/>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grid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その他</a:t>
                      </a:r>
                      <a:r>
                        <a:rPr lang="ja-JP" altLang="en-US" sz="1000" b="0" i="0" u="none" strike="noStrike" dirty="0">
                          <a:solidFill>
                            <a:srgbClr val="000000"/>
                          </a:solidFill>
                          <a:latin typeface="Meiryo UI" pitchFamily="50" charset="-128"/>
                          <a:ea typeface="Meiryo UI" pitchFamily="50" charset="-128"/>
                          <a:cs typeface="Meiryo UI" pitchFamily="50" charset="-128"/>
                        </a:rPr>
                        <a:t>の消防車両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smtClean="0">
                          <a:solidFill>
                            <a:srgbClr val="000000"/>
                          </a:solidFill>
                          <a:latin typeface="Arial" pitchFamily="34" charset="0"/>
                          <a:ea typeface="Meiryo UI" pitchFamily="50" charset="-128"/>
                          <a:cs typeface="Arial" pitchFamily="34" charset="0"/>
                        </a:rPr>
                        <a:t>75</a:t>
                      </a:r>
                      <a:endParaRPr lang="en-US" altLang="ja-JP" sz="1200" b="0" i="0" u="none" strike="noStrike" dirty="0">
                        <a:solidFill>
                          <a:srgbClr val="000000"/>
                        </a:solidFill>
                        <a:latin typeface="Arial" pitchFamily="34" charset="0"/>
                        <a:ea typeface="Meiryo UI" pitchFamily="50" charset="-128"/>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grid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消防</a:t>
                      </a:r>
                      <a:r>
                        <a:rPr lang="ja-JP" altLang="en-US" sz="1000" b="0" i="0" u="none" strike="noStrike" dirty="0">
                          <a:solidFill>
                            <a:srgbClr val="000000"/>
                          </a:solidFill>
                          <a:latin typeface="Meiryo UI" pitchFamily="50" charset="-128"/>
                          <a:ea typeface="Meiryo UI" pitchFamily="50" charset="-128"/>
                          <a:cs typeface="Meiryo UI" pitchFamily="50" charset="-128"/>
                        </a:rPr>
                        <a:t>車両以外の車両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row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船舶</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消防</a:t>
                      </a:r>
                      <a:r>
                        <a:rPr lang="ja-JP" altLang="en-US" sz="1000" b="0" i="0" u="none" strike="noStrike" dirty="0">
                          <a:solidFill>
                            <a:srgbClr val="000000"/>
                          </a:solidFill>
                          <a:latin typeface="Meiryo UI" pitchFamily="50" charset="-128"/>
                          <a:ea typeface="Meiryo UI" pitchFamily="50" charset="-128"/>
                          <a:cs typeface="Meiryo UI" pitchFamily="50" charset="-128"/>
                        </a:rPr>
                        <a:t>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消防</a:t>
                      </a:r>
                      <a:r>
                        <a:rPr lang="ja-JP" altLang="en-US" sz="1000" b="0" i="0" u="none" strike="noStrike" dirty="0">
                          <a:solidFill>
                            <a:srgbClr val="000000"/>
                          </a:solidFill>
                          <a:latin typeface="Meiryo UI" pitchFamily="50" charset="-128"/>
                          <a:ea typeface="Meiryo UI" pitchFamily="50" charset="-128"/>
                          <a:cs typeface="Meiryo UI" pitchFamily="50" charset="-128"/>
                        </a:rPr>
                        <a:t>救助艇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grid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ヘリコプター</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grid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可搬式</a:t>
                      </a:r>
                      <a:r>
                        <a:rPr lang="ja-JP" altLang="en-US" sz="1000" b="0" i="0" u="none" strike="noStrike" dirty="0">
                          <a:solidFill>
                            <a:srgbClr val="000000"/>
                          </a:solidFill>
                          <a:latin typeface="Meiryo UI" pitchFamily="50" charset="-128"/>
                          <a:ea typeface="Meiryo UI" pitchFamily="50" charset="-128"/>
                          <a:cs typeface="Meiryo UI" pitchFamily="50" charset="-128"/>
                        </a:rPr>
                        <a:t>ポンプ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latin typeface="Arial" pitchFamily="34" charset="0"/>
                          <a:ea typeface="Meiryo UI" pitchFamily="50" charset="-128"/>
                          <a:cs typeface="Arial"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rowSpan="2">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　総計</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Arial" pitchFamily="34" charset="0"/>
                          <a:ea typeface="Meiryo UI" pitchFamily="50" charset="-128"/>
                          <a:cs typeface="Arial" pitchFamily="34" charset="0"/>
                        </a:rPr>
                        <a:t>車両 </a:t>
                      </a:r>
                      <a:r>
                        <a:rPr lang="en-US" altLang="ja-JP" sz="1200" b="0" i="0" u="none" strike="noStrike" dirty="0" smtClean="0">
                          <a:solidFill>
                            <a:srgbClr val="000000"/>
                          </a:solidFill>
                          <a:latin typeface="Arial" pitchFamily="34" charset="0"/>
                          <a:ea typeface="Meiryo UI" pitchFamily="50" charset="-128"/>
                          <a:cs typeface="Arial" pitchFamily="34" charset="0"/>
                        </a:rPr>
                        <a:t>455</a:t>
                      </a:r>
                      <a:r>
                        <a:rPr lang="ja-JP" altLang="en-US" sz="1000" b="0" i="0" u="none" strike="noStrike" dirty="0" smtClean="0">
                          <a:solidFill>
                            <a:srgbClr val="000000"/>
                          </a:solidFill>
                          <a:latin typeface="Arial" pitchFamily="34" charset="0"/>
                          <a:ea typeface="Meiryo UI" pitchFamily="50" charset="-128"/>
                          <a:cs typeface="Arial" pitchFamily="34" charset="0"/>
                        </a:rPr>
                        <a:t>台</a:t>
                      </a:r>
                      <a:endParaRPr lang="ja-JP" altLang="en-US" sz="1000" b="0" i="0" u="none" strike="noStrike" dirty="0">
                        <a:solidFill>
                          <a:srgbClr val="000000"/>
                        </a:solidFill>
                        <a:latin typeface="Arial" pitchFamily="34" charset="0"/>
                        <a:ea typeface="Meiryo UI" pitchFamily="50" charset="-128"/>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Arial" pitchFamily="34" charset="0"/>
                          <a:ea typeface="Meiryo UI" pitchFamily="50" charset="-128"/>
                          <a:cs typeface="Arial" pitchFamily="34" charset="0"/>
                        </a:rPr>
                        <a:t>船舶</a:t>
                      </a:r>
                      <a:r>
                        <a:rPr lang="ja-JP" altLang="en-US" sz="1200" b="0" i="0" u="none" strike="noStrike" dirty="0">
                          <a:solidFill>
                            <a:srgbClr val="000000"/>
                          </a:solidFill>
                          <a:latin typeface="Arial" pitchFamily="34" charset="0"/>
                          <a:ea typeface="Meiryo UI" pitchFamily="50" charset="-128"/>
                          <a:cs typeface="Arial" pitchFamily="34" charset="0"/>
                        </a:rPr>
                        <a:t> </a:t>
                      </a:r>
                      <a:r>
                        <a:rPr lang="en-US" altLang="ja-JP" sz="1200" b="0" i="0" u="none" strike="noStrike" dirty="0">
                          <a:solidFill>
                            <a:srgbClr val="000000"/>
                          </a:solidFill>
                          <a:latin typeface="Arial" pitchFamily="34" charset="0"/>
                          <a:ea typeface="Meiryo UI" pitchFamily="50" charset="-128"/>
                          <a:cs typeface="Arial" pitchFamily="34" charset="0"/>
                        </a:rPr>
                        <a:t>4</a:t>
                      </a:r>
                      <a:r>
                        <a:rPr lang="ja-JP" altLang="en-US" sz="1000" b="0" i="0" u="none" strike="noStrike" dirty="0">
                          <a:solidFill>
                            <a:srgbClr val="000000"/>
                          </a:solidFill>
                          <a:latin typeface="Arial" pitchFamily="34" charset="0"/>
                          <a:ea typeface="Meiryo UI" pitchFamily="50" charset="-128"/>
                          <a:cs typeface="Arial" pitchFamily="34" charset="0"/>
                        </a:rPr>
                        <a:t>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00">
                <a:tc vMerge="1">
                  <a:txBody>
                    <a:bodyPr/>
                    <a:lstStyle/>
                    <a:p>
                      <a:endParaRPr kumimoji="1" lang="ja-JP" altLang="en-US"/>
                    </a:p>
                  </a:txBody>
                  <a:tcPr/>
                </a:tc>
                <a:tc>
                  <a:txBody>
                    <a:bodyPr/>
                    <a:lstStyle/>
                    <a:p>
                      <a:pPr algn="r" fontAlgn="ctr"/>
                      <a:r>
                        <a:rPr lang="ja-JP" altLang="en-US" sz="1000" b="0" i="0" u="none" strike="noStrike" dirty="0">
                          <a:solidFill>
                            <a:srgbClr val="000000"/>
                          </a:solidFill>
                          <a:latin typeface="Arial" pitchFamily="34" charset="0"/>
                          <a:ea typeface="Meiryo UI" pitchFamily="50" charset="-128"/>
                          <a:cs typeface="Arial" pitchFamily="34" charset="0"/>
                        </a:rPr>
                        <a:t>ヘリコプター </a:t>
                      </a:r>
                      <a:r>
                        <a:rPr lang="en-US" altLang="ja-JP" sz="1200" b="0" i="0" u="none" strike="noStrike" dirty="0">
                          <a:solidFill>
                            <a:srgbClr val="000000"/>
                          </a:solidFill>
                          <a:latin typeface="Arial" pitchFamily="34" charset="0"/>
                          <a:ea typeface="Meiryo UI" pitchFamily="50" charset="-128"/>
                          <a:cs typeface="Arial" pitchFamily="34" charset="0"/>
                        </a:rPr>
                        <a:t>2</a:t>
                      </a:r>
                      <a:r>
                        <a:rPr lang="ja-JP" altLang="en-US" sz="1000" b="0" i="0" u="none" strike="noStrike" dirty="0">
                          <a:solidFill>
                            <a:srgbClr val="000000"/>
                          </a:solidFill>
                          <a:latin typeface="Arial" pitchFamily="34" charset="0"/>
                          <a:ea typeface="Meiryo UI" pitchFamily="50" charset="-128"/>
                          <a:cs typeface="Arial" pitchFamily="34" charset="0"/>
                        </a:rPr>
                        <a:t>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Arial" pitchFamily="34" charset="0"/>
                          <a:ea typeface="Meiryo UI" pitchFamily="50" charset="-128"/>
                          <a:cs typeface="Arial" pitchFamily="34" charset="0"/>
                        </a:rPr>
                        <a:t>可搬式ポンプ </a:t>
                      </a:r>
                      <a:r>
                        <a:rPr lang="en-US" altLang="ja-JP" sz="1200" b="0" i="0" u="none" strike="noStrike" dirty="0">
                          <a:solidFill>
                            <a:srgbClr val="000000"/>
                          </a:solidFill>
                          <a:latin typeface="Arial" pitchFamily="34" charset="0"/>
                          <a:ea typeface="Meiryo UI" pitchFamily="50" charset="-128"/>
                          <a:cs typeface="Arial" pitchFamily="34" charset="0"/>
                        </a:rPr>
                        <a:t>738</a:t>
                      </a:r>
                      <a:r>
                        <a:rPr lang="ja-JP" altLang="en-US" sz="1000" b="0" i="0" u="none" strike="noStrike" dirty="0">
                          <a:solidFill>
                            <a:srgbClr val="000000"/>
                          </a:solidFill>
                          <a:latin typeface="Arial" pitchFamily="34" charset="0"/>
                          <a:ea typeface="Meiryo UI" pitchFamily="50" charset="-128"/>
                          <a:cs typeface="Arial" pitchFamily="34" charset="0"/>
                        </a:rPr>
                        <a:t>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正方形/長方形 9"/>
          <p:cNvSpPr/>
          <p:nvPr/>
        </p:nvSpPr>
        <p:spPr>
          <a:xfrm>
            <a:off x="7344336" y="652915"/>
            <a:ext cx="1799664" cy="287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eiryo UI" pitchFamily="50" charset="-128"/>
                <a:ea typeface="Meiryo UI" pitchFamily="50" charset="-128"/>
                <a:cs typeface="Meiryo UI" pitchFamily="50" charset="-128"/>
              </a:rPr>
              <a:t>（平成</a:t>
            </a:r>
            <a:r>
              <a:rPr lang="en-US" altLang="ja-JP" sz="900" dirty="0" smtClean="0">
                <a:solidFill>
                  <a:schemeClr val="tx1"/>
                </a:solidFill>
                <a:latin typeface="Meiryo UI" pitchFamily="50" charset="-128"/>
                <a:ea typeface="Meiryo UI" pitchFamily="50" charset="-128"/>
                <a:cs typeface="Meiryo UI" pitchFamily="50" charset="-128"/>
              </a:rPr>
              <a:t>28</a:t>
            </a:r>
            <a:r>
              <a:rPr lang="ja-JP" altLang="en-US" sz="900" dirty="0" smtClean="0">
                <a:solidFill>
                  <a:schemeClr val="tx1"/>
                </a:solidFill>
                <a:latin typeface="Meiryo UI" pitchFamily="50" charset="-128"/>
                <a:ea typeface="Meiryo UI" pitchFamily="50" charset="-128"/>
                <a:cs typeface="Meiryo UI" pitchFamily="50" charset="-128"/>
              </a:rPr>
              <a:t>年</a:t>
            </a:r>
            <a:r>
              <a:rPr lang="en-US" altLang="ja-JP" sz="900" dirty="0">
                <a:solidFill>
                  <a:schemeClr val="tx1"/>
                </a:solidFill>
                <a:latin typeface="Meiryo UI" pitchFamily="50" charset="-128"/>
                <a:ea typeface="Meiryo UI" pitchFamily="50" charset="-128"/>
                <a:cs typeface="Meiryo UI" pitchFamily="50" charset="-128"/>
              </a:rPr>
              <a:t>4</a:t>
            </a:r>
            <a:r>
              <a:rPr lang="ja-JP" altLang="en-US" sz="900" dirty="0" smtClean="0">
                <a:solidFill>
                  <a:schemeClr val="tx1"/>
                </a:solidFill>
                <a:latin typeface="Meiryo UI" pitchFamily="50" charset="-128"/>
                <a:ea typeface="Meiryo UI" pitchFamily="50" charset="-128"/>
                <a:cs typeface="Meiryo UI" pitchFamily="50" charset="-128"/>
              </a:rPr>
              <a:t>月</a:t>
            </a:r>
            <a:r>
              <a:rPr lang="en-US" altLang="ja-JP" sz="900" dirty="0" smtClean="0">
                <a:solidFill>
                  <a:schemeClr val="tx1"/>
                </a:solidFill>
                <a:latin typeface="Meiryo UI" pitchFamily="50" charset="-128"/>
                <a:ea typeface="Meiryo UI" pitchFamily="50" charset="-128"/>
                <a:cs typeface="Meiryo UI" pitchFamily="50" charset="-128"/>
              </a:rPr>
              <a:t>1</a:t>
            </a:r>
            <a:r>
              <a:rPr lang="ja-JP" altLang="en-US" sz="900" dirty="0" smtClean="0">
                <a:solidFill>
                  <a:schemeClr val="tx1"/>
                </a:solidFill>
                <a:latin typeface="Meiryo UI" pitchFamily="50" charset="-128"/>
                <a:ea typeface="Meiryo UI" pitchFamily="50" charset="-128"/>
                <a:cs typeface="Meiryo UI" pitchFamily="50" charset="-128"/>
              </a:rPr>
              <a:t>日現在）</a:t>
            </a:r>
            <a:endParaRPr lang="en-US" altLang="ja-JP" sz="900" dirty="0" smtClean="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1896198128"/>
              </p:ext>
            </p:extLst>
          </p:nvPr>
        </p:nvGraphicFramePr>
        <p:xfrm>
          <a:off x="488878" y="2290063"/>
          <a:ext cx="5986444" cy="359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p:cNvGraphicFramePr/>
          <p:nvPr>
            <p:extLst>
              <p:ext uri="{D42A27DB-BD31-4B8C-83A1-F6EECF244321}">
                <p14:modId xmlns:p14="http://schemas.microsoft.com/office/powerpoint/2010/main" val="137272064"/>
              </p:ext>
            </p:extLst>
          </p:nvPr>
        </p:nvGraphicFramePr>
        <p:xfrm>
          <a:off x="4403185" y="2295931"/>
          <a:ext cx="5976664" cy="3585998"/>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６　消防局の</a:t>
            </a:r>
            <a:r>
              <a:rPr lang="ja-JP" altLang="en-US" sz="2000" dirty="0" smtClean="0">
                <a:solidFill>
                  <a:schemeClr val="tx1"/>
                </a:solidFill>
                <a:latin typeface="Meiryo UI" pitchFamily="50" charset="-128"/>
                <a:ea typeface="Meiryo UI" pitchFamily="50" charset="-128"/>
                <a:cs typeface="Meiryo UI" pitchFamily="50" charset="-128"/>
              </a:rPr>
              <a:t>予算</a:t>
            </a:r>
            <a:r>
              <a:rPr lang="ja-JP" altLang="en-US" sz="2000" dirty="0">
                <a:solidFill>
                  <a:schemeClr val="tx1"/>
                </a:solidFill>
                <a:latin typeface="ＭＳ Ｐゴシック" pitchFamily="50" charset="-128"/>
                <a:ea typeface="Meiryo UI" pitchFamily="50" charset="-128"/>
                <a:cs typeface="Meiryo UI" pitchFamily="50" charset="-128"/>
              </a:rPr>
              <a:t>　　　</a:t>
            </a:r>
          </a:p>
        </p:txBody>
      </p:sp>
      <p:graphicFrame>
        <p:nvGraphicFramePr>
          <p:cNvPr id="69" name="グラフ 68"/>
          <p:cNvGraphicFramePr/>
          <p:nvPr>
            <p:extLst>
              <p:ext uri="{D42A27DB-BD31-4B8C-83A1-F6EECF244321}">
                <p14:modId xmlns:p14="http://schemas.microsoft.com/office/powerpoint/2010/main" val="1235954716"/>
              </p:ext>
            </p:extLst>
          </p:nvPr>
        </p:nvGraphicFramePr>
        <p:xfrm>
          <a:off x="-972790" y="620689"/>
          <a:ext cx="4200465" cy="2520279"/>
        </p:xfrm>
        <a:graphic>
          <a:graphicData uri="http://schemas.openxmlformats.org/drawingml/2006/chart">
            <c:chart xmlns:c="http://schemas.openxmlformats.org/drawingml/2006/chart" xmlns:r="http://schemas.openxmlformats.org/officeDocument/2006/relationships" r:id="rId5"/>
          </a:graphicData>
        </a:graphic>
      </p:graphicFrame>
      <p:sp>
        <p:nvSpPr>
          <p:cNvPr id="72" name="正方形/長方形 71"/>
          <p:cNvSpPr/>
          <p:nvPr/>
        </p:nvSpPr>
        <p:spPr>
          <a:xfrm>
            <a:off x="202720" y="1090921"/>
            <a:ext cx="1841930" cy="1473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itchFamily="50" charset="-128"/>
                <a:ea typeface="Meiryo UI" pitchFamily="50" charset="-128"/>
                <a:cs typeface="Meiryo UI" pitchFamily="50" charset="-128"/>
              </a:rPr>
              <a:t>大阪市</a:t>
            </a:r>
            <a:endParaRPr lang="en-US" altLang="ja-JP" sz="1050" dirty="0" smtClean="0">
              <a:solidFill>
                <a:schemeClr val="tx1"/>
              </a:solidFill>
              <a:latin typeface="Meiryo UI" pitchFamily="50" charset="-128"/>
              <a:ea typeface="Meiryo UI" pitchFamily="50" charset="-128"/>
              <a:cs typeface="Meiryo UI" pitchFamily="50" charset="-128"/>
            </a:endParaRPr>
          </a:p>
          <a:p>
            <a:pPr algn="ctr"/>
            <a:r>
              <a:rPr lang="ja-JP" altLang="en-US" sz="1050" dirty="0" smtClean="0">
                <a:solidFill>
                  <a:schemeClr val="tx1"/>
                </a:solidFill>
                <a:latin typeface="Meiryo UI" pitchFamily="50" charset="-128"/>
                <a:ea typeface="Meiryo UI" pitchFamily="50" charset="-128"/>
                <a:cs typeface="Meiryo UI" pitchFamily="50" charset="-128"/>
              </a:rPr>
              <a:t>一般会計</a:t>
            </a:r>
            <a:endParaRPr lang="en-US" altLang="ja-JP" sz="1050" dirty="0" smtClean="0">
              <a:solidFill>
                <a:schemeClr val="tx1"/>
              </a:solidFill>
              <a:latin typeface="Meiryo UI" pitchFamily="50" charset="-128"/>
              <a:ea typeface="Meiryo UI" pitchFamily="50" charset="-128"/>
              <a:cs typeface="Meiryo UI" pitchFamily="50" charset="-128"/>
            </a:endParaRPr>
          </a:p>
          <a:p>
            <a:pPr algn="ctr"/>
            <a:r>
              <a:rPr lang="ja-JP" altLang="en-US" sz="1050" dirty="0" smtClean="0">
                <a:solidFill>
                  <a:schemeClr val="tx1"/>
                </a:solidFill>
                <a:latin typeface="Meiryo UI" pitchFamily="50" charset="-128"/>
                <a:ea typeface="Meiryo UI" pitchFamily="50" charset="-128"/>
                <a:cs typeface="Meiryo UI" pitchFamily="50" charset="-128"/>
              </a:rPr>
              <a:t>歳出予算総額</a:t>
            </a:r>
            <a:endParaRPr lang="en-US" altLang="ja-JP" sz="1050" dirty="0" smtClean="0">
              <a:solidFill>
                <a:schemeClr val="tx1"/>
              </a:solidFill>
              <a:latin typeface="Meiryo UI" pitchFamily="50" charset="-128"/>
              <a:ea typeface="Meiryo UI" pitchFamily="50" charset="-128"/>
              <a:cs typeface="Meiryo UI" pitchFamily="50" charset="-128"/>
            </a:endParaRPr>
          </a:p>
          <a:p>
            <a:pPr algn="ct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a:solidFill>
                  <a:schemeClr val="tx1"/>
                </a:solidFill>
                <a:latin typeface="Meiryo UI" pitchFamily="50" charset="-128"/>
                <a:ea typeface="Meiryo UI" pitchFamily="50" charset="-128"/>
                <a:cs typeface="Meiryo UI" pitchFamily="50" charset="-128"/>
              </a:rPr>
              <a:t>6</a:t>
            </a:r>
            <a:r>
              <a:rPr lang="en-US" altLang="ja-JP" sz="1050" dirty="0" smtClean="0">
                <a:solidFill>
                  <a:schemeClr val="tx1"/>
                </a:solidFill>
                <a:latin typeface="Meiryo UI" pitchFamily="50" charset="-128"/>
                <a:ea typeface="Meiryo UI" pitchFamily="50" charset="-128"/>
                <a:cs typeface="Meiryo UI" pitchFamily="50" charset="-128"/>
              </a:rPr>
              <a:t>,509</a:t>
            </a:r>
            <a:r>
              <a:rPr lang="ja-JP" altLang="en-US" sz="1050" dirty="0" smtClean="0">
                <a:solidFill>
                  <a:schemeClr val="tx1"/>
                </a:solidFill>
                <a:latin typeface="Meiryo UI" pitchFamily="50" charset="-128"/>
                <a:ea typeface="Meiryo UI" pitchFamily="50" charset="-128"/>
                <a:cs typeface="Meiryo UI" pitchFamily="50" charset="-128"/>
              </a:rPr>
              <a:t>億円</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73" name="正方形/長方形 72"/>
          <p:cNvSpPr/>
          <p:nvPr/>
        </p:nvSpPr>
        <p:spPr>
          <a:xfrm>
            <a:off x="2642213" y="3409972"/>
            <a:ext cx="1689555" cy="135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消防局</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歳入合計</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en-US" altLang="ja-JP" sz="1400" dirty="0" smtClean="0">
                <a:solidFill>
                  <a:schemeClr val="tx1"/>
                </a:solidFill>
                <a:latin typeface="Meiryo UI" pitchFamily="50" charset="-128"/>
                <a:ea typeface="Meiryo UI" pitchFamily="50" charset="-128"/>
                <a:cs typeface="Meiryo UI" pitchFamily="50" charset="-128"/>
              </a:rPr>
              <a:t>397</a:t>
            </a:r>
            <a:r>
              <a:rPr lang="ja-JP" altLang="en-US" sz="1400" dirty="0" smtClean="0">
                <a:solidFill>
                  <a:schemeClr val="tx1"/>
                </a:solidFill>
                <a:latin typeface="Meiryo UI" pitchFamily="50" charset="-128"/>
                <a:ea typeface="Meiryo UI" pitchFamily="50" charset="-128"/>
                <a:cs typeface="Meiryo UI" pitchFamily="50" charset="-128"/>
              </a:rPr>
              <a:t>億円</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74" name="正方形/長方形 73"/>
          <p:cNvSpPr/>
          <p:nvPr/>
        </p:nvSpPr>
        <p:spPr>
          <a:xfrm>
            <a:off x="6546739" y="3396074"/>
            <a:ext cx="1689555" cy="135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消防局</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歳出合計</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en-US" altLang="ja-JP" sz="1400" dirty="0" smtClean="0">
                <a:solidFill>
                  <a:schemeClr val="tx1"/>
                </a:solidFill>
                <a:latin typeface="Meiryo UI" pitchFamily="50" charset="-128"/>
                <a:ea typeface="Meiryo UI" pitchFamily="50" charset="-128"/>
                <a:cs typeface="Meiryo UI" pitchFamily="50" charset="-128"/>
              </a:rPr>
              <a:t>397</a:t>
            </a:r>
            <a:r>
              <a:rPr lang="ja-JP" altLang="en-US" sz="1400" dirty="0" smtClean="0">
                <a:solidFill>
                  <a:schemeClr val="tx1"/>
                </a:solidFill>
                <a:latin typeface="Meiryo UI" pitchFamily="50" charset="-128"/>
                <a:ea typeface="Meiryo UI" pitchFamily="50" charset="-128"/>
                <a:cs typeface="Meiryo UI" pitchFamily="50" charset="-128"/>
              </a:rPr>
              <a:t>億円</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75" name="正方形/長方形 74"/>
          <p:cNvSpPr/>
          <p:nvPr/>
        </p:nvSpPr>
        <p:spPr>
          <a:xfrm>
            <a:off x="2123904" y="1052736"/>
            <a:ext cx="15840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消防費：</a:t>
            </a:r>
            <a:r>
              <a:rPr lang="en-US" altLang="ja-JP" sz="1400" dirty="0" smtClean="0">
                <a:solidFill>
                  <a:schemeClr val="tx1"/>
                </a:solidFill>
                <a:latin typeface="Meiryo UI" pitchFamily="50" charset="-128"/>
                <a:ea typeface="Meiryo UI" pitchFamily="50" charset="-128"/>
                <a:cs typeface="Meiryo UI" pitchFamily="50" charset="-128"/>
              </a:rPr>
              <a:t>397</a:t>
            </a:r>
            <a:r>
              <a:rPr lang="ja-JP" altLang="en-US" sz="1400" dirty="0" smtClean="0">
                <a:solidFill>
                  <a:schemeClr val="tx1"/>
                </a:solidFill>
                <a:latin typeface="Meiryo UI" pitchFamily="50" charset="-128"/>
                <a:ea typeface="Meiryo UI" pitchFamily="50" charset="-128"/>
                <a:cs typeface="Meiryo UI" pitchFamily="50" charset="-128"/>
              </a:rPr>
              <a:t>億円</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2.4</a:t>
            </a:r>
            <a:r>
              <a:rPr lang="ja-JP" altLang="en-US" sz="1400" dirty="0" smtClean="0">
                <a:solidFill>
                  <a:schemeClr val="tx1"/>
                </a:solidFill>
                <a:latin typeface="Meiryo UI" pitchFamily="50" charset="-128"/>
                <a:ea typeface="Meiryo UI" pitchFamily="50" charset="-128"/>
                <a:cs typeface="Meiryo UI" pitchFamily="50" charset="-128"/>
              </a:rPr>
              <a:t>％）</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77" name="ストライプ矢印 76"/>
          <p:cNvSpPr/>
          <p:nvPr/>
        </p:nvSpPr>
        <p:spPr>
          <a:xfrm>
            <a:off x="2371232" y="1628800"/>
            <a:ext cx="1224000" cy="648072"/>
          </a:xfrm>
          <a:prstGeom prst="strip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2123728" y="5625376"/>
            <a:ext cx="2736304" cy="1188000"/>
          </a:xfrm>
          <a:prstGeom prst="rect">
            <a:avLst/>
          </a:prstGeom>
          <a:noFill/>
          <a:ln w="9525">
            <a:solidFill>
              <a:prstClr val="blac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Meiryo UI" pitchFamily="50" charset="-128"/>
                <a:ea typeface="Meiryo UI" pitchFamily="50" charset="-128"/>
                <a:cs typeface="Meiryo UI" pitchFamily="50" charset="-128"/>
              </a:rPr>
              <a:t>歳入</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税等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323</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81.3</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市債　 　　　　　：  </a:t>
            </a:r>
            <a:r>
              <a:rPr lang="en-US" altLang="ja-JP" sz="1200" dirty="0" smtClean="0">
                <a:solidFill>
                  <a:schemeClr val="tx1"/>
                </a:solidFill>
                <a:latin typeface="Meiryo UI" pitchFamily="50" charset="-128"/>
                <a:ea typeface="Meiryo UI" pitchFamily="50" charset="-128"/>
                <a:cs typeface="Meiryo UI" pitchFamily="50" charset="-128"/>
              </a:rPr>
              <a:t>29</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7.4</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国府支出金　　： 　 </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1.2%</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その他           ：  </a:t>
            </a:r>
            <a:r>
              <a:rPr lang="en-US" altLang="ja-JP" sz="1200" dirty="0" smtClean="0">
                <a:solidFill>
                  <a:schemeClr val="tx1"/>
                </a:solidFill>
                <a:latin typeface="Meiryo UI" pitchFamily="50" charset="-128"/>
                <a:ea typeface="Meiryo UI" pitchFamily="50" charset="-128"/>
                <a:cs typeface="Meiryo UI" pitchFamily="50" charset="-128"/>
              </a:rPr>
              <a:t>40</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10.1%</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79" name="正方形/長方形 78"/>
          <p:cNvSpPr/>
          <p:nvPr/>
        </p:nvSpPr>
        <p:spPr>
          <a:xfrm>
            <a:off x="6012160" y="5625376"/>
            <a:ext cx="2736304" cy="1188000"/>
          </a:xfrm>
          <a:prstGeom prst="rect">
            <a:avLst/>
          </a:prstGeom>
          <a:noFill/>
          <a:ln w="9525">
            <a:solidFill>
              <a:prstClr val="blac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Meiryo UI" pitchFamily="50" charset="-128"/>
                <a:ea typeface="Meiryo UI" pitchFamily="50" charset="-128"/>
                <a:cs typeface="Meiryo UI" pitchFamily="50" charset="-128"/>
              </a:rPr>
              <a:t>歳出</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人件費    ： </a:t>
            </a:r>
            <a:r>
              <a:rPr lang="en-US" altLang="ja-JP" sz="1200" dirty="0" smtClean="0">
                <a:solidFill>
                  <a:schemeClr val="tx1"/>
                </a:solidFill>
                <a:latin typeface="Meiryo UI" pitchFamily="50" charset="-128"/>
                <a:ea typeface="Meiryo UI" pitchFamily="50" charset="-128"/>
                <a:cs typeface="Meiryo UI" pitchFamily="50" charset="-128"/>
              </a:rPr>
              <a:t>306</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77.0%</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物件費    ：   </a:t>
            </a:r>
            <a:r>
              <a:rPr lang="en-US" altLang="ja-JP" sz="1200" dirty="0" smtClean="0">
                <a:solidFill>
                  <a:schemeClr val="tx1"/>
                </a:solidFill>
                <a:latin typeface="Meiryo UI" pitchFamily="50" charset="-128"/>
                <a:ea typeface="Meiryo UI" pitchFamily="50" charset="-128"/>
                <a:cs typeface="Meiryo UI" pitchFamily="50" charset="-128"/>
              </a:rPr>
              <a:t>74</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18.7%</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公債費    ：   </a:t>
            </a:r>
            <a:r>
              <a:rPr lang="en-US" altLang="ja-JP" sz="1200" dirty="0" smtClean="0">
                <a:solidFill>
                  <a:schemeClr val="tx1"/>
                </a:solidFill>
                <a:latin typeface="Meiryo UI" pitchFamily="50" charset="-128"/>
                <a:ea typeface="Meiryo UI" pitchFamily="50" charset="-128"/>
                <a:cs typeface="Meiryo UI" pitchFamily="50" charset="-128"/>
              </a:rPr>
              <a:t>17</a:t>
            </a:r>
            <a:r>
              <a:rPr lang="ja-JP" altLang="en-US" sz="1200" dirty="0" smtClean="0">
                <a:solidFill>
                  <a:schemeClr val="tx1"/>
                </a:solidFill>
                <a:latin typeface="Meiryo UI" pitchFamily="50" charset="-128"/>
                <a:ea typeface="Meiryo UI" pitchFamily="50" charset="-128"/>
                <a:cs typeface="Meiryo UI" pitchFamily="50" charset="-128"/>
              </a:rPr>
              <a:t>億（</a:t>
            </a:r>
            <a:r>
              <a:rPr lang="en-US" altLang="ja-JP" sz="1200" dirty="0" smtClean="0">
                <a:solidFill>
                  <a:schemeClr val="tx1"/>
                </a:solidFill>
                <a:latin typeface="Meiryo UI" pitchFamily="50" charset="-128"/>
                <a:ea typeface="Meiryo UI" pitchFamily="50" charset="-128"/>
                <a:cs typeface="Meiryo UI" pitchFamily="50" charset="-128"/>
              </a:rPr>
              <a:t>4.3%</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2" name="角丸四角形 1"/>
          <p:cNvSpPr/>
          <p:nvPr/>
        </p:nvSpPr>
        <p:spPr>
          <a:xfrm>
            <a:off x="3896010" y="1675930"/>
            <a:ext cx="3096000" cy="504000"/>
          </a:xfrm>
          <a:prstGeom prst="roundRect">
            <a:avLst/>
          </a:prstGeom>
          <a:solidFill>
            <a:schemeClr val="accent1">
              <a:lumMod val="20000"/>
              <a:lumOff val="80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2">
                    <a:lumMod val="50000"/>
                  </a:schemeClr>
                </a:solidFill>
                <a:latin typeface="Meiryo UI" pitchFamily="50" charset="-128"/>
                <a:ea typeface="Meiryo UI" pitchFamily="50" charset="-128"/>
                <a:cs typeface="Meiryo UI" pitchFamily="50" charset="-128"/>
              </a:rPr>
              <a:t>平成</a:t>
            </a:r>
            <a:r>
              <a:rPr lang="en-US" altLang="ja-JP" b="1" dirty="0" smtClean="0">
                <a:solidFill>
                  <a:schemeClr val="tx2">
                    <a:lumMod val="50000"/>
                  </a:schemeClr>
                </a:solidFill>
                <a:latin typeface="Meiryo UI" pitchFamily="50" charset="-128"/>
                <a:ea typeface="Meiryo UI" pitchFamily="50" charset="-128"/>
                <a:cs typeface="Meiryo UI" pitchFamily="50" charset="-128"/>
              </a:rPr>
              <a:t>28</a:t>
            </a:r>
            <a:r>
              <a:rPr lang="ja-JP" altLang="en-US" b="1" dirty="0" smtClean="0">
                <a:solidFill>
                  <a:schemeClr val="tx2">
                    <a:lumMod val="50000"/>
                  </a:schemeClr>
                </a:solidFill>
                <a:latin typeface="Meiryo UI" pitchFamily="50" charset="-128"/>
                <a:ea typeface="Meiryo UI" pitchFamily="50" charset="-128"/>
                <a:cs typeface="Meiryo UI" pitchFamily="50" charset="-128"/>
              </a:rPr>
              <a:t>年度</a:t>
            </a:r>
            <a:r>
              <a:rPr lang="ja-JP" altLang="en-US" b="1" dirty="0">
                <a:solidFill>
                  <a:schemeClr val="tx2">
                    <a:lumMod val="50000"/>
                  </a:schemeClr>
                </a:solidFill>
                <a:latin typeface="Meiryo UI" pitchFamily="50" charset="-128"/>
                <a:ea typeface="Meiryo UI" pitchFamily="50" charset="-128"/>
                <a:cs typeface="Meiryo UI" pitchFamily="50" charset="-128"/>
              </a:rPr>
              <a:t>予算（消防局）</a:t>
            </a:r>
            <a:endParaRPr lang="en-US" altLang="ja-JP" b="1" dirty="0">
              <a:solidFill>
                <a:schemeClr val="tx2">
                  <a:lumMod val="50000"/>
                </a:schemeClr>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3201252886"/>
              </p:ext>
            </p:extLst>
          </p:nvPr>
        </p:nvGraphicFramePr>
        <p:xfrm>
          <a:off x="8012" y="399816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4245266266"/>
              </p:ext>
            </p:extLst>
          </p:nvPr>
        </p:nvGraphicFramePr>
        <p:xfrm>
          <a:off x="4533108" y="39889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3021464745"/>
              </p:ext>
            </p:extLst>
          </p:nvPr>
        </p:nvGraphicFramePr>
        <p:xfrm>
          <a:off x="0" y="75780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a:graphicFrameLocks/>
          </p:cNvGraphicFramePr>
          <p:nvPr>
            <p:extLst>
              <p:ext uri="{D42A27DB-BD31-4B8C-83A1-F6EECF244321}">
                <p14:modId xmlns:p14="http://schemas.microsoft.com/office/powerpoint/2010/main" val="921549128"/>
              </p:ext>
            </p:extLst>
          </p:nvPr>
        </p:nvGraphicFramePr>
        <p:xfrm>
          <a:off x="4533108" y="75780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正方形/長方形 13"/>
          <p:cNvSpPr/>
          <p:nvPr/>
        </p:nvSpPr>
        <p:spPr>
          <a:xfrm>
            <a:off x="0" y="188688"/>
            <a:ext cx="9144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chemeClr val="tx1"/>
                </a:solidFill>
                <a:latin typeface="Meiryo UI" pitchFamily="50" charset="-128"/>
                <a:ea typeface="Meiryo UI" pitchFamily="50" charset="-128"/>
                <a:cs typeface="Meiryo UI" pitchFamily="50" charset="-128"/>
              </a:rPr>
              <a:t>７　災害出場件数の</a:t>
            </a:r>
            <a:r>
              <a:rPr lang="ja-JP" altLang="en-US" sz="2000" dirty="0" smtClean="0">
                <a:solidFill>
                  <a:schemeClr val="tx1"/>
                </a:solidFill>
                <a:latin typeface="Meiryo UI" pitchFamily="50" charset="-128"/>
                <a:ea typeface="Meiryo UI" pitchFamily="50" charset="-128"/>
                <a:cs typeface="Meiryo UI" pitchFamily="50" charset="-128"/>
              </a:rPr>
              <a:t>推移</a:t>
            </a:r>
            <a:r>
              <a:rPr lang="ja-JP" altLang="en-US" sz="2000" dirty="0">
                <a:solidFill>
                  <a:schemeClr val="tx1"/>
                </a:solidFill>
                <a:latin typeface="ＭＳ Ｐゴシック" pitchFamily="50" charset="-128"/>
                <a:ea typeface="Meiryo UI" pitchFamily="50" charset="-128"/>
                <a:cs typeface="Meiryo UI" pitchFamily="50" charset="-128"/>
              </a:rPr>
              <a:t>　　　</a:t>
            </a:r>
          </a:p>
        </p:txBody>
      </p:sp>
      <p:sp>
        <p:nvSpPr>
          <p:cNvPr id="9" name="正方形/長方形 8"/>
          <p:cNvSpPr/>
          <p:nvPr/>
        </p:nvSpPr>
        <p:spPr>
          <a:xfrm>
            <a:off x="755576" y="2636912"/>
            <a:ext cx="3312000" cy="360040"/>
          </a:xfrm>
          <a:prstGeom prst="rect">
            <a:avLst/>
          </a:prstGeom>
          <a:solidFill>
            <a:schemeClr val="accent1">
              <a:lumMod val="20000"/>
              <a:lumOff val="8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itchFamily="50" charset="-128"/>
                <a:ea typeface="Meiryo UI" pitchFamily="50" charset="-128"/>
                <a:cs typeface="Meiryo UI" pitchFamily="50" charset="-128"/>
              </a:rPr>
              <a:t>火災件数の推移</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5436096" y="2636912"/>
            <a:ext cx="3312000" cy="360040"/>
          </a:xfrm>
          <a:prstGeom prst="rect">
            <a:avLst/>
          </a:prstGeom>
          <a:solidFill>
            <a:schemeClr val="accent1">
              <a:lumMod val="20000"/>
              <a:lumOff val="8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itchFamily="50" charset="-128"/>
                <a:ea typeface="Meiryo UI" pitchFamily="50" charset="-128"/>
                <a:cs typeface="Meiryo UI" pitchFamily="50" charset="-128"/>
              </a:rPr>
              <a:t>救急件数の推移</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755576" y="5877272"/>
            <a:ext cx="3312000" cy="360040"/>
          </a:xfrm>
          <a:prstGeom prst="rect">
            <a:avLst/>
          </a:prstGeom>
          <a:solidFill>
            <a:schemeClr val="accent1">
              <a:lumMod val="20000"/>
              <a:lumOff val="8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itchFamily="50" charset="-128"/>
                <a:ea typeface="Meiryo UI" pitchFamily="50" charset="-128"/>
                <a:cs typeface="Meiryo UI" pitchFamily="50" charset="-128"/>
              </a:rPr>
              <a:t>救助件数の推移</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5436096" y="5877272"/>
            <a:ext cx="3312000" cy="360040"/>
          </a:xfrm>
          <a:prstGeom prst="rect">
            <a:avLst/>
          </a:prstGeom>
          <a:solidFill>
            <a:schemeClr val="accent1">
              <a:lumMod val="20000"/>
              <a:lumOff val="8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itchFamily="50" charset="-128"/>
                <a:ea typeface="Meiryo UI" pitchFamily="50" charset="-128"/>
                <a:cs typeface="Meiryo UI" pitchFamily="50" charset="-128"/>
              </a:rPr>
              <a:t>火災・救急・救助以外の出場件数の推移</a:t>
            </a:r>
            <a:endParaRPr lang="en-US" altLang="ja-JP" sz="1200" dirty="0" smtClean="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856</Words>
  <Application>Microsoft Office PowerPoint</Application>
  <PresentationFormat>画面に合わせる (4:3)</PresentationFormat>
  <Paragraphs>477</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ＭＳ Ｐゴシック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三好 克哉</cp:lastModifiedBy>
  <cp:revision>203</cp:revision>
  <cp:lastPrinted>2016-08-29T06:41:35Z</cp:lastPrinted>
  <dcterms:created xsi:type="dcterms:W3CDTF">2015-11-25T02:57:12Z</dcterms:created>
  <dcterms:modified xsi:type="dcterms:W3CDTF">2016-08-29T07:10:44Z</dcterms:modified>
</cp:coreProperties>
</file>