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2" r:id="rId1"/>
    <p:sldMasterId id="2147483710" r:id="rId2"/>
  </p:sldMasterIdLst>
  <p:notesMasterIdLst>
    <p:notesMasterId r:id="rId9"/>
  </p:notesMasterIdLst>
  <p:handoutMasterIdLst>
    <p:handoutMasterId r:id="rId10"/>
  </p:handoutMasterIdLst>
  <p:sldIdLst>
    <p:sldId id="296" r:id="rId3"/>
    <p:sldId id="269" r:id="rId4"/>
    <p:sldId id="300" r:id="rId5"/>
    <p:sldId id="271" r:id="rId6"/>
    <p:sldId id="301" r:id="rId7"/>
    <p:sldId id="302" r:id="rId8"/>
  </p:sldIdLst>
  <p:sldSz cx="9144000" cy="6858000" type="screen4x3"/>
  <p:notesSz cx="6738938" cy="987266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324" autoAdjust="0"/>
    <p:restoredTop sz="94784" autoAdjust="0"/>
  </p:normalViewPr>
  <p:slideViewPr>
    <p:cSldViewPr>
      <p:cViewPr>
        <p:scale>
          <a:sx n="75" d="100"/>
          <a:sy n="75" d="100"/>
        </p:scale>
        <p:origin x="-1326" y="198"/>
      </p:cViewPr>
      <p:guideLst>
        <p:guide orient="horz" pos="2160"/>
        <p:guide pos="2880"/>
      </p:guideLst>
    </p:cSldViewPr>
  </p:slideViewPr>
  <p:outlineViewPr>
    <p:cViewPr>
      <p:scale>
        <a:sx n="33" d="100"/>
        <a:sy n="33" d="100"/>
      </p:scale>
      <p:origin x="0" y="942"/>
    </p:cViewPr>
  </p:outlineViewPr>
  <p:notesTextViewPr>
    <p:cViewPr>
      <p:scale>
        <a:sx n="66" d="100"/>
        <a:sy n="66" d="100"/>
      </p:scale>
      <p:origin x="0" y="0"/>
    </p:cViewPr>
  </p:notesTextViewPr>
  <p:sorterViewPr>
    <p:cViewPr>
      <p:scale>
        <a:sx n="66" d="100"/>
        <a:sy n="66" d="100"/>
      </p:scale>
      <p:origin x="0" y="41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21000" cy="493713"/>
          </a:xfrm>
          <a:prstGeom prst="rect">
            <a:avLst/>
          </a:prstGeom>
        </p:spPr>
        <p:txBody>
          <a:bodyPr vert="horz" lIns="91440" tIns="45720" rIns="91440" bIns="45720" rtlCol="0"/>
          <a:lstStyle>
            <a:lvl1pPr algn="l">
              <a:defRPr sz="1200">
                <a:ea typeface="ＭＳ Ｐゴシック" charset="-128"/>
              </a:defRPr>
            </a:lvl1pPr>
          </a:lstStyle>
          <a:p>
            <a:pPr>
              <a:defRPr/>
            </a:pPr>
            <a:endParaRPr lang="ja-JP" altLang="en-US"/>
          </a:p>
        </p:txBody>
      </p:sp>
      <p:sp>
        <p:nvSpPr>
          <p:cNvPr id="3" name="日付プレースホルダー 2"/>
          <p:cNvSpPr>
            <a:spLocks noGrp="1"/>
          </p:cNvSpPr>
          <p:nvPr>
            <p:ph type="dt" sz="quarter" idx="1"/>
          </p:nvPr>
        </p:nvSpPr>
        <p:spPr>
          <a:xfrm>
            <a:off x="3817938" y="0"/>
            <a:ext cx="2919412" cy="493713"/>
          </a:xfrm>
          <a:prstGeom prst="rect">
            <a:avLst/>
          </a:prstGeom>
        </p:spPr>
        <p:txBody>
          <a:bodyPr vert="horz" lIns="91440" tIns="45720" rIns="91440" bIns="45720" rtlCol="0"/>
          <a:lstStyle>
            <a:lvl1pPr algn="r">
              <a:defRPr sz="1200">
                <a:ea typeface="ＭＳ Ｐゴシック" charset="-128"/>
              </a:defRPr>
            </a:lvl1pPr>
          </a:lstStyle>
          <a:p>
            <a:pPr>
              <a:defRPr/>
            </a:pPr>
            <a:fld id="{B5EC4B9B-CD04-4ED3-99D7-588DFAC6BC8A}" type="datetimeFigureOut">
              <a:rPr lang="ja-JP" altLang="en-US"/>
              <a:pPr>
                <a:defRPr/>
              </a:pPr>
              <a:t>2016/11/1</a:t>
            </a:fld>
            <a:endParaRPr lang="ja-JP" altLang="en-US"/>
          </a:p>
        </p:txBody>
      </p:sp>
      <p:sp>
        <p:nvSpPr>
          <p:cNvPr id="4" name="フッター プレースホルダー 3"/>
          <p:cNvSpPr>
            <a:spLocks noGrp="1"/>
          </p:cNvSpPr>
          <p:nvPr>
            <p:ph type="ftr" sz="quarter" idx="2"/>
          </p:nvPr>
        </p:nvSpPr>
        <p:spPr>
          <a:xfrm>
            <a:off x="0" y="9377363"/>
            <a:ext cx="2921000" cy="493712"/>
          </a:xfrm>
          <a:prstGeom prst="rect">
            <a:avLst/>
          </a:prstGeom>
        </p:spPr>
        <p:txBody>
          <a:bodyPr vert="horz" lIns="91440" tIns="45720" rIns="91440" bIns="45720" rtlCol="0" anchor="b"/>
          <a:lstStyle>
            <a:lvl1pPr algn="l">
              <a:defRPr sz="1200">
                <a:ea typeface="ＭＳ Ｐゴシック" charset="-128"/>
              </a:defRPr>
            </a:lvl1pPr>
          </a:lstStyle>
          <a:p>
            <a:pPr>
              <a:defRPr/>
            </a:pPr>
            <a:endParaRPr lang="ja-JP" altLang="en-US"/>
          </a:p>
        </p:txBody>
      </p:sp>
      <p:sp>
        <p:nvSpPr>
          <p:cNvPr id="5" name="スライド番号プレースホルダー 4"/>
          <p:cNvSpPr>
            <a:spLocks noGrp="1"/>
          </p:cNvSpPr>
          <p:nvPr>
            <p:ph type="sldNum" sz="quarter" idx="3"/>
          </p:nvPr>
        </p:nvSpPr>
        <p:spPr>
          <a:xfrm>
            <a:off x="3817938" y="9377363"/>
            <a:ext cx="2919412" cy="493712"/>
          </a:xfrm>
          <a:prstGeom prst="rect">
            <a:avLst/>
          </a:prstGeom>
        </p:spPr>
        <p:txBody>
          <a:bodyPr vert="horz" lIns="91440" tIns="45720" rIns="91440" bIns="45720" rtlCol="0" anchor="b"/>
          <a:lstStyle>
            <a:lvl1pPr algn="r">
              <a:defRPr sz="1200">
                <a:ea typeface="ＭＳ Ｐゴシック" charset="-128"/>
              </a:defRPr>
            </a:lvl1pPr>
          </a:lstStyle>
          <a:p>
            <a:pPr>
              <a:defRPr/>
            </a:pPr>
            <a:fld id="{15B03266-4178-46C5-9484-8CE7EE86D0E5}" type="slidenum">
              <a:rPr lang="ja-JP" altLang="en-US"/>
              <a:pPr>
                <a:defRPr/>
              </a:pPr>
              <a:t>‹#›</a:t>
            </a:fld>
            <a:endParaRPr lang="ja-JP" altLang="en-US"/>
          </a:p>
        </p:txBody>
      </p:sp>
    </p:spTree>
    <p:extLst>
      <p:ext uri="{BB962C8B-B14F-4D97-AF65-F5344CB8AC3E}">
        <p14:creationId xmlns:p14="http://schemas.microsoft.com/office/powerpoint/2010/main" val="21484794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3713"/>
          </a:xfrm>
          <a:prstGeom prst="rect">
            <a:avLst/>
          </a:prstGeom>
        </p:spPr>
        <p:txBody>
          <a:bodyPr vert="horz" lIns="90699" tIns="45350" rIns="90699" bIns="45350" rtlCol="0"/>
          <a:lstStyle>
            <a:lvl1pPr algn="l">
              <a:defRPr sz="1200">
                <a:ea typeface="ＭＳ Ｐゴシック" charset="-128"/>
              </a:defRPr>
            </a:lvl1pPr>
          </a:lstStyle>
          <a:p>
            <a:pPr>
              <a:defRPr/>
            </a:pPr>
            <a:endParaRPr lang="ja-JP" altLang="en-US"/>
          </a:p>
        </p:txBody>
      </p:sp>
      <p:sp>
        <p:nvSpPr>
          <p:cNvPr id="3" name="日付プレースホルダー 2"/>
          <p:cNvSpPr>
            <a:spLocks noGrp="1"/>
          </p:cNvSpPr>
          <p:nvPr>
            <p:ph type="dt" idx="1"/>
          </p:nvPr>
        </p:nvSpPr>
        <p:spPr>
          <a:xfrm>
            <a:off x="3817938" y="0"/>
            <a:ext cx="2919412" cy="493713"/>
          </a:xfrm>
          <a:prstGeom prst="rect">
            <a:avLst/>
          </a:prstGeom>
        </p:spPr>
        <p:txBody>
          <a:bodyPr vert="horz" lIns="90699" tIns="45350" rIns="90699" bIns="45350" rtlCol="0"/>
          <a:lstStyle>
            <a:lvl1pPr algn="r">
              <a:defRPr sz="1200">
                <a:ea typeface="ＭＳ Ｐゴシック" charset="-128"/>
              </a:defRPr>
            </a:lvl1pPr>
          </a:lstStyle>
          <a:p>
            <a:pPr>
              <a:defRPr/>
            </a:pPr>
            <a:fld id="{F5F1B7D9-A967-4DFD-B364-780347E5EBC0}" type="datetimeFigureOut">
              <a:rPr lang="ja-JP" altLang="en-US"/>
              <a:pPr>
                <a:defRPr/>
              </a:pPr>
              <a:t>2016/11/1</a:t>
            </a:fld>
            <a:endParaRPr lang="ja-JP" altLang="en-US"/>
          </a:p>
        </p:txBody>
      </p:sp>
      <p:sp>
        <p:nvSpPr>
          <p:cNvPr id="4" name="スライド イメージ プレースホルダー 3"/>
          <p:cNvSpPr>
            <a:spLocks noGrp="1" noRot="1" noChangeAspect="1"/>
          </p:cNvSpPr>
          <p:nvPr>
            <p:ph type="sldImg" idx="2"/>
          </p:nvPr>
        </p:nvSpPr>
        <p:spPr>
          <a:xfrm>
            <a:off x="903288" y="741363"/>
            <a:ext cx="4932362" cy="3700462"/>
          </a:xfrm>
          <a:prstGeom prst="rect">
            <a:avLst/>
          </a:prstGeom>
          <a:noFill/>
          <a:ln w="12700">
            <a:solidFill>
              <a:prstClr val="black"/>
            </a:solidFill>
          </a:ln>
        </p:spPr>
        <p:txBody>
          <a:bodyPr vert="horz" lIns="90699" tIns="45350" rIns="90699" bIns="45350" rtlCol="0" anchor="ctr"/>
          <a:lstStyle/>
          <a:p>
            <a:pPr lvl="0"/>
            <a:endParaRPr lang="ja-JP" altLang="en-US" noProof="0" smtClean="0"/>
          </a:p>
        </p:txBody>
      </p:sp>
      <p:sp>
        <p:nvSpPr>
          <p:cNvPr id="5" name="ノート プレースホルダー 4"/>
          <p:cNvSpPr>
            <a:spLocks noGrp="1"/>
          </p:cNvSpPr>
          <p:nvPr>
            <p:ph type="body" sz="quarter" idx="3"/>
          </p:nvPr>
        </p:nvSpPr>
        <p:spPr>
          <a:xfrm>
            <a:off x="674688" y="4689475"/>
            <a:ext cx="5389562" cy="4441825"/>
          </a:xfrm>
          <a:prstGeom prst="rect">
            <a:avLst/>
          </a:prstGeom>
        </p:spPr>
        <p:txBody>
          <a:bodyPr vert="horz" lIns="90699" tIns="45350" rIns="90699" bIns="45350" rtlCol="0"/>
          <a:lstStyle/>
          <a:p>
            <a:pPr lvl="0"/>
            <a:r>
              <a:rPr lang="ja-JP" altLang="en-US" noProof="0" smtClean="0"/>
              <a:t>マスター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6" name="フッター プレースホルダー 5"/>
          <p:cNvSpPr>
            <a:spLocks noGrp="1"/>
          </p:cNvSpPr>
          <p:nvPr>
            <p:ph type="ftr" sz="quarter" idx="4"/>
          </p:nvPr>
        </p:nvSpPr>
        <p:spPr>
          <a:xfrm>
            <a:off x="0" y="9377363"/>
            <a:ext cx="2919413" cy="493712"/>
          </a:xfrm>
          <a:prstGeom prst="rect">
            <a:avLst/>
          </a:prstGeom>
        </p:spPr>
        <p:txBody>
          <a:bodyPr vert="horz" lIns="90699" tIns="45350" rIns="90699" bIns="45350" rtlCol="0" anchor="b"/>
          <a:lstStyle>
            <a:lvl1pPr algn="l">
              <a:defRPr sz="1200">
                <a:ea typeface="ＭＳ Ｐゴシック" charset="-128"/>
              </a:defRPr>
            </a:lvl1pPr>
          </a:lstStyle>
          <a:p>
            <a:pPr>
              <a:defRPr/>
            </a:pPr>
            <a:endParaRPr lang="ja-JP" altLang="en-US"/>
          </a:p>
        </p:txBody>
      </p:sp>
      <p:sp>
        <p:nvSpPr>
          <p:cNvPr id="7" name="スライド番号プレースホルダー 6"/>
          <p:cNvSpPr>
            <a:spLocks noGrp="1"/>
          </p:cNvSpPr>
          <p:nvPr>
            <p:ph type="sldNum" sz="quarter" idx="5"/>
          </p:nvPr>
        </p:nvSpPr>
        <p:spPr>
          <a:xfrm>
            <a:off x="3817938" y="9377363"/>
            <a:ext cx="2919412" cy="493712"/>
          </a:xfrm>
          <a:prstGeom prst="rect">
            <a:avLst/>
          </a:prstGeom>
        </p:spPr>
        <p:txBody>
          <a:bodyPr vert="horz" lIns="90699" tIns="45350" rIns="90699" bIns="45350" rtlCol="0" anchor="b"/>
          <a:lstStyle>
            <a:lvl1pPr algn="r">
              <a:defRPr sz="1200">
                <a:ea typeface="ＭＳ Ｐゴシック" charset="-128"/>
              </a:defRPr>
            </a:lvl1pPr>
          </a:lstStyle>
          <a:p>
            <a:pPr>
              <a:defRPr/>
            </a:pPr>
            <a:fld id="{9A99DB2E-3B9C-4687-8AB9-7897E3CCBD6C}" type="slidenum">
              <a:rPr lang="ja-JP" altLang="en-US"/>
              <a:pPr>
                <a:defRPr/>
              </a:pPr>
              <a:t>‹#›</a:t>
            </a:fld>
            <a:endParaRPr lang="ja-JP" altLang="en-US"/>
          </a:p>
        </p:txBody>
      </p:sp>
    </p:spTree>
    <p:extLst>
      <p:ext uri="{BB962C8B-B14F-4D97-AF65-F5344CB8AC3E}">
        <p14:creationId xmlns:p14="http://schemas.microsoft.com/office/powerpoint/2010/main" val="24396307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7" name="Group 5"/>
          <p:cNvGrpSpPr>
            <a:grpSpLocks/>
          </p:cNvGrpSpPr>
          <p:nvPr/>
        </p:nvGrpSpPr>
        <p:grpSpPr bwMode="auto">
          <a:xfrm>
            <a:off x="0" y="1066800"/>
            <a:ext cx="2867025" cy="3157538"/>
            <a:chOff x="0" y="672"/>
            <a:chExt cx="1806" cy="1989"/>
          </a:xfrm>
        </p:grpSpPr>
        <p:sp>
          <p:nvSpPr>
            <p:cNvPr id="8" name="Rectangle 6"/>
            <p:cNvSpPr>
              <a:spLocks noChangeArrowheads="1"/>
            </p:cNvSpPr>
            <p:nvPr userDrawn="1"/>
          </p:nvSpPr>
          <p:spPr bwMode="auto">
            <a:xfrm>
              <a:off x="361" y="2257"/>
              <a:ext cx="363" cy="404"/>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kumimoji="0" lang="ja-JP" altLang="ja-JP" sz="2400">
                <a:latin typeface="Times New Roman" pitchFamily="18" charset="0"/>
              </a:endParaRPr>
            </a:p>
          </p:txBody>
        </p:sp>
        <p:sp>
          <p:nvSpPr>
            <p:cNvPr id="9" name="Rectangle 7"/>
            <p:cNvSpPr>
              <a:spLocks noChangeArrowheads="1"/>
            </p:cNvSpPr>
            <p:nvPr userDrawn="1"/>
          </p:nvSpPr>
          <p:spPr bwMode="auto">
            <a:xfrm>
              <a:off x="1081" y="1065"/>
              <a:ext cx="362" cy="405"/>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kumimoji="0" lang="ja-JP" altLang="ja-JP" sz="2400">
                <a:latin typeface="Times New Roman" pitchFamily="18" charset="0"/>
              </a:endParaRPr>
            </a:p>
          </p:txBody>
        </p:sp>
        <p:sp>
          <p:nvSpPr>
            <p:cNvPr id="10" name="Rectangle 8"/>
            <p:cNvSpPr>
              <a:spLocks noChangeArrowheads="1"/>
            </p:cNvSpPr>
            <p:nvPr userDrawn="1"/>
          </p:nvSpPr>
          <p:spPr bwMode="auto">
            <a:xfrm>
              <a:off x="1437" y="672"/>
              <a:ext cx="369" cy="400"/>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kumimoji="0" lang="ja-JP" altLang="ja-JP" sz="2400">
                <a:latin typeface="Times New Roman" pitchFamily="18" charset="0"/>
              </a:endParaRPr>
            </a:p>
          </p:txBody>
        </p:sp>
        <p:sp>
          <p:nvSpPr>
            <p:cNvPr id="11" name="Rectangle 9"/>
            <p:cNvSpPr>
              <a:spLocks noChangeArrowheads="1"/>
            </p:cNvSpPr>
            <p:nvPr userDrawn="1"/>
          </p:nvSpPr>
          <p:spPr bwMode="auto">
            <a:xfrm>
              <a:off x="719" y="2257"/>
              <a:ext cx="368" cy="404"/>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kumimoji="0" lang="ja-JP" altLang="ja-JP" sz="2400">
                <a:latin typeface="Times New Roman" pitchFamily="18" charset="0"/>
              </a:endParaRPr>
            </a:p>
          </p:txBody>
        </p:sp>
        <p:sp>
          <p:nvSpPr>
            <p:cNvPr id="12" name="Rectangle 10"/>
            <p:cNvSpPr>
              <a:spLocks noChangeArrowheads="1"/>
            </p:cNvSpPr>
            <p:nvPr userDrawn="1"/>
          </p:nvSpPr>
          <p:spPr bwMode="auto">
            <a:xfrm>
              <a:off x="1437" y="1065"/>
              <a:ext cx="369" cy="405"/>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kumimoji="0" lang="ja-JP" altLang="ja-JP" sz="2400">
                <a:latin typeface="Times New Roman" pitchFamily="18" charset="0"/>
              </a:endParaRPr>
            </a:p>
          </p:txBody>
        </p:sp>
        <p:sp>
          <p:nvSpPr>
            <p:cNvPr id="13" name="Rectangle 11"/>
            <p:cNvSpPr>
              <a:spLocks noChangeArrowheads="1"/>
            </p:cNvSpPr>
            <p:nvPr userDrawn="1"/>
          </p:nvSpPr>
          <p:spPr bwMode="auto">
            <a:xfrm>
              <a:off x="719" y="1464"/>
              <a:ext cx="368" cy="399"/>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kumimoji="0" lang="ja-JP" altLang="ja-JP" sz="2400">
                <a:latin typeface="Times New Roman" pitchFamily="18" charset="0"/>
              </a:endParaRPr>
            </a:p>
          </p:txBody>
        </p:sp>
        <p:sp>
          <p:nvSpPr>
            <p:cNvPr id="14" name="Rectangle 12"/>
            <p:cNvSpPr>
              <a:spLocks noChangeArrowheads="1"/>
            </p:cNvSpPr>
            <p:nvPr userDrawn="1"/>
          </p:nvSpPr>
          <p:spPr bwMode="auto">
            <a:xfrm>
              <a:off x="0" y="1464"/>
              <a:ext cx="367" cy="399"/>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kumimoji="0" lang="ja-JP" altLang="ja-JP" sz="2400">
                <a:latin typeface="Times New Roman" pitchFamily="18" charset="0"/>
              </a:endParaRPr>
            </a:p>
          </p:txBody>
        </p:sp>
        <p:sp>
          <p:nvSpPr>
            <p:cNvPr id="15" name="Rectangle 13"/>
            <p:cNvSpPr>
              <a:spLocks noChangeArrowheads="1"/>
            </p:cNvSpPr>
            <p:nvPr userDrawn="1"/>
          </p:nvSpPr>
          <p:spPr bwMode="auto">
            <a:xfrm>
              <a:off x="1081" y="1464"/>
              <a:ext cx="362" cy="39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kumimoji="0" lang="ja-JP" altLang="ja-JP" sz="2400">
                <a:latin typeface="Times New Roman" pitchFamily="18" charset="0"/>
              </a:endParaRPr>
            </a:p>
          </p:txBody>
        </p:sp>
        <p:sp>
          <p:nvSpPr>
            <p:cNvPr id="16" name="Rectangle 14"/>
            <p:cNvSpPr>
              <a:spLocks noChangeArrowheads="1"/>
            </p:cNvSpPr>
            <p:nvPr userDrawn="1"/>
          </p:nvSpPr>
          <p:spPr bwMode="auto">
            <a:xfrm>
              <a:off x="361" y="1857"/>
              <a:ext cx="363" cy="406"/>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kumimoji="0" lang="ja-JP" altLang="ja-JP" sz="2400">
                <a:latin typeface="Times New Roman" pitchFamily="18" charset="0"/>
              </a:endParaRPr>
            </a:p>
          </p:txBody>
        </p:sp>
        <p:sp>
          <p:nvSpPr>
            <p:cNvPr id="17" name="Rectangle 15"/>
            <p:cNvSpPr>
              <a:spLocks noChangeArrowheads="1"/>
            </p:cNvSpPr>
            <p:nvPr userDrawn="1"/>
          </p:nvSpPr>
          <p:spPr bwMode="auto">
            <a:xfrm>
              <a:off x="719" y="1857"/>
              <a:ext cx="368" cy="406"/>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kumimoji="0" lang="ja-JP" altLang="ja-JP" sz="2400">
                <a:latin typeface="Times New Roman" pitchFamily="18" charset="0"/>
              </a:endParaRPr>
            </a:p>
          </p:txBody>
        </p:sp>
      </p:grpSp>
      <p:sp>
        <p:nvSpPr>
          <p:cNvPr id="27667"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pPr lvl="0"/>
            <a:r>
              <a:rPr lang="ja-JP" altLang="en-US" noProof="0" smtClean="0"/>
              <a:t>マスタ タイトルの書式設定</a:t>
            </a:r>
          </a:p>
        </p:txBody>
      </p:sp>
      <p:sp>
        <p:nvSpPr>
          <p:cNvPr id="27668"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pPr lvl="0"/>
            <a:r>
              <a:rPr lang="ja-JP" altLang="en-US" noProof="0" smtClean="0"/>
              <a:t>マスタ サブタイトルの書式設定</a:t>
            </a:r>
          </a:p>
        </p:txBody>
      </p:sp>
      <p:sp>
        <p:nvSpPr>
          <p:cNvPr id="18" name="Rectangle 16"/>
          <p:cNvSpPr>
            <a:spLocks noGrp="1" noChangeArrowheads="1"/>
          </p:cNvSpPr>
          <p:nvPr>
            <p:ph type="dt" sz="half" idx="10"/>
          </p:nvPr>
        </p:nvSpPr>
        <p:spPr>
          <a:xfrm>
            <a:off x="457200" y="6248400"/>
            <a:ext cx="2133600" cy="457200"/>
          </a:xfrm>
        </p:spPr>
        <p:txBody>
          <a:bodyPr/>
          <a:lstStyle>
            <a:lvl1pPr>
              <a:defRPr/>
            </a:lvl1pPr>
          </a:lstStyle>
          <a:p>
            <a:pPr>
              <a:defRPr/>
            </a:pPr>
            <a:endParaRPr lang="en-US" altLang="ja-JP"/>
          </a:p>
        </p:txBody>
      </p:sp>
      <p:sp>
        <p:nvSpPr>
          <p:cNvPr id="19" name="Rectangle 17"/>
          <p:cNvSpPr>
            <a:spLocks noGrp="1" noChangeArrowheads="1"/>
          </p:cNvSpPr>
          <p:nvPr>
            <p:ph type="ftr" sz="quarter" idx="11"/>
          </p:nvPr>
        </p:nvSpPr>
        <p:spPr/>
        <p:txBody>
          <a:bodyPr/>
          <a:lstStyle>
            <a:lvl1pPr>
              <a:defRPr/>
            </a:lvl1pPr>
          </a:lstStyle>
          <a:p>
            <a:pPr>
              <a:defRPr/>
            </a:pPr>
            <a:endParaRPr lang="en-US" altLang="ja-JP"/>
          </a:p>
        </p:txBody>
      </p:sp>
      <p:sp>
        <p:nvSpPr>
          <p:cNvPr id="20" name="Rectangle 18"/>
          <p:cNvSpPr>
            <a:spLocks noGrp="1" noChangeArrowheads="1"/>
          </p:cNvSpPr>
          <p:nvPr>
            <p:ph type="sldNum" sz="quarter" idx="12"/>
          </p:nvPr>
        </p:nvSpPr>
        <p:spPr/>
        <p:txBody>
          <a:bodyPr/>
          <a:lstStyle>
            <a:lvl1pPr>
              <a:defRPr/>
            </a:lvl1pPr>
          </a:lstStyle>
          <a:p>
            <a:pPr>
              <a:defRPr/>
            </a:pPr>
            <a:fld id="{4C84DBBF-6A1F-4975-A4BE-D78610688599}" type="slidenum">
              <a:rPr lang="en-US" altLang="ja-JP"/>
              <a:pPr>
                <a:defRPr/>
              </a:pPr>
              <a:t>‹#›</a:t>
            </a:fld>
            <a:endParaRPr lang="en-US" altLang="ja-JP"/>
          </a:p>
        </p:txBody>
      </p:sp>
    </p:spTree>
    <p:extLst>
      <p:ext uri="{BB962C8B-B14F-4D97-AF65-F5344CB8AC3E}">
        <p14:creationId xmlns:p14="http://schemas.microsoft.com/office/powerpoint/2010/main" val="13299522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2"/>
          <p:cNvSpPr>
            <a:spLocks noGrp="1" noChangeArrowheads="1"/>
          </p:cNvSpPr>
          <p:nvPr>
            <p:ph type="ftr" sz="quarter" idx="10"/>
          </p:nvPr>
        </p:nvSpPr>
        <p:spPr>
          <a:ln/>
        </p:spPr>
        <p:txBody>
          <a:bodyPr/>
          <a:lstStyle>
            <a:lvl1pPr>
              <a:defRPr/>
            </a:lvl1pPr>
          </a:lstStyle>
          <a:p>
            <a:pPr>
              <a:defRPr/>
            </a:pPr>
            <a:endParaRPr lang="en-US" altLang="ja-JP"/>
          </a:p>
        </p:txBody>
      </p:sp>
      <p:sp>
        <p:nvSpPr>
          <p:cNvPr id="5" name="Rectangle 3"/>
          <p:cNvSpPr>
            <a:spLocks noGrp="1" noChangeArrowheads="1"/>
          </p:cNvSpPr>
          <p:nvPr>
            <p:ph type="sldNum" sz="quarter" idx="11"/>
          </p:nvPr>
        </p:nvSpPr>
        <p:spPr>
          <a:ln/>
        </p:spPr>
        <p:txBody>
          <a:bodyPr/>
          <a:lstStyle>
            <a:lvl1pPr>
              <a:defRPr/>
            </a:lvl1pPr>
          </a:lstStyle>
          <a:p>
            <a:pPr>
              <a:defRPr/>
            </a:pPr>
            <a:fld id="{96309525-109C-4E7B-AC46-859A5BD6032D}" type="slidenum">
              <a:rPr lang="en-US" altLang="ja-JP"/>
              <a:pPr>
                <a:defRPr/>
              </a:pPr>
              <a:t>‹#›</a:t>
            </a:fld>
            <a:endParaRPr lang="en-US" altLang="ja-JP"/>
          </a:p>
        </p:txBody>
      </p:sp>
      <p:sp>
        <p:nvSpPr>
          <p:cNvPr id="6" name="Rectangle 16"/>
          <p:cNvSpPr>
            <a:spLocks noGrp="1" noChangeArrowheads="1"/>
          </p:cNvSpPr>
          <p:nvPr>
            <p:ph type="dt" sz="half" idx="12"/>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1050052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457200"/>
            <a:ext cx="2057400" cy="5410200"/>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457200" y="457200"/>
            <a:ext cx="6019800" cy="5410200"/>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2"/>
          <p:cNvSpPr>
            <a:spLocks noGrp="1" noChangeArrowheads="1"/>
          </p:cNvSpPr>
          <p:nvPr>
            <p:ph type="ftr" sz="quarter" idx="10"/>
          </p:nvPr>
        </p:nvSpPr>
        <p:spPr>
          <a:ln/>
        </p:spPr>
        <p:txBody>
          <a:bodyPr/>
          <a:lstStyle>
            <a:lvl1pPr>
              <a:defRPr/>
            </a:lvl1pPr>
          </a:lstStyle>
          <a:p>
            <a:pPr>
              <a:defRPr/>
            </a:pPr>
            <a:endParaRPr lang="en-US" altLang="ja-JP"/>
          </a:p>
        </p:txBody>
      </p:sp>
      <p:sp>
        <p:nvSpPr>
          <p:cNvPr id="5" name="Rectangle 3"/>
          <p:cNvSpPr>
            <a:spLocks noGrp="1" noChangeArrowheads="1"/>
          </p:cNvSpPr>
          <p:nvPr>
            <p:ph type="sldNum" sz="quarter" idx="11"/>
          </p:nvPr>
        </p:nvSpPr>
        <p:spPr>
          <a:ln/>
        </p:spPr>
        <p:txBody>
          <a:bodyPr/>
          <a:lstStyle>
            <a:lvl1pPr>
              <a:defRPr/>
            </a:lvl1pPr>
          </a:lstStyle>
          <a:p>
            <a:pPr>
              <a:defRPr/>
            </a:pPr>
            <a:fld id="{5D6357AB-F48B-4DE6-98C9-3BFC8BEBD555}" type="slidenum">
              <a:rPr lang="en-US" altLang="ja-JP"/>
              <a:pPr>
                <a:defRPr/>
              </a:pPr>
              <a:t>‹#›</a:t>
            </a:fld>
            <a:endParaRPr lang="en-US" altLang="ja-JP"/>
          </a:p>
        </p:txBody>
      </p:sp>
      <p:sp>
        <p:nvSpPr>
          <p:cNvPr id="6" name="Rectangle 16"/>
          <p:cNvSpPr>
            <a:spLocks noGrp="1" noChangeArrowheads="1"/>
          </p:cNvSpPr>
          <p:nvPr>
            <p:ph type="dt" sz="half" idx="12"/>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9020020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12979020-2A14-4B06-852D-4011D1C9DC5E}" type="datetimeFigureOut">
              <a:rPr lang="ja-JP" altLang="en-US"/>
              <a:pPr>
                <a:defRPr/>
              </a:pPr>
              <a:t>2016/11/1</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D12E9166-EC93-4B68-88DB-0A563EE32EB2}" type="slidenum">
              <a:rPr lang="ja-JP" altLang="en-US"/>
              <a:pPr>
                <a:defRPr/>
              </a:pPr>
              <a:t>‹#›</a:t>
            </a:fld>
            <a:endParaRPr lang="ja-JP" altLang="en-US"/>
          </a:p>
        </p:txBody>
      </p:sp>
    </p:spTree>
    <p:extLst>
      <p:ext uri="{BB962C8B-B14F-4D97-AF65-F5344CB8AC3E}">
        <p14:creationId xmlns:p14="http://schemas.microsoft.com/office/powerpoint/2010/main" val="3231895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C4364462-1A0D-489E-B3F9-334B66D13DF0}" type="datetimeFigureOut">
              <a:rPr lang="ja-JP" altLang="en-US"/>
              <a:pPr>
                <a:defRPr/>
              </a:pPr>
              <a:t>2016/11/1</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196AC916-19A7-4466-8C6E-742ED19AB80B}" type="slidenum">
              <a:rPr lang="ja-JP" altLang="en-US"/>
              <a:pPr>
                <a:defRPr/>
              </a:pPr>
              <a:t>‹#›</a:t>
            </a:fld>
            <a:endParaRPr lang="ja-JP" altLang="en-US"/>
          </a:p>
        </p:txBody>
      </p:sp>
    </p:spTree>
    <p:extLst>
      <p:ext uri="{BB962C8B-B14F-4D97-AF65-F5344CB8AC3E}">
        <p14:creationId xmlns:p14="http://schemas.microsoft.com/office/powerpoint/2010/main" val="37115890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日付プレースホルダー 3"/>
          <p:cNvSpPr>
            <a:spLocks noGrp="1"/>
          </p:cNvSpPr>
          <p:nvPr>
            <p:ph type="dt" sz="half" idx="10"/>
          </p:nvPr>
        </p:nvSpPr>
        <p:spPr/>
        <p:txBody>
          <a:bodyPr/>
          <a:lstStyle>
            <a:lvl1pPr>
              <a:defRPr/>
            </a:lvl1pPr>
          </a:lstStyle>
          <a:p>
            <a:pPr>
              <a:defRPr/>
            </a:pPr>
            <a:fld id="{8359FAC3-8B6B-4B3D-AE11-0E8E34C76995}" type="datetimeFigureOut">
              <a:rPr lang="ja-JP" altLang="en-US"/>
              <a:pPr>
                <a:defRPr/>
              </a:pPr>
              <a:t>2016/11/1</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62B81973-8C04-48C9-8F8D-B16DF7B205BC}" type="slidenum">
              <a:rPr lang="ja-JP" altLang="en-US"/>
              <a:pPr>
                <a:defRPr/>
              </a:pPr>
              <a:t>‹#›</a:t>
            </a:fld>
            <a:endParaRPr lang="ja-JP" altLang="en-US"/>
          </a:p>
        </p:txBody>
      </p:sp>
    </p:spTree>
    <p:extLst>
      <p:ext uri="{BB962C8B-B14F-4D97-AF65-F5344CB8AC3E}">
        <p14:creationId xmlns:p14="http://schemas.microsoft.com/office/powerpoint/2010/main" val="28828105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ー 3"/>
          <p:cNvSpPr>
            <a:spLocks noGrp="1"/>
          </p:cNvSpPr>
          <p:nvPr>
            <p:ph type="dt" sz="half" idx="10"/>
          </p:nvPr>
        </p:nvSpPr>
        <p:spPr/>
        <p:txBody>
          <a:bodyPr/>
          <a:lstStyle>
            <a:lvl1pPr>
              <a:defRPr/>
            </a:lvl1pPr>
          </a:lstStyle>
          <a:p>
            <a:pPr>
              <a:defRPr/>
            </a:pPr>
            <a:fld id="{4E817A43-D8A2-40DE-848D-E1730CD66868}" type="datetimeFigureOut">
              <a:rPr lang="ja-JP" altLang="en-US"/>
              <a:pPr>
                <a:defRPr/>
              </a:pPr>
              <a:t>2016/11/1</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561294E4-D331-441E-9D93-146F07C62F0B}" type="slidenum">
              <a:rPr lang="ja-JP" altLang="en-US"/>
              <a:pPr>
                <a:defRPr/>
              </a:pPr>
              <a:t>‹#›</a:t>
            </a:fld>
            <a:endParaRPr lang="ja-JP" altLang="en-US"/>
          </a:p>
        </p:txBody>
      </p:sp>
    </p:spTree>
    <p:extLst>
      <p:ext uri="{BB962C8B-B14F-4D97-AF65-F5344CB8AC3E}">
        <p14:creationId xmlns:p14="http://schemas.microsoft.com/office/powerpoint/2010/main" val="4527509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ー 3"/>
          <p:cNvSpPr>
            <a:spLocks noGrp="1"/>
          </p:cNvSpPr>
          <p:nvPr>
            <p:ph type="dt" sz="half" idx="10"/>
          </p:nvPr>
        </p:nvSpPr>
        <p:spPr/>
        <p:txBody>
          <a:bodyPr/>
          <a:lstStyle>
            <a:lvl1pPr>
              <a:defRPr/>
            </a:lvl1pPr>
          </a:lstStyle>
          <a:p>
            <a:pPr>
              <a:defRPr/>
            </a:pPr>
            <a:fld id="{D07112EC-B4F1-4FEC-A315-B0E44E109B8D}" type="datetimeFigureOut">
              <a:rPr lang="ja-JP" altLang="en-US"/>
              <a:pPr>
                <a:defRPr/>
              </a:pPr>
              <a:t>2016/11/1</a:t>
            </a:fld>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fld id="{C804F199-476E-430E-B773-F62A92930518}" type="slidenum">
              <a:rPr lang="ja-JP" altLang="en-US"/>
              <a:pPr>
                <a:defRPr/>
              </a:pPr>
              <a:t>‹#›</a:t>
            </a:fld>
            <a:endParaRPr lang="ja-JP" altLang="en-US"/>
          </a:p>
        </p:txBody>
      </p:sp>
    </p:spTree>
    <p:extLst>
      <p:ext uri="{BB962C8B-B14F-4D97-AF65-F5344CB8AC3E}">
        <p14:creationId xmlns:p14="http://schemas.microsoft.com/office/powerpoint/2010/main" val="36510400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ー 3"/>
          <p:cNvSpPr>
            <a:spLocks noGrp="1"/>
          </p:cNvSpPr>
          <p:nvPr>
            <p:ph type="dt" sz="half" idx="10"/>
          </p:nvPr>
        </p:nvSpPr>
        <p:spPr/>
        <p:txBody>
          <a:bodyPr/>
          <a:lstStyle>
            <a:lvl1pPr>
              <a:defRPr/>
            </a:lvl1pPr>
          </a:lstStyle>
          <a:p>
            <a:pPr>
              <a:defRPr/>
            </a:pPr>
            <a:fld id="{0709883E-844D-4E35-B28B-E75FB87C073A}" type="datetimeFigureOut">
              <a:rPr lang="ja-JP" altLang="en-US"/>
              <a:pPr>
                <a:defRPr/>
              </a:pPr>
              <a:t>2016/11/1</a:t>
            </a:fld>
            <a:endParaRPr lang="ja-JP" altLang="en-US"/>
          </a:p>
        </p:txBody>
      </p:sp>
      <p:sp>
        <p:nvSpPr>
          <p:cNvPr id="4"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5"/>
          <p:cNvSpPr>
            <a:spLocks noGrp="1"/>
          </p:cNvSpPr>
          <p:nvPr>
            <p:ph type="sldNum" sz="quarter" idx="12"/>
          </p:nvPr>
        </p:nvSpPr>
        <p:spPr/>
        <p:txBody>
          <a:bodyPr/>
          <a:lstStyle>
            <a:lvl1pPr>
              <a:defRPr/>
            </a:lvl1pPr>
          </a:lstStyle>
          <a:p>
            <a:pPr>
              <a:defRPr/>
            </a:pPr>
            <a:fld id="{7D112740-3B28-47C3-BB0B-00D4FD021325}" type="slidenum">
              <a:rPr lang="ja-JP" altLang="en-US"/>
              <a:pPr>
                <a:defRPr/>
              </a:pPr>
              <a:t>‹#›</a:t>
            </a:fld>
            <a:endParaRPr lang="ja-JP" altLang="en-US"/>
          </a:p>
        </p:txBody>
      </p:sp>
    </p:spTree>
    <p:extLst>
      <p:ext uri="{BB962C8B-B14F-4D97-AF65-F5344CB8AC3E}">
        <p14:creationId xmlns:p14="http://schemas.microsoft.com/office/powerpoint/2010/main" val="146315908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p:cNvSpPr>
            <a:spLocks noGrp="1"/>
          </p:cNvSpPr>
          <p:nvPr>
            <p:ph type="dt" sz="half" idx="10"/>
          </p:nvPr>
        </p:nvSpPr>
        <p:spPr/>
        <p:txBody>
          <a:bodyPr/>
          <a:lstStyle>
            <a:lvl1pPr>
              <a:defRPr/>
            </a:lvl1pPr>
          </a:lstStyle>
          <a:p>
            <a:pPr>
              <a:defRPr/>
            </a:pPr>
            <a:fld id="{9749C8B0-AB81-44B6-B51D-0875EE138E2D}" type="datetimeFigureOut">
              <a:rPr lang="ja-JP" altLang="en-US"/>
              <a:pPr>
                <a:defRPr/>
              </a:pPr>
              <a:t>2016/11/1</a:t>
            </a:fld>
            <a:endParaRPr lang="ja-JP" altLang="en-US"/>
          </a:p>
        </p:txBody>
      </p:sp>
      <p:sp>
        <p:nvSpPr>
          <p:cNvPr id="3"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ー 5"/>
          <p:cNvSpPr>
            <a:spLocks noGrp="1"/>
          </p:cNvSpPr>
          <p:nvPr>
            <p:ph type="sldNum" sz="quarter" idx="12"/>
          </p:nvPr>
        </p:nvSpPr>
        <p:spPr/>
        <p:txBody>
          <a:bodyPr/>
          <a:lstStyle>
            <a:lvl1pPr>
              <a:defRPr/>
            </a:lvl1pPr>
          </a:lstStyle>
          <a:p>
            <a:pPr>
              <a:defRPr/>
            </a:pPr>
            <a:fld id="{F7C73DA3-AE34-4B8B-8AE2-CCE38309BA2D}" type="slidenum">
              <a:rPr lang="ja-JP" altLang="en-US"/>
              <a:pPr>
                <a:defRPr/>
              </a:pPr>
              <a:t>‹#›</a:t>
            </a:fld>
            <a:endParaRPr lang="ja-JP" altLang="en-US"/>
          </a:p>
        </p:txBody>
      </p:sp>
    </p:spTree>
    <p:extLst>
      <p:ext uri="{BB962C8B-B14F-4D97-AF65-F5344CB8AC3E}">
        <p14:creationId xmlns:p14="http://schemas.microsoft.com/office/powerpoint/2010/main" val="175502343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01F08273-091D-4FD7-B1F6-2CAF65C6AB4B}" type="datetimeFigureOut">
              <a:rPr lang="ja-JP" altLang="en-US"/>
              <a:pPr>
                <a:defRPr/>
              </a:pPr>
              <a:t>2016/11/1</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6FCA51AC-61A6-4866-B565-214E5B3F868B}" type="slidenum">
              <a:rPr lang="ja-JP" altLang="en-US"/>
              <a:pPr>
                <a:defRPr/>
              </a:pPr>
              <a:t>‹#›</a:t>
            </a:fld>
            <a:endParaRPr lang="ja-JP" altLang="en-US"/>
          </a:p>
        </p:txBody>
      </p:sp>
    </p:spTree>
    <p:extLst>
      <p:ext uri="{BB962C8B-B14F-4D97-AF65-F5344CB8AC3E}">
        <p14:creationId xmlns:p14="http://schemas.microsoft.com/office/powerpoint/2010/main" val="26055223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2"/>
          <p:cNvSpPr>
            <a:spLocks noGrp="1" noChangeArrowheads="1"/>
          </p:cNvSpPr>
          <p:nvPr>
            <p:ph type="ftr" sz="quarter" idx="10"/>
          </p:nvPr>
        </p:nvSpPr>
        <p:spPr>
          <a:ln/>
        </p:spPr>
        <p:txBody>
          <a:bodyPr/>
          <a:lstStyle>
            <a:lvl1pPr>
              <a:defRPr/>
            </a:lvl1pPr>
          </a:lstStyle>
          <a:p>
            <a:pPr>
              <a:defRPr/>
            </a:pPr>
            <a:endParaRPr lang="en-US" altLang="ja-JP"/>
          </a:p>
        </p:txBody>
      </p:sp>
      <p:sp>
        <p:nvSpPr>
          <p:cNvPr id="5" name="Rectangle 3"/>
          <p:cNvSpPr>
            <a:spLocks noGrp="1" noChangeArrowheads="1"/>
          </p:cNvSpPr>
          <p:nvPr>
            <p:ph type="sldNum" sz="quarter" idx="11"/>
          </p:nvPr>
        </p:nvSpPr>
        <p:spPr>
          <a:ln/>
        </p:spPr>
        <p:txBody>
          <a:bodyPr/>
          <a:lstStyle>
            <a:lvl1pPr>
              <a:defRPr/>
            </a:lvl1pPr>
          </a:lstStyle>
          <a:p>
            <a:pPr>
              <a:defRPr/>
            </a:pPr>
            <a:fld id="{F9604A9E-4CE5-4ECF-810C-961EE71706BA}" type="slidenum">
              <a:rPr lang="en-US" altLang="ja-JP"/>
              <a:pPr>
                <a:defRPr/>
              </a:pPr>
              <a:t>‹#›</a:t>
            </a:fld>
            <a:endParaRPr lang="en-US" altLang="ja-JP"/>
          </a:p>
        </p:txBody>
      </p:sp>
      <p:sp>
        <p:nvSpPr>
          <p:cNvPr id="6" name="Rectangle 16"/>
          <p:cNvSpPr>
            <a:spLocks noGrp="1" noChangeArrowheads="1"/>
          </p:cNvSpPr>
          <p:nvPr>
            <p:ph type="dt" sz="half" idx="12"/>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309464447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5EC1E7A1-27B3-4DD0-B8DD-EC779F4D4312}" type="datetimeFigureOut">
              <a:rPr lang="ja-JP" altLang="en-US"/>
              <a:pPr>
                <a:defRPr/>
              </a:pPr>
              <a:t>2016/11/1</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72E65C1C-684F-4FD1-AEAD-7854E687F4ED}" type="slidenum">
              <a:rPr lang="ja-JP" altLang="en-US"/>
              <a:pPr>
                <a:defRPr/>
              </a:pPr>
              <a:t>‹#›</a:t>
            </a:fld>
            <a:endParaRPr lang="ja-JP" altLang="en-US"/>
          </a:p>
        </p:txBody>
      </p:sp>
    </p:spTree>
    <p:extLst>
      <p:ext uri="{BB962C8B-B14F-4D97-AF65-F5344CB8AC3E}">
        <p14:creationId xmlns:p14="http://schemas.microsoft.com/office/powerpoint/2010/main" val="54663633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A686359D-AD24-43D6-9A93-E4344AB0BC0F}" type="datetimeFigureOut">
              <a:rPr lang="ja-JP" altLang="en-US"/>
              <a:pPr>
                <a:defRPr/>
              </a:pPr>
              <a:t>2016/11/1</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F4CAEE03-B1CE-40C0-9544-41E907F4E807}" type="slidenum">
              <a:rPr lang="ja-JP" altLang="en-US"/>
              <a:pPr>
                <a:defRPr/>
              </a:pPr>
              <a:t>‹#›</a:t>
            </a:fld>
            <a:endParaRPr lang="ja-JP" altLang="en-US"/>
          </a:p>
        </p:txBody>
      </p:sp>
    </p:spTree>
    <p:extLst>
      <p:ext uri="{BB962C8B-B14F-4D97-AF65-F5344CB8AC3E}">
        <p14:creationId xmlns:p14="http://schemas.microsoft.com/office/powerpoint/2010/main" val="24840947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E786CBF7-549F-49CA-9624-058593D025F0}" type="datetimeFigureOut">
              <a:rPr lang="ja-JP" altLang="en-US"/>
              <a:pPr>
                <a:defRPr/>
              </a:pPr>
              <a:t>2016/11/1</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9C9EC681-D439-4EA3-BD11-920602D18605}" type="slidenum">
              <a:rPr lang="ja-JP" altLang="en-US"/>
              <a:pPr>
                <a:defRPr/>
              </a:pPr>
              <a:t>‹#›</a:t>
            </a:fld>
            <a:endParaRPr lang="ja-JP" altLang="en-US"/>
          </a:p>
        </p:txBody>
      </p:sp>
    </p:spTree>
    <p:extLst>
      <p:ext uri="{BB962C8B-B14F-4D97-AF65-F5344CB8AC3E}">
        <p14:creationId xmlns:p14="http://schemas.microsoft.com/office/powerpoint/2010/main" val="84015576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ー 3"/>
          <p:cNvSpPr>
            <a:spLocks noGrp="1"/>
          </p:cNvSpPr>
          <p:nvPr>
            <p:ph type="dt" sz="half" idx="10"/>
          </p:nvPr>
        </p:nvSpPr>
        <p:spPr/>
        <p:txBody>
          <a:bodyPr/>
          <a:lstStyle>
            <a:lvl1pPr>
              <a:defRPr/>
            </a:lvl1pPr>
          </a:lstStyle>
          <a:p>
            <a:pPr>
              <a:defRPr/>
            </a:pPr>
            <a:fld id="{BB0C772A-FAAF-4D6C-B523-338072123656}" type="datetimeFigureOut">
              <a:rPr lang="ja-JP" altLang="en-US"/>
              <a:pPr>
                <a:defRPr/>
              </a:pPr>
              <a:t>2016/11/1</a:t>
            </a:fld>
            <a:endParaRPr lang="ja-JP" altLang="en-US"/>
          </a:p>
        </p:txBody>
      </p:sp>
      <p:sp>
        <p:nvSpPr>
          <p:cNvPr id="4"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5"/>
          <p:cNvSpPr>
            <a:spLocks noGrp="1"/>
          </p:cNvSpPr>
          <p:nvPr>
            <p:ph type="sldNum" sz="quarter" idx="12"/>
          </p:nvPr>
        </p:nvSpPr>
        <p:spPr/>
        <p:txBody>
          <a:bodyPr/>
          <a:lstStyle>
            <a:lvl1pPr>
              <a:defRPr/>
            </a:lvl1pPr>
          </a:lstStyle>
          <a:p>
            <a:pPr>
              <a:defRPr/>
            </a:pPr>
            <a:fld id="{182A5531-565A-4C6A-9E32-E290303C9E0B}" type="slidenum">
              <a:rPr lang="ja-JP" altLang="en-US"/>
              <a:pPr>
                <a:defRPr/>
              </a:pPr>
              <a:t>‹#›</a:t>
            </a:fld>
            <a:endParaRPr lang="ja-JP" altLang="en-US"/>
          </a:p>
        </p:txBody>
      </p:sp>
    </p:spTree>
    <p:extLst>
      <p:ext uri="{BB962C8B-B14F-4D97-AF65-F5344CB8AC3E}">
        <p14:creationId xmlns:p14="http://schemas.microsoft.com/office/powerpoint/2010/main" val="1946093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Rectangle 2"/>
          <p:cNvSpPr>
            <a:spLocks noGrp="1" noChangeArrowheads="1"/>
          </p:cNvSpPr>
          <p:nvPr>
            <p:ph type="ftr" sz="quarter" idx="10"/>
          </p:nvPr>
        </p:nvSpPr>
        <p:spPr>
          <a:ln/>
        </p:spPr>
        <p:txBody>
          <a:bodyPr/>
          <a:lstStyle>
            <a:lvl1pPr>
              <a:defRPr/>
            </a:lvl1pPr>
          </a:lstStyle>
          <a:p>
            <a:pPr>
              <a:defRPr/>
            </a:pPr>
            <a:endParaRPr lang="en-US" altLang="ja-JP"/>
          </a:p>
        </p:txBody>
      </p:sp>
      <p:sp>
        <p:nvSpPr>
          <p:cNvPr id="5" name="Rectangle 3"/>
          <p:cNvSpPr>
            <a:spLocks noGrp="1" noChangeArrowheads="1"/>
          </p:cNvSpPr>
          <p:nvPr>
            <p:ph type="sldNum" sz="quarter" idx="11"/>
          </p:nvPr>
        </p:nvSpPr>
        <p:spPr>
          <a:ln/>
        </p:spPr>
        <p:txBody>
          <a:bodyPr/>
          <a:lstStyle>
            <a:lvl1pPr>
              <a:defRPr/>
            </a:lvl1pPr>
          </a:lstStyle>
          <a:p>
            <a:pPr>
              <a:defRPr/>
            </a:pPr>
            <a:fld id="{A5DB494A-9DF7-44F1-9C1A-DE5999AFDF6A}" type="slidenum">
              <a:rPr lang="en-US" altLang="ja-JP"/>
              <a:pPr>
                <a:defRPr/>
              </a:pPr>
              <a:t>‹#›</a:t>
            </a:fld>
            <a:endParaRPr lang="en-US" altLang="ja-JP"/>
          </a:p>
        </p:txBody>
      </p:sp>
      <p:sp>
        <p:nvSpPr>
          <p:cNvPr id="6" name="Rectangle 16"/>
          <p:cNvSpPr>
            <a:spLocks noGrp="1" noChangeArrowheads="1"/>
          </p:cNvSpPr>
          <p:nvPr>
            <p:ph type="dt" sz="half" idx="12"/>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29837025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2"/>
          <p:cNvSpPr>
            <a:spLocks noGrp="1" noChangeArrowheads="1"/>
          </p:cNvSpPr>
          <p:nvPr>
            <p:ph type="ftr" sz="quarter" idx="10"/>
          </p:nvPr>
        </p:nvSpPr>
        <p:spPr>
          <a:ln/>
        </p:spPr>
        <p:txBody>
          <a:bodyPr/>
          <a:lstStyle>
            <a:lvl1pPr>
              <a:defRPr/>
            </a:lvl1pPr>
          </a:lstStyle>
          <a:p>
            <a:pPr>
              <a:defRPr/>
            </a:pPr>
            <a:endParaRPr lang="en-US" altLang="ja-JP"/>
          </a:p>
        </p:txBody>
      </p:sp>
      <p:sp>
        <p:nvSpPr>
          <p:cNvPr id="6" name="Rectangle 3"/>
          <p:cNvSpPr>
            <a:spLocks noGrp="1" noChangeArrowheads="1"/>
          </p:cNvSpPr>
          <p:nvPr>
            <p:ph type="sldNum" sz="quarter" idx="11"/>
          </p:nvPr>
        </p:nvSpPr>
        <p:spPr>
          <a:ln/>
        </p:spPr>
        <p:txBody>
          <a:bodyPr/>
          <a:lstStyle>
            <a:lvl1pPr>
              <a:defRPr/>
            </a:lvl1pPr>
          </a:lstStyle>
          <a:p>
            <a:pPr>
              <a:defRPr/>
            </a:pPr>
            <a:fld id="{014FAE7D-5D74-4EFE-8DC9-96669DDA6B66}" type="slidenum">
              <a:rPr lang="en-US" altLang="ja-JP"/>
              <a:pPr>
                <a:defRPr/>
              </a:pPr>
              <a:t>‹#›</a:t>
            </a:fld>
            <a:endParaRPr lang="en-US" altLang="ja-JP"/>
          </a:p>
        </p:txBody>
      </p:sp>
      <p:sp>
        <p:nvSpPr>
          <p:cNvPr id="7" name="Rectangle 16"/>
          <p:cNvSpPr>
            <a:spLocks noGrp="1" noChangeArrowheads="1"/>
          </p:cNvSpPr>
          <p:nvPr>
            <p:ph type="dt" sz="half" idx="12"/>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11425837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2"/>
          <p:cNvSpPr>
            <a:spLocks noGrp="1" noChangeArrowheads="1"/>
          </p:cNvSpPr>
          <p:nvPr>
            <p:ph type="ftr" sz="quarter" idx="10"/>
          </p:nvPr>
        </p:nvSpPr>
        <p:spPr>
          <a:ln/>
        </p:spPr>
        <p:txBody>
          <a:bodyPr/>
          <a:lstStyle>
            <a:lvl1pPr>
              <a:defRPr/>
            </a:lvl1pPr>
          </a:lstStyle>
          <a:p>
            <a:pPr>
              <a:defRPr/>
            </a:pPr>
            <a:endParaRPr lang="en-US" altLang="ja-JP"/>
          </a:p>
        </p:txBody>
      </p:sp>
      <p:sp>
        <p:nvSpPr>
          <p:cNvPr id="8" name="Rectangle 3"/>
          <p:cNvSpPr>
            <a:spLocks noGrp="1" noChangeArrowheads="1"/>
          </p:cNvSpPr>
          <p:nvPr>
            <p:ph type="sldNum" sz="quarter" idx="11"/>
          </p:nvPr>
        </p:nvSpPr>
        <p:spPr>
          <a:ln/>
        </p:spPr>
        <p:txBody>
          <a:bodyPr/>
          <a:lstStyle>
            <a:lvl1pPr>
              <a:defRPr/>
            </a:lvl1pPr>
          </a:lstStyle>
          <a:p>
            <a:pPr>
              <a:defRPr/>
            </a:pPr>
            <a:fld id="{4DE0798C-4543-4574-A168-E064E412C303}" type="slidenum">
              <a:rPr lang="en-US" altLang="ja-JP"/>
              <a:pPr>
                <a:defRPr/>
              </a:pPr>
              <a:t>‹#›</a:t>
            </a:fld>
            <a:endParaRPr lang="en-US" altLang="ja-JP"/>
          </a:p>
        </p:txBody>
      </p:sp>
      <p:sp>
        <p:nvSpPr>
          <p:cNvPr id="9" name="Rectangle 16"/>
          <p:cNvSpPr>
            <a:spLocks noGrp="1" noChangeArrowheads="1"/>
          </p:cNvSpPr>
          <p:nvPr>
            <p:ph type="dt" sz="half" idx="12"/>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41054727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2"/>
          <p:cNvSpPr>
            <a:spLocks noGrp="1" noChangeArrowheads="1"/>
          </p:cNvSpPr>
          <p:nvPr>
            <p:ph type="ftr" sz="quarter" idx="10"/>
          </p:nvPr>
        </p:nvSpPr>
        <p:spPr>
          <a:ln/>
        </p:spPr>
        <p:txBody>
          <a:bodyPr/>
          <a:lstStyle>
            <a:lvl1pPr>
              <a:defRPr/>
            </a:lvl1pPr>
          </a:lstStyle>
          <a:p>
            <a:pPr>
              <a:defRPr/>
            </a:pPr>
            <a:endParaRPr lang="en-US" altLang="ja-JP"/>
          </a:p>
        </p:txBody>
      </p:sp>
      <p:sp>
        <p:nvSpPr>
          <p:cNvPr id="4" name="Rectangle 3"/>
          <p:cNvSpPr>
            <a:spLocks noGrp="1" noChangeArrowheads="1"/>
          </p:cNvSpPr>
          <p:nvPr>
            <p:ph type="sldNum" sz="quarter" idx="11"/>
          </p:nvPr>
        </p:nvSpPr>
        <p:spPr>
          <a:ln/>
        </p:spPr>
        <p:txBody>
          <a:bodyPr/>
          <a:lstStyle>
            <a:lvl1pPr>
              <a:defRPr/>
            </a:lvl1pPr>
          </a:lstStyle>
          <a:p>
            <a:pPr>
              <a:defRPr/>
            </a:pPr>
            <a:fld id="{ECDC82F8-34C4-4742-B7F6-E0B80C0F0CC2}" type="slidenum">
              <a:rPr lang="en-US" altLang="ja-JP"/>
              <a:pPr>
                <a:defRPr/>
              </a:pPr>
              <a:t>‹#›</a:t>
            </a:fld>
            <a:endParaRPr lang="en-US" altLang="ja-JP"/>
          </a:p>
        </p:txBody>
      </p:sp>
      <p:sp>
        <p:nvSpPr>
          <p:cNvPr id="5" name="Rectangle 16"/>
          <p:cNvSpPr>
            <a:spLocks noGrp="1" noChangeArrowheads="1"/>
          </p:cNvSpPr>
          <p:nvPr>
            <p:ph type="dt" sz="half" idx="12"/>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4207626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ln/>
        </p:spPr>
        <p:txBody>
          <a:bodyPr/>
          <a:lstStyle>
            <a:lvl1pPr>
              <a:defRPr/>
            </a:lvl1pPr>
          </a:lstStyle>
          <a:p>
            <a:pPr>
              <a:defRPr/>
            </a:pPr>
            <a:endParaRPr lang="en-US" altLang="ja-JP"/>
          </a:p>
        </p:txBody>
      </p:sp>
      <p:sp>
        <p:nvSpPr>
          <p:cNvPr id="3" name="Rectangle 3"/>
          <p:cNvSpPr>
            <a:spLocks noGrp="1" noChangeArrowheads="1"/>
          </p:cNvSpPr>
          <p:nvPr>
            <p:ph type="sldNum" sz="quarter" idx="11"/>
          </p:nvPr>
        </p:nvSpPr>
        <p:spPr>
          <a:ln/>
        </p:spPr>
        <p:txBody>
          <a:bodyPr/>
          <a:lstStyle>
            <a:lvl1pPr>
              <a:defRPr/>
            </a:lvl1pPr>
          </a:lstStyle>
          <a:p>
            <a:pPr>
              <a:defRPr/>
            </a:pPr>
            <a:fld id="{58135702-A7F6-4827-802C-424AAFA79FD0}" type="slidenum">
              <a:rPr lang="en-US" altLang="ja-JP"/>
              <a:pPr>
                <a:defRPr/>
              </a:pPr>
              <a:t>‹#›</a:t>
            </a:fld>
            <a:endParaRPr lang="en-US" altLang="ja-JP"/>
          </a:p>
        </p:txBody>
      </p:sp>
      <p:sp>
        <p:nvSpPr>
          <p:cNvPr id="4" name="Rectangle 16"/>
          <p:cNvSpPr>
            <a:spLocks noGrp="1" noChangeArrowheads="1"/>
          </p:cNvSpPr>
          <p:nvPr>
            <p:ph type="dt" sz="half" idx="12"/>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4249068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ltLang="ja-JP"/>
          </a:p>
        </p:txBody>
      </p:sp>
      <p:sp>
        <p:nvSpPr>
          <p:cNvPr id="6" name="Rectangle 3"/>
          <p:cNvSpPr>
            <a:spLocks noGrp="1" noChangeArrowheads="1"/>
          </p:cNvSpPr>
          <p:nvPr>
            <p:ph type="sldNum" sz="quarter" idx="11"/>
          </p:nvPr>
        </p:nvSpPr>
        <p:spPr>
          <a:ln/>
        </p:spPr>
        <p:txBody>
          <a:bodyPr/>
          <a:lstStyle>
            <a:lvl1pPr>
              <a:defRPr/>
            </a:lvl1pPr>
          </a:lstStyle>
          <a:p>
            <a:pPr>
              <a:defRPr/>
            </a:pPr>
            <a:fld id="{569B4F42-94D5-465E-A8A3-5237BADADCBE}" type="slidenum">
              <a:rPr lang="en-US" altLang="ja-JP"/>
              <a:pPr>
                <a:defRPr/>
              </a:pPr>
              <a:t>‹#›</a:t>
            </a:fld>
            <a:endParaRPr lang="en-US" altLang="ja-JP"/>
          </a:p>
        </p:txBody>
      </p:sp>
      <p:sp>
        <p:nvSpPr>
          <p:cNvPr id="7" name="Rectangle 16"/>
          <p:cNvSpPr>
            <a:spLocks noGrp="1" noChangeArrowheads="1"/>
          </p:cNvSpPr>
          <p:nvPr>
            <p:ph type="dt" sz="half" idx="12"/>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19727277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ltLang="ja-JP"/>
          </a:p>
        </p:txBody>
      </p:sp>
      <p:sp>
        <p:nvSpPr>
          <p:cNvPr id="6" name="Rectangle 3"/>
          <p:cNvSpPr>
            <a:spLocks noGrp="1" noChangeArrowheads="1"/>
          </p:cNvSpPr>
          <p:nvPr>
            <p:ph type="sldNum" sz="quarter" idx="11"/>
          </p:nvPr>
        </p:nvSpPr>
        <p:spPr>
          <a:ln/>
        </p:spPr>
        <p:txBody>
          <a:bodyPr/>
          <a:lstStyle>
            <a:lvl1pPr>
              <a:defRPr/>
            </a:lvl1pPr>
          </a:lstStyle>
          <a:p>
            <a:pPr>
              <a:defRPr/>
            </a:pPr>
            <a:fld id="{676B3439-9487-4C6B-A605-FA8F200255BF}" type="slidenum">
              <a:rPr lang="en-US" altLang="ja-JP"/>
              <a:pPr>
                <a:defRPr/>
              </a:pPr>
              <a:t>‹#›</a:t>
            </a:fld>
            <a:endParaRPr lang="en-US" altLang="ja-JP"/>
          </a:p>
        </p:txBody>
      </p:sp>
      <p:sp>
        <p:nvSpPr>
          <p:cNvPr id="7" name="Rectangle 16"/>
          <p:cNvSpPr>
            <a:spLocks noGrp="1" noChangeArrowheads="1"/>
          </p:cNvSpPr>
          <p:nvPr>
            <p:ph type="dt" sz="half" idx="12"/>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2460178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kumimoji="0" sz="1200">
                <a:ea typeface="ＭＳ Ｐゴシック" pitchFamily="50" charset="-128"/>
              </a:defRPr>
            </a:lvl1pPr>
          </a:lstStyle>
          <a:p>
            <a:pPr>
              <a:defRPr/>
            </a:pPr>
            <a:endParaRPr lang="en-US" altLang="ja-JP"/>
          </a:p>
        </p:txBody>
      </p:sp>
      <p:sp>
        <p:nvSpPr>
          <p:cNvPr id="26627" name="Rectangle 3"/>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kumimoji="0" sz="1200">
                <a:latin typeface="Arial Black" pitchFamily="34" charset="0"/>
                <a:ea typeface="ＭＳ Ｐゴシック" pitchFamily="50" charset="-128"/>
              </a:defRPr>
            </a:lvl1pPr>
          </a:lstStyle>
          <a:p>
            <a:pPr>
              <a:defRPr/>
            </a:pPr>
            <a:fld id="{5E7D3345-82C4-4353-8848-9C9B8267D709}" type="slidenum">
              <a:rPr lang="en-US" altLang="ja-JP"/>
              <a:pPr>
                <a:defRPr/>
              </a:pPr>
              <a:t>‹#›</a:t>
            </a:fld>
            <a:endParaRPr lang="en-US" altLang="ja-JP"/>
          </a:p>
        </p:txBody>
      </p:sp>
      <p:grpSp>
        <p:nvGrpSpPr>
          <p:cNvPr id="1028" name="Group 4"/>
          <p:cNvGrpSpPr>
            <a:grpSpLocks/>
          </p:cNvGrpSpPr>
          <p:nvPr/>
        </p:nvGrpSpPr>
        <p:grpSpPr bwMode="auto">
          <a:xfrm>
            <a:off x="0" y="0"/>
            <a:ext cx="9144000" cy="546100"/>
            <a:chOff x="0" y="0"/>
            <a:chExt cx="5760" cy="344"/>
          </a:xfrm>
        </p:grpSpPr>
        <p:sp>
          <p:nvSpPr>
            <p:cNvPr id="1032"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0" lang="ja-JP" altLang="ja-JP" sz="2400">
                <a:latin typeface="Times New Roman" pitchFamily="18" charset="0"/>
              </a:endParaRPr>
            </a:p>
          </p:txBody>
        </p:sp>
        <p:sp>
          <p:nvSpPr>
            <p:cNvPr id="1033"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kumimoji="0" lang="ja-JP" altLang="ja-JP" sz="2400">
                <a:latin typeface="Times New Roman" pitchFamily="18" charset="0"/>
              </a:endParaRPr>
            </a:p>
          </p:txBody>
        </p:sp>
        <p:sp>
          <p:nvSpPr>
            <p:cNvPr id="1034" name="Rectangle 7"/>
            <p:cNvSpPr>
              <a:spLocks noChangeArrowheads="1"/>
            </p:cNvSpPr>
            <p:nvPr/>
          </p:nvSpPr>
          <p:spPr bwMode="auto">
            <a:xfrm>
              <a:off x="258" y="85"/>
              <a:ext cx="87" cy="89"/>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kumimoji="0" lang="ja-JP" altLang="ja-JP">
                <a:solidFill>
                  <a:schemeClr val="hlink"/>
                </a:solidFill>
              </a:endParaRPr>
            </a:p>
          </p:txBody>
        </p:sp>
        <p:sp>
          <p:nvSpPr>
            <p:cNvPr id="1035" name="Rectangle 8"/>
            <p:cNvSpPr>
              <a:spLocks noChangeArrowheads="1"/>
            </p:cNvSpPr>
            <p:nvPr/>
          </p:nvSpPr>
          <p:spPr bwMode="auto">
            <a:xfrm>
              <a:off x="345" y="0"/>
              <a:ext cx="88" cy="87"/>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kumimoji="0" lang="ja-JP" altLang="ja-JP">
                <a:solidFill>
                  <a:schemeClr val="hlink"/>
                </a:solidFill>
              </a:endParaRPr>
            </a:p>
          </p:txBody>
        </p:sp>
        <p:sp>
          <p:nvSpPr>
            <p:cNvPr id="1036" name="Rectangle 9"/>
            <p:cNvSpPr>
              <a:spLocks noChangeArrowheads="1"/>
            </p:cNvSpPr>
            <p:nvPr/>
          </p:nvSpPr>
          <p:spPr bwMode="auto">
            <a:xfrm>
              <a:off x="345" y="85"/>
              <a:ext cx="88" cy="8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kumimoji="0" lang="ja-JP" altLang="ja-JP">
                <a:solidFill>
                  <a:schemeClr val="accent2"/>
                </a:solidFill>
              </a:endParaRPr>
            </a:p>
          </p:txBody>
        </p:sp>
        <p:sp>
          <p:nvSpPr>
            <p:cNvPr id="1037" name="Rectangle 10"/>
            <p:cNvSpPr>
              <a:spLocks noChangeArrowheads="1"/>
            </p:cNvSpPr>
            <p:nvPr/>
          </p:nvSpPr>
          <p:spPr bwMode="auto">
            <a:xfrm>
              <a:off x="173" y="173"/>
              <a:ext cx="86" cy="87"/>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kumimoji="0" lang="ja-JP" altLang="ja-JP">
                <a:solidFill>
                  <a:schemeClr val="hlink"/>
                </a:solidFill>
              </a:endParaRPr>
            </a:p>
          </p:txBody>
        </p:sp>
        <p:sp>
          <p:nvSpPr>
            <p:cNvPr id="1038" name="Rectangle 11"/>
            <p:cNvSpPr>
              <a:spLocks noChangeArrowheads="1"/>
            </p:cNvSpPr>
            <p:nvPr/>
          </p:nvSpPr>
          <p:spPr bwMode="auto">
            <a:xfrm>
              <a:off x="83" y="86"/>
              <a:ext cx="89" cy="87"/>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kumimoji="0" lang="ja-JP" altLang="ja-JP" sz="2400">
                <a:latin typeface="Times New Roman" pitchFamily="18" charset="0"/>
              </a:endParaRPr>
            </a:p>
          </p:txBody>
        </p:sp>
        <p:sp>
          <p:nvSpPr>
            <p:cNvPr id="1039" name="Rectangle 12"/>
            <p:cNvSpPr>
              <a:spLocks noChangeArrowheads="1"/>
            </p:cNvSpPr>
            <p:nvPr/>
          </p:nvSpPr>
          <p:spPr bwMode="auto">
            <a:xfrm>
              <a:off x="258" y="171"/>
              <a:ext cx="87" cy="87"/>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kumimoji="0" lang="ja-JP" altLang="ja-JP">
                <a:solidFill>
                  <a:schemeClr val="accent2"/>
                </a:solidFill>
              </a:endParaRPr>
            </a:p>
          </p:txBody>
        </p:sp>
        <p:sp>
          <p:nvSpPr>
            <p:cNvPr id="1040" name="Rectangle 13"/>
            <p:cNvSpPr>
              <a:spLocks noChangeArrowheads="1"/>
            </p:cNvSpPr>
            <p:nvPr/>
          </p:nvSpPr>
          <p:spPr bwMode="auto">
            <a:xfrm>
              <a:off x="173" y="258"/>
              <a:ext cx="86" cy="86"/>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kumimoji="0" lang="ja-JP" altLang="ja-JP">
                <a:solidFill>
                  <a:schemeClr val="accent2"/>
                </a:solidFill>
              </a:endParaRPr>
            </a:p>
          </p:txBody>
        </p:sp>
      </p:grpSp>
      <p:sp>
        <p:nvSpPr>
          <p:cNvPr id="1029" name="Rectangle 14"/>
          <p:cNvSpPr>
            <a:spLocks noGrp="1" noChangeArrowheads="1"/>
          </p:cNvSpPr>
          <p:nvPr>
            <p:ph type="title"/>
          </p:nvPr>
        </p:nvSpPr>
        <p:spPr bwMode="auto">
          <a:xfrm>
            <a:off x="457200" y="457200"/>
            <a:ext cx="82296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30" name="Rectangle 15"/>
          <p:cNvSpPr>
            <a:spLocks noGrp="1" noChangeArrowheads="1"/>
          </p:cNvSpPr>
          <p:nvPr>
            <p:ph type="body" idx="1"/>
          </p:nvPr>
        </p:nvSpPr>
        <p:spPr bwMode="auto">
          <a:xfrm>
            <a:off x="457200" y="1981200"/>
            <a:ext cx="8229600" cy="388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26640" name="Rectangle 16"/>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kumimoji="0" sz="1200">
                <a:ea typeface="ＭＳ Ｐゴシック" pitchFamily="50" charset="-128"/>
              </a:defRPr>
            </a:lvl1pPr>
          </a:lstStyle>
          <a:p>
            <a:pPr>
              <a:defRPr/>
            </a:pPr>
            <a:endParaRPr lang="en-US" altLang="ja-JP"/>
          </a:p>
        </p:txBody>
      </p:sp>
    </p:spTree>
  </p:cSld>
  <p:clrMap bg1="lt1" tx1="dk1" bg2="lt2" tx2="dk2" accent1="accent1" accent2="accent2" accent3="accent3" accent4="accent4" accent5="accent5" accent6="accent6" hlink="hlink" folHlink="folHlink"/>
  <p:sldLayoutIdLst>
    <p:sldLayoutId id="2147487586" r:id="rId1"/>
    <p:sldLayoutId id="2147487564" r:id="rId2"/>
    <p:sldLayoutId id="2147487565" r:id="rId3"/>
    <p:sldLayoutId id="2147487566" r:id="rId4"/>
    <p:sldLayoutId id="2147487567" r:id="rId5"/>
    <p:sldLayoutId id="2147487568" r:id="rId6"/>
    <p:sldLayoutId id="2147487569" r:id="rId7"/>
    <p:sldLayoutId id="2147487570" r:id="rId8"/>
    <p:sldLayoutId id="2147487571" r:id="rId9"/>
    <p:sldLayoutId id="2147487572" r:id="rId10"/>
    <p:sldLayoutId id="2147487573" r:id="rId11"/>
  </p:sldLayoutIdLst>
  <p:timing>
    <p:tnLst>
      <p:par>
        <p:cTn id="1" dur="indefinite" restart="never" nodeType="tmRoot"/>
      </p:par>
    </p:tnLst>
  </p:timing>
  <p:hf hdr="0" ftr="0" dt="0"/>
  <p:txStyles>
    <p:titleStyle>
      <a:lvl1pPr algn="l" rtl="0" eaLnBrk="0" fontAlgn="base" hangingPunct="0">
        <a:spcBef>
          <a:spcPct val="0"/>
        </a:spcBef>
        <a:spcAft>
          <a:spcPct val="0"/>
        </a:spcAft>
        <a:defRPr kumimoji="1" sz="4400">
          <a:solidFill>
            <a:schemeClr val="tx1"/>
          </a:solidFill>
          <a:latin typeface="+mj-lt"/>
          <a:ea typeface="+mj-ea"/>
          <a:cs typeface="+mj-cs"/>
        </a:defRPr>
      </a:lvl1pPr>
      <a:lvl2pPr algn="l" rtl="0" eaLnBrk="0" fontAlgn="base" hangingPunct="0">
        <a:spcBef>
          <a:spcPct val="0"/>
        </a:spcBef>
        <a:spcAft>
          <a:spcPct val="0"/>
        </a:spcAft>
        <a:defRPr kumimoji="1" sz="4400">
          <a:solidFill>
            <a:schemeClr val="tx1"/>
          </a:solidFill>
          <a:latin typeface="Arial" charset="0"/>
          <a:ea typeface="ＭＳ Ｐゴシック" pitchFamily="50" charset="-128"/>
        </a:defRPr>
      </a:lvl2pPr>
      <a:lvl3pPr algn="l" rtl="0" eaLnBrk="0" fontAlgn="base" hangingPunct="0">
        <a:spcBef>
          <a:spcPct val="0"/>
        </a:spcBef>
        <a:spcAft>
          <a:spcPct val="0"/>
        </a:spcAft>
        <a:defRPr kumimoji="1" sz="4400">
          <a:solidFill>
            <a:schemeClr val="tx1"/>
          </a:solidFill>
          <a:latin typeface="Arial" charset="0"/>
          <a:ea typeface="ＭＳ Ｐゴシック" pitchFamily="50" charset="-128"/>
        </a:defRPr>
      </a:lvl3pPr>
      <a:lvl4pPr algn="l" rtl="0" eaLnBrk="0" fontAlgn="base" hangingPunct="0">
        <a:spcBef>
          <a:spcPct val="0"/>
        </a:spcBef>
        <a:spcAft>
          <a:spcPct val="0"/>
        </a:spcAft>
        <a:defRPr kumimoji="1" sz="4400">
          <a:solidFill>
            <a:schemeClr val="tx1"/>
          </a:solidFill>
          <a:latin typeface="Arial" charset="0"/>
          <a:ea typeface="ＭＳ Ｐゴシック" pitchFamily="50" charset="-128"/>
        </a:defRPr>
      </a:lvl4pPr>
      <a:lvl5pPr algn="l" rtl="0" eaLnBrk="0" fontAlgn="base" hangingPunct="0">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n"/>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kumimoji="1"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bg2"/>
        </a:buClr>
        <a:buFont typeface="Wingdings" pitchFamily="2" charset="2"/>
        <a:buChar char="§"/>
        <a:defRPr kumimoji="1" sz="2000">
          <a:solidFill>
            <a:schemeClr val="tx1"/>
          </a:solidFill>
          <a:latin typeface="+mn-lt"/>
          <a:ea typeface="+mn-ea"/>
        </a:defRPr>
      </a:lvl5pPr>
      <a:lvl6pPr marL="2514600" indent="-228600" algn="l" rtl="0" fontAlgn="base">
        <a:spcBef>
          <a:spcPct val="20000"/>
        </a:spcBef>
        <a:spcAft>
          <a:spcPct val="0"/>
        </a:spcAft>
        <a:buClr>
          <a:schemeClr val="bg2"/>
        </a:buClr>
        <a:buFont typeface="Wingdings" pitchFamily="2" charset="2"/>
        <a:buChar char="§"/>
        <a:defRPr kumimoji="1" sz="2000">
          <a:solidFill>
            <a:schemeClr val="tx1"/>
          </a:solidFill>
          <a:latin typeface="+mn-lt"/>
          <a:ea typeface="+mn-ea"/>
        </a:defRPr>
      </a:lvl6pPr>
      <a:lvl7pPr marL="2971800" indent="-228600" algn="l" rtl="0" fontAlgn="base">
        <a:spcBef>
          <a:spcPct val="20000"/>
        </a:spcBef>
        <a:spcAft>
          <a:spcPct val="0"/>
        </a:spcAft>
        <a:buClr>
          <a:schemeClr val="bg2"/>
        </a:buClr>
        <a:buFont typeface="Wingdings" pitchFamily="2" charset="2"/>
        <a:buChar char="§"/>
        <a:defRPr kumimoji="1" sz="2000">
          <a:solidFill>
            <a:schemeClr val="tx1"/>
          </a:solidFill>
          <a:latin typeface="+mn-lt"/>
          <a:ea typeface="+mn-ea"/>
        </a:defRPr>
      </a:lvl7pPr>
      <a:lvl8pPr marL="3429000" indent="-228600" algn="l" rtl="0" fontAlgn="base">
        <a:spcBef>
          <a:spcPct val="20000"/>
        </a:spcBef>
        <a:spcAft>
          <a:spcPct val="0"/>
        </a:spcAft>
        <a:buClr>
          <a:schemeClr val="bg2"/>
        </a:buClr>
        <a:buFont typeface="Wingdings" pitchFamily="2" charset="2"/>
        <a:buChar char="§"/>
        <a:defRPr kumimoji="1" sz="2000">
          <a:solidFill>
            <a:schemeClr val="tx1"/>
          </a:solidFill>
          <a:latin typeface="+mn-lt"/>
          <a:ea typeface="+mn-ea"/>
        </a:defRPr>
      </a:lvl8pPr>
      <a:lvl9pPr marL="3886200" indent="-228600" algn="l" rtl="0" fontAlgn="base">
        <a:spcBef>
          <a:spcPct val="20000"/>
        </a:spcBef>
        <a:spcAft>
          <a:spcPct val="0"/>
        </a:spcAft>
        <a:buClr>
          <a:schemeClr val="bg2"/>
        </a:buClr>
        <a:buFont typeface="Wingdings" pitchFamily="2" charset="2"/>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タイトル プレースホルダー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マスター タイトルの書式設定</a:t>
            </a:r>
          </a:p>
        </p:txBody>
      </p:sp>
      <p:sp>
        <p:nvSpPr>
          <p:cNvPr id="2051" name="テキスト プレースホルダー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ea typeface="ＭＳ Ｐゴシック" charset="-128"/>
              </a:defRPr>
            </a:lvl1pPr>
          </a:lstStyle>
          <a:p>
            <a:pPr>
              <a:defRPr/>
            </a:pPr>
            <a:fld id="{6C146A5E-8358-41A9-BF25-BDE2CF9EA065}" type="datetimeFigureOut">
              <a:rPr lang="ja-JP" altLang="en-US"/>
              <a:pPr>
                <a:defRPr/>
              </a:pPr>
              <a:t>2016/11/1</a:t>
            </a:fld>
            <a:endParaRPr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ea typeface="ＭＳ Ｐゴシック" charset="-128"/>
              </a:defRPr>
            </a:lvl1pPr>
          </a:lstStyle>
          <a:p>
            <a:pPr>
              <a:defRPr/>
            </a:pPr>
            <a:endParaRPr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ea typeface="ＭＳ Ｐゴシック" charset="-128"/>
              </a:defRPr>
            </a:lvl1pPr>
          </a:lstStyle>
          <a:p>
            <a:pPr>
              <a:defRPr/>
            </a:pPr>
            <a:fld id="{F5227AEC-DB92-4D83-ABC3-2B9DCFF28DC0}" type="slidenum">
              <a:rPr lang="ja-JP" altLang="en-US"/>
              <a:pPr>
                <a:defRPr/>
              </a:pPr>
              <a:t>‹#›</a:t>
            </a:fld>
            <a:endParaRPr lang="ja-JP" altLang="en-US"/>
          </a:p>
        </p:txBody>
      </p:sp>
      <p:grpSp>
        <p:nvGrpSpPr>
          <p:cNvPr id="2055" name="Group 4"/>
          <p:cNvGrpSpPr>
            <a:grpSpLocks/>
          </p:cNvGrpSpPr>
          <p:nvPr userDrawn="1"/>
        </p:nvGrpSpPr>
        <p:grpSpPr bwMode="auto">
          <a:xfrm>
            <a:off x="0" y="0"/>
            <a:ext cx="9144000" cy="546100"/>
            <a:chOff x="0" y="0"/>
            <a:chExt cx="5760" cy="344"/>
          </a:xfrm>
        </p:grpSpPr>
        <p:sp>
          <p:nvSpPr>
            <p:cNvPr id="2056" name="Rectangle 5"/>
            <p:cNvSpPr>
              <a:spLocks noChangeArrowheads="1"/>
            </p:cNvSpPr>
            <p:nvPr/>
          </p:nvSpPr>
          <p:spPr bwMode="auto">
            <a:xfrm>
              <a:off x="0" y="0"/>
              <a:ext cx="180" cy="336"/>
            </a:xfrm>
            <a:prstGeom prst="rect">
              <a:avLst/>
            </a:prstGeom>
            <a:gradFill rotWithShape="0">
              <a:gsLst>
                <a:gs pos="0">
                  <a:srgbClr val="CCCCE6"/>
                </a:gs>
                <a:gs pos="100000">
                  <a:srgbClr val="FFFFFF"/>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0" lang="ja-JP" altLang="ja-JP" sz="2400">
                <a:solidFill>
                  <a:srgbClr val="000000"/>
                </a:solidFill>
                <a:latin typeface="Times New Roman" pitchFamily="18" charset="0"/>
              </a:endParaRPr>
            </a:p>
          </p:txBody>
        </p:sp>
        <p:sp>
          <p:nvSpPr>
            <p:cNvPr id="2057" name="Rectangle 6"/>
            <p:cNvSpPr>
              <a:spLocks noChangeArrowheads="1"/>
            </p:cNvSpPr>
            <p:nvPr/>
          </p:nvSpPr>
          <p:spPr bwMode="auto">
            <a:xfrm>
              <a:off x="260" y="85"/>
              <a:ext cx="5500" cy="173"/>
            </a:xfrm>
            <a:prstGeom prst="rect">
              <a:avLst/>
            </a:prstGeom>
            <a:gradFill rotWithShape="0">
              <a:gsLst>
                <a:gs pos="0">
                  <a:srgbClr val="00007D"/>
                </a:gs>
                <a:gs pos="100000">
                  <a:srgbClr val="FFFFFF"/>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kumimoji="0" lang="ja-JP" altLang="ja-JP" sz="2400">
                <a:solidFill>
                  <a:srgbClr val="000000"/>
                </a:solidFill>
                <a:latin typeface="Times New Roman" pitchFamily="18" charset="0"/>
              </a:endParaRPr>
            </a:p>
          </p:txBody>
        </p:sp>
        <p:sp>
          <p:nvSpPr>
            <p:cNvPr id="2058" name="Rectangle 7"/>
            <p:cNvSpPr>
              <a:spLocks noChangeArrowheads="1"/>
            </p:cNvSpPr>
            <p:nvPr/>
          </p:nvSpPr>
          <p:spPr bwMode="auto">
            <a:xfrm>
              <a:off x="258" y="85"/>
              <a:ext cx="87" cy="89"/>
            </a:xfrm>
            <a:prstGeom prst="rect">
              <a:avLst/>
            </a:prstGeom>
            <a:solidFill>
              <a:srgbClr val="CCCCE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kumimoji="0" lang="ja-JP" altLang="ja-JP">
                <a:solidFill>
                  <a:srgbClr val="666699"/>
                </a:solidFill>
              </a:endParaRPr>
            </a:p>
          </p:txBody>
        </p:sp>
        <p:sp>
          <p:nvSpPr>
            <p:cNvPr id="2059" name="Rectangle 8"/>
            <p:cNvSpPr>
              <a:spLocks noChangeArrowheads="1"/>
            </p:cNvSpPr>
            <p:nvPr/>
          </p:nvSpPr>
          <p:spPr bwMode="auto">
            <a:xfrm>
              <a:off x="345" y="0"/>
              <a:ext cx="88" cy="87"/>
            </a:xfrm>
            <a:prstGeom prst="rect">
              <a:avLst/>
            </a:prstGeom>
            <a:solidFill>
              <a:srgbClr val="CCCCE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kumimoji="0" lang="ja-JP" altLang="ja-JP">
                <a:solidFill>
                  <a:srgbClr val="666699"/>
                </a:solidFill>
              </a:endParaRPr>
            </a:p>
          </p:txBody>
        </p:sp>
        <p:sp>
          <p:nvSpPr>
            <p:cNvPr id="2060" name="Rectangle 9"/>
            <p:cNvSpPr>
              <a:spLocks noChangeArrowheads="1"/>
            </p:cNvSpPr>
            <p:nvPr/>
          </p:nvSpPr>
          <p:spPr bwMode="auto">
            <a:xfrm>
              <a:off x="345" y="85"/>
              <a:ext cx="88" cy="89"/>
            </a:xfrm>
            <a:prstGeom prst="rect">
              <a:avLst/>
            </a:prstGeom>
            <a:solidFill>
              <a:srgbClr val="9999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kumimoji="0" lang="ja-JP" altLang="ja-JP">
                <a:solidFill>
                  <a:srgbClr val="9999CC"/>
                </a:solidFill>
              </a:endParaRPr>
            </a:p>
          </p:txBody>
        </p:sp>
        <p:sp>
          <p:nvSpPr>
            <p:cNvPr id="2061" name="Rectangle 10"/>
            <p:cNvSpPr>
              <a:spLocks noChangeArrowheads="1"/>
            </p:cNvSpPr>
            <p:nvPr/>
          </p:nvSpPr>
          <p:spPr bwMode="auto">
            <a:xfrm>
              <a:off x="173" y="173"/>
              <a:ext cx="86" cy="87"/>
            </a:xfrm>
            <a:prstGeom prst="rect">
              <a:avLst/>
            </a:prstGeom>
            <a:solidFill>
              <a:srgbClr val="CCCCE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kumimoji="0" lang="ja-JP" altLang="ja-JP">
                <a:solidFill>
                  <a:srgbClr val="666699"/>
                </a:solidFill>
              </a:endParaRPr>
            </a:p>
          </p:txBody>
        </p:sp>
        <p:sp>
          <p:nvSpPr>
            <p:cNvPr id="2062" name="Rectangle 11"/>
            <p:cNvSpPr>
              <a:spLocks noChangeArrowheads="1"/>
            </p:cNvSpPr>
            <p:nvPr/>
          </p:nvSpPr>
          <p:spPr bwMode="auto">
            <a:xfrm>
              <a:off x="83" y="86"/>
              <a:ext cx="89" cy="87"/>
            </a:xfrm>
            <a:prstGeom prst="rect">
              <a:avLst/>
            </a:prstGeom>
            <a:solidFill>
              <a:srgbClr val="00007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kumimoji="0" lang="ja-JP" altLang="ja-JP" sz="2400">
                <a:solidFill>
                  <a:srgbClr val="000000"/>
                </a:solidFill>
                <a:latin typeface="Times New Roman" pitchFamily="18" charset="0"/>
              </a:endParaRPr>
            </a:p>
          </p:txBody>
        </p:sp>
        <p:sp>
          <p:nvSpPr>
            <p:cNvPr id="2063" name="Rectangle 12"/>
            <p:cNvSpPr>
              <a:spLocks noChangeArrowheads="1"/>
            </p:cNvSpPr>
            <p:nvPr/>
          </p:nvSpPr>
          <p:spPr bwMode="auto">
            <a:xfrm>
              <a:off x="258" y="171"/>
              <a:ext cx="87" cy="87"/>
            </a:xfrm>
            <a:prstGeom prst="rect">
              <a:avLst/>
            </a:prstGeom>
            <a:solidFill>
              <a:srgbClr val="9999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kumimoji="0" lang="ja-JP" altLang="ja-JP">
                <a:solidFill>
                  <a:srgbClr val="9999CC"/>
                </a:solidFill>
              </a:endParaRPr>
            </a:p>
          </p:txBody>
        </p:sp>
        <p:sp>
          <p:nvSpPr>
            <p:cNvPr id="2064" name="Rectangle 13"/>
            <p:cNvSpPr>
              <a:spLocks noChangeArrowheads="1"/>
            </p:cNvSpPr>
            <p:nvPr/>
          </p:nvSpPr>
          <p:spPr bwMode="auto">
            <a:xfrm>
              <a:off x="173" y="258"/>
              <a:ext cx="86" cy="86"/>
            </a:xfrm>
            <a:prstGeom prst="rect">
              <a:avLst/>
            </a:prstGeom>
            <a:solidFill>
              <a:srgbClr val="9999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kumimoji="0" lang="ja-JP" altLang="ja-JP">
                <a:solidFill>
                  <a:srgbClr val="9999CC"/>
                </a:solidFill>
              </a:endParaRPr>
            </a:p>
          </p:txBody>
        </p:sp>
      </p:grpSp>
    </p:spTree>
  </p:cSld>
  <p:clrMap bg1="lt1" tx1="dk1" bg2="lt2" tx2="dk2" accent1="accent1" accent2="accent2" accent3="accent3" accent4="accent4" accent5="accent5" accent6="accent6" hlink="hlink" folHlink="folHlink"/>
  <p:sldLayoutIdLst>
    <p:sldLayoutId id="2147487574" r:id="rId1"/>
    <p:sldLayoutId id="2147487575" r:id="rId2"/>
    <p:sldLayoutId id="2147487576" r:id="rId3"/>
    <p:sldLayoutId id="2147487577" r:id="rId4"/>
    <p:sldLayoutId id="2147487578" r:id="rId5"/>
    <p:sldLayoutId id="2147487579" r:id="rId6"/>
    <p:sldLayoutId id="2147487580" r:id="rId7"/>
    <p:sldLayoutId id="2147487581" r:id="rId8"/>
    <p:sldLayoutId id="2147487582" r:id="rId9"/>
    <p:sldLayoutId id="2147487583" r:id="rId10"/>
    <p:sldLayoutId id="2147487584" r:id="rId11"/>
    <p:sldLayoutId id="2147487585" r:id="rId12"/>
  </p:sldLayoutIdLst>
  <p:timing>
    <p:tnLst>
      <p:par>
        <p:cTn id="1" dur="indefinite" restart="never" nodeType="tmRoot"/>
      </p:par>
    </p:tnLst>
  </p:timing>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Rectangle 6"/>
          <p:cNvSpPr>
            <a:spLocks noGrp="1" noChangeArrowheads="1"/>
          </p:cNvSpPr>
          <p:nvPr>
            <p:ph type="subTitle" idx="1"/>
          </p:nvPr>
        </p:nvSpPr>
        <p:spPr>
          <a:xfrm>
            <a:off x="0" y="4648200"/>
            <a:ext cx="9144000" cy="1752600"/>
          </a:xfrm>
        </p:spPr>
        <p:txBody>
          <a:bodyPr anchor="ctr"/>
          <a:lstStyle/>
          <a:p>
            <a:pPr algn="ctr" eaLnBrk="1" hangingPunct="1"/>
            <a:r>
              <a:rPr lang="ja-JP" altLang="en-US" sz="3200" dirty="0" smtClean="0"/>
              <a:t>平成</a:t>
            </a:r>
            <a:r>
              <a:rPr lang="en-US" altLang="ja-JP" sz="3200" dirty="0" smtClean="0">
                <a:latin typeface="+mn-ea"/>
              </a:rPr>
              <a:t>28</a:t>
            </a:r>
            <a:r>
              <a:rPr lang="ja-JP" altLang="en-US" sz="3200" dirty="0" smtClean="0"/>
              <a:t>年６月</a:t>
            </a:r>
            <a:endParaRPr lang="en-US" altLang="ja-JP" sz="3200" dirty="0" smtClean="0"/>
          </a:p>
          <a:p>
            <a:pPr algn="ctr" eaLnBrk="1" hangingPunct="1"/>
            <a:r>
              <a:rPr lang="ja-JP" altLang="en-US" sz="3200" dirty="0" smtClean="0"/>
              <a:t>大阪市交通局</a:t>
            </a:r>
            <a:endParaRPr lang="ja-JP" altLang="ja-JP" sz="3200" dirty="0" smtClean="0"/>
          </a:p>
        </p:txBody>
      </p:sp>
      <p:sp>
        <p:nvSpPr>
          <p:cNvPr id="5" name="Rectangle 4"/>
          <p:cNvSpPr txBox="1">
            <a:spLocks noChangeArrowheads="1"/>
          </p:cNvSpPr>
          <p:nvPr/>
        </p:nvSpPr>
        <p:spPr bwMode="auto">
          <a:xfrm>
            <a:off x="2209800" y="1765300"/>
            <a:ext cx="6934200" cy="72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kumimoji="1" sz="5000">
                <a:solidFill>
                  <a:srgbClr val="FFFFFF"/>
                </a:solidFill>
                <a:latin typeface="+mj-lt"/>
                <a:ea typeface="+mj-ea"/>
                <a:cs typeface="+mj-cs"/>
              </a:defRPr>
            </a:lvl1pPr>
            <a:lvl2pPr algn="l" rtl="0" eaLnBrk="0" fontAlgn="base" hangingPunct="0">
              <a:spcBef>
                <a:spcPct val="0"/>
              </a:spcBef>
              <a:spcAft>
                <a:spcPct val="0"/>
              </a:spcAft>
              <a:defRPr kumimoji="1" sz="4400">
                <a:solidFill>
                  <a:schemeClr val="tx1"/>
                </a:solidFill>
                <a:latin typeface="Arial" charset="0"/>
                <a:ea typeface="ＭＳ Ｐゴシック" pitchFamily="50" charset="-128"/>
              </a:defRPr>
            </a:lvl2pPr>
            <a:lvl3pPr algn="l" rtl="0" eaLnBrk="0" fontAlgn="base" hangingPunct="0">
              <a:spcBef>
                <a:spcPct val="0"/>
              </a:spcBef>
              <a:spcAft>
                <a:spcPct val="0"/>
              </a:spcAft>
              <a:defRPr kumimoji="1" sz="4400">
                <a:solidFill>
                  <a:schemeClr val="tx1"/>
                </a:solidFill>
                <a:latin typeface="Arial" charset="0"/>
                <a:ea typeface="ＭＳ Ｐゴシック" pitchFamily="50" charset="-128"/>
              </a:defRPr>
            </a:lvl3pPr>
            <a:lvl4pPr algn="l" rtl="0" eaLnBrk="0" fontAlgn="base" hangingPunct="0">
              <a:spcBef>
                <a:spcPct val="0"/>
              </a:spcBef>
              <a:spcAft>
                <a:spcPct val="0"/>
              </a:spcAft>
              <a:defRPr kumimoji="1" sz="4400">
                <a:solidFill>
                  <a:schemeClr val="tx1"/>
                </a:solidFill>
                <a:latin typeface="Arial" charset="0"/>
                <a:ea typeface="ＭＳ Ｐゴシック" pitchFamily="50" charset="-128"/>
              </a:defRPr>
            </a:lvl4pPr>
            <a:lvl5pPr algn="l" rtl="0" eaLnBrk="0" fontAlgn="base" hangingPunct="0">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algn="r" eaLnBrk="1" hangingPunct="1">
              <a:defRPr/>
            </a:pPr>
            <a:r>
              <a:rPr lang="ja-JP" altLang="en-US" sz="4400" dirty="0" smtClean="0">
                <a:solidFill>
                  <a:schemeClr val="tx1"/>
                </a:solidFill>
                <a:latin typeface="+mn-ea"/>
                <a:ea typeface="+mn-ea"/>
              </a:rPr>
              <a:t>民営化議論の経過について</a:t>
            </a:r>
          </a:p>
        </p:txBody>
      </p:sp>
    </p:spTree>
    <p:extLst>
      <p:ext uri="{BB962C8B-B14F-4D97-AF65-F5344CB8AC3E}">
        <p14:creationId xmlns:p14="http://schemas.microsoft.com/office/powerpoint/2010/main" val="1869604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bwMode="auto">
          <a:xfrm>
            <a:off x="152400" y="457200"/>
            <a:ext cx="8763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kumimoji="1" sz="4400">
                <a:solidFill>
                  <a:schemeClr val="tx1"/>
                </a:solidFill>
                <a:latin typeface="+mj-lt"/>
                <a:ea typeface="+mj-ea"/>
                <a:cs typeface="+mj-cs"/>
              </a:defRPr>
            </a:lvl1pPr>
            <a:lvl2pPr algn="l" rtl="0" eaLnBrk="0" fontAlgn="base" hangingPunct="0">
              <a:spcBef>
                <a:spcPct val="0"/>
              </a:spcBef>
              <a:spcAft>
                <a:spcPct val="0"/>
              </a:spcAft>
              <a:defRPr kumimoji="1" sz="4400">
                <a:solidFill>
                  <a:schemeClr val="tx1"/>
                </a:solidFill>
                <a:latin typeface="Arial" charset="0"/>
                <a:ea typeface="ＭＳ Ｐゴシック" pitchFamily="50" charset="-128"/>
              </a:defRPr>
            </a:lvl2pPr>
            <a:lvl3pPr algn="l" rtl="0" eaLnBrk="0" fontAlgn="base" hangingPunct="0">
              <a:spcBef>
                <a:spcPct val="0"/>
              </a:spcBef>
              <a:spcAft>
                <a:spcPct val="0"/>
              </a:spcAft>
              <a:defRPr kumimoji="1" sz="4400">
                <a:solidFill>
                  <a:schemeClr val="tx1"/>
                </a:solidFill>
                <a:latin typeface="Arial" charset="0"/>
                <a:ea typeface="ＭＳ Ｐゴシック" pitchFamily="50" charset="-128"/>
              </a:defRPr>
            </a:lvl3pPr>
            <a:lvl4pPr algn="l" rtl="0" eaLnBrk="0" fontAlgn="base" hangingPunct="0">
              <a:spcBef>
                <a:spcPct val="0"/>
              </a:spcBef>
              <a:spcAft>
                <a:spcPct val="0"/>
              </a:spcAft>
              <a:defRPr kumimoji="1" sz="4400">
                <a:solidFill>
                  <a:schemeClr val="tx1"/>
                </a:solidFill>
                <a:latin typeface="Arial" charset="0"/>
                <a:ea typeface="ＭＳ Ｐゴシック" pitchFamily="50" charset="-128"/>
              </a:defRPr>
            </a:lvl4pPr>
            <a:lvl5pPr algn="l" rtl="0" eaLnBrk="0" fontAlgn="base" hangingPunct="0">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eaLnBrk="1" hangingPunct="1"/>
            <a:r>
              <a:rPr lang="ja-JP" altLang="en-US" sz="2800" dirty="0">
                <a:ea typeface="ＭＳ ゴシック" pitchFamily="49" charset="-128"/>
              </a:rPr>
              <a:t>１</a:t>
            </a:r>
            <a:r>
              <a:rPr lang="ja-JP" altLang="en-US" sz="2800" dirty="0" smtClean="0">
                <a:ea typeface="ＭＳ ゴシック" pitchFamily="49" charset="-128"/>
              </a:rPr>
              <a:t>．民営化議論の経過 </a:t>
            </a:r>
            <a:r>
              <a:rPr lang="ja-JP" altLang="en-US" sz="2000" dirty="0" smtClean="0">
                <a:latin typeface="+mn-ea"/>
                <a:ea typeface="+mn-ea"/>
              </a:rPr>
              <a:t>（平成</a:t>
            </a:r>
            <a:r>
              <a:rPr lang="en-US" altLang="ja-JP" sz="2000" dirty="0" smtClean="0">
                <a:latin typeface="+mn-ea"/>
                <a:ea typeface="+mn-ea"/>
              </a:rPr>
              <a:t>24</a:t>
            </a:r>
            <a:r>
              <a:rPr lang="ja-JP" altLang="en-US" sz="2000" dirty="0" smtClean="0">
                <a:latin typeface="+mn-ea"/>
                <a:ea typeface="+mn-ea"/>
              </a:rPr>
              <a:t>～</a:t>
            </a:r>
            <a:r>
              <a:rPr lang="en-US" altLang="ja-JP" sz="2000" dirty="0" smtClean="0">
                <a:latin typeface="+mn-ea"/>
                <a:ea typeface="+mn-ea"/>
              </a:rPr>
              <a:t>26</a:t>
            </a:r>
            <a:r>
              <a:rPr lang="ja-JP" altLang="en-US" sz="2000" dirty="0" smtClean="0">
                <a:latin typeface="+mn-ea"/>
                <a:ea typeface="+mn-ea"/>
              </a:rPr>
              <a:t>年度）</a:t>
            </a:r>
          </a:p>
        </p:txBody>
      </p:sp>
      <p:sp>
        <p:nvSpPr>
          <p:cNvPr id="6" name="スライド番号プレースホルダー 1"/>
          <p:cNvSpPr>
            <a:spLocks noGrp="1"/>
          </p:cNvSpPr>
          <p:nvPr>
            <p:ph type="sldNum" sz="quarter" idx="11"/>
          </p:nvPr>
        </p:nvSpPr>
        <p:spPr>
          <a:xfrm>
            <a:off x="7010400" y="6400800"/>
            <a:ext cx="2133600" cy="457200"/>
          </a:xfrm>
          <a:noFill/>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fld id="{EAAC96AB-1936-48F5-A4E6-9056725021F6}" type="slidenum">
              <a:rPr kumimoji="0" lang="en-US" altLang="ja-JP" smtClean="0">
                <a:solidFill>
                  <a:srgbClr val="000000"/>
                </a:solidFill>
                <a:latin typeface="Arial Black" pitchFamily="34" charset="0"/>
              </a:rPr>
              <a:pPr eaLnBrk="1" hangingPunct="1"/>
              <a:t>1</a:t>
            </a:fld>
            <a:endParaRPr kumimoji="0" lang="en-US" altLang="ja-JP" dirty="0" smtClean="0">
              <a:solidFill>
                <a:srgbClr val="000000"/>
              </a:solidFill>
              <a:latin typeface="Arial Black" pitchFamily="34" charset="0"/>
            </a:endParaRPr>
          </a:p>
        </p:txBody>
      </p:sp>
      <p:graphicFrame>
        <p:nvGraphicFramePr>
          <p:cNvPr id="16" name="表 15"/>
          <p:cNvGraphicFramePr>
            <a:graphicFrameLocks noGrp="1"/>
          </p:cNvGraphicFramePr>
          <p:nvPr>
            <p:extLst>
              <p:ext uri="{D42A27DB-BD31-4B8C-83A1-F6EECF244321}">
                <p14:modId xmlns:p14="http://schemas.microsoft.com/office/powerpoint/2010/main" val="3085335580"/>
              </p:ext>
            </p:extLst>
          </p:nvPr>
        </p:nvGraphicFramePr>
        <p:xfrm>
          <a:off x="333508" y="5291600"/>
          <a:ext cx="8382000" cy="432000"/>
        </p:xfrm>
        <a:graphic>
          <a:graphicData uri="http://schemas.openxmlformats.org/drawingml/2006/table">
            <a:tbl>
              <a:tblPr firstRow="1" bandRow="1">
                <a:tableStyleId>{5940675A-B579-460E-94D1-54222C63F5DA}</a:tableStyleId>
              </a:tblPr>
              <a:tblGrid>
                <a:gridCol w="8382000"/>
              </a:tblGrid>
              <a:tr h="432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smtClean="0">
                          <a:solidFill>
                            <a:schemeClr val="bg1"/>
                          </a:solidFill>
                          <a:latin typeface="+mj-ea"/>
                          <a:ea typeface="+mj-ea"/>
                        </a:rPr>
                        <a:t>平成</a:t>
                      </a:r>
                      <a:r>
                        <a:rPr kumimoji="1" lang="en-US" altLang="ja-JP" sz="1100" dirty="0" smtClean="0">
                          <a:solidFill>
                            <a:schemeClr val="bg1"/>
                          </a:solidFill>
                          <a:latin typeface="+mj-ea"/>
                          <a:ea typeface="+mj-ea"/>
                        </a:rPr>
                        <a:t>25</a:t>
                      </a:r>
                      <a:r>
                        <a:rPr kumimoji="1" lang="ja-JP" altLang="en-US" sz="1100" dirty="0" smtClean="0">
                          <a:solidFill>
                            <a:schemeClr val="bg1"/>
                          </a:solidFill>
                          <a:latin typeface="+mj-ea"/>
                          <a:ea typeface="+mj-ea"/>
                        </a:rPr>
                        <a:t>年３月　　</a:t>
                      </a:r>
                      <a:r>
                        <a:rPr lang="ja-JP" altLang="en-US" sz="1100" dirty="0" smtClean="0">
                          <a:solidFill>
                            <a:schemeClr val="bg1"/>
                          </a:solidFill>
                        </a:rPr>
                        <a:t>「大阪市高速鉄道事業及び中量軌道事業の廃止に関する条例案」</a:t>
                      </a:r>
                      <a:r>
                        <a:rPr lang="ja-JP" altLang="en-US" sz="1100" baseline="0" dirty="0" smtClean="0">
                          <a:solidFill>
                            <a:schemeClr val="bg1"/>
                          </a:solidFill>
                        </a:rPr>
                        <a:t> 及び </a:t>
                      </a:r>
                      <a:r>
                        <a:rPr lang="ja-JP" altLang="en-US" sz="1100" dirty="0" smtClean="0">
                          <a:solidFill>
                            <a:schemeClr val="bg1"/>
                          </a:solidFill>
                        </a:rPr>
                        <a:t>「大阪市自動車運送事業の廃止に関する条例案」</a:t>
                      </a:r>
                      <a:endParaRPr lang="en-US" altLang="ja-JP" sz="1100" dirty="0" smtClean="0">
                        <a:solidFill>
                          <a:schemeClr val="bg1"/>
                        </a:solidFill>
                      </a:endParaRPr>
                    </a:p>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bg1"/>
                          </a:solidFill>
                        </a:rPr>
                        <a:t>継続審査（１回目）</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r>
            </a:tbl>
          </a:graphicData>
        </a:graphic>
      </p:graphicFrame>
      <p:graphicFrame>
        <p:nvGraphicFramePr>
          <p:cNvPr id="20" name="表 19"/>
          <p:cNvGraphicFramePr>
            <a:graphicFrameLocks noGrp="1"/>
          </p:cNvGraphicFramePr>
          <p:nvPr>
            <p:extLst>
              <p:ext uri="{D42A27DB-BD31-4B8C-83A1-F6EECF244321}">
                <p14:modId xmlns:p14="http://schemas.microsoft.com/office/powerpoint/2010/main" val="1717555267"/>
              </p:ext>
            </p:extLst>
          </p:nvPr>
        </p:nvGraphicFramePr>
        <p:xfrm>
          <a:off x="333508" y="4495800"/>
          <a:ext cx="8382000" cy="432000"/>
        </p:xfrm>
        <a:graphic>
          <a:graphicData uri="http://schemas.openxmlformats.org/drawingml/2006/table">
            <a:tbl>
              <a:tblPr firstRow="1" bandRow="1">
                <a:tableStyleId>{5940675A-B579-460E-94D1-54222C63F5DA}</a:tableStyleId>
              </a:tblPr>
              <a:tblGrid>
                <a:gridCol w="8382000"/>
              </a:tblGrid>
              <a:tr h="432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smtClean="0">
                          <a:solidFill>
                            <a:schemeClr val="bg1"/>
                          </a:solidFill>
                          <a:latin typeface="+mj-ea"/>
                          <a:ea typeface="+mj-ea"/>
                        </a:rPr>
                        <a:t>平成</a:t>
                      </a:r>
                      <a:r>
                        <a:rPr kumimoji="1" lang="en-US" altLang="ja-JP" sz="1100" dirty="0" smtClean="0">
                          <a:solidFill>
                            <a:schemeClr val="bg1"/>
                          </a:solidFill>
                          <a:latin typeface="+mj-ea"/>
                          <a:ea typeface="+mj-ea"/>
                        </a:rPr>
                        <a:t>25</a:t>
                      </a:r>
                      <a:r>
                        <a:rPr kumimoji="1" lang="ja-JP" altLang="en-US" sz="1100" dirty="0" smtClean="0">
                          <a:solidFill>
                            <a:schemeClr val="bg1"/>
                          </a:solidFill>
                          <a:latin typeface="+mj-ea"/>
                          <a:ea typeface="+mj-ea"/>
                        </a:rPr>
                        <a:t>年２月　　「大阪市高速鉄道事業及び中量軌道事業の廃止に関する条例案」 及び 「大阪市自動車運送事業の廃止に関する条例案」　</a:t>
                      </a:r>
                      <a:endParaRPr kumimoji="1" lang="en-US" altLang="ja-JP" sz="1100" dirty="0" smtClean="0">
                        <a:solidFill>
                          <a:schemeClr val="bg1"/>
                        </a:solidFill>
                        <a:latin typeface="+mj-ea"/>
                        <a:ea typeface="+mj-ea"/>
                      </a:endParaRPr>
                    </a:p>
                    <a:p>
                      <a:pPr marL="789940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smtClean="0">
                          <a:solidFill>
                            <a:schemeClr val="bg1"/>
                          </a:solidFill>
                          <a:latin typeface="+mj-ea"/>
                          <a:ea typeface="+mj-ea"/>
                        </a:rPr>
                        <a:t>上程</a:t>
                      </a:r>
                      <a:endParaRPr kumimoji="1" lang="ja-JP" altLang="en-US" sz="1100" b="0" dirty="0" smtClean="0">
                        <a:solidFill>
                          <a:schemeClr val="bg1"/>
                        </a:solidFill>
                      </a:endParaRPr>
                    </a:p>
                  </a:txBody>
                  <a:tcPr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r>
            </a:tbl>
          </a:graphicData>
        </a:graphic>
      </p:graphicFrame>
      <p:graphicFrame>
        <p:nvGraphicFramePr>
          <p:cNvPr id="24" name="表 23"/>
          <p:cNvGraphicFramePr>
            <a:graphicFrameLocks noGrp="1"/>
          </p:cNvGraphicFramePr>
          <p:nvPr>
            <p:extLst>
              <p:ext uri="{D42A27DB-BD31-4B8C-83A1-F6EECF244321}">
                <p14:modId xmlns:p14="http://schemas.microsoft.com/office/powerpoint/2010/main" val="3488412387"/>
              </p:ext>
            </p:extLst>
          </p:nvPr>
        </p:nvGraphicFramePr>
        <p:xfrm>
          <a:off x="333508" y="5761500"/>
          <a:ext cx="8382002" cy="288000"/>
        </p:xfrm>
        <a:graphic>
          <a:graphicData uri="http://schemas.openxmlformats.org/drawingml/2006/table">
            <a:tbl>
              <a:tblPr firstRow="1" bandRow="1">
                <a:tableStyleId>{5940675A-B579-460E-94D1-54222C63F5DA}</a:tableStyleId>
              </a:tblPr>
              <a:tblGrid>
                <a:gridCol w="8382002"/>
              </a:tblGrid>
              <a:tr h="288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smtClean="0">
                          <a:solidFill>
                            <a:schemeClr val="tx1"/>
                          </a:solidFill>
                          <a:latin typeface="+mj-ea"/>
                          <a:ea typeface="+mn-ea"/>
                          <a:cs typeface="+mn-cs"/>
                        </a:rPr>
                        <a:t>平成</a:t>
                      </a:r>
                      <a:r>
                        <a:rPr kumimoji="1" lang="en-US" altLang="ja-JP" sz="1100" kern="1200" dirty="0" smtClean="0">
                          <a:solidFill>
                            <a:schemeClr val="tx1"/>
                          </a:solidFill>
                          <a:latin typeface="+mj-ea"/>
                          <a:ea typeface="+mn-ea"/>
                          <a:cs typeface="+mn-cs"/>
                        </a:rPr>
                        <a:t>25</a:t>
                      </a:r>
                      <a:r>
                        <a:rPr kumimoji="1" lang="ja-JP" altLang="en-US" sz="1100" kern="1200" dirty="0" smtClean="0">
                          <a:solidFill>
                            <a:schemeClr val="tx1"/>
                          </a:solidFill>
                          <a:latin typeface="+mj-ea"/>
                          <a:ea typeface="+mn-ea"/>
                          <a:cs typeface="+mn-cs"/>
                        </a:rPr>
                        <a:t>年５月　　</a:t>
                      </a:r>
                      <a:r>
                        <a:rPr kumimoji="1" lang="ja-JP" altLang="en-US" sz="1100" b="0" dirty="0" smtClean="0">
                          <a:solidFill>
                            <a:schemeClr val="tx1"/>
                          </a:solidFill>
                        </a:rPr>
                        <a:t>「地下鉄事業民営化基本プラン（案）」 及び 「バス事業民営化基本プラン（案）」策定 </a:t>
                      </a:r>
                      <a:endParaRPr kumimoji="1" lang="en-US" altLang="ja-JP" sz="1100" b="0" dirty="0" smtClean="0">
                        <a:solidFill>
                          <a:schemeClr val="tx1"/>
                        </a:solidFill>
                      </a:endParaRP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r>
            </a:tbl>
          </a:graphicData>
        </a:graphic>
      </p:graphicFrame>
      <p:graphicFrame>
        <p:nvGraphicFramePr>
          <p:cNvPr id="14" name="表 13"/>
          <p:cNvGraphicFramePr>
            <a:graphicFrameLocks noGrp="1"/>
          </p:cNvGraphicFramePr>
          <p:nvPr>
            <p:extLst>
              <p:ext uri="{D42A27DB-BD31-4B8C-83A1-F6EECF244321}">
                <p14:modId xmlns:p14="http://schemas.microsoft.com/office/powerpoint/2010/main" val="553426703"/>
              </p:ext>
            </p:extLst>
          </p:nvPr>
        </p:nvGraphicFramePr>
        <p:xfrm>
          <a:off x="333508" y="4965700"/>
          <a:ext cx="8382000" cy="288000"/>
        </p:xfrm>
        <a:graphic>
          <a:graphicData uri="http://schemas.openxmlformats.org/drawingml/2006/table">
            <a:tbl>
              <a:tblPr firstRow="1" bandRow="1">
                <a:tableStyleId>{5940675A-B579-460E-94D1-54222C63F5DA}</a:tableStyleId>
              </a:tblPr>
              <a:tblGrid>
                <a:gridCol w="8382000"/>
              </a:tblGrid>
              <a:tr h="288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smtClean="0">
                          <a:solidFill>
                            <a:schemeClr val="tx1"/>
                          </a:solidFill>
                          <a:latin typeface="+mj-ea"/>
                          <a:ea typeface="+mn-ea"/>
                          <a:cs typeface="+mn-cs"/>
                        </a:rPr>
                        <a:t>平成</a:t>
                      </a:r>
                      <a:r>
                        <a:rPr kumimoji="1" lang="en-US" altLang="ja-JP" sz="1100" kern="1200" dirty="0" smtClean="0">
                          <a:solidFill>
                            <a:schemeClr val="tx1"/>
                          </a:solidFill>
                          <a:latin typeface="+mj-ea"/>
                          <a:ea typeface="+mn-ea"/>
                          <a:cs typeface="+mn-cs"/>
                        </a:rPr>
                        <a:t>25</a:t>
                      </a:r>
                      <a:r>
                        <a:rPr kumimoji="1" lang="ja-JP" altLang="en-US" sz="1100" kern="1200" dirty="0" smtClean="0">
                          <a:solidFill>
                            <a:schemeClr val="tx1"/>
                          </a:solidFill>
                          <a:latin typeface="+mj-ea"/>
                          <a:ea typeface="+mn-ea"/>
                          <a:cs typeface="+mn-cs"/>
                        </a:rPr>
                        <a:t>年２月　　「地下鉄事業民営化基本方針（案）」</a:t>
                      </a:r>
                      <a:r>
                        <a:rPr kumimoji="1" lang="ja-JP" altLang="en-US" sz="1100" kern="1200" baseline="0" dirty="0" smtClean="0">
                          <a:solidFill>
                            <a:schemeClr val="tx1"/>
                          </a:solidFill>
                          <a:latin typeface="+mj-ea"/>
                          <a:ea typeface="+mn-ea"/>
                          <a:cs typeface="+mn-cs"/>
                        </a:rPr>
                        <a:t> 及び </a:t>
                      </a:r>
                      <a:r>
                        <a:rPr kumimoji="1" lang="ja-JP" altLang="en-US" sz="1100" kern="1200" dirty="0" smtClean="0">
                          <a:solidFill>
                            <a:schemeClr val="tx1"/>
                          </a:solidFill>
                          <a:latin typeface="+mj-ea"/>
                          <a:ea typeface="+mn-ea"/>
                          <a:cs typeface="+mn-cs"/>
                        </a:rPr>
                        <a:t>「バス事業民営化基本方針（案）」 策定</a:t>
                      </a:r>
                      <a:endParaRPr kumimoji="1" lang="ja-JP" altLang="en-US" sz="1100" b="0" dirty="0" smtClean="0">
                        <a:solidFill>
                          <a:schemeClr val="tx1"/>
                        </a:solidFill>
                      </a:endParaRPr>
                    </a:p>
                  </a:txBody>
                  <a:tcPr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r>
            </a:tbl>
          </a:graphicData>
        </a:graphic>
      </p:graphicFrame>
      <p:graphicFrame>
        <p:nvGraphicFramePr>
          <p:cNvPr id="17" name="表 16"/>
          <p:cNvGraphicFramePr>
            <a:graphicFrameLocks noGrp="1"/>
          </p:cNvGraphicFramePr>
          <p:nvPr>
            <p:extLst>
              <p:ext uri="{D42A27DB-BD31-4B8C-83A1-F6EECF244321}">
                <p14:modId xmlns:p14="http://schemas.microsoft.com/office/powerpoint/2010/main" val="2609593767"/>
              </p:ext>
            </p:extLst>
          </p:nvPr>
        </p:nvGraphicFramePr>
        <p:xfrm>
          <a:off x="333508" y="1066800"/>
          <a:ext cx="8435000" cy="1764000"/>
        </p:xfrm>
        <a:graphic>
          <a:graphicData uri="http://schemas.openxmlformats.org/drawingml/2006/table">
            <a:tbl>
              <a:tblPr firstRow="1" bandRow="1">
                <a:tableStyleId>{5940675A-B579-460E-94D1-54222C63F5DA}</a:tableStyleId>
              </a:tblPr>
              <a:tblGrid>
                <a:gridCol w="687600"/>
                <a:gridCol w="4104000"/>
                <a:gridCol w="115400"/>
                <a:gridCol w="3528000"/>
              </a:tblGrid>
              <a:tr h="288000">
                <a:tc gridSpan="4">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smtClean="0">
                          <a:solidFill>
                            <a:schemeClr val="tx1"/>
                          </a:solidFill>
                          <a:latin typeface="+mj-ea"/>
                          <a:ea typeface="+mj-ea"/>
                        </a:rPr>
                        <a:t>平成</a:t>
                      </a:r>
                      <a:r>
                        <a:rPr kumimoji="1" lang="en-US" altLang="ja-JP" sz="1100" dirty="0" smtClean="0">
                          <a:solidFill>
                            <a:schemeClr val="tx1"/>
                          </a:solidFill>
                          <a:latin typeface="+mj-ea"/>
                          <a:ea typeface="+mj-ea"/>
                        </a:rPr>
                        <a:t>24</a:t>
                      </a:r>
                      <a:r>
                        <a:rPr kumimoji="1" lang="ja-JP" altLang="en-US" sz="1100" dirty="0" smtClean="0">
                          <a:solidFill>
                            <a:schemeClr val="tx1"/>
                          </a:solidFill>
                          <a:latin typeface="+mj-ea"/>
                          <a:ea typeface="+mj-ea"/>
                        </a:rPr>
                        <a:t>年</a:t>
                      </a:r>
                      <a:r>
                        <a:rPr kumimoji="1" lang="en-US" altLang="ja-JP" sz="1100" dirty="0" smtClean="0">
                          <a:solidFill>
                            <a:schemeClr val="tx1"/>
                          </a:solidFill>
                          <a:latin typeface="+mj-ea"/>
                          <a:ea typeface="+mj-ea"/>
                        </a:rPr>
                        <a:t>12</a:t>
                      </a:r>
                      <a:r>
                        <a:rPr kumimoji="1" lang="ja-JP" altLang="en-US" sz="1100" dirty="0" smtClean="0">
                          <a:solidFill>
                            <a:schemeClr val="tx1"/>
                          </a:solidFill>
                          <a:latin typeface="+mj-ea"/>
                          <a:ea typeface="+mj-ea"/>
                        </a:rPr>
                        <a:t>月　　</a:t>
                      </a:r>
                      <a:r>
                        <a:rPr kumimoji="1" lang="ja-JP" altLang="en-US" sz="1100" b="0" dirty="0" smtClean="0">
                          <a:solidFill>
                            <a:schemeClr val="tx1"/>
                          </a:solidFill>
                        </a:rPr>
                        <a:t>「地下鉄事業民営化基本方針（素案）」</a:t>
                      </a:r>
                      <a:r>
                        <a:rPr kumimoji="1" lang="ja-JP" altLang="en-US" sz="1100" b="0" baseline="0" dirty="0" smtClean="0">
                          <a:solidFill>
                            <a:schemeClr val="tx1"/>
                          </a:solidFill>
                        </a:rPr>
                        <a:t> 及び </a:t>
                      </a:r>
                      <a:r>
                        <a:rPr kumimoji="1" lang="ja-JP" altLang="en-US" sz="1100" b="0" dirty="0" smtClean="0">
                          <a:solidFill>
                            <a:schemeClr val="tx1"/>
                          </a:solidFill>
                        </a:rPr>
                        <a:t>「バス事業民営化基本方針（素案）」 策定</a:t>
                      </a: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180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050" b="0" dirty="0" smtClean="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341438" marR="0" indent="0" algn="l" defTabSz="914400" rtl="0" eaLnBrk="1" fontAlgn="auto" latinLnBrk="0" hangingPunct="1">
                        <a:lnSpc>
                          <a:spcPct val="100000"/>
                        </a:lnSpc>
                        <a:spcBef>
                          <a:spcPts val="0"/>
                        </a:spcBef>
                        <a:spcAft>
                          <a:spcPts val="0"/>
                        </a:spcAft>
                        <a:buClrTx/>
                        <a:buSzTx/>
                        <a:buFontTx/>
                        <a:buNone/>
                        <a:tabLst/>
                        <a:defRPr/>
                      </a:pPr>
                      <a:r>
                        <a:rPr kumimoji="1" lang="en-US" altLang="ja-JP" sz="1050" b="0" dirty="0" smtClean="0">
                          <a:solidFill>
                            <a:schemeClr val="tx1"/>
                          </a:solidFill>
                        </a:rPr>
                        <a:t>【</a:t>
                      </a:r>
                      <a:r>
                        <a:rPr kumimoji="1" lang="ja-JP" altLang="en-US" sz="1050" b="0" dirty="0" smtClean="0">
                          <a:solidFill>
                            <a:schemeClr val="tx1"/>
                          </a:solidFill>
                        </a:rPr>
                        <a:t>地下鉄</a:t>
                      </a:r>
                      <a:r>
                        <a:rPr kumimoji="1" lang="en-US" altLang="ja-JP" sz="1050" b="0" dirty="0" smtClean="0">
                          <a:solidFill>
                            <a:schemeClr val="tx1"/>
                          </a:solidFill>
                        </a:rPr>
                        <a:t>】</a:t>
                      </a:r>
                      <a:endParaRPr kumimoji="1" lang="ja-JP" altLang="en-US" sz="1050" b="0" dirty="0" smtClean="0">
                        <a:solidFill>
                          <a:schemeClr val="tx1"/>
                        </a:solidFill>
                      </a:endParaRPr>
                    </a:p>
                  </a:txBody>
                  <a:tcPr marL="0" marR="9000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dirty="0" smtClean="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dirty="0" smtClean="0">
                          <a:solidFill>
                            <a:schemeClr val="tx1"/>
                          </a:solidFill>
                        </a:rPr>
                        <a:t>【</a:t>
                      </a:r>
                      <a:r>
                        <a:rPr kumimoji="1" lang="ja-JP" altLang="en-US" sz="1050" b="0" dirty="0" smtClean="0">
                          <a:solidFill>
                            <a:schemeClr val="tx1"/>
                          </a:solidFill>
                        </a:rPr>
                        <a:t>バス</a:t>
                      </a:r>
                      <a:r>
                        <a:rPr kumimoji="1" lang="en-US" altLang="ja-JP" sz="1050" b="0" dirty="0" smtClean="0">
                          <a:solidFill>
                            <a:schemeClr val="tx1"/>
                          </a:solidFill>
                        </a:rPr>
                        <a:t>】</a:t>
                      </a:r>
                      <a:endParaRPr kumimoji="1" lang="ja-JP" altLang="en-US" sz="1050" b="0" dirty="0" smtClean="0">
                        <a:solidFill>
                          <a:schemeClr val="tx1"/>
                        </a:solidFill>
                      </a:endParaRPr>
                    </a:p>
                  </a:txBody>
                  <a:tcPr marL="0" marR="9000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864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050" b="0" dirty="0" smtClean="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smtClean="0">
                          <a:solidFill>
                            <a:schemeClr val="tx1"/>
                          </a:solidFill>
                        </a:rPr>
                        <a:t>・自立・持続</a:t>
                      </a:r>
                      <a:r>
                        <a:rPr kumimoji="1" lang="ja-JP" altLang="en-US" sz="1050" b="0" dirty="0" smtClean="0">
                          <a:solidFill>
                            <a:schemeClr val="tx1"/>
                          </a:solidFill>
                          <a:latin typeface="ＭＳ ゴシック" panose="020B0609070205080204" pitchFamily="49" charset="-128"/>
                          <a:ea typeface="ＭＳ ゴシック" panose="020B0609070205080204" pitchFamily="49" charset="-128"/>
                        </a:rPr>
                        <a:t>：</a:t>
                      </a:r>
                      <a:r>
                        <a:rPr kumimoji="1" lang="ja-JP" altLang="en-US" sz="1050" b="0" dirty="0" smtClean="0">
                          <a:solidFill>
                            <a:schemeClr val="tx1"/>
                          </a:solidFill>
                        </a:rPr>
                        <a:t>自らの経営責任で持続可能な交通機能を確保</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smtClean="0">
                          <a:solidFill>
                            <a:schemeClr val="tx1"/>
                          </a:solidFill>
                        </a:rPr>
                        <a:t>・成長・発展</a:t>
                      </a:r>
                      <a:r>
                        <a:rPr kumimoji="1" lang="ja-JP" altLang="en-US" sz="1050" b="0" dirty="0" smtClean="0">
                          <a:solidFill>
                            <a:schemeClr val="tx1"/>
                          </a:solidFill>
                          <a:latin typeface="ＭＳ ゴシック" panose="020B0609070205080204" pitchFamily="49" charset="-128"/>
                          <a:ea typeface="ＭＳ ゴシック" panose="020B0609070205080204" pitchFamily="49" charset="-128"/>
                        </a:rPr>
                        <a:t>：</a:t>
                      </a:r>
                      <a:r>
                        <a:rPr kumimoji="1" lang="ja-JP" altLang="en-US" sz="1050" b="0" dirty="0" smtClean="0">
                          <a:solidFill>
                            <a:schemeClr val="tx1"/>
                          </a:solidFill>
                        </a:rPr>
                        <a:t>お客さまサービスの向上や戦略的な事業展開</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smtClean="0">
                          <a:solidFill>
                            <a:schemeClr val="tx1"/>
                          </a:solidFill>
                        </a:rPr>
                        <a:t>・自治体財政への貢献</a:t>
                      </a:r>
                      <a:r>
                        <a:rPr kumimoji="1" lang="ja-JP" altLang="en-US" sz="1050" b="0" dirty="0" smtClean="0">
                          <a:solidFill>
                            <a:schemeClr val="tx1"/>
                          </a:solidFill>
                          <a:latin typeface="ＭＳ ゴシック" panose="020B0609070205080204" pitchFamily="49" charset="-128"/>
                          <a:ea typeface="ＭＳ ゴシック" panose="020B0609070205080204" pitchFamily="49" charset="-128"/>
                        </a:rPr>
                        <a:t>：</a:t>
                      </a:r>
                      <a:r>
                        <a:rPr kumimoji="1" lang="ja-JP" altLang="en-US" sz="1050" b="0" dirty="0" smtClean="0">
                          <a:solidFill>
                            <a:schemeClr val="tx1"/>
                          </a:solidFill>
                        </a:rPr>
                        <a:t>市からの繰入金の削減、市への納税</a:t>
                      </a:r>
                    </a:p>
                    <a:p>
                      <a:pPr marL="1438275" marR="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smtClean="0">
                          <a:solidFill>
                            <a:schemeClr val="tx1"/>
                          </a:solidFill>
                        </a:rPr>
                        <a:t>（</a:t>
                      </a:r>
                      <a:r>
                        <a:rPr kumimoji="1" lang="ja-JP" altLang="en-US" sz="1050" b="0" dirty="0" smtClean="0">
                          <a:solidFill>
                            <a:schemeClr val="tx1"/>
                          </a:solidFill>
                          <a:latin typeface="+mn-ea"/>
                          <a:ea typeface="+mn-ea"/>
                        </a:rPr>
                        <a:t>約</a:t>
                      </a:r>
                      <a:r>
                        <a:rPr kumimoji="1" lang="en-US" altLang="ja-JP" sz="1050" b="0" dirty="0" smtClean="0">
                          <a:solidFill>
                            <a:schemeClr val="tx1"/>
                          </a:solidFill>
                          <a:latin typeface="+mn-ea"/>
                          <a:ea typeface="+mn-ea"/>
                        </a:rPr>
                        <a:t>50</a:t>
                      </a:r>
                      <a:r>
                        <a:rPr kumimoji="1" lang="ja-JP" altLang="en-US" sz="1050" b="0" dirty="0" smtClean="0">
                          <a:solidFill>
                            <a:schemeClr val="tx1"/>
                          </a:solidFill>
                          <a:latin typeface="+mn-ea"/>
                          <a:ea typeface="+mn-ea"/>
                        </a:rPr>
                        <a:t>億円）・配当（約</a:t>
                      </a:r>
                      <a:r>
                        <a:rPr kumimoji="1" lang="en-US" altLang="ja-JP" sz="1050" b="0" dirty="0" smtClean="0">
                          <a:solidFill>
                            <a:schemeClr val="tx1"/>
                          </a:solidFill>
                          <a:latin typeface="+mn-ea"/>
                          <a:ea typeface="+mn-ea"/>
                        </a:rPr>
                        <a:t>25</a:t>
                      </a:r>
                      <a:r>
                        <a:rPr kumimoji="1" lang="ja-JP" altLang="en-US" sz="1050" b="0" dirty="0" smtClean="0">
                          <a:solidFill>
                            <a:schemeClr val="tx1"/>
                          </a:solidFill>
                          <a:latin typeface="+mn-ea"/>
                          <a:ea typeface="+mn-ea"/>
                        </a:rPr>
                        <a:t>億円）</a:t>
                      </a:r>
                    </a:p>
                  </a:txBody>
                  <a:tcPr marL="0" marR="9000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438275"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050" b="0" dirty="0" smtClean="0">
                        <a:solidFill>
                          <a:schemeClr val="tx1"/>
                        </a:solidFill>
                        <a:latin typeface="+mn-ea"/>
                        <a:ea typeface="+mn-ea"/>
                      </a:endParaRPr>
                    </a:p>
                  </a:txBody>
                  <a:tcPr marL="0" marR="9000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smtClean="0">
                          <a:solidFill>
                            <a:schemeClr val="tx1"/>
                          </a:solidFill>
                        </a:rPr>
                        <a:t>・市民の足として必要なバスによる輸送サービスを確保</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smtClean="0">
                          <a:solidFill>
                            <a:schemeClr val="tx1"/>
                          </a:solidFill>
                        </a:rPr>
                        <a:t>・官と民の適切な役割分担の再構築</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smtClean="0">
                          <a:solidFill>
                            <a:schemeClr val="tx1"/>
                          </a:solidFill>
                        </a:rPr>
                        <a:t>・持続可能な輸送サービスを維持するための仕組みを確立</a:t>
                      </a:r>
                    </a:p>
                  </a:txBody>
                  <a:tcPr marL="0" marR="90000"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432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050" b="0" dirty="0" smtClean="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smtClean="0">
                          <a:solidFill>
                            <a:schemeClr val="tx1"/>
                          </a:solidFill>
                        </a:rPr>
                        <a:t>上下一体の株式会社とし、当面、</a:t>
                      </a:r>
                      <a:r>
                        <a:rPr kumimoji="1" lang="en-US" altLang="ja-JP" sz="1050" b="0" dirty="0" smtClean="0">
                          <a:solidFill>
                            <a:schemeClr val="tx1"/>
                          </a:solidFill>
                          <a:latin typeface="+mn-ea"/>
                          <a:ea typeface="+mn-ea"/>
                        </a:rPr>
                        <a:t>100</a:t>
                      </a:r>
                      <a:r>
                        <a:rPr kumimoji="1" lang="ja-JP" altLang="en-US" sz="1050" b="0" dirty="0" smtClean="0">
                          <a:solidFill>
                            <a:schemeClr val="tx1"/>
                          </a:solidFill>
                          <a:latin typeface="+mn-ea"/>
                          <a:ea typeface="+mn-ea"/>
                        </a:rPr>
                        <a:t>％</a:t>
                      </a:r>
                      <a:r>
                        <a:rPr kumimoji="1" lang="ja-JP" altLang="en-US" sz="1050" b="0" dirty="0" smtClean="0">
                          <a:solidFill>
                            <a:schemeClr val="tx1"/>
                          </a:solidFill>
                        </a:rPr>
                        <a:t>大阪市出資の株式会社化を図る。</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smtClean="0">
                          <a:solidFill>
                            <a:schemeClr val="tx1"/>
                          </a:solidFill>
                        </a:rPr>
                        <a:t>将来、株式上場が可能な企業体を目指し、完全民営化も目指す。</a:t>
                      </a:r>
                    </a:p>
                  </a:txBody>
                  <a:tcPr marL="0" marR="9000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050" b="0" dirty="0" smtClean="0">
                        <a:solidFill>
                          <a:schemeClr val="tx1"/>
                        </a:solidFill>
                      </a:endParaRPr>
                    </a:p>
                  </a:txBody>
                  <a:tcPr marL="0" marR="9000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smtClean="0">
                          <a:solidFill>
                            <a:schemeClr val="tx1"/>
                          </a:solidFill>
                        </a:rPr>
                        <a:t>必要な路線を維持する仕組みを確立し、民間バス事業者に運営を委ねることで持続的なコストダウンとサービス向上を図る。</a:t>
                      </a:r>
                    </a:p>
                  </a:txBody>
                  <a:tcPr marL="0" marR="90000"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21" name="二等辺三角形 20"/>
          <p:cNvSpPr/>
          <p:nvPr/>
        </p:nvSpPr>
        <p:spPr>
          <a:xfrm rot="10800000">
            <a:off x="1083229" y="2245516"/>
            <a:ext cx="3416201" cy="144000"/>
          </a:xfrm>
          <a:prstGeom prst="triangl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二等辺三角形 22"/>
          <p:cNvSpPr/>
          <p:nvPr/>
        </p:nvSpPr>
        <p:spPr>
          <a:xfrm rot="10800000">
            <a:off x="5280480" y="2245517"/>
            <a:ext cx="3276600" cy="144000"/>
          </a:xfrm>
          <a:prstGeom prst="triangl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角丸四角形 25"/>
          <p:cNvSpPr/>
          <p:nvPr/>
        </p:nvSpPr>
        <p:spPr>
          <a:xfrm>
            <a:off x="395740" y="2326000"/>
            <a:ext cx="533400" cy="468000"/>
          </a:xfrm>
          <a:prstGeom prst="roundRect">
            <a:avLst/>
          </a:prstGeom>
          <a:solidFill>
            <a:schemeClr val="accent2">
              <a:lumMod val="60000"/>
              <a:lumOff val="4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1050" dirty="0" smtClean="0">
                <a:solidFill>
                  <a:schemeClr val="tx1"/>
                </a:solidFill>
              </a:rPr>
              <a:t>民営化の形</a:t>
            </a:r>
            <a:endParaRPr kumimoji="1" lang="ja-JP" altLang="en-US" sz="1050" dirty="0">
              <a:solidFill>
                <a:schemeClr val="tx1"/>
              </a:solidFill>
            </a:endParaRPr>
          </a:p>
        </p:txBody>
      </p:sp>
      <p:sp>
        <p:nvSpPr>
          <p:cNvPr id="27" name="角丸四角形 26"/>
          <p:cNvSpPr/>
          <p:nvPr/>
        </p:nvSpPr>
        <p:spPr>
          <a:xfrm>
            <a:off x="395740" y="1524000"/>
            <a:ext cx="533400" cy="576000"/>
          </a:xfrm>
          <a:prstGeom prst="roundRect">
            <a:avLst/>
          </a:prstGeom>
          <a:solidFill>
            <a:schemeClr val="accent2">
              <a:lumMod val="60000"/>
              <a:lumOff val="4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1050" dirty="0" smtClean="0">
                <a:solidFill>
                  <a:schemeClr val="tx1"/>
                </a:solidFill>
              </a:rPr>
              <a:t>民営化の目的</a:t>
            </a:r>
            <a:endParaRPr kumimoji="1" lang="ja-JP" altLang="en-US" sz="1050" dirty="0">
              <a:solidFill>
                <a:schemeClr val="tx1"/>
              </a:solidFill>
            </a:endParaRPr>
          </a:p>
        </p:txBody>
      </p:sp>
      <p:sp>
        <p:nvSpPr>
          <p:cNvPr id="28" name="ホームベース 27"/>
          <p:cNvSpPr/>
          <p:nvPr/>
        </p:nvSpPr>
        <p:spPr>
          <a:xfrm rot="5400000">
            <a:off x="-228628" y="3504500"/>
            <a:ext cx="1548000" cy="304800"/>
          </a:xfrm>
          <a:prstGeom prst="homePlate">
            <a:avLst>
              <a:gd name="adj" fmla="val 75000"/>
            </a:avLst>
          </a:prstGeom>
          <a:solidFill>
            <a:schemeClr val="accent2">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9" name="表 28"/>
          <p:cNvGraphicFramePr>
            <a:graphicFrameLocks noGrp="1"/>
          </p:cNvGraphicFramePr>
          <p:nvPr>
            <p:extLst>
              <p:ext uri="{D42A27DB-BD31-4B8C-83A1-F6EECF244321}">
                <p14:modId xmlns:p14="http://schemas.microsoft.com/office/powerpoint/2010/main" val="1778505636"/>
              </p:ext>
            </p:extLst>
          </p:nvPr>
        </p:nvGraphicFramePr>
        <p:xfrm>
          <a:off x="901149" y="2901950"/>
          <a:ext cx="7876974" cy="1526115"/>
        </p:xfrm>
        <a:graphic>
          <a:graphicData uri="http://schemas.openxmlformats.org/drawingml/2006/table">
            <a:tbl>
              <a:tblPr firstRow="1" bandRow="1">
                <a:tableStyleId>{5940675A-B579-460E-94D1-54222C63F5DA}</a:tableStyleId>
              </a:tblPr>
              <a:tblGrid>
                <a:gridCol w="759774"/>
                <a:gridCol w="2916000"/>
                <a:gridCol w="601200"/>
                <a:gridCol w="3600000"/>
              </a:tblGrid>
              <a:tr h="288000">
                <a:tc gridSpan="4">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50" kern="1200" dirty="0" smtClean="0">
                          <a:solidFill>
                            <a:schemeClr val="tx1"/>
                          </a:solidFill>
                          <a:latin typeface="+mj-ea"/>
                          <a:ea typeface="+mn-ea"/>
                          <a:cs typeface="+mn-cs"/>
                        </a:rPr>
                        <a:t>平成</a:t>
                      </a:r>
                      <a:r>
                        <a:rPr kumimoji="1" lang="en-US" altLang="ja-JP" sz="1050" kern="1200" dirty="0" smtClean="0">
                          <a:solidFill>
                            <a:schemeClr val="tx1"/>
                          </a:solidFill>
                          <a:latin typeface="+mj-ea"/>
                          <a:ea typeface="+mn-ea"/>
                          <a:cs typeface="+mn-cs"/>
                        </a:rPr>
                        <a:t>25</a:t>
                      </a:r>
                      <a:r>
                        <a:rPr kumimoji="1" lang="ja-JP" altLang="en-US" sz="1050" kern="1200" dirty="0" smtClean="0">
                          <a:solidFill>
                            <a:schemeClr val="tx1"/>
                          </a:solidFill>
                          <a:latin typeface="+mj-ea"/>
                          <a:ea typeface="+mn-ea"/>
                          <a:cs typeface="+mn-cs"/>
                        </a:rPr>
                        <a:t>年１～２月　大阪市民・お客さまアンケートを実施　</a:t>
                      </a:r>
                      <a:r>
                        <a:rPr kumimoji="1" lang="en-US" altLang="ja-JP" sz="1050" kern="1200" dirty="0" smtClean="0">
                          <a:solidFill>
                            <a:schemeClr val="tx1"/>
                          </a:solidFill>
                          <a:latin typeface="+mj-ea"/>
                          <a:ea typeface="+mn-ea"/>
                          <a:cs typeface="+mn-cs"/>
                        </a:rPr>
                        <a:t>【</a:t>
                      </a:r>
                      <a:r>
                        <a:rPr kumimoji="1" lang="ja-JP" altLang="en-US" sz="1050" kern="1200" dirty="0" smtClean="0">
                          <a:solidFill>
                            <a:schemeClr val="tx1"/>
                          </a:solidFill>
                          <a:latin typeface="+mj-ea"/>
                          <a:ea typeface="+mn-ea"/>
                          <a:cs typeface="+mn-cs"/>
                        </a:rPr>
                        <a:t>回答受付数：</a:t>
                      </a:r>
                      <a:r>
                        <a:rPr kumimoji="1" lang="en-US" altLang="ja-JP" sz="1050" kern="1200" dirty="0" smtClean="0">
                          <a:solidFill>
                            <a:schemeClr val="tx1"/>
                          </a:solidFill>
                          <a:latin typeface="+mj-ea"/>
                          <a:ea typeface="+mn-ea"/>
                          <a:cs typeface="+mn-cs"/>
                        </a:rPr>
                        <a:t>4,618</a:t>
                      </a:r>
                      <a:r>
                        <a:rPr kumimoji="1" lang="ja-JP" altLang="en-US" sz="1050" kern="1200" dirty="0" smtClean="0">
                          <a:solidFill>
                            <a:schemeClr val="tx1"/>
                          </a:solidFill>
                          <a:latin typeface="+mj-ea"/>
                          <a:ea typeface="+mn-ea"/>
                          <a:cs typeface="+mn-cs"/>
                        </a:rPr>
                        <a:t>人</a:t>
                      </a:r>
                      <a:r>
                        <a:rPr kumimoji="1" lang="en-US" altLang="ja-JP" sz="1050" kern="1200" dirty="0" smtClean="0">
                          <a:solidFill>
                            <a:schemeClr val="tx1"/>
                          </a:solidFill>
                          <a:latin typeface="+mj-ea"/>
                          <a:ea typeface="+mn-ea"/>
                          <a:cs typeface="+mn-cs"/>
                        </a:rPr>
                        <a:t>】</a:t>
                      </a:r>
                      <a:endParaRPr kumimoji="1" lang="ja-JP" altLang="en-US" sz="1050" dirty="0" smtClean="0"/>
                    </a:p>
                  </a:txBody>
                  <a:tcPr marT="0"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216000">
                <a:tc gridSpan="4">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smtClean="0"/>
                        <a:t>　「民営化基本方針（素案）」について、</a:t>
                      </a:r>
                      <a:r>
                        <a:rPr lang="ja-JP" altLang="en-US" sz="1050" dirty="0" smtClean="0">
                          <a:effectLst/>
                        </a:rPr>
                        <a:t>多くの市民・お客さまからのご意見をいただいた。</a:t>
                      </a:r>
                      <a:endParaRPr kumimoji="1" lang="en-US" altLang="ja-JP" sz="1050" dirty="0" smtClean="0"/>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648000">
                <a:tc>
                  <a:txBody>
                    <a:bodyPr/>
                    <a:lstStyle/>
                    <a:p>
                      <a:pPr marL="0" marR="0" indent="0" algn="r" defTabSz="809625" rtl="0" eaLnBrk="1" fontAlgn="auto" latinLnBrk="0" hangingPunct="1">
                        <a:lnSpc>
                          <a:spcPct val="100000"/>
                        </a:lnSpc>
                        <a:spcBef>
                          <a:spcPts val="0"/>
                        </a:spcBef>
                        <a:spcAft>
                          <a:spcPts val="0"/>
                        </a:spcAft>
                        <a:buClrTx/>
                        <a:buSzTx/>
                        <a:buFontTx/>
                        <a:buNone/>
                        <a:tabLst/>
                        <a:defRPr/>
                      </a:pPr>
                      <a:r>
                        <a:rPr kumimoji="1" lang="ja-JP" altLang="en-US" sz="1050" dirty="0" smtClean="0">
                          <a:solidFill>
                            <a:schemeClr val="tx1"/>
                          </a:solidFill>
                        </a:rPr>
                        <a:t>（地下鉄）</a:t>
                      </a:r>
                    </a:p>
                    <a:p>
                      <a:pPr marL="0" marR="0" indent="0" algn="l" defTabSz="809625" rtl="0" eaLnBrk="1" fontAlgn="auto" latinLnBrk="0" hangingPunct="1">
                        <a:lnSpc>
                          <a:spcPct val="100000"/>
                        </a:lnSpc>
                        <a:spcBef>
                          <a:spcPts val="0"/>
                        </a:spcBef>
                        <a:spcAft>
                          <a:spcPts val="0"/>
                        </a:spcAft>
                        <a:buClrTx/>
                        <a:buSzTx/>
                        <a:buFontTx/>
                        <a:buNone/>
                        <a:tabLst/>
                        <a:defRPr/>
                      </a:pPr>
                      <a:r>
                        <a:rPr kumimoji="1" lang="ja-JP" altLang="en-US" sz="1050" dirty="0" smtClean="0">
                          <a:solidFill>
                            <a:schemeClr val="tx1"/>
                          </a:solidFill>
                        </a:rPr>
                        <a:t>　　　　　　　</a:t>
                      </a:r>
                    </a:p>
                  </a:txBody>
                  <a:tcPr marL="36000" marR="3600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809625" rtl="0" eaLnBrk="1" fontAlgn="auto" latinLnBrk="0" hangingPunct="1">
                        <a:lnSpc>
                          <a:spcPct val="100000"/>
                        </a:lnSpc>
                        <a:spcBef>
                          <a:spcPts val="0"/>
                        </a:spcBef>
                        <a:spcAft>
                          <a:spcPts val="0"/>
                        </a:spcAft>
                        <a:buClrTx/>
                        <a:buSzTx/>
                        <a:buFontTx/>
                        <a:buNone/>
                        <a:tabLst/>
                        <a:defRPr/>
                      </a:pPr>
                      <a:r>
                        <a:rPr kumimoji="1" lang="ja-JP" altLang="en-US" sz="1050" dirty="0" smtClean="0">
                          <a:solidFill>
                            <a:schemeClr val="tx1"/>
                          </a:solidFill>
                        </a:rPr>
                        <a:t>・サービス向上（料金値下げ等）が期待できる</a:t>
                      </a:r>
                      <a:endParaRPr kumimoji="1" lang="en-US" altLang="ja-JP" sz="1050" dirty="0" smtClean="0">
                        <a:solidFill>
                          <a:schemeClr val="tx1"/>
                        </a:solidFill>
                      </a:endParaRPr>
                    </a:p>
                    <a:p>
                      <a:pPr marL="0" marR="0" indent="0" algn="l" defTabSz="809625" rtl="0" eaLnBrk="1" fontAlgn="auto" latinLnBrk="0" hangingPunct="1">
                        <a:lnSpc>
                          <a:spcPct val="100000"/>
                        </a:lnSpc>
                        <a:spcBef>
                          <a:spcPts val="0"/>
                        </a:spcBef>
                        <a:spcAft>
                          <a:spcPts val="0"/>
                        </a:spcAft>
                        <a:buClrTx/>
                        <a:buSzTx/>
                        <a:buFontTx/>
                        <a:buNone/>
                        <a:tabLst/>
                        <a:defRPr/>
                      </a:pPr>
                      <a:r>
                        <a:rPr kumimoji="1" lang="ja-JP" altLang="en-US" sz="1050" dirty="0" smtClean="0">
                          <a:solidFill>
                            <a:schemeClr val="tx1"/>
                          </a:solidFill>
                        </a:rPr>
                        <a:t>・職員の意識向上が期待できる</a:t>
                      </a:r>
                      <a:endParaRPr kumimoji="1" lang="en-US" altLang="ja-JP" sz="1050" dirty="0" smtClean="0">
                        <a:solidFill>
                          <a:schemeClr val="tx1"/>
                        </a:solidFill>
                      </a:endParaRPr>
                    </a:p>
                    <a:p>
                      <a:pPr marL="0" marR="0" indent="0" algn="l" defTabSz="809625" rtl="0" eaLnBrk="1" fontAlgn="auto" latinLnBrk="0" hangingPunct="1">
                        <a:lnSpc>
                          <a:spcPct val="100000"/>
                        </a:lnSpc>
                        <a:spcBef>
                          <a:spcPts val="0"/>
                        </a:spcBef>
                        <a:spcAft>
                          <a:spcPts val="0"/>
                        </a:spcAft>
                        <a:buClrTx/>
                        <a:buSzTx/>
                        <a:buFontTx/>
                        <a:buNone/>
                        <a:tabLst/>
                        <a:defRPr/>
                      </a:pPr>
                      <a:r>
                        <a:rPr kumimoji="1" lang="ja-JP" altLang="en-US" sz="1050" dirty="0" smtClean="0">
                          <a:solidFill>
                            <a:schemeClr val="tx1"/>
                          </a:solidFill>
                        </a:rPr>
                        <a:t>・経費の削減が期待できる　</a:t>
                      </a:r>
                      <a:endParaRPr kumimoji="1" lang="en-US" altLang="ja-JP" sz="1050" dirty="0" smtClean="0">
                        <a:solidFill>
                          <a:schemeClr val="tx1"/>
                        </a:solidFill>
                      </a:endParaRPr>
                    </a:p>
                    <a:p>
                      <a:pPr marL="0" marR="0" indent="0" algn="l" defTabSz="809625" rtl="0" eaLnBrk="1" fontAlgn="auto" latinLnBrk="0" hangingPunct="1">
                        <a:lnSpc>
                          <a:spcPct val="100000"/>
                        </a:lnSpc>
                        <a:spcBef>
                          <a:spcPts val="0"/>
                        </a:spcBef>
                        <a:spcAft>
                          <a:spcPts val="0"/>
                        </a:spcAft>
                        <a:buClrTx/>
                        <a:buSzTx/>
                        <a:buFontTx/>
                        <a:buNone/>
                        <a:tabLst/>
                        <a:defRPr/>
                      </a:pPr>
                      <a:r>
                        <a:rPr kumimoji="1" lang="ja-JP" altLang="en-US" sz="1050" dirty="0" smtClean="0">
                          <a:solidFill>
                            <a:schemeClr val="tx1"/>
                          </a:solidFill>
                        </a:rPr>
                        <a:t>・民営化について議論等が不十分である　</a:t>
                      </a:r>
                    </a:p>
                  </a:txBody>
                  <a:tcPr marL="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sz="1050" dirty="0" smtClean="0">
                          <a:solidFill>
                            <a:schemeClr val="tx1"/>
                          </a:solidFill>
                        </a:rPr>
                        <a:t>　（バス）</a:t>
                      </a:r>
                    </a:p>
                    <a:p>
                      <a:pPr marL="0" marR="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dirty="0" smtClean="0">
                        <a:solidFill>
                          <a:schemeClr val="tx1"/>
                        </a:solidFill>
                      </a:endParaRPr>
                    </a:p>
                  </a:txBody>
                  <a:tcPr marL="36000" marR="3600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361950" marR="0" indent="-361950" algn="l" defTabSz="914400" rtl="0" eaLnBrk="1" fontAlgn="auto" latinLnBrk="0" hangingPunct="1">
                        <a:lnSpc>
                          <a:spcPct val="100000"/>
                        </a:lnSpc>
                        <a:spcBef>
                          <a:spcPts val="0"/>
                        </a:spcBef>
                        <a:spcAft>
                          <a:spcPts val="0"/>
                        </a:spcAft>
                        <a:buClrTx/>
                        <a:buSzTx/>
                        <a:buFontTx/>
                        <a:buNone/>
                        <a:tabLst/>
                        <a:defRPr/>
                      </a:pPr>
                      <a:r>
                        <a:rPr kumimoji="1" lang="ja-JP" altLang="en-US" sz="1050" dirty="0" smtClean="0">
                          <a:solidFill>
                            <a:schemeClr val="tx1"/>
                          </a:solidFill>
                        </a:rPr>
                        <a:t>・バス路線・サービスの維持・向上が期待できる</a:t>
                      </a:r>
                      <a:endParaRPr kumimoji="1" lang="en-US" altLang="ja-JP" sz="105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smtClean="0">
                          <a:solidFill>
                            <a:schemeClr val="tx1"/>
                          </a:solidFill>
                        </a:rPr>
                        <a:t>・バス路線・サービスの低下を懸念する</a:t>
                      </a:r>
                      <a:endParaRPr kumimoji="1" lang="en-US" altLang="ja-JP" sz="105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smtClean="0">
                          <a:solidFill>
                            <a:schemeClr val="tx1"/>
                          </a:solidFill>
                        </a:rPr>
                        <a:t>・運転手等の意識の向上が期待できる</a:t>
                      </a:r>
                      <a:endParaRPr kumimoji="1" lang="en-US" altLang="ja-JP" sz="1050" dirty="0" smtClean="0">
                        <a:solidFill>
                          <a:schemeClr val="tx1"/>
                        </a:solidFill>
                      </a:endParaRPr>
                    </a:p>
                    <a:p>
                      <a:pPr marL="0" indent="0"/>
                      <a:r>
                        <a:rPr kumimoji="1" lang="ja-JP" altLang="en-US" sz="1050" dirty="0" smtClean="0">
                          <a:solidFill>
                            <a:schemeClr val="tx1"/>
                          </a:solidFill>
                        </a:rPr>
                        <a:t>・公営企業として経営改善や財政支援により維持すべき　など</a:t>
                      </a:r>
                    </a:p>
                  </a:txBody>
                  <a:tcPr marL="0" marR="3600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374115">
                <a:tc>
                  <a:txBody>
                    <a:bodyPr/>
                    <a:lstStyle/>
                    <a:p>
                      <a:pPr marL="0" marR="0" indent="0" algn="l" defTabSz="809625" rtl="0" eaLnBrk="1" fontAlgn="auto" latinLnBrk="0" hangingPunct="1">
                        <a:lnSpc>
                          <a:spcPct val="100000"/>
                        </a:lnSpc>
                        <a:spcBef>
                          <a:spcPts val="0"/>
                        </a:spcBef>
                        <a:spcAft>
                          <a:spcPts val="0"/>
                        </a:spcAft>
                        <a:buClrTx/>
                        <a:buSzTx/>
                        <a:buFontTx/>
                        <a:buNone/>
                        <a:tabLst/>
                        <a:defRPr/>
                      </a:pPr>
                      <a:endParaRPr kumimoji="1" lang="ja-JP" altLang="en-US" sz="1050" dirty="0" smtClean="0">
                        <a:solidFill>
                          <a:schemeClr val="tx1"/>
                        </a:solidFill>
                      </a:endParaRPr>
                    </a:p>
                  </a:txBody>
                  <a:tcPr marL="36000" marR="3600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809625" rtl="0" eaLnBrk="1" fontAlgn="auto" latinLnBrk="0" hangingPunct="1">
                        <a:lnSpc>
                          <a:spcPct val="100000"/>
                        </a:lnSpc>
                        <a:spcBef>
                          <a:spcPts val="0"/>
                        </a:spcBef>
                        <a:spcAft>
                          <a:spcPts val="0"/>
                        </a:spcAft>
                        <a:buClrTx/>
                        <a:buSzTx/>
                        <a:buFontTx/>
                        <a:buNone/>
                        <a:tabLst/>
                        <a:defRPr/>
                      </a:pPr>
                      <a:endParaRPr kumimoji="1" lang="ja-JP" altLang="en-US" sz="1050" dirty="0" smtClean="0">
                        <a:solidFill>
                          <a:schemeClr val="tx1"/>
                        </a:solidFill>
                      </a:endParaRPr>
                    </a:p>
                  </a:txBody>
                  <a:tcPr marL="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050" dirty="0" smtClean="0">
                        <a:solidFill>
                          <a:schemeClr val="tx1"/>
                        </a:solidFill>
                      </a:endParaRPr>
                    </a:p>
                  </a:txBody>
                  <a:tcPr marL="36000" marR="3600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809625" rtl="0" eaLnBrk="1" fontAlgn="auto" latinLnBrk="0" hangingPunct="1">
                        <a:lnSpc>
                          <a:spcPct val="100000"/>
                        </a:lnSpc>
                        <a:spcBef>
                          <a:spcPts val="0"/>
                        </a:spcBef>
                        <a:spcAft>
                          <a:spcPts val="0"/>
                        </a:spcAft>
                        <a:buClrTx/>
                        <a:buSzTx/>
                        <a:buFontTx/>
                        <a:buNone/>
                        <a:tabLst/>
                        <a:defRPr/>
                      </a:pPr>
                      <a:endParaRPr kumimoji="1" lang="ja-JP" altLang="en-US" sz="1050" dirty="0" smtClean="0">
                        <a:solidFill>
                          <a:schemeClr val="tx1"/>
                        </a:solidFill>
                      </a:endParaRPr>
                    </a:p>
                  </a:txBody>
                  <a:tcPr marL="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30" name="角丸四角形 29"/>
          <p:cNvSpPr/>
          <p:nvPr/>
        </p:nvSpPr>
        <p:spPr>
          <a:xfrm>
            <a:off x="1066800" y="4067175"/>
            <a:ext cx="3528000" cy="360000"/>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defTabSz="809625" fontAlgn="auto">
              <a:spcBef>
                <a:spcPts val="0"/>
              </a:spcBef>
              <a:spcAft>
                <a:spcPts val="0"/>
              </a:spcAft>
              <a:defRPr/>
            </a:pPr>
            <a:r>
              <a:rPr lang="ja-JP" altLang="en-US" sz="1050" dirty="0" smtClean="0">
                <a:solidFill>
                  <a:schemeClr val="tx1"/>
                </a:solidFill>
              </a:rPr>
              <a:t>民営化について</a:t>
            </a:r>
            <a:endParaRPr lang="en-US" altLang="ja-JP" sz="1050" dirty="0" smtClean="0">
              <a:solidFill>
                <a:schemeClr val="tx1"/>
              </a:solidFill>
            </a:endParaRPr>
          </a:p>
          <a:p>
            <a:pPr defTabSz="809625" fontAlgn="auto">
              <a:spcBef>
                <a:spcPts val="0"/>
              </a:spcBef>
              <a:spcAft>
                <a:spcPts val="0"/>
              </a:spcAft>
              <a:defRPr/>
            </a:pPr>
            <a:r>
              <a:rPr lang="ja-JP" altLang="en-US" sz="1050" dirty="0" smtClean="0">
                <a:solidFill>
                  <a:schemeClr val="tx1"/>
                </a:solidFill>
              </a:rPr>
              <a:t>肯定的</a:t>
            </a:r>
            <a:r>
              <a:rPr lang="ja-JP" altLang="en-US" sz="1050" dirty="0">
                <a:solidFill>
                  <a:schemeClr val="tx1"/>
                </a:solidFill>
              </a:rPr>
              <a:t>な</a:t>
            </a:r>
            <a:r>
              <a:rPr lang="ja-JP" altLang="en-US" sz="1050" dirty="0" smtClean="0">
                <a:solidFill>
                  <a:schemeClr val="tx1"/>
                </a:solidFill>
              </a:rPr>
              <a:t>ご意見の方　</a:t>
            </a:r>
            <a:r>
              <a:rPr lang="en-US" altLang="ja-JP" sz="1050" dirty="0" smtClean="0">
                <a:solidFill>
                  <a:schemeClr val="tx1"/>
                </a:solidFill>
              </a:rPr>
              <a:t>64.9%</a:t>
            </a:r>
            <a:r>
              <a:rPr lang="ja-JP" altLang="en-US" sz="1050" dirty="0" smtClean="0">
                <a:solidFill>
                  <a:schemeClr val="tx1"/>
                </a:solidFill>
                <a:latin typeface="ＭＳ ゴシック" panose="020B0609070205080204" pitchFamily="49" charset="-128"/>
                <a:ea typeface="ＭＳ ゴシック" panose="020B0609070205080204" pitchFamily="49" charset="-128"/>
              </a:rPr>
              <a:t>：</a:t>
            </a:r>
            <a:r>
              <a:rPr lang="ja-JP" altLang="en-US" sz="1050" dirty="0" smtClean="0">
                <a:solidFill>
                  <a:schemeClr val="tx1"/>
                </a:solidFill>
              </a:rPr>
              <a:t>否定的</a:t>
            </a:r>
            <a:r>
              <a:rPr lang="ja-JP" altLang="en-US" sz="1050" dirty="0">
                <a:solidFill>
                  <a:schemeClr val="tx1"/>
                </a:solidFill>
              </a:rPr>
              <a:t>なご意見の方　</a:t>
            </a:r>
            <a:r>
              <a:rPr lang="en-US" altLang="ja-JP" sz="1050" dirty="0" smtClean="0">
                <a:solidFill>
                  <a:schemeClr val="tx1"/>
                </a:solidFill>
              </a:rPr>
              <a:t>35.1%</a:t>
            </a:r>
            <a:endParaRPr lang="ja-JP" altLang="en-US" sz="1050" dirty="0">
              <a:solidFill>
                <a:schemeClr val="tx1"/>
              </a:solidFill>
            </a:endParaRPr>
          </a:p>
        </p:txBody>
      </p:sp>
      <p:sp>
        <p:nvSpPr>
          <p:cNvPr id="32" name="角丸四角形 31"/>
          <p:cNvSpPr/>
          <p:nvPr/>
        </p:nvSpPr>
        <p:spPr>
          <a:xfrm>
            <a:off x="4970400" y="4067175"/>
            <a:ext cx="3564000" cy="360000"/>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defTabSz="809625" fontAlgn="auto">
              <a:spcBef>
                <a:spcPts val="0"/>
              </a:spcBef>
              <a:spcAft>
                <a:spcPts val="0"/>
              </a:spcAft>
              <a:defRPr/>
            </a:pPr>
            <a:r>
              <a:rPr lang="ja-JP" altLang="en-US" sz="1050" dirty="0" smtClean="0">
                <a:solidFill>
                  <a:schemeClr val="tx1"/>
                </a:solidFill>
              </a:rPr>
              <a:t>民営化について</a:t>
            </a:r>
            <a:endParaRPr lang="en-US" altLang="ja-JP" sz="1050" dirty="0" smtClean="0">
              <a:solidFill>
                <a:schemeClr val="tx1"/>
              </a:solidFill>
            </a:endParaRPr>
          </a:p>
          <a:p>
            <a:pPr defTabSz="809625" fontAlgn="auto">
              <a:spcBef>
                <a:spcPts val="0"/>
              </a:spcBef>
              <a:spcAft>
                <a:spcPts val="0"/>
              </a:spcAft>
              <a:defRPr/>
            </a:pPr>
            <a:r>
              <a:rPr lang="ja-JP" altLang="en-US" sz="1050" dirty="0" smtClean="0">
                <a:solidFill>
                  <a:schemeClr val="tx1"/>
                </a:solidFill>
              </a:rPr>
              <a:t>肯定的</a:t>
            </a:r>
            <a:r>
              <a:rPr lang="ja-JP" altLang="en-US" sz="1050" dirty="0">
                <a:solidFill>
                  <a:schemeClr val="tx1"/>
                </a:solidFill>
              </a:rPr>
              <a:t>なご意見の</a:t>
            </a:r>
            <a:r>
              <a:rPr lang="ja-JP" altLang="en-US" sz="1050" dirty="0" smtClean="0">
                <a:solidFill>
                  <a:schemeClr val="tx1"/>
                </a:solidFill>
              </a:rPr>
              <a:t>方　</a:t>
            </a:r>
            <a:r>
              <a:rPr lang="en-US" altLang="ja-JP" sz="1050" dirty="0" smtClean="0">
                <a:solidFill>
                  <a:schemeClr val="tx1"/>
                </a:solidFill>
              </a:rPr>
              <a:t>60.2%</a:t>
            </a:r>
            <a:r>
              <a:rPr lang="ja-JP" altLang="en-US" sz="1050" dirty="0" smtClean="0">
                <a:solidFill>
                  <a:schemeClr val="tx1"/>
                </a:solidFill>
                <a:latin typeface="ＭＳ ゴシック" panose="020B0609070205080204" pitchFamily="49" charset="-128"/>
                <a:ea typeface="ＭＳ ゴシック" panose="020B0609070205080204" pitchFamily="49" charset="-128"/>
              </a:rPr>
              <a:t>：</a:t>
            </a:r>
            <a:r>
              <a:rPr lang="ja-JP" altLang="en-US" sz="1050" dirty="0" smtClean="0">
                <a:solidFill>
                  <a:schemeClr val="tx1"/>
                </a:solidFill>
              </a:rPr>
              <a:t> 否定的</a:t>
            </a:r>
            <a:r>
              <a:rPr lang="ja-JP" altLang="en-US" sz="1050" dirty="0">
                <a:solidFill>
                  <a:schemeClr val="tx1"/>
                </a:solidFill>
              </a:rPr>
              <a:t>なご意見の</a:t>
            </a:r>
            <a:r>
              <a:rPr lang="ja-JP" altLang="en-US" sz="1050" dirty="0" smtClean="0">
                <a:solidFill>
                  <a:schemeClr val="tx1"/>
                </a:solidFill>
              </a:rPr>
              <a:t>方　</a:t>
            </a:r>
            <a:r>
              <a:rPr lang="en-US" altLang="ja-JP" sz="1050" dirty="0" smtClean="0">
                <a:solidFill>
                  <a:schemeClr val="tx1"/>
                </a:solidFill>
              </a:rPr>
              <a:t>39.8%</a:t>
            </a:r>
            <a:endParaRPr lang="ja-JP" altLang="en-US" sz="1050" dirty="0">
              <a:solidFill>
                <a:schemeClr val="tx1"/>
              </a:solidFill>
            </a:endParaRPr>
          </a:p>
        </p:txBody>
      </p:sp>
      <p:graphicFrame>
        <p:nvGraphicFramePr>
          <p:cNvPr id="33" name="表 32"/>
          <p:cNvGraphicFramePr>
            <a:graphicFrameLocks noGrp="1"/>
          </p:cNvGraphicFramePr>
          <p:nvPr>
            <p:extLst>
              <p:ext uri="{D42A27DB-BD31-4B8C-83A1-F6EECF244321}">
                <p14:modId xmlns:p14="http://schemas.microsoft.com/office/powerpoint/2010/main" val="2304252597"/>
              </p:ext>
            </p:extLst>
          </p:nvPr>
        </p:nvGraphicFramePr>
        <p:xfrm>
          <a:off x="333508" y="6087400"/>
          <a:ext cx="8382000" cy="432000"/>
        </p:xfrm>
        <a:graphic>
          <a:graphicData uri="http://schemas.openxmlformats.org/drawingml/2006/table">
            <a:tbl>
              <a:tblPr firstRow="1" bandRow="1">
                <a:tableStyleId>{5940675A-B579-460E-94D1-54222C63F5DA}</a:tableStyleId>
              </a:tblPr>
              <a:tblGrid>
                <a:gridCol w="8382000"/>
              </a:tblGrid>
              <a:tr h="432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smtClean="0">
                          <a:solidFill>
                            <a:schemeClr val="bg1"/>
                          </a:solidFill>
                          <a:latin typeface="+mj-ea"/>
                          <a:ea typeface="+mn-ea"/>
                          <a:cs typeface="+mn-cs"/>
                        </a:rPr>
                        <a:t>平成</a:t>
                      </a:r>
                      <a:r>
                        <a:rPr kumimoji="1" lang="en-US" altLang="ja-JP" sz="1100" kern="1200" dirty="0" smtClean="0">
                          <a:solidFill>
                            <a:schemeClr val="bg1"/>
                          </a:solidFill>
                          <a:latin typeface="+mj-ea"/>
                          <a:ea typeface="+mn-ea"/>
                          <a:cs typeface="+mn-cs"/>
                        </a:rPr>
                        <a:t>25</a:t>
                      </a:r>
                      <a:r>
                        <a:rPr kumimoji="1" lang="ja-JP" altLang="en-US" sz="1100" kern="1200" dirty="0" smtClean="0">
                          <a:solidFill>
                            <a:schemeClr val="bg1"/>
                          </a:solidFill>
                          <a:latin typeface="+mj-ea"/>
                          <a:ea typeface="+mn-ea"/>
                          <a:cs typeface="+mn-cs"/>
                        </a:rPr>
                        <a:t>年５月　　</a:t>
                      </a:r>
                      <a:r>
                        <a:rPr lang="ja-JP" altLang="en-US" sz="1100" dirty="0" smtClean="0">
                          <a:solidFill>
                            <a:schemeClr val="bg1"/>
                          </a:solidFill>
                        </a:rPr>
                        <a:t>「大阪市高速鉄道事業及び中量軌道事業の廃止に関する条例案」</a:t>
                      </a:r>
                      <a:r>
                        <a:rPr lang="ja-JP" altLang="en-US" sz="1100" baseline="0" dirty="0" smtClean="0">
                          <a:solidFill>
                            <a:schemeClr val="bg1"/>
                          </a:solidFill>
                        </a:rPr>
                        <a:t> 及び </a:t>
                      </a:r>
                      <a:r>
                        <a:rPr lang="ja-JP" altLang="en-US" sz="1100" dirty="0" smtClean="0">
                          <a:solidFill>
                            <a:schemeClr val="bg1"/>
                          </a:solidFill>
                        </a:rPr>
                        <a:t>「大阪市自動車運送事業の廃止に関する条例案」</a:t>
                      </a:r>
                      <a:endParaRPr lang="en-US" altLang="ja-JP" sz="1100" dirty="0" smtClean="0">
                        <a:solidFill>
                          <a:schemeClr val="bg1"/>
                        </a:solidFill>
                      </a:endParaRPr>
                    </a:p>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bg1"/>
                          </a:solidFill>
                        </a:rPr>
                        <a:t>継続審査（２回目）</a:t>
                      </a:r>
                      <a:endParaRPr kumimoji="1" lang="ja-JP" altLang="en-US" sz="1100" dirty="0" smtClean="0">
                        <a:solidFill>
                          <a:schemeClr val="bg1"/>
                        </a:solidFill>
                      </a:endParaRPr>
                    </a:p>
                  </a:txBody>
                  <a:tcPr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r>
            </a:tbl>
          </a:graphicData>
        </a:graphic>
      </p:graphicFrame>
      <p:graphicFrame>
        <p:nvGraphicFramePr>
          <p:cNvPr id="37" name="表 36"/>
          <p:cNvGraphicFramePr>
            <a:graphicFrameLocks noGrp="1"/>
          </p:cNvGraphicFramePr>
          <p:nvPr>
            <p:extLst>
              <p:ext uri="{D42A27DB-BD31-4B8C-83A1-F6EECF244321}">
                <p14:modId xmlns:p14="http://schemas.microsoft.com/office/powerpoint/2010/main" val="4181286268"/>
              </p:ext>
            </p:extLst>
          </p:nvPr>
        </p:nvGraphicFramePr>
        <p:xfrm>
          <a:off x="852940" y="6557300"/>
          <a:ext cx="7861933" cy="288000"/>
        </p:xfrm>
        <a:graphic>
          <a:graphicData uri="http://schemas.openxmlformats.org/drawingml/2006/table">
            <a:tbl>
              <a:tblPr firstRow="1" bandRow="1">
                <a:tableStyleId>{5940675A-B579-460E-94D1-54222C63F5DA}</a:tableStyleId>
              </a:tblPr>
              <a:tblGrid>
                <a:gridCol w="7861933"/>
              </a:tblGrid>
              <a:tr h="288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50" kern="1200" dirty="0" smtClean="0">
                          <a:solidFill>
                            <a:schemeClr val="tx1"/>
                          </a:solidFill>
                          <a:latin typeface="+mj-ea"/>
                          <a:ea typeface="+mn-ea"/>
                          <a:cs typeface="+mn-cs"/>
                        </a:rPr>
                        <a:t>平成</a:t>
                      </a:r>
                      <a:r>
                        <a:rPr kumimoji="1" lang="en-US" altLang="ja-JP" sz="1050" kern="1200" dirty="0" smtClean="0">
                          <a:solidFill>
                            <a:schemeClr val="tx1"/>
                          </a:solidFill>
                          <a:latin typeface="+mj-ea"/>
                          <a:ea typeface="+mn-ea"/>
                          <a:cs typeface="+mn-cs"/>
                        </a:rPr>
                        <a:t>25</a:t>
                      </a:r>
                      <a:r>
                        <a:rPr kumimoji="1" lang="ja-JP" altLang="en-US" sz="1050" kern="1200" dirty="0" smtClean="0">
                          <a:solidFill>
                            <a:schemeClr val="tx1"/>
                          </a:solidFill>
                          <a:latin typeface="+mj-ea"/>
                          <a:ea typeface="+mn-ea"/>
                          <a:cs typeface="+mn-cs"/>
                        </a:rPr>
                        <a:t>年８～９月　　市民・お客さまとの</a:t>
                      </a:r>
                      <a:r>
                        <a:rPr kumimoji="1" lang="ja-JP" altLang="en-US" sz="1050" b="0" dirty="0" smtClean="0"/>
                        <a:t>意見交換会を開催</a:t>
                      </a:r>
                      <a:r>
                        <a:rPr lang="ja-JP" altLang="en-US" sz="1050" dirty="0" smtClean="0"/>
                        <a:t>　</a:t>
                      </a:r>
                      <a:r>
                        <a:rPr lang="ja-JP" altLang="en-US" sz="1050" dirty="0" smtClean="0">
                          <a:latin typeface="+mn-ea"/>
                          <a:ea typeface="+mn-ea"/>
                        </a:rPr>
                        <a:t>（７回開催、</a:t>
                      </a:r>
                      <a:r>
                        <a:rPr lang="en-US" altLang="ja-JP" sz="1050" dirty="0" smtClean="0">
                          <a:latin typeface="+mn-ea"/>
                          <a:ea typeface="+mn-ea"/>
                        </a:rPr>
                        <a:t>276</a:t>
                      </a:r>
                      <a:r>
                        <a:rPr lang="ja-JP" altLang="en-US" sz="1050" dirty="0" smtClean="0">
                          <a:latin typeface="+mn-ea"/>
                          <a:ea typeface="+mn-ea"/>
                        </a:rPr>
                        <a:t>名の参加） </a:t>
                      </a:r>
                      <a:endParaRPr kumimoji="1" lang="ja-JP" altLang="en-US" sz="1200" dirty="0" smtClean="0"/>
                    </a:p>
                  </a:txBody>
                  <a:tcPr marT="0"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38" name="ホームベース 37"/>
          <p:cNvSpPr/>
          <p:nvPr/>
        </p:nvSpPr>
        <p:spPr>
          <a:xfrm rot="5400000">
            <a:off x="401372" y="6561600"/>
            <a:ext cx="288000" cy="304800"/>
          </a:xfrm>
          <a:prstGeom prst="homePlate">
            <a:avLst>
              <a:gd name="adj" fmla="val 75000"/>
            </a:avLst>
          </a:prstGeom>
          <a:solidFill>
            <a:schemeClr val="accent2">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6698548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1"/>
          <p:cNvSpPr>
            <a:spLocks noGrp="1"/>
          </p:cNvSpPr>
          <p:nvPr>
            <p:ph type="sldNum" sz="quarter" idx="11"/>
          </p:nvPr>
        </p:nvSpPr>
        <p:spPr>
          <a:xfrm>
            <a:off x="7010400" y="6400800"/>
            <a:ext cx="2133600" cy="457200"/>
          </a:xfrm>
          <a:noFill/>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fld id="{EAAC96AB-1936-48F5-A4E6-9056725021F6}" type="slidenum">
              <a:rPr kumimoji="0" lang="en-US" altLang="ja-JP" smtClean="0">
                <a:solidFill>
                  <a:srgbClr val="000000"/>
                </a:solidFill>
                <a:latin typeface="Arial Black" pitchFamily="34" charset="0"/>
              </a:rPr>
              <a:pPr eaLnBrk="1" hangingPunct="1"/>
              <a:t>2</a:t>
            </a:fld>
            <a:endParaRPr kumimoji="0" lang="en-US" altLang="ja-JP" dirty="0" smtClean="0">
              <a:solidFill>
                <a:srgbClr val="000000"/>
              </a:solidFill>
              <a:latin typeface="Arial Black" pitchFamily="34" charset="0"/>
            </a:endParaRPr>
          </a:p>
        </p:txBody>
      </p:sp>
      <p:graphicFrame>
        <p:nvGraphicFramePr>
          <p:cNvPr id="6" name="表 5"/>
          <p:cNvGraphicFramePr>
            <a:graphicFrameLocks noGrp="1"/>
          </p:cNvGraphicFramePr>
          <p:nvPr>
            <p:extLst>
              <p:ext uri="{D42A27DB-BD31-4B8C-83A1-F6EECF244321}">
                <p14:modId xmlns:p14="http://schemas.microsoft.com/office/powerpoint/2010/main" val="1672778446"/>
              </p:ext>
            </p:extLst>
          </p:nvPr>
        </p:nvGraphicFramePr>
        <p:xfrm>
          <a:off x="457200" y="3659295"/>
          <a:ext cx="8382000" cy="576000"/>
        </p:xfrm>
        <a:graphic>
          <a:graphicData uri="http://schemas.openxmlformats.org/drawingml/2006/table">
            <a:tbl>
              <a:tblPr firstRow="1" bandRow="1">
                <a:tableStyleId>{5940675A-B579-460E-94D1-54222C63F5DA}</a:tableStyleId>
              </a:tblPr>
              <a:tblGrid>
                <a:gridCol w="8382000"/>
              </a:tblGrid>
              <a:tr h="288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smtClean="0">
                          <a:solidFill>
                            <a:schemeClr val="tx1"/>
                          </a:solidFill>
                          <a:latin typeface="+mj-ea"/>
                          <a:ea typeface="+mn-ea"/>
                          <a:cs typeface="+mn-cs"/>
                        </a:rPr>
                        <a:t>平成</a:t>
                      </a:r>
                      <a:r>
                        <a:rPr kumimoji="1" lang="en-US" altLang="ja-JP" sz="1100" kern="1200" dirty="0" smtClean="0">
                          <a:solidFill>
                            <a:schemeClr val="tx1"/>
                          </a:solidFill>
                          <a:latin typeface="+mj-ea"/>
                          <a:ea typeface="+mn-ea"/>
                          <a:cs typeface="+mn-cs"/>
                        </a:rPr>
                        <a:t>26</a:t>
                      </a:r>
                      <a:r>
                        <a:rPr kumimoji="1" lang="ja-JP" altLang="en-US" sz="1100" kern="1200" dirty="0" smtClean="0">
                          <a:solidFill>
                            <a:schemeClr val="tx1"/>
                          </a:solidFill>
                          <a:latin typeface="+mj-ea"/>
                          <a:ea typeface="+mn-ea"/>
                          <a:cs typeface="+mn-cs"/>
                        </a:rPr>
                        <a:t>年</a:t>
                      </a:r>
                      <a:r>
                        <a:rPr kumimoji="1" lang="en-US" altLang="ja-JP" sz="1100" kern="1200" dirty="0" smtClean="0">
                          <a:solidFill>
                            <a:schemeClr val="tx1"/>
                          </a:solidFill>
                          <a:latin typeface="+mj-ea"/>
                          <a:ea typeface="+mn-ea"/>
                          <a:cs typeface="+mn-cs"/>
                        </a:rPr>
                        <a:t>11</a:t>
                      </a:r>
                      <a:r>
                        <a:rPr kumimoji="1" lang="ja-JP" altLang="en-US" sz="1100" kern="1200" dirty="0" smtClean="0">
                          <a:solidFill>
                            <a:schemeClr val="tx1"/>
                          </a:solidFill>
                          <a:latin typeface="+mj-ea"/>
                          <a:ea typeface="+mn-ea"/>
                          <a:cs typeface="+mn-cs"/>
                        </a:rPr>
                        <a:t>月　　</a:t>
                      </a:r>
                      <a:r>
                        <a:rPr lang="ja-JP" altLang="en-US" sz="1100" b="0" dirty="0" smtClean="0">
                          <a:solidFill>
                            <a:schemeClr val="tx1"/>
                          </a:solidFill>
                        </a:rPr>
                        <a:t>「バス事業民営化推進プラン（案）（大阪シティバス㈱</a:t>
                      </a:r>
                      <a:r>
                        <a:rPr lang="ja-JP" altLang="en-US" sz="1100" b="0" dirty="0" err="1" smtClean="0">
                          <a:solidFill>
                            <a:schemeClr val="tx1"/>
                          </a:solidFill>
                        </a:rPr>
                        <a:t>への</a:t>
                      </a:r>
                      <a:r>
                        <a:rPr lang="ja-JP" altLang="en-US" sz="1100" b="0" dirty="0" smtClean="0">
                          <a:solidFill>
                            <a:schemeClr val="tx1"/>
                          </a:solidFill>
                        </a:rPr>
                        <a:t>一括譲渡によるスキームについて）」 策定 </a:t>
                      </a:r>
                      <a:endParaRPr lang="en-US" altLang="ja-JP" sz="1100" b="0" dirty="0" smtClean="0">
                        <a:solidFill>
                          <a:schemeClr val="tx1"/>
                        </a:solidFill>
                      </a:endParaRP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r>
              <a:tr h="288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050" dirty="0" smtClean="0"/>
                        <a:t>　議会での議論を踏まえ、地下鉄との一体性や連携を確保するため、大阪シティバス㈱へ一括譲渡するスキームとした。</a:t>
                      </a:r>
                      <a:endParaRPr kumimoji="1" lang="ja-JP" altLang="en-US" sz="105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graphicFrame>
        <p:nvGraphicFramePr>
          <p:cNvPr id="10" name="表 9"/>
          <p:cNvGraphicFramePr>
            <a:graphicFrameLocks noGrp="1"/>
          </p:cNvGraphicFramePr>
          <p:nvPr>
            <p:extLst>
              <p:ext uri="{D42A27DB-BD31-4B8C-83A1-F6EECF244321}">
                <p14:modId xmlns:p14="http://schemas.microsoft.com/office/powerpoint/2010/main" val="3548727467"/>
              </p:ext>
            </p:extLst>
          </p:nvPr>
        </p:nvGraphicFramePr>
        <p:xfrm>
          <a:off x="457199" y="4293846"/>
          <a:ext cx="8382001" cy="2073600"/>
        </p:xfrm>
        <a:graphic>
          <a:graphicData uri="http://schemas.openxmlformats.org/drawingml/2006/table">
            <a:tbl>
              <a:tblPr firstRow="1" bandRow="1">
                <a:tableStyleId>{5940675A-B579-460E-94D1-54222C63F5DA}</a:tableStyleId>
              </a:tblPr>
              <a:tblGrid>
                <a:gridCol w="2560319"/>
                <a:gridCol w="2550278"/>
                <a:gridCol w="838200"/>
                <a:gridCol w="2433204"/>
              </a:tblGrid>
              <a:tr h="432000">
                <a:tc gridSpan="4">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smtClean="0">
                          <a:solidFill>
                            <a:schemeClr val="bg1"/>
                          </a:solidFill>
                          <a:latin typeface="+mj-ea"/>
                          <a:ea typeface="+mn-ea"/>
                          <a:cs typeface="+mn-cs"/>
                        </a:rPr>
                        <a:t>平成</a:t>
                      </a:r>
                      <a:r>
                        <a:rPr kumimoji="1" lang="en-US" altLang="ja-JP" sz="1100" kern="1200" dirty="0" smtClean="0">
                          <a:solidFill>
                            <a:schemeClr val="bg1"/>
                          </a:solidFill>
                          <a:latin typeface="+mj-ea"/>
                          <a:ea typeface="+mn-ea"/>
                          <a:cs typeface="+mn-cs"/>
                        </a:rPr>
                        <a:t>26</a:t>
                      </a:r>
                      <a:r>
                        <a:rPr kumimoji="1" lang="ja-JP" altLang="en-US" sz="1100" kern="1200" dirty="0" smtClean="0">
                          <a:solidFill>
                            <a:schemeClr val="bg1"/>
                          </a:solidFill>
                          <a:latin typeface="+mj-ea"/>
                          <a:ea typeface="+mn-ea"/>
                          <a:cs typeface="+mn-cs"/>
                        </a:rPr>
                        <a:t>年</a:t>
                      </a:r>
                      <a:r>
                        <a:rPr kumimoji="1" lang="en-US" altLang="ja-JP" sz="1100" kern="1200" dirty="0" smtClean="0">
                          <a:solidFill>
                            <a:schemeClr val="bg1"/>
                          </a:solidFill>
                          <a:latin typeface="+mj-ea"/>
                          <a:ea typeface="+mn-ea"/>
                          <a:cs typeface="+mn-cs"/>
                        </a:rPr>
                        <a:t>11</a:t>
                      </a:r>
                      <a:r>
                        <a:rPr kumimoji="1" lang="ja-JP" altLang="en-US" sz="1100" kern="1200" dirty="0" smtClean="0">
                          <a:solidFill>
                            <a:schemeClr val="bg1"/>
                          </a:solidFill>
                          <a:latin typeface="+mj-ea"/>
                          <a:ea typeface="+mn-ea"/>
                          <a:cs typeface="+mn-cs"/>
                        </a:rPr>
                        <a:t>月　　</a:t>
                      </a:r>
                      <a:r>
                        <a:rPr lang="ja-JP" altLang="en-US" sz="1100" dirty="0" smtClean="0">
                          <a:solidFill>
                            <a:schemeClr val="bg1"/>
                          </a:solidFill>
                        </a:rPr>
                        <a:t>「大阪市高速鉄道事業及び中量軌道事業の廃止に関する条例案」</a:t>
                      </a:r>
                      <a:r>
                        <a:rPr lang="ja-JP" altLang="en-US" sz="1100" baseline="0" dirty="0" smtClean="0">
                          <a:solidFill>
                            <a:schemeClr val="bg1"/>
                          </a:solidFill>
                        </a:rPr>
                        <a:t> 及び </a:t>
                      </a:r>
                      <a:r>
                        <a:rPr lang="ja-JP" altLang="en-US" sz="1100" dirty="0" smtClean="0">
                          <a:solidFill>
                            <a:schemeClr val="bg1"/>
                          </a:solidFill>
                        </a:rPr>
                        <a:t>「大阪市自動車運送事業の廃止に関する条例案」　</a:t>
                      </a:r>
                      <a:endParaRPr lang="en-US" altLang="ja-JP" sz="1100" dirty="0" smtClean="0">
                        <a:solidFill>
                          <a:schemeClr val="bg1"/>
                        </a:solidFill>
                      </a:endParaRPr>
                    </a:p>
                    <a:p>
                      <a:pPr marL="0" marR="0" indent="0" algn="r" defTabSz="914400" rtl="0" eaLnBrk="1" fontAlgn="auto" latinLnBrk="0" hangingPunct="1">
                        <a:lnSpc>
                          <a:spcPct val="100000"/>
                        </a:lnSpc>
                        <a:spcBef>
                          <a:spcPts val="0"/>
                        </a:spcBef>
                        <a:spcAft>
                          <a:spcPts val="0"/>
                        </a:spcAft>
                        <a:buClrTx/>
                        <a:buSzTx/>
                        <a:buFontTx/>
                        <a:buNone/>
                        <a:tabLst/>
                        <a:defRPr/>
                      </a:pPr>
                      <a:r>
                        <a:rPr lang="ja-JP" altLang="en-US" sz="1100" dirty="0" smtClean="0">
                          <a:solidFill>
                            <a:schemeClr val="bg1"/>
                          </a:solidFill>
                        </a:rPr>
                        <a:t>否決（１回目）</a:t>
                      </a:r>
                      <a:endParaRPr kumimoji="1" lang="ja-JP" altLang="en-US" sz="1100" dirty="0">
                        <a:solidFill>
                          <a:schemeClr val="bg1"/>
                        </a:solidFill>
                      </a:endParaRP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205200">
                <a:tc gridSpan="4">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smtClean="0"/>
                        <a:t>（主な否決理由）</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050" b="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050" b="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r>
              <a:tr h="2052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smtClean="0"/>
                        <a:t>・白紙委任となる条例案は認められない　　</a:t>
                      </a:r>
                      <a:r>
                        <a:rPr kumimoji="1" lang="ja-JP" altLang="en-US" sz="1050" kern="1200" dirty="0" smtClean="0">
                          <a:solidFill>
                            <a:schemeClr val="tx1"/>
                          </a:solidFill>
                          <a:latin typeface="+mj-ea"/>
                          <a:ea typeface="+mn-ea"/>
                          <a:cs typeface="+mn-cs"/>
                        </a:rPr>
                        <a:t>　</a:t>
                      </a:r>
                      <a:endParaRPr kumimoji="1" lang="ja-JP" altLang="en-US" sz="1050" b="0" dirty="0" smtClean="0"/>
                    </a:p>
                  </a:txBody>
                  <a:tcPr marL="108000" marR="36000" marT="0" marB="0" anchor="ctr">
                    <a:lnL w="12700" cap="flat" cmpd="sng" algn="ctr">
                      <a:solidFill>
                        <a:schemeClr val="tx1"/>
                      </a:solidFill>
                      <a:prstDash val="solid"/>
                      <a:round/>
                      <a:headEnd type="none" w="med" len="med"/>
                      <a:tailEnd type="none" w="med" len="med"/>
                    </a:lnL>
                    <a:lnR w="12700" cap="flat" cmpd="sng" algn="ctr">
                      <a:noFill/>
                      <a:prstDash val="sysDot"/>
                      <a:round/>
                      <a:headEnd type="none" w="med" len="med"/>
                      <a:tailEnd type="none" w="med" len="med"/>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smtClean="0"/>
                        <a:t>・新規事業の具体的な中身が見えてこない</a:t>
                      </a:r>
                    </a:p>
                  </a:txBody>
                  <a:tcPr marL="36000" marR="36000" marT="0" marB="0" anchor="ctr">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smtClean="0"/>
                        <a:t>・地下鉄のデューデリジェンス内容が明らかではない</a:t>
                      </a:r>
                      <a:endParaRPr kumimoji="1" lang="en-US" altLang="ja-JP" sz="1050" b="0" dirty="0" smtClean="0"/>
                    </a:p>
                  </a:txBody>
                  <a:tcPr marL="72000" marR="0" marT="0" marB="0" anchor="ctr">
                    <a:lnL w="12700" cap="flat" cmpd="sng" algn="ctr">
                      <a:no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r>
              <a:tr h="2052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smtClean="0"/>
                        <a:t>・現状のバス路線すら守られる保証はない</a:t>
                      </a:r>
                      <a:r>
                        <a:rPr kumimoji="1" lang="ja-JP" altLang="en-US" sz="1050" b="0" baseline="0" dirty="0" smtClean="0"/>
                        <a:t> </a:t>
                      </a:r>
                      <a:endParaRPr kumimoji="1" lang="ja-JP" altLang="en-US" sz="1050" b="0" dirty="0" smtClean="0"/>
                    </a:p>
                  </a:txBody>
                  <a:tcPr marL="108000" marR="36000" marT="0" marB="0" anchor="ctr">
                    <a:lnL w="12700" cap="flat" cmpd="sng" algn="ctr">
                      <a:solidFill>
                        <a:schemeClr val="tx1"/>
                      </a:solidFill>
                      <a:prstDash val="solid"/>
                      <a:round/>
                      <a:headEnd type="none" w="med" len="med"/>
                      <a:tailEnd type="none" w="med" len="med"/>
                    </a:lnL>
                    <a:lnR w="12700" cap="flat" cmpd="sng" algn="ctr">
                      <a:noFill/>
                      <a:prstDash val="sysDot"/>
                      <a:round/>
                      <a:headEnd type="none" w="med" len="med"/>
                      <a:tailEnd type="none" w="med" len="med"/>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smtClean="0"/>
                        <a:t>・大阪シティバス㈱の資産・資本・経営体制に課題がある</a:t>
                      </a:r>
                      <a:endParaRPr kumimoji="1" lang="en-US" altLang="ja-JP" sz="1050" b="0" dirty="0" smtClean="0"/>
                    </a:p>
                  </a:txBody>
                  <a:tcPr marL="36000" marR="36000" marT="0" marB="0" anchor="ctr">
                    <a:lnL w="12700" cap="flat" cmpd="sng" algn="ctr">
                      <a:noFill/>
                      <a:prstDash val="sysDot"/>
                      <a:round/>
                      <a:headEnd type="none" w="med" len="med"/>
                      <a:tailEnd type="none" w="med" len="med"/>
                    </a:lnL>
                    <a:lnR w="12700" cap="flat" cmpd="sng" algn="ctr">
                      <a:noFill/>
                      <a:prstDash val="solid"/>
                      <a:round/>
                      <a:headEnd type="none" w="med" len="med"/>
                      <a:tailEnd type="none" w="med" len="med"/>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050" b="0" dirty="0" smtClean="0"/>
                    </a:p>
                  </a:txBody>
                  <a:tcPr marL="36000" marR="360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dirty="0" smtClean="0"/>
                    </a:p>
                  </a:txBody>
                  <a:tcPr marL="36000" marR="3600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tcPr>
                </a:tc>
              </a:tr>
              <a:tr h="205200">
                <a:tc grid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50" kern="1200" dirty="0" smtClean="0">
                          <a:solidFill>
                            <a:schemeClr val="tx1"/>
                          </a:solidFill>
                          <a:latin typeface="+mj-ea"/>
                          <a:ea typeface="+mn-ea"/>
                          <a:cs typeface="+mn-cs"/>
                        </a:rPr>
                        <a:t>・私鉄に拡大すると公約していた敬老パスについて、プラン（案）にうたわれていない</a:t>
                      </a:r>
                      <a:endParaRPr kumimoji="1" lang="en-US" altLang="ja-JP" sz="1050" kern="1200" dirty="0" smtClean="0">
                        <a:solidFill>
                          <a:schemeClr val="tx1"/>
                        </a:solidFill>
                        <a:latin typeface="+mn-lt"/>
                        <a:ea typeface="+mn-ea"/>
                        <a:cs typeface="+mn-cs"/>
                      </a:endParaRPr>
                    </a:p>
                  </a:txBody>
                  <a:tcPr marL="108000" marR="36000" marT="0" marB="0" anchor="ctr">
                    <a:lnL w="12700" cap="flat" cmpd="sng" algn="ctr">
                      <a:solidFill>
                        <a:schemeClr val="tx1"/>
                      </a:solidFill>
                      <a:prstDash val="solid"/>
                      <a:round/>
                      <a:headEnd type="none" w="med" len="med"/>
                      <a:tailEnd type="none" w="med" len="med"/>
                    </a:lnL>
                    <a:lnR w="12700" cap="flat" cmpd="sng" algn="ctr">
                      <a:noFill/>
                      <a:prstDash val="sysDot"/>
                      <a:round/>
                      <a:headEnd type="none" w="med" len="med"/>
                      <a:tailEnd type="none" w="med" len="med"/>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dirty="0" smtClean="0"/>
                    </a:p>
                  </a:txBody>
                  <a:tcPr marL="36000" marR="36000" marT="0" marB="0" anchor="ctr">
                    <a:lnL w="12700" cap="flat" cmpd="sng" algn="ctr">
                      <a:noFill/>
                      <a:prstDash val="sysDot"/>
                      <a:round/>
                      <a:headEnd type="none" w="med" len="med"/>
                      <a:tailEnd type="none" w="med" len="med"/>
                    </a:lnL>
                    <a:lnR w="12700" cap="flat" cmpd="sng" algn="ctr">
                      <a:noFill/>
                      <a:prstDash val="solid"/>
                      <a:round/>
                      <a:headEnd type="none" w="med" len="med"/>
                      <a:tailEnd type="none" w="med" len="med"/>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dirty="0" smtClean="0"/>
                    </a:p>
                  </a:txBody>
                  <a:tcPr marL="36000" marR="3600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tcPr>
                </a:tc>
              </a:tr>
              <a:tr h="205200">
                <a:tc gridSpan="4">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50" kern="1200" dirty="0" smtClean="0">
                          <a:solidFill>
                            <a:schemeClr val="tx1"/>
                          </a:solidFill>
                          <a:latin typeface="+mj-ea"/>
                          <a:ea typeface="+mn-ea"/>
                          <a:cs typeface="+mn-cs"/>
                        </a:rPr>
                        <a:t>・コンプライアンス体制に課題がある</a:t>
                      </a:r>
                      <a:r>
                        <a:rPr kumimoji="1" lang="ja-JP" altLang="en-US" sz="1050" b="0" kern="1200" dirty="0" smtClean="0">
                          <a:solidFill>
                            <a:schemeClr val="tx1"/>
                          </a:solidFill>
                          <a:latin typeface="+mn-lt"/>
                          <a:ea typeface="+mn-ea"/>
                          <a:cs typeface="+mn-cs"/>
                        </a:rPr>
                        <a:t>　　　　　　　　　　　　　　　　　　　　　　　　　　　　　　　　　　　　　　　　　　　　　　　　　　　　　　　　　　　　　　　　など</a:t>
                      </a:r>
                      <a:endParaRPr kumimoji="1" lang="ja-JP" altLang="en-US" sz="1050" b="0" dirty="0" smtClean="0"/>
                    </a:p>
                  </a:txBody>
                  <a:tcPr marL="108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ysDot"/>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050" b="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050" b="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r>
              <a:tr h="205200">
                <a:tc gridSpan="4">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smtClean="0"/>
                        <a:t>（民営化に対する意見）</a:t>
                      </a:r>
                    </a:p>
                  </a:txBody>
                  <a:tcPr marL="108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ysDot"/>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205200">
                <a:tc gridSpan="4">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smtClean="0"/>
                        <a:t>・交通事業の民営化に決して反対するものではない</a:t>
                      </a:r>
                    </a:p>
                  </a:txBody>
                  <a:tcPr marL="108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ysDot"/>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205200">
                <a:tc gridSpan="4">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smtClean="0"/>
                        <a:t>・これで民営化議論は終わりではなく、今日が新たなスタートであり、引き続き交通局と真剣に議論していく</a:t>
                      </a:r>
                    </a:p>
                  </a:txBody>
                  <a:tcPr marL="108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bl>
          </a:graphicData>
        </a:graphic>
      </p:graphicFrame>
      <p:graphicFrame>
        <p:nvGraphicFramePr>
          <p:cNvPr id="11" name="表 10"/>
          <p:cNvGraphicFramePr>
            <a:graphicFrameLocks noGrp="1"/>
          </p:cNvGraphicFramePr>
          <p:nvPr>
            <p:extLst>
              <p:ext uri="{D42A27DB-BD31-4B8C-83A1-F6EECF244321}">
                <p14:modId xmlns:p14="http://schemas.microsoft.com/office/powerpoint/2010/main" val="565918841"/>
              </p:ext>
            </p:extLst>
          </p:nvPr>
        </p:nvGraphicFramePr>
        <p:xfrm>
          <a:off x="442478" y="6426000"/>
          <a:ext cx="8396722" cy="432000"/>
        </p:xfrm>
        <a:graphic>
          <a:graphicData uri="http://schemas.openxmlformats.org/drawingml/2006/table">
            <a:tbl>
              <a:tblPr firstRow="1" bandRow="1">
                <a:tableStyleId>{5940675A-B579-460E-94D1-54222C63F5DA}</a:tableStyleId>
              </a:tblPr>
              <a:tblGrid>
                <a:gridCol w="8396722"/>
              </a:tblGrid>
              <a:tr h="432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smtClean="0">
                          <a:solidFill>
                            <a:schemeClr val="bg1"/>
                          </a:solidFill>
                          <a:latin typeface="+mj-ea"/>
                          <a:ea typeface="+mn-ea"/>
                          <a:cs typeface="+mn-cs"/>
                        </a:rPr>
                        <a:t>平成</a:t>
                      </a:r>
                      <a:r>
                        <a:rPr kumimoji="1" lang="en-US" altLang="ja-JP" sz="1100" kern="1200" dirty="0" smtClean="0">
                          <a:solidFill>
                            <a:schemeClr val="bg1"/>
                          </a:solidFill>
                          <a:latin typeface="+mj-ea"/>
                          <a:ea typeface="+mn-ea"/>
                          <a:cs typeface="+mn-cs"/>
                        </a:rPr>
                        <a:t>27</a:t>
                      </a:r>
                      <a:r>
                        <a:rPr kumimoji="1" lang="ja-JP" altLang="en-US" sz="1100" kern="1200" dirty="0" smtClean="0">
                          <a:solidFill>
                            <a:schemeClr val="bg1"/>
                          </a:solidFill>
                          <a:latin typeface="+mj-ea"/>
                          <a:ea typeface="+mn-ea"/>
                          <a:cs typeface="+mn-cs"/>
                        </a:rPr>
                        <a:t>年２月　　</a:t>
                      </a:r>
                      <a:r>
                        <a:rPr lang="ja-JP" altLang="en-US" sz="1100" dirty="0" smtClean="0">
                          <a:solidFill>
                            <a:schemeClr val="bg1"/>
                          </a:solidFill>
                        </a:rPr>
                        <a:t>「大阪市高速鉄道事業及び中量軌道事業の廃止に関する条例案」</a:t>
                      </a:r>
                      <a:r>
                        <a:rPr lang="ja-JP" altLang="en-US" sz="1100" baseline="0" dirty="0" smtClean="0">
                          <a:solidFill>
                            <a:schemeClr val="bg1"/>
                          </a:solidFill>
                        </a:rPr>
                        <a:t> 及び </a:t>
                      </a:r>
                      <a:r>
                        <a:rPr lang="ja-JP" altLang="en-US" sz="1100" dirty="0" smtClean="0">
                          <a:solidFill>
                            <a:schemeClr val="bg1"/>
                          </a:solidFill>
                        </a:rPr>
                        <a:t>「大阪市自動車運送事業の廃止に関する条例案」　</a:t>
                      </a:r>
                      <a:endParaRPr lang="en-US" altLang="ja-JP" sz="1100" dirty="0" smtClean="0">
                        <a:solidFill>
                          <a:schemeClr val="bg1"/>
                        </a:solidFill>
                      </a:endParaRPr>
                    </a:p>
                    <a:p>
                      <a:pPr marL="0" marR="0" indent="0" algn="r" defTabSz="914400" rtl="0" eaLnBrk="1" fontAlgn="auto" latinLnBrk="0" hangingPunct="1">
                        <a:lnSpc>
                          <a:spcPct val="100000"/>
                        </a:lnSpc>
                        <a:spcBef>
                          <a:spcPts val="0"/>
                        </a:spcBef>
                        <a:spcAft>
                          <a:spcPts val="0"/>
                        </a:spcAft>
                        <a:buClrTx/>
                        <a:buSzTx/>
                        <a:buFontTx/>
                        <a:buNone/>
                        <a:tabLst/>
                        <a:defRPr/>
                      </a:pPr>
                      <a:r>
                        <a:rPr lang="ja-JP" altLang="en-US" sz="1100" dirty="0" smtClean="0">
                          <a:solidFill>
                            <a:schemeClr val="bg1"/>
                          </a:solidFill>
                        </a:rPr>
                        <a:t>再上程　⇒　否決（２回目）</a:t>
                      </a:r>
                      <a:endParaRPr kumimoji="1" lang="ja-JP" altLang="en-US" sz="1100" dirty="0" smtClean="0">
                        <a:solidFill>
                          <a:schemeClr val="bg1"/>
                        </a:solidFill>
                      </a:endParaRP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r>
            </a:tbl>
          </a:graphicData>
        </a:graphic>
      </p:graphicFrame>
      <p:graphicFrame>
        <p:nvGraphicFramePr>
          <p:cNvPr id="14" name="表 13"/>
          <p:cNvGraphicFramePr>
            <a:graphicFrameLocks noGrp="1"/>
          </p:cNvGraphicFramePr>
          <p:nvPr>
            <p:extLst>
              <p:ext uri="{D42A27DB-BD31-4B8C-83A1-F6EECF244321}">
                <p14:modId xmlns:p14="http://schemas.microsoft.com/office/powerpoint/2010/main" val="2339261908"/>
              </p:ext>
            </p:extLst>
          </p:nvPr>
        </p:nvGraphicFramePr>
        <p:xfrm>
          <a:off x="976800" y="2797464"/>
          <a:ext cx="7862400" cy="803280"/>
        </p:xfrm>
        <a:graphic>
          <a:graphicData uri="http://schemas.openxmlformats.org/drawingml/2006/table">
            <a:tbl>
              <a:tblPr firstRow="1" bandRow="1">
                <a:tableStyleId>{5940675A-B579-460E-94D1-54222C63F5DA}</a:tableStyleId>
              </a:tblPr>
              <a:tblGrid>
                <a:gridCol w="643288"/>
                <a:gridCol w="7219112"/>
              </a:tblGrid>
              <a:tr h="113003">
                <a:tc gridSpan="2">
                  <a:txBody>
                    <a:bodyPr/>
                    <a:lstStyle/>
                    <a:p>
                      <a:r>
                        <a:rPr kumimoji="1" lang="ja-JP" altLang="en-US" sz="1100" kern="1200" dirty="0" smtClean="0">
                          <a:solidFill>
                            <a:schemeClr val="tx1"/>
                          </a:solidFill>
                          <a:latin typeface="+mj-ea"/>
                          <a:ea typeface="+mn-ea"/>
                          <a:cs typeface="+mn-cs"/>
                        </a:rPr>
                        <a:t>平成</a:t>
                      </a:r>
                      <a:r>
                        <a:rPr kumimoji="1" lang="en-US" altLang="ja-JP" sz="1100" kern="1200" dirty="0" smtClean="0">
                          <a:solidFill>
                            <a:schemeClr val="tx1"/>
                          </a:solidFill>
                          <a:latin typeface="+mj-ea"/>
                          <a:ea typeface="+mn-ea"/>
                          <a:cs typeface="+mn-cs"/>
                        </a:rPr>
                        <a:t>26</a:t>
                      </a:r>
                      <a:r>
                        <a:rPr kumimoji="1" lang="ja-JP" altLang="en-US" sz="1100" kern="1200" dirty="0" smtClean="0">
                          <a:solidFill>
                            <a:schemeClr val="tx1"/>
                          </a:solidFill>
                          <a:latin typeface="+mj-ea"/>
                          <a:ea typeface="+mn-ea"/>
                          <a:cs typeface="+mn-cs"/>
                        </a:rPr>
                        <a:t>年８月</a:t>
                      </a:r>
                      <a:r>
                        <a:rPr kumimoji="1" lang="ja-JP" altLang="en-US" sz="1100" b="0" kern="1200" dirty="0" smtClean="0">
                          <a:solidFill>
                            <a:schemeClr val="tx1"/>
                          </a:solidFill>
                          <a:latin typeface="+mj-ea"/>
                          <a:ea typeface="+mn-ea"/>
                          <a:cs typeface="+mn-cs"/>
                        </a:rPr>
                        <a:t>　　</a:t>
                      </a:r>
                      <a:r>
                        <a:rPr lang="ja-JP" altLang="en-US" sz="1100" b="0" dirty="0" smtClean="0"/>
                        <a:t>「地下鉄民営化の論点整理と民営化後の事業展開について」</a:t>
                      </a:r>
                      <a:endParaRPr lang="en-US" altLang="ja-JP" sz="1100" b="0" dirty="0" smtClean="0"/>
                    </a:p>
                    <a:p>
                      <a:pPr marL="981075" indent="0"/>
                      <a:r>
                        <a:rPr lang="ja-JP" altLang="en-US" sz="1100" b="0" dirty="0" smtClean="0"/>
                        <a:t>「議会において提起されたバス事業の民営化手法に関する検討について」とりまとめ</a:t>
                      </a:r>
                      <a:endParaRPr lang="en-US" altLang="ja-JP" sz="1100" b="0" dirty="0" smtClean="0"/>
                    </a:p>
                  </a:txBody>
                  <a:tcPr marT="36000" marB="3600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r>
              <a:tr h="198000">
                <a:tc>
                  <a:txBody>
                    <a:bodyPr/>
                    <a:lstStyle/>
                    <a:p>
                      <a:pPr marL="628650" marR="0" indent="-628650" algn="ctr" defTabSz="914400" rtl="0" eaLnBrk="1" fontAlgn="auto" latinLnBrk="0" hangingPunct="1">
                        <a:lnSpc>
                          <a:spcPct val="100000"/>
                        </a:lnSpc>
                        <a:spcBef>
                          <a:spcPts val="0"/>
                        </a:spcBef>
                        <a:spcAft>
                          <a:spcPts val="0"/>
                        </a:spcAft>
                        <a:buClrTx/>
                        <a:buSzTx/>
                        <a:buFontTx/>
                        <a:buNone/>
                        <a:tabLst/>
                        <a:defRPr/>
                      </a:pPr>
                      <a:r>
                        <a:rPr kumimoji="1" lang="ja-JP" altLang="en-US" sz="1050" dirty="0" smtClean="0"/>
                        <a:t>（地下鉄）</a:t>
                      </a:r>
                    </a:p>
                  </a:txBody>
                  <a:tcPr marL="36000" marR="3600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smtClean="0"/>
                        <a:t>改めて民営化の意義・目的等の論点整理や「産業競争力強化法」の適用、民営化後の事業展開の検討を行いとりまとめた。</a:t>
                      </a:r>
                    </a:p>
                  </a:txBody>
                  <a:tcPr marL="36000" marR="3600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198000">
                <a:tc>
                  <a:txBody>
                    <a:bodyPr/>
                    <a:lstStyle/>
                    <a:p>
                      <a:pPr marL="628650" marR="0" indent="-628650" algn="ctr" defTabSz="914400" rtl="0" eaLnBrk="1" fontAlgn="auto" latinLnBrk="0" hangingPunct="1">
                        <a:lnSpc>
                          <a:spcPct val="100000"/>
                        </a:lnSpc>
                        <a:spcBef>
                          <a:spcPts val="0"/>
                        </a:spcBef>
                        <a:spcAft>
                          <a:spcPts val="0"/>
                        </a:spcAft>
                        <a:buClrTx/>
                        <a:buSzTx/>
                        <a:buFontTx/>
                        <a:buNone/>
                        <a:tabLst/>
                        <a:defRPr/>
                      </a:pPr>
                      <a:r>
                        <a:rPr kumimoji="1" lang="ja-JP" altLang="en-US" sz="1050" dirty="0" smtClean="0"/>
                        <a:t>（バ　ス）　</a:t>
                      </a:r>
                    </a:p>
                  </a:txBody>
                  <a:tcPr marL="36000" marR="3600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smtClean="0"/>
                        <a:t>議会から提起された、大阪シティバス㈱</a:t>
                      </a:r>
                      <a:r>
                        <a:rPr kumimoji="1" lang="ja-JP" altLang="en-US" sz="1050" dirty="0" err="1" smtClean="0"/>
                        <a:t>への</a:t>
                      </a:r>
                      <a:r>
                        <a:rPr kumimoji="1" lang="ja-JP" altLang="en-US" sz="1050" dirty="0" smtClean="0"/>
                        <a:t>「一括譲渡」「段階的譲渡」について、課題や解決に向けた考え方を取りまとめた。</a:t>
                      </a:r>
                      <a:endParaRPr kumimoji="1" lang="ja-JP" altLang="en-US" sz="1050" dirty="0"/>
                    </a:p>
                  </a:txBody>
                  <a:tcPr marL="36000" marR="3600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16" name="ホームベース 15"/>
          <p:cNvSpPr/>
          <p:nvPr/>
        </p:nvSpPr>
        <p:spPr>
          <a:xfrm rot="5400000">
            <a:off x="189618" y="3046103"/>
            <a:ext cx="792000" cy="306000"/>
          </a:xfrm>
          <a:prstGeom prst="homePlate">
            <a:avLst>
              <a:gd name="adj" fmla="val 75000"/>
            </a:avLst>
          </a:prstGeom>
          <a:solidFill>
            <a:schemeClr val="accent2">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Rectangle 2"/>
          <p:cNvSpPr txBox="1">
            <a:spLocks noChangeArrowheads="1"/>
          </p:cNvSpPr>
          <p:nvPr/>
        </p:nvSpPr>
        <p:spPr bwMode="auto">
          <a:xfrm>
            <a:off x="152400" y="457200"/>
            <a:ext cx="8763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kumimoji="1" sz="4400">
                <a:solidFill>
                  <a:schemeClr val="tx1"/>
                </a:solidFill>
                <a:latin typeface="+mj-lt"/>
                <a:ea typeface="+mj-ea"/>
                <a:cs typeface="+mj-cs"/>
              </a:defRPr>
            </a:lvl1pPr>
            <a:lvl2pPr algn="l" rtl="0" eaLnBrk="0" fontAlgn="base" hangingPunct="0">
              <a:spcBef>
                <a:spcPct val="0"/>
              </a:spcBef>
              <a:spcAft>
                <a:spcPct val="0"/>
              </a:spcAft>
              <a:defRPr kumimoji="1" sz="4400">
                <a:solidFill>
                  <a:schemeClr val="tx1"/>
                </a:solidFill>
                <a:latin typeface="Arial" charset="0"/>
                <a:ea typeface="ＭＳ Ｐゴシック" pitchFamily="50" charset="-128"/>
              </a:defRPr>
            </a:lvl2pPr>
            <a:lvl3pPr algn="l" rtl="0" eaLnBrk="0" fontAlgn="base" hangingPunct="0">
              <a:spcBef>
                <a:spcPct val="0"/>
              </a:spcBef>
              <a:spcAft>
                <a:spcPct val="0"/>
              </a:spcAft>
              <a:defRPr kumimoji="1" sz="4400">
                <a:solidFill>
                  <a:schemeClr val="tx1"/>
                </a:solidFill>
                <a:latin typeface="Arial" charset="0"/>
                <a:ea typeface="ＭＳ Ｐゴシック" pitchFamily="50" charset="-128"/>
              </a:defRPr>
            </a:lvl3pPr>
            <a:lvl4pPr algn="l" rtl="0" eaLnBrk="0" fontAlgn="base" hangingPunct="0">
              <a:spcBef>
                <a:spcPct val="0"/>
              </a:spcBef>
              <a:spcAft>
                <a:spcPct val="0"/>
              </a:spcAft>
              <a:defRPr kumimoji="1" sz="4400">
                <a:solidFill>
                  <a:schemeClr val="tx1"/>
                </a:solidFill>
                <a:latin typeface="Arial" charset="0"/>
                <a:ea typeface="ＭＳ Ｐゴシック" pitchFamily="50" charset="-128"/>
              </a:defRPr>
            </a:lvl4pPr>
            <a:lvl5pPr algn="l" rtl="0" eaLnBrk="0" fontAlgn="base" hangingPunct="0">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eaLnBrk="1" hangingPunct="1"/>
            <a:r>
              <a:rPr lang="ja-JP" altLang="en-US" sz="2800" dirty="0">
                <a:ea typeface="ＭＳ ゴシック" pitchFamily="49" charset="-128"/>
              </a:rPr>
              <a:t>１</a:t>
            </a:r>
            <a:r>
              <a:rPr lang="ja-JP" altLang="en-US" sz="2800" dirty="0" smtClean="0">
                <a:ea typeface="ＭＳ ゴシック" pitchFamily="49" charset="-128"/>
              </a:rPr>
              <a:t>．民営化議論の経過 </a:t>
            </a:r>
            <a:r>
              <a:rPr lang="ja-JP" altLang="en-US" sz="2000" dirty="0" smtClean="0">
                <a:latin typeface="+mn-ea"/>
                <a:ea typeface="+mn-ea"/>
              </a:rPr>
              <a:t>（平成</a:t>
            </a:r>
            <a:r>
              <a:rPr lang="en-US" altLang="ja-JP" sz="2000" dirty="0" smtClean="0">
                <a:latin typeface="+mn-ea"/>
                <a:ea typeface="+mn-ea"/>
              </a:rPr>
              <a:t>24</a:t>
            </a:r>
            <a:r>
              <a:rPr lang="ja-JP" altLang="en-US" sz="2000" dirty="0" smtClean="0">
                <a:latin typeface="+mn-ea"/>
                <a:ea typeface="+mn-ea"/>
              </a:rPr>
              <a:t>～</a:t>
            </a:r>
            <a:r>
              <a:rPr lang="en-US" altLang="ja-JP" sz="2000" dirty="0" smtClean="0">
                <a:latin typeface="+mn-ea"/>
                <a:ea typeface="+mn-ea"/>
              </a:rPr>
              <a:t>26</a:t>
            </a:r>
            <a:r>
              <a:rPr lang="ja-JP" altLang="en-US" sz="2000" dirty="0" smtClean="0">
                <a:latin typeface="+mn-ea"/>
                <a:ea typeface="+mn-ea"/>
              </a:rPr>
              <a:t>年度）</a:t>
            </a:r>
          </a:p>
        </p:txBody>
      </p:sp>
      <p:graphicFrame>
        <p:nvGraphicFramePr>
          <p:cNvPr id="23" name="表 22"/>
          <p:cNvGraphicFramePr>
            <a:graphicFrameLocks noGrp="1"/>
          </p:cNvGraphicFramePr>
          <p:nvPr>
            <p:extLst>
              <p:ext uri="{D42A27DB-BD31-4B8C-83A1-F6EECF244321}">
                <p14:modId xmlns:p14="http://schemas.microsoft.com/office/powerpoint/2010/main" val="1697169181"/>
              </p:ext>
            </p:extLst>
          </p:nvPr>
        </p:nvGraphicFramePr>
        <p:xfrm>
          <a:off x="976800" y="1081314"/>
          <a:ext cx="7862400" cy="632460"/>
        </p:xfrm>
        <a:graphic>
          <a:graphicData uri="http://schemas.openxmlformats.org/drawingml/2006/table">
            <a:tbl>
              <a:tblPr firstRow="1" bandRow="1">
                <a:tableStyleId>{5940675A-B579-460E-94D1-54222C63F5DA}</a:tableStyleId>
              </a:tblPr>
              <a:tblGrid>
                <a:gridCol w="7862400"/>
              </a:tblGrid>
              <a:tr h="381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smtClean="0">
                          <a:latin typeface="+mj-ea"/>
                          <a:ea typeface="+mj-ea"/>
                        </a:rPr>
                        <a:t>平成</a:t>
                      </a:r>
                      <a:r>
                        <a:rPr kumimoji="1" lang="en-US" altLang="ja-JP" sz="1050" dirty="0" smtClean="0">
                          <a:latin typeface="+mj-ea"/>
                          <a:ea typeface="+mj-ea"/>
                        </a:rPr>
                        <a:t>25</a:t>
                      </a:r>
                      <a:r>
                        <a:rPr kumimoji="1" lang="ja-JP" altLang="en-US" sz="1050" dirty="0" smtClean="0">
                          <a:latin typeface="+mj-ea"/>
                          <a:ea typeface="+mj-ea"/>
                        </a:rPr>
                        <a:t>年９月　　</a:t>
                      </a:r>
                      <a:r>
                        <a:rPr kumimoji="1" lang="ja-JP" altLang="en-US" sz="1050" b="0" dirty="0" smtClean="0"/>
                        <a:t>「大阪市鉄道ネットワーク審議会」に関する条例案を上程・</a:t>
                      </a:r>
                      <a:r>
                        <a:rPr kumimoji="1" lang="ja-JP" altLang="en-US" sz="1050" b="0" dirty="0" smtClean="0">
                          <a:solidFill>
                            <a:schemeClr val="tx1"/>
                          </a:solidFill>
                        </a:rPr>
                        <a:t>議決の上、同審議会</a:t>
                      </a:r>
                      <a:r>
                        <a:rPr kumimoji="1" lang="ja-JP" altLang="en-US" sz="1050" b="0" dirty="0" smtClean="0"/>
                        <a:t>を設置</a:t>
                      </a:r>
                      <a:endParaRPr kumimoji="1" lang="en-US" altLang="ja-JP" sz="1050" b="0" dirty="0" smtClean="0"/>
                    </a:p>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sz="1050" b="0" dirty="0" smtClean="0"/>
                        <a:t>　　　　　　　　　　　　　　　　　　　　　　　　　　　　　　　　　　　　　　　　　　　　　　　　（</a:t>
                      </a:r>
                      <a:r>
                        <a:rPr kumimoji="1" lang="ja-JP" altLang="en-US" sz="1050" b="0" dirty="0" smtClean="0">
                          <a:latin typeface="+mn-ea"/>
                          <a:ea typeface="+mn-ea"/>
                        </a:rPr>
                        <a:t>平成</a:t>
                      </a:r>
                      <a:r>
                        <a:rPr kumimoji="1" lang="en-US" altLang="ja-JP" sz="1050" b="0" dirty="0" smtClean="0">
                          <a:latin typeface="+mn-ea"/>
                          <a:ea typeface="+mn-ea"/>
                        </a:rPr>
                        <a:t>26</a:t>
                      </a:r>
                      <a:r>
                        <a:rPr kumimoji="1" lang="ja-JP" altLang="en-US" sz="1050" b="0" dirty="0" smtClean="0">
                          <a:latin typeface="+mn-ea"/>
                          <a:ea typeface="+mn-ea"/>
                        </a:rPr>
                        <a:t>年８月　答申（最終</a:t>
                      </a:r>
                      <a:r>
                        <a:rPr kumimoji="1" lang="ja-JP" altLang="en-US" sz="1050" b="0" dirty="0" smtClean="0"/>
                        <a:t>とりまとめ） ）</a:t>
                      </a:r>
                    </a:p>
                  </a:txBody>
                  <a:tcPr marT="0"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r>
              <a:tr h="206499">
                <a:tc>
                  <a:txBody>
                    <a:bodyPr/>
                    <a:lstStyle/>
                    <a:p>
                      <a:pPr marL="0" indent="104775"/>
                      <a:r>
                        <a:rPr kumimoji="1" lang="ja-JP" altLang="en-US" sz="1050" dirty="0" smtClean="0"/>
                        <a:t>大阪市域における望ましい鉄道ネットワークについて、大阪市としての考え方を明確にする。</a:t>
                      </a:r>
                      <a:endParaRPr kumimoji="1" lang="ja-JP" altLang="en-US" sz="1050" dirty="0"/>
                    </a:p>
                  </a:txBody>
                  <a:tcPr>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tcPr>
                </a:tc>
              </a:tr>
            </a:tbl>
          </a:graphicData>
        </a:graphic>
      </p:graphicFrame>
      <p:sp>
        <p:nvSpPr>
          <p:cNvPr id="24" name="ホームベース 23"/>
          <p:cNvSpPr/>
          <p:nvPr/>
        </p:nvSpPr>
        <p:spPr>
          <a:xfrm rot="5400000">
            <a:off x="262218" y="1252914"/>
            <a:ext cx="648000" cy="304800"/>
          </a:xfrm>
          <a:prstGeom prst="homePlate">
            <a:avLst>
              <a:gd name="adj" fmla="val 75000"/>
            </a:avLst>
          </a:prstGeom>
          <a:solidFill>
            <a:schemeClr val="accent2">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5" name="表 24"/>
          <p:cNvGraphicFramePr>
            <a:graphicFrameLocks noGrp="1"/>
          </p:cNvGraphicFramePr>
          <p:nvPr>
            <p:extLst>
              <p:ext uri="{D42A27DB-BD31-4B8C-83A1-F6EECF244321}">
                <p14:modId xmlns:p14="http://schemas.microsoft.com/office/powerpoint/2010/main" val="1532475706"/>
              </p:ext>
            </p:extLst>
          </p:nvPr>
        </p:nvGraphicFramePr>
        <p:xfrm>
          <a:off x="457200" y="2450913"/>
          <a:ext cx="8382000" cy="288000"/>
        </p:xfrm>
        <a:graphic>
          <a:graphicData uri="http://schemas.openxmlformats.org/drawingml/2006/table">
            <a:tbl>
              <a:tblPr firstRow="1" bandRow="1">
                <a:tableStyleId>{5940675A-B579-460E-94D1-54222C63F5DA}</a:tableStyleId>
              </a:tblPr>
              <a:tblGrid>
                <a:gridCol w="8382000"/>
              </a:tblGrid>
              <a:tr h="288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smtClean="0">
                          <a:solidFill>
                            <a:schemeClr val="bg1"/>
                          </a:solidFill>
                          <a:latin typeface="+mj-ea"/>
                          <a:ea typeface="+mj-ea"/>
                        </a:rPr>
                        <a:t>平成</a:t>
                      </a:r>
                      <a:r>
                        <a:rPr kumimoji="1" lang="en-US" altLang="ja-JP" sz="1100" dirty="0" smtClean="0">
                          <a:solidFill>
                            <a:schemeClr val="bg1"/>
                          </a:solidFill>
                          <a:latin typeface="+mj-ea"/>
                          <a:ea typeface="+mj-ea"/>
                        </a:rPr>
                        <a:t>26</a:t>
                      </a:r>
                      <a:r>
                        <a:rPr kumimoji="1" lang="ja-JP" altLang="en-US" sz="1100" dirty="0" smtClean="0">
                          <a:solidFill>
                            <a:schemeClr val="bg1"/>
                          </a:solidFill>
                          <a:latin typeface="+mj-ea"/>
                          <a:ea typeface="+mj-ea"/>
                        </a:rPr>
                        <a:t>年５月　　</a:t>
                      </a:r>
                      <a:r>
                        <a:rPr kumimoji="1" lang="ja-JP" altLang="en-US" sz="1100" b="0" dirty="0" smtClean="0">
                          <a:solidFill>
                            <a:schemeClr val="bg1"/>
                          </a:solidFill>
                        </a:rPr>
                        <a:t>継続審査（５回目）</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r>
            </a:tbl>
          </a:graphicData>
        </a:graphic>
      </p:graphicFrame>
      <p:graphicFrame>
        <p:nvGraphicFramePr>
          <p:cNvPr id="26" name="表 25"/>
          <p:cNvGraphicFramePr>
            <a:graphicFrameLocks noGrp="1"/>
          </p:cNvGraphicFramePr>
          <p:nvPr>
            <p:extLst>
              <p:ext uri="{D42A27DB-BD31-4B8C-83A1-F6EECF244321}">
                <p14:modId xmlns:p14="http://schemas.microsoft.com/office/powerpoint/2010/main" val="3135178401"/>
              </p:ext>
            </p:extLst>
          </p:nvPr>
        </p:nvGraphicFramePr>
        <p:xfrm>
          <a:off x="457200" y="2104362"/>
          <a:ext cx="8382000" cy="288000"/>
        </p:xfrm>
        <a:graphic>
          <a:graphicData uri="http://schemas.openxmlformats.org/drawingml/2006/table">
            <a:tbl>
              <a:tblPr firstRow="1" bandRow="1">
                <a:tableStyleId>{5940675A-B579-460E-94D1-54222C63F5DA}</a:tableStyleId>
              </a:tblPr>
              <a:tblGrid>
                <a:gridCol w="8382000"/>
              </a:tblGrid>
              <a:tr h="288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smtClean="0">
                          <a:solidFill>
                            <a:schemeClr val="bg1"/>
                          </a:solidFill>
                          <a:latin typeface="+mj-ea"/>
                          <a:ea typeface="+mj-ea"/>
                        </a:rPr>
                        <a:t>平成</a:t>
                      </a:r>
                      <a:r>
                        <a:rPr kumimoji="1" lang="en-US" altLang="ja-JP" sz="1100" dirty="0" smtClean="0">
                          <a:solidFill>
                            <a:schemeClr val="bg1"/>
                          </a:solidFill>
                          <a:latin typeface="+mj-ea"/>
                          <a:ea typeface="+mj-ea"/>
                        </a:rPr>
                        <a:t>26</a:t>
                      </a:r>
                      <a:r>
                        <a:rPr kumimoji="1" lang="ja-JP" altLang="en-US" sz="1100" dirty="0" smtClean="0">
                          <a:solidFill>
                            <a:schemeClr val="bg1"/>
                          </a:solidFill>
                          <a:latin typeface="+mj-ea"/>
                          <a:ea typeface="+mj-ea"/>
                        </a:rPr>
                        <a:t>年３月　　</a:t>
                      </a:r>
                      <a:r>
                        <a:rPr kumimoji="1" lang="ja-JP" altLang="en-US" sz="1100" b="0" dirty="0" smtClean="0">
                          <a:solidFill>
                            <a:schemeClr val="bg1"/>
                          </a:solidFill>
                        </a:rPr>
                        <a:t>継続審査（４回目）</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r>
            </a:tbl>
          </a:graphicData>
        </a:graphic>
      </p:graphicFrame>
      <p:graphicFrame>
        <p:nvGraphicFramePr>
          <p:cNvPr id="27" name="表 26"/>
          <p:cNvGraphicFramePr>
            <a:graphicFrameLocks noGrp="1"/>
          </p:cNvGraphicFramePr>
          <p:nvPr>
            <p:extLst>
              <p:ext uri="{D42A27DB-BD31-4B8C-83A1-F6EECF244321}">
                <p14:modId xmlns:p14="http://schemas.microsoft.com/office/powerpoint/2010/main" val="2179353757"/>
              </p:ext>
            </p:extLst>
          </p:nvPr>
        </p:nvGraphicFramePr>
        <p:xfrm>
          <a:off x="457200" y="1757811"/>
          <a:ext cx="8382000" cy="288000"/>
        </p:xfrm>
        <a:graphic>
          <a:graphicData uri="http://schemas.openxmlformats.org/drawingml/2006/table">
            <a:tbl>
              <a:tblPr firstRow="1" bandRow="1">
                <a:tableStyleId>{5940675A-B579-460E-94D1-54222C63F5DA}</a:tableStyleId>
              </a:tblPr>
              <a:tblGrid>
                <a:gridCol w="8382000"/>
              </a:tblGrid>
              <a:tr h="288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smtClean="0">
                          <a:solidFill>
                            <a:schemeClr val="bg1"/>
                          </a:solidFill>
                          <a:latin typeface="+mj-ea"/>
                          <a:ea typeface="+mj-ea"/>
                        </a:rPr>
                        <a:t>平成</a:t>
                      </a:r>
                      <a:r>
                        <a:rPr kumimoji="1" lang="en-US" altLang="ja-JP" sz="1100" dirty="0" smtClean="0">
                          <a:solidFill>
                            <a:schemeClr val="bg1"/>
                          </a:solidFill>
                          <a:latin typeface="+mj-ea"/>
                          <a:ea typeface="+mj-ea"/>
                        </a:rPr>
                        <a:t>25</a:t>
                      </a:r>
                      <a:r>
                        <a:rPr kumimoji="1" lang="ja-JP" altLang="en-US" sz="1100" dirty="0" smtClean="0">
                          <a:solidFill>
                            <a:schemeClr val="bg1"/>
                          </a:solidFill>
                          <a:latin typeface="+mj-ea"/>
                          <a:ea typeface="+mj-ea"/>
                        </a:rPr>
                        <a:t>年</a:t>
                      </a:r>
                      <a:r>
                        <a:rPr kumimoji="1" lang="en-US" altLang="ja-JP" sz="1100" dirty="0" smtClean="0">
                          <a:solidFill>
                            <a:schemeClr val="bg1"/>
                          </a:solidFill>
                          <a:latin typeface="+mj-ea"/>
                          <a:ea typeface="+mj-ea"/>
                        </a:rPr>
                        <a:t>12</a:t>
                      </a:r>
                      <a:r>
                        <a:rPr kumimoji="1" lang="ja-JP" altLang="en-US" sz="1100" dirty="0" smtClean="0">
                          <a:solidFill>
                            <a:schemeClr val="bg1"/>
                          </a:solidFill>
                          <a:latin typeface="+mj-ea"/>
                          <a:ea typeface="+mj-ea"/>
                        </a:rPr>
                        <a:t>月　　</a:t>
                      </a:r>
                      <a:r>
                        <a:rPr kumimoji="1" lang="ja-JP" altLang="en-US" sz="1100" b="0" dirty="0" smtClean="0">
                          <a:solidFill>
                            <a:schemeClr val="bg1"/>
                          </a:solidFill>
                        </a:rPr>
                        <a:t>継続審査（３回目）</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r>
            </a:tbl>
          </a:graphicData>
        </a:graphic>
      </p:graphicFrame>
    </p:spTree>
    <p:extLst>
      <p:ext uri="{BB962C8B-B14F-4D97-AF65-F5344CB8AC3E}">
        <p14:creationId xmlns:p14="http://schemas.microsoft.com/office/powerpoint/2010/main" val="8305803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778909727"/>
              </p:ext>
            </p:extLst>
          </p:nvPr>
        </p:nvGraphicFramePr>
        <p:xfrm>
          <a:off x="423862" y="1074420"/>
          <a:ext cx="8395200" cy="2104800"/>
        </p:xfrm>
        <a:graphic>
          <a:graphicData uri="http://schemas.openxmlformats.org/drawingml/2006/table">
            <a:tbl>
              <a:tblPr firstRow="1" bandRow="1">
                <a:tableStyleId>{5940675A-B579-460E-94D1-54222C63F5DA}</a:tableStyleId>
              </a:tblPr>
              <a:tblGrid>
                <a:gridCol w="1124818"/>
                <a:gridCol w="7270382"/>
              </a:tblGrid>
              <a:tr h="304800">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smtClean="0">
                          <a:solidFill>
                            <a:schemeClr val="tx1"/>
                          </a:solidFill>
                          <a:latin typeface="+mj-ea"/>
                          <a:ea typeface="+mn-ea"/>
                          <a:cs typeface="+mn-cs"/>
                        </a:rPr>
                        <a:t>平成</a:t>
                      </a:r>
                      <a:r>
                        <a:rPr kumimoji="1" lang="en-US" altLang="ja-JP" sz="1100" kern="1200" dirty="0" smtClean="0">
                          <a:solidFill>
                            <a:schemeClr val="tx1"/>
                          </a:solidFill>
                          <a:latin typeface="+mj-ea"/>
                          <a:ea typeface="+mn-ea"/>
                          <a:cs typeface="+mn-cs"/>
                        </a:rPr>
                        <a:t>27</a:t>
                      </a:r>
                      <a:r>
                        <a:rPr kumimoji="1" lang="ja-JP" altLang="en-US" sz="1100" kern="1200" dirty="0" smtClean="0">
                          <a:solidFill>
                            <a:schemeClr val="tx1"/>
                          </a:solidFill>
                          <a:latin typeface="+mj-ea"/>
                          <a:ea typeface="+mn-ea"/>
                          <a:cs typeface="+mn-cs"/>
                        </a:rPr>
                        <a:t>年８月　　</a:t>
                      </a:r>
                      <a:r>
                        <a:rPr lang="ja-JP" altLang="en-US" sz="1100" b="0" dirty="0" smtClean="0">
                          <a:solidFill>
                            <a:schemeClr val="tx1"/>
                          </a:solidFill>
                        </a:rPr>
                        <a:t>「民営化議論の経過と今後の取組み・考え方について」 策定 </a:t>
                      </a:r>
                      <a:endParaRPr lang="en-US" altLang="ja-JP" sz="1100" b="0" dirty="0" smtClean="0">
                        <a:solidFill>
                          <a:schemeClr val="tx1"/>
                        </a:solidFill>
                      </a:endParaRP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100" b="0" dirty="0" smtClean="0">
                        <a:solidFill>
                          <a:schemeClr val="bg1"/>
                        </a:solidFill>
                      </a:endParaRP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r>
              <a:tr h="1800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smtClean="0"/>
                        <a:t>民営化に関する</a:t>
                      </a:r>
                      <a:endParaRPr kumimoji="1" lang="en-US" altLang="ja-JP" sz="10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smtClean="0"/>
                        <a:t>条例案の考え方</a:t>
                      </a:r>
                      <a:endParaRPr kumimoji="1" lang="ja-JP" altLang="en-US"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000" dirty="0" smtClean="0">
                          <a:latin typeface="+mn-ea"/>
                          <a:ea typeface="+mn-ea"/>
                        </a:rPr>
                        <a:t>（議会の意見）</a:t>
                      </a:r>
                      <a:endParaRPr lang="en-US" altLang="ja-JP" sz="1000" dirty="0" smtClean="0">
                        <a:latin typeface="+mn-ea"/>
                        <a:ea typeface="+mn-ea"/>
                      </a:endParaRPr>
                    </a:p>
                    <a:p>
                      <a:pPr marL="177800" marR="0" indent="0" algn="l" defTabSz="914400" rtl="0" eaLnBrk="1" fontAlgn="auto" latinLnBrk="0" hangingPunct="1">
                        <a:lnSpc>
                          <a:spcPct val="100000"/>
                        </a:lnSpc>
                        <a:spcBef>
                          <a:spcPts val="0"/>
                        </a:spcBef>
                        <a:spcAft>
                          <a:spcPts val="0"/>
                        </a:spcAft>
                        <a:buClrTx/>
                        <a:buSzTx/>
                        <a:buFontTx/>
                        <a:buNone/>
                        <a:tabLst/>
                        <a:defRPr/>
                      </a:pPr>
                      <a:r>
                        <a:rPr lang="ja-JP" altLang="en-US" sz="1000" dirty="0" smtClean="0">
                          <a:latin typeface="+mn-ea"/>
                          <a:ea typeface="+mn-ea"/>
                        </a:rPr>
                        <a:t>「従来の廃止条例案だけでは、市長への白紙委任である。まずは、民営化基本計画を地方自治法第</a:t>
                      </a:r>
                      <a:r>
                        <a:rPr lang="en-US" altLang="ja-JP" sz="1000" dirty="0" smtClean="0">
                          <a:latin typeface="+mn-ea"/>
                          <a:ea typeface="+mn-ea"/>
                        </a:rPr>
                        <a:t>96</a:t>
                      </a:r>
                      <a:r>
                        <a:rPr lang="ja-JP" altLang="en-US" sz="1000" dirty="0" smtClean="0">
                          <a:latin typeface="+mn-ea"/>
                          <a:ea typeface="+mn-ea"/>
                        </a:rPr>
                        <a:t>条第２項の議決対象とするための手続き条例を制定していただきたい。」</a:t>
                      </a:r>
                      <a:endParaRPr lang="en-US" altLang="ja-JP" sz="1000" dirty="0" smtClean="0">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000" dirty="0" smtClean="0">
                          <a:latin typeface="+mn-ea"/>
                          <a:ea typeface="+mn-ea"/>
                        </a:rPr>
                        <a:t>（今後の進め方）</a:t>
                      </a:r>
                      <a:endParaRPr lang="en-US" altLang="ja-JP" sz="1000" dirty="0" smtClean="0">
                        <a:latin typeface="+mn-ea"/>
                        <a:ea typeface="+mn-ea"/>
                      </a:endParaRPr>
                    </a:p>
                    <a:p>
                      <a:pPr marL="177800" marR="0" indent="0" algn="l" defTabSz="914400" rtl="0" eaLnBrk="1" fontAlgn="auto" latinLnBrk="0" hangingPunct="1">
                        <a:lnSpc>
                          <a:spcPct val="100000"/>
                        </a:lnSpc>
                        <a:spcBef>
                          <a:spcPts val="0"/>
                        </a:spcBef>
                        <a:spcAft>
                          <a:spcPts val="0"/>
                        </a:spcAft>
                        <a:buClrTx/>
                        <a:buSzTx/>
                        <a:buFontTx/>
                        <a:buNone/>
                        <a:tabLst/>
                        <a:defRPr/>
                      </a:pPr>
                      <a:r>
                        <a:rPr lang="ja-JP" altLang="en-US" sz="1000" dirty="0" smtClean="0">
                          <a:latin typeface="+mn-ea"/>
                          <a:ea typeface="+mn-ea"/>
                        </a:rPr>
                        <a:t>①地方自治法第</a:t>
                      </a:r>
                      <a:r>
                        <a:rPr lang="en-US" altLang="ja-JP" sz="1000" dirty="0" smtClean="0">
                          <a:latin typeface="+mn-ea"/>
                          <a:ea typeface="+mn-ea"/>
                        </a:rPr>
                        <a:t>96</a:t>
                      </a:r>
                      <a:r>
                        <a:rPr lang="ja-JP" altLang="en-US" sz="1000" dirty="0" smtClean="0">
                          <a:latin typeface="+mn-ea"/>
                          <a:ea typeface="+mn-ea"/>
                        </a:rPr>
                        <a:t>条に基づく条例案（</a:t>
                      </a:r>
                      <a:r>
                        <a:rPr lang="en-US" altLang="ja-JP" sz="1000" dirty="0" smtClean="0">
                          <a:latin typeface="+mn-ea"/>
                          <a:ea typeface="+mn-ea"/>
                        </a:rPr>
                        <a:t>96</a:t>
                      </a:r>
                      <a:r>
                        <a:rPr lang="ja-JP" altLang="en-US" sz="1000" dirty="0" smtClean="0">
                          <a:latin typeface="+mn-ea"/>
                          <a:ea typeface="+mn-ea"/>
                        </a:rPr>
                        <a:t>条条例案）</a:t>
                      </a:r>
                    </a:p>
                    <a:p>
                      <a:pPr marL="355600" marR="0" indent="0" algn="l" defTabSz="914400" rtl="0" eaLnBrk="1" fontAlgn="auto" latinLnBrk="0" hangingPunct="1">
                        <a:lnSpc>
                          <a:spcPct val="100000"/>
                        </a:lnSpc>
                        <a:spcBef>
                          <a:spcPts val="0"/>
                        </a:spcBef>
                        <a:spcAft>
                          <a:spcPts val="0"/>
                        </a:spcAft>
                        <a:buClrTx/>
                        <a:buSzTx/>
                        <a:buFontTx/>
                        <a:buNone/>
                        <a:tabLst/>
                        <a:defRPr/>
                      </a:pPr>
                      <a:r>
                        <a:rPr lang="ja-JP" altLang="en-US" sz="1000" dirty="0" smtClean="0">
                          <a:latin typeface="+mn-ea"/>
                          <a:ea typeface="+mn-ea"/>
                        </a:rPr>
                        <a:t>→基本方針を議会の議決事件とすることを規定した条例案</a:t>
                      </a:r>
                    </a:p>
                    <a:p>
                      <a:pPr marL="177800" marR="0" indent="0" algn="l" defTabSz="914400" rtl="0" eaLnBrk="1" fontAlgn="auto" latinLnBrk="0" hangingPunct="1">
                        <a:lnSpc>
                          <a:spcPct val="100000"/>
                        </a:lnSpc>
                        <a:spcBef>
                          <a:spcPts val="0"/>
                        </a:spcBef>
                        <a:spcAft>
                          <a:spcPts val="0"/>
                        </a:spcAft>
                        <a:buClrTx/>
                        <a:buSzTx/>
                        <a:buFontTx/>
                        <a:buNone/>
                        <a:tabLst/>
                        <a:defRPr/>
                      </a:pPr>
                      <a:r>
                        <a:rPr lang="ja-JP" altLang="en-US" sz="1000" dirty="0" smtClean="0">
                          <a:latin typeface="+mn-ea"/>
                          <a:ea typeface="+mn-ea"/>
                        </a:rPr>
                        <a:t>②基本方針議案</a:t>
                      </a:r>
                    </a:p>
                    <a:p>
                      <a:pPr marL="355600" marR="0" indent="0" algn="l" defTabSz="914400" rtl="0" eaLnBrk="1" fontAlgn="auto" latinLnBrk="0" hangingPunct="1">
                        <a:lnSpc>
                          <a:spcPct val="100000"/>
                        </a:lnSpc>
                        <a:spcBef>
                          <a:spcPts val="0"/>
                        </a:spcBef>
                        <a:spcAft>
                          <a:spcPts val="0"/>
                        </a:spcAft>
                        <a:buClrTx/>
                        <a:buSzTx/>
                        <a:buFontTx/>
                        <a:buNone/>
                        <a:tabLst/>
                        <a:defRPr/>
                      </a:pPr>
                      <a:r>
                        <a:rPr lang="ja-JP" altLang="en-US" sz="1000" dirty="0" smtClean="0">
                          <a:latin typeface="+mn-ea"/>
                          <a:ea typeface="+mn-ea"/>
                        </a:rPr>
                        <a:t>→引継ぎをするための基本方針を定めたもの</a:t>
                      </a:r>
                    </a:p>
                    <a:p>
                      <a:pPr marL="177800" marR="0" indent="0" algn="l" defTabSz="914400" rtl="0" eaLnBrk="1" fontAlgn="auto" latinLnBrk="0" hangingPunct="1">
                        <a:lnSpc>
                          <a:spcPct val="100000"/>
                        </a:lnSpc>
                        <a:spcBef>
                          <a:spcPts val="0"/>
                        </a:spcBef>
                        <a:spcAft>
                          <a:spcPts val="0"/>
                        </a:spcAft>
                        <a:buClrTx/>
                        <a:buSzTx/>
                        <a:buFontTx/>
                        <a:buNone/>
                        <a:tabLst/>
                        <a:defRPr/>
                      </a:pPr>
                      <a:r>
                        <a:rPr lang="ja-JP" altLang="en-US" sz="1000" dirty="0" smtClean="0">
                          <a:latin typeface="+mn-ea"/>
                          <a:ea typeface="+mn-ea"/>
                        </a:rPr>
                        <a:t>③廃止条例案</a:t>
                      </a:r>
                    </a:p>
                    <a:p>
                      <a:pPr marL="355600" marR="0" indent="0" algn="l" defTabSz="914400" rtl="0" eaLnBrk="1" fontAlgn="auto" latinLnBrk="0" hangingPunct="1">
                        <a:lnSpc>
                          <a:spcPct val="100000"/>
                        </a:lnSpc>
                        <a:spcBef>
                          <a:spcPts val="0"/>
                        </a:spcBef>
                        <a:spcAft>
                          <a:spcPts val="0"/>
                        </a:spcAft>
                        <a:buClrTx/>
                        <a:buSzTx/>
                        <a:buFontTx/>
                        <a:buNone/>
                        <a:tabLst/>
                        <a:defRPr/>
                      </a:pPr>
                      <a:r>
                        <a:rPr lang="ja-JP" altLang="en-US" sz="1000" dirty="0" smtClean="0">
                          <a:latin typeface="+mn-ea"/>
                          <a:ea typeface="+mn-ea"/>
                        </a:rPr>
                        <a:t>→市営交通事業を廃止するための条例案</a:t>
                      </a:r>
                      <a:endParaRPr lang="en-US" altLang="ja-JP" sz="1000" dirty="0" smtClean="0">
                        <a:latin typeface="+mn-ea"/>
                        <a:ea typeface="+mn-ea"/>
                      </a:endParaRPr>
                    </a:p>
                    <a:p>
                      <a:pPr marL="17780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smtClean="0">
                          <a:latin typeface="+mn-ea"/>
                          <a:ea typeface="+mn-ea"/>
                        </a:rPr>
                        <a:t>という手続きを踏んで民営化を達成していくこととした。</a:t>
                      </a:r>
                    </a:p>
                  </a:txBody>
                  <a:tcPr marL="3600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graphicFrame>
        <p:nvGraphicFramePr>
          <p:cNvPr id="19" name="表 18"/>
          <p:cNvGraphicFramePr>
            <a:graphicFrameLocks noGrp="1"/>
          </p:cNvGraphicFramePr>
          <p:nvPr>
            <p:extLst>
              <p:ext uri="{D42A27DB-BD31-4B8C-83A1-F6EECF244321}">
                <p14:modId xmlns:p14="http://schemas.microsoft.com/office/powerpoint/2010/main" val="1996802184"/>
              </p:ext>
            </p:extLst>
          </p:nvPr>
        </p:nvGraphicFramePr>
        <p:xfrm>
          <a:off x="423862" y="3302630"/>
          <a:ext cx="8396722" cy="1728960"/>
        </p:xfrm>
        <a:graphic>
          <a:graphicData uri="http://schemas.openxmlformats.org/drawingml/2006/table">
            <a:tbl>
              <a:tblPr firstRow="1" bandRow="1">
                <a:tableStyleId>{5940675A-B579-460E-94D1-54222C63F5DA}</a:tableStyleId>
              </a:tblPr>
              <a:tblGrid>
                <a:gridCol w="8396722"/>
              </a:tblGrid>
              <a:tr h="468000">
                <a:tc>
                  <a:txBody>
                    <a:bodyPr/>
                    <a:lstStyle/>
                    <a:p>
                      <a:pPr marL="1057275" marR="0" indent="-1057275" algn="l" defTabSz="914400" rtl="0" eaLnBrk="1" fontAlgn="auto" latinLnBrk="0" hangingPunct="1">
                        <a:lnSpc>
                          <a:spcPct val="100000"/>
                        </a:lnSpc>
                        <a:spcBef>
                          <a:spcPts val="0"/>
                        </a:spcBef>
                        <a:spcAft>
                          <a:spcPts val="0"/>
                        </a:spcAft>
                        <a:buClrTx/>
                        <a:buSzTx/>
                        <a:buFontTx/>
                        <a:buNone/>
                        <a:tabLst/>
                        <a:defRPr/>
                      </a:pPr>
                      <a:r>
                        <a:rPr kumimoji="1" lang="ja-JP" altLang="en-US" sz="1100" b="0" kern="1200" dirty="0" smtClean="0">
                          <a:solidFill>
                            <a:schemeClr val="bg1"/>
                          </a:solidFill>
                          <a:latin typeface="+mn-ea"/>
                          <a:ea typeface="+mn-ea"/>
                          <a:cs typeface="+mn-cs"/>
                        </a:rPr>
                        <a:t>平成</a:t>
                      </a:r>
                      <a:r>
                        <a:rPr kumimoji="1" lang="en-US" altLang="ja-JP" sz="1100" b="0" kern="1200" dirty="0" smtClean="0">
                          <a:solidFill>
                            <a:schemeClr val="bg1"/>
                          </a:solidFill>
                          <a:latin typeface="+mn-ea"/>
                          <a:ea typeface="+mn-ea"/>
                          <a:cs typeface="+mn-cs"/>
                        </a:rPr>
                        <a:t>27</a:t>
                      </a:r>
                      <a:r>
                        <a:rPr kumimoji="1" lang="ja-JP" altLang="en-US" sz="1100" b="0" kern="1200" dirty="0" smtClean="0">
                          <a:solidFill>
                            <a:schemeClr val="bg1"/>
                          </a:solidFill>
                          <a:latin typeface="+mn-ea"/>
                          <a:ea typeface="+mn-ea"/>
                          <a:cs typeface="+mn-cs"/>
                        </a:rPr>
                        <a:t>年９月　　</a:t>
                      </a:r>
                      <a:r>
                        <a:rPr lang="ja-JP" altLang="en-US" sz="1100" b="0" dirty="0" smtClean="0">
                          <a:solidFill>
                            <a:schemeClr val="bg1"/>
                          </a:solidFill>
                          <a:latin typeface="+mn-ea"/>
                          <a:ea typeface="+mn-ea"/>
                        </a:rPr>
                        <a:t>「大阪市高速鉄道事業及び中量軌道事業の引継ぎに関する基本方針の策定を地方自治法第</a:t>
                      </a:r>
                      <a:r>
                        <a:rPr lang="en-US" altLang="ja-JP" sz="1100" b="0" dirty="0" smtClean="0">
                          <a:solidFill>
                            <a:schemeClr val="bg1"/>
                          </a:solidFill>
                          <a:latin typeface="+mj-lt"/>
                          <a:ea typeface="+mn-ea"/>
                        </a:rPr>
                        <a:t>96</a:t>
                      </a:r>
                      <a:r>
                        <a:rPr lang="ja-JP" altLang="en-US" sz="1100" b="0" dirty="0" smtClean="0">
                          <a:solidFill>
                            <a:schemeClr val="bg1"/>
                          </a:solidFill>
                          <a:latin typeface="+mn-ea"/>
                          <a:ea typeface="+mn-ea"/>
                        </a:rPr>
                        <a:t>条第２項の規定による議会の議決すべき事件とする条例案」 </a:t>
                      </a:r>
                      <a:r>
                        <a:rPr lang="ja-JP" altLang="en-US" sz="1100" b="0" baseline="0" dirty="0" smtClean="0">
                          <a:solidFill>
                            <a:schemeClr val="bg1"/>
                          </a:solidFill>
                          <a:latin typeface="+mn-ea"/>
                          <a:ea typeface="+mn-ea"/>
                        </a:rPr>
                        <a:t>及び</a:t>
                      </a:r>
                      <a:endParaRPr lang="en-US" altLang="ja-JP" sz="1100" b="0" dirty="0" smtClean="0">
                        <a:solidFill>
                          <a:schemeClr val="bg1"/>
                        </a:solidFill>
                        <a:latin typeface="+mn-ea"/>
                        <a:ea typeface="+mn-ea"/>
                      </a:endParaRPr>
                    </a:p>
                    <a:p>
                      <a:pPr marL="1057275" marR="0" indent="-1057275" algn="l" defTabSz="914400" rtl="0" eaLnBrk="1" fontAlgn="auto" latinLnBrk="0" hangingPunct="1">
                        <a:lnSpc>
                          <a:spcPts val="600"/>
                        </a:lnSpc>
                        <a:spcBef>
                          <a:spcPts val="0"/>
                        </a:spcBef>
                        <a:spcAft>
                          <a:spcPts val="0"/>
                        </a:spcAft>
                        <a:buClrTx/>
                        <a:buSzTx/>
                        <a:buFontTx/>
                        <a:buNone/>
                        <a:tabLst/>
                        <a:defRPr/>
                      </a:pPr>
                      <a:endParaRPr lang="en-US" altLang="ja-JP" sz="1100" b="0" dirty="0" smtClean="0">
                        <a:solidFill>
                          <a:schemeClr val="bg1"/>
                        </a:solidFill>
                        <a:latin typeface="+mn-ea"/>
                        <a:ea typeface="+mn-ea"/>
                      </a:endParaRPr>
                    </a:p>
                    <a:p>
                      <a:pPr marL="1047750" marR="0" indent="-73025" algn="l" defTabSz="914400" rtl="0" eaLnBrk="1" fontAlgn="auto" latinLnBrk="0" hangingPunct="1">
                        <a:lnSpc>
                          <a:spcPct val="100000"/>
                        </a:lnSpc>
                        <a:spcBef>
                          <a:spcPts val="0"/>
                        </a:spcBef>
                        <a:spcAft>
                          <a:spcPts val="0"/>
                        </a:spcAft>
                        <a:buClrTx/>
                        <a:buSzTx/>
                        <a:buFontTx/>
                        <a:buNone/>
                        <a:tabLst/>
                        <a:defRPr/>
                      </a:pPr>
                      <a:r>
                        <a:rPr lang="ja-JP" altLang="en-US" sz="1100" b="0" dirty="0" smtClean="0">
                          <a:solidFill>
                            <a:schemeClr val="bg1"/>
                          </a:solidFill>
                          <a:latin typeface="+mn-ea"/>
                          <a:ea typeface="+mn-ea"/>
                        </a:rPr>
                        <a:t>「大阪市自動車運送事業の引継ぎに関する基本方針の策定を地方自治法第</a:t>
                      </a:r>
                      <a:r>
                        <a:rPr lang="en-US" altLang="ja-JP" sz="1100" b="0" dirty="0" smtClean="0">
                          <a:solidFill>
                            <a:schemeClr val="bg1"/>
                          </a:solidFill>
                          <a:latin typeface="+mj-lt"/>
                          <a:ea typeface="+mn-ea"/>
                        </a:rPr>
                        <a:t>96</a:t>
                      </a:r>
                      <a:r>
                        <a:rPr lang="ja-JP" altLang="en-US" sz="1100" b="0" dirty="0" smtClean="0">
                          <a:solidFill>
                            <a:schemeClr val="bg1"/>
                          </a:solidFill>
                          <a:latin typeface="+mn-ea"/>
                          <a:ea typeface="+mn-ea"/>
                        </a:rPr>
                        <a:t>条第２項の規定による議会の議決すべき事件とする条例案」 上程</a:t>
                      </a:r>
                      <a:endParaRPr kumimoji="1" lang="ja-JP" altLang="en-US" sz="1100" b="0" dirty="0" smtClean="0">
                        <a:solidFill>
                          <a:schemeClr val="bg1"/>
                        </a:solidFill>
                        <a:latin typeface="+mn-ea"/>
                        <a:ea typeface="+mn-ea"/>
                      </a:endParaRP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r>
              <a:tr h="468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latin typeface="+mn-ea"/>
                          <a:ea typeface="+mn-ea"/>
                        </a:rPr>
                        <a:t>（手続き条例案の骨子）</a:t>
                      </a:r>
                      <a:endParaRPr kumimoji="1" lang="en-US" altLang="ja-JP" sz="1100" b="0" dirty="0" smtClean="0">
                        <a:solidFill>
                          <a:schemeClr val="tx1"/>
                        </a:solidFill>
                        <a:latin typeface="+mn-ea"/>
                        <a:ea typeface="+mn-ea"/>
                      </a:endParaRPr>
                    </a:p>
                    <a:p>
                      <a:pPr marL="3492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n"/>
                        <a:tabLst/>
                        <a:defRPr/>
                      </a:pPr>
                      <a:r>
                        <a:rPr kumimoji="1" lang="ja-JP" altLang="en-US" sz="1100" b="0" dirty="0" smtClean="0">
                          <a:solidFill>
                            <a:schemeClr val="tx1"/>
                          </a:solidFill>
                          <a:latin typeface="+mn-ea"/>
                          <a:ea typeface="+mn-ea"/>
                        </a:rPr>
                        <a:t>地下鉄事業を廃止するときは、地下鉄事業は本市が出資を行い設立した株式会社（バス事業は大阪シティバス株式会社）に事業を引き継ぐものとする。</a:t>
                      </a:r>
                      <a:endParaRPr kumimoji="1" lang="en-US" altLang="ja-JP" sz="1100" b="0" dirty="0" smtClean="0">
                        <a:solidFill>
                          <a:schemeClr val="tx1"/>
                        </a:solidFill>
                        <a:latin typeface="+mn-ea"/>
                        <a:ea typeface="+mn-ea"/>
                      </a:endParaRPr>
                    </a:p>
                    <a:p>
                      <a:pPr marL="3492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n"/>
                        <a:tabLst/>
                        <a:defRPr/>
                      </a:pPr>
                      <a:r>
                        <a:rPr kumimoji="1" lang="ja-JP" altLang="en-US" sz="1100" b="0" dirty="0" smtClean="0">
                          <a:solidFill>
                            <a:schemeClr val="tx1"/>
                          </a:solidFill>
                          <a:latin typeface="+mn-ea"/>
                          <a:ea typeface="+mn-ea"/>
                        </a:rPr>
                        <a:t>市長は、引継ぎをするための「基本方針」を策定するものとする。</a:t>
                      </a:r>
                      <a:endParaRPr kumimoji="1" lang="en-US" altLang="ja-JP" sz="1100" b="0" dirty="0" smtClean="0">
                        <a:solidFill>
                          <a:schemeClr val="tx1"/>
                        </a:solidFill>
                        <a:latin typeface="+mn-ea"/>
                        <a:ea typeface="+mn-ea"/>
                      </a:endParaRPr>
                    </a:p>
                    <a:p>
                      <a:pPr marL="3492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n"/>
                        <a:tabLst/>
                        <a:defRPr/>
                      </a:pPr>
                      <a:r>
                        <a:rPr kumimoji="1" lang="ja-JP" altLang="en-US" sz="1100" b="0" dirty="0" smtClean="0">
                          <a:solidFill>
                            <a:schemeClr val="tx1"/>
                          </a:solidFill>
                          <a:latin typeface="+mn-ea"/>
                          <a:ea typeface="+mn-ea"/>
                        </a:rPr>
                        <a:t>市長は、「基本方針」を策定しようとするときは、あらかじめ議会の議決を経なければならない。</a:t>
                      </a:r>
                      <a:endParaRPr kumimoji="1" lang="en-US" altLang="ja-JP" sz="1100" b="0" dirty="0" smtClean="0">
                        <a:solidFill>
                          <a:schemeClr val="tx1"/>
                        </a:solidFill>
                        <a:latin typeface="+mn-ea"/>
                        <a:ea typeface="+mn-ea"/>
                      </a:endParaRP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graphicFrame>
        <p:nvGraphicFramePr>
          <p:cNvPr id="21" name="表 20"/>
          <p:cNvGraphicFramePr>
            <a:graphicFrameLocks noGrp="1"/>
          </p:cNvGraphicFramePr>
          <p:nvPr>
            <p:extLst>
              <p:ext uri="{D42A27DB-BD31-4B8C-83A1-F6EECF244321}">
                <p14:modId xmlns:p14="http://schemas.microsoft.com/office/powerpoint/2010/main" val="3821833062"/>
              </p:ext>
            </p:extLst>
          </p:nvPr>
        </p:nvGraphicFramePr>
        <p:xfrm>
          <a:off x="423862" y="5155000"/>
          <a:ext cx="8396722" cy="818760"/>
        </p:xfrm>
        <a:graphic>
          <a:graphicData uri="http://schemas.openxmlformats.org/drawingml/2006/table">
            <a:tbl>
              <a:tblPr firstRow="1" bandRow="1">
                <a:tableStyleId>{5940675A-B579-460E-94D1-54222C63F5DA}</a:tableStyleId>
              </a:tblPr>
              <a:tblGrid>
                <a:gridCol w="8396722"/>
              </a:tblGrid>
              <a:tr h="306000">
                <a:tc>
                  <a:txBody>
                    <a:bodyPr/>
                    <a:lstStyle/>
                    <a:p>
                      <a:pPr marL="1085850" marR="0" indent="-108585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smtClean="0">
                          <a:solidFill>
                            <a:schemeClr val="bg1"/>
                          </a:solidFill>
                          <a:latin typeface="+mj-ea"/>
                          <a:ea typeface="+mn-ea"/>
                          <a:cs typeface="+mn-cs"/>
                        </a:rPr>
                        <a:t>平成</a:t>
                      </a:r>
                      <a:r>
                        <a:rPr kumimoji="1" lang="en-US" altLang="ja-JP" sz="1100" kern="1200" dirty="0" smtClean="0">
                          <a:solidFill>
                            <a:schemeClr val="bg1"/>
                          </a:solidFill>
                          <a:latin typeface="+mj-ea"/>
                          <a:ea typeface="+mn-ea"/>
                          <a:cs typeface="+mn-cs"/>
                        </a:rPr>
                        <a:t>27</a:t>
                      </a:r>
                      <a:r>
                        <a:rPr kumimoji="1" lang="ja-JP" altLang="en-US" sz="1100" kern="1200" dirty="0" smtClean="0">
                          <a:solidFill>
                            <a:schemeClr val="bg1"/>
                          </a:solidFill>
                          <a:latin typeface="+mj-ea"/>
                          <a:ea typeface="+mn-ea"/>
                          <a:cs typeface="+mn-cs"/>
                        </a:rPr>
                        <a:t>年</a:t>
                      </a:r>
                      <a:r>
                        <a:rPr kumimoji="1" lang="en-US" altLang="ja-JP" sz="1100" kern="1200" dirty="0" smtClean="0">
                          <a:solidFill>
                            <a:schemeClr val="bg1"/>
                          </a:solidFill>
                          <a:latin typeface="+mj-ea"/>
                          <a:ea typeface="+mn-ea"/>
                          <a:cs typeface="+mn-cs"/>
                        </a:rPr>
                        <a:t>10</a:t>
                      </a:r>
                      <a:r>
                        <a:rPr kumimoji="1" lang="ja-JP" altLang="en-US" sz="1100" kern="1200" dirty="0" smtClean="0">
                          <a:solidFill>
                            <a:schemeClr val="bg1"/>
                          </a:solidFill>
                          <a:latin typeface="+mj-ea"/>
                          <a:ea typeface="+mn-ea"/>
                          <a:cs typeface="+mn-cs"/>
                        </a:rPr>
                        <a:t>月　　</a:t>
                      </a:r>
                      <a:r>
                        <a:rPr kumimoji="1" lang="ja-JP" altLang="en-US" sz="1100" kern="1200" dirty="0" smtClean="0">
                          <a:solidFill>
                            <a:schemeClr val="bg1"/>
                          </a:solidFill>
                          <a:latin typeface="+mj-lt"/>
                          <a:ea typeface="+mn-ea"/>
                          <a:cs typeface="+mn-cs"/>
                        </a:rPr>
                        <a:t>「大阪市高速鉄道事業及び中量軌道事業の引継ぎに関する基本方針の策定を地方自治法第</a:t>
                      </a:r>
                      <a:r>
                        <a:rPr kumimoji="1" lang="en-US" altLang="ja-JP" sz="1100" kern="1200" dirty="0" smtClean="0">
                          <a:solidFill>
                            <a:schemeClr val="bg1"/>
                          </a:solidFill>
                          <a:latin typeface="+mj-lt"/>
                          <a:ea typeface="+mn-ea"/>
                          <a:cs typeface="+mn-cs"/>
                        </a:rPr>
                        <a:t>96</a:t>
                      </a:r>
                      <a:r>
                        <a:rPr kumimoji="1" lang="ja-JP" altLang="en-US" sz="1100" kern="1200" dirty="0" smtClean="0">
                          <a:solidFill>
                            <a:schemeClr val="bg1"/>
                          </a:solidFill>
                          <a:latin typeface="+mj-lt"/>
                          <a:ea typeface="+mn-ea"/>
                          <a:cs typeface="+mn-cs"/>
                        </a:rPr>
                        <a:t>条第２項の規定による議会　　　　の議決すべき事件とする条例案」 及び</a:t>
                      </a:r>
                      <a:endParaRPr kumimoji="1" lang="en-US" altLang="ja-JP" sz="1100" kern="1200" dirty="0" smtClean="0">
                        <a:solidFill>
                          <a:schemeClr val="bg1"/>
                        </a:solidFill>
                        <a:latin typeface="+mj-lt"/>
                        <a:ea typeface="+mn-ea"/>
                        <a:cs typeface="+mn-cs"/>
                      </a:endParaRPr>
                    </a:p>
                    <a:p>
                      <a:pPr marL="987425" marR="0" indent="-987425" algn="l" defTabSz="914400" rtl="0" eaLnBrk="1" fontAlgn="auto" latinLnBrk="0" hangingPunct="1">
                        <a:lnSpc>
                          <a:spcPts val="600"/>
                        </a:lnSpc>
                        <a:spcBef>
                          <a:spcPts val="0"/>
                        </a:spcBef>
                        <a:spcAft>
                          <a:spcPts val="0"/>
                        </a:spcAft>
                        <a:buClrTx/>
                        <a:buSzTx/>
                        <a:buFontTx/>
                        <a:buNone/>
                        <a:tabLst/>
                        <a:defRPr/>
                      </a:pPr>
                      <a:endParaRPr kumimoji="1" lang="ja-JP" altLang="en-US" sz="1100" kern="1200" dirty="0" smtClean="0">
                        <a:solidFill>
                          <a:schemeClr val="bg1"/>
                        </a:solidFill>
                        <a:latin typeface="+mj-lt"/>
                        <a:ea typeface="+mn-ea"/>
                        <a:cs typeface="+mn-cs"/>
                      </a:endParaRPr>
                    </a:p>
                    <a:p>
                      <a:pPr marL="1085850" marR="0" indent="-108585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smtClean="0">
                          <a:solidFill>
                            <a:schemeClr val="bg1"/>
                          </a:solidFill>
                          <a:latin typeface="+mj-lt"/>
                          <a:ea typeface="+mn-ea"/>
                          <a:cs typeface="+mn-cs"/>
                        </a:rPr>
                        <a:t>　　　　　　　　　  　「大阪市自動車運送事業の引継ぎに関する基本方針の策定を地方自治法第</a:t>
                      </a:r>
                      <a:r>
                        <a:rPr kumimoji="1" lang="en-US" altLang="ja-JP" sz="1100" kern="1200" dirty="0" smtClean="0">
                          <a:solidFill>
                            <a:schemeClr val="bg1"/>
                          </a:solidFill>
                          <a:latin typeface="+mj-lt"/>
                          <a:ea typeface="+mn-ea"/>
                          <a:cs typeface="+mn-cs"/>
                        </a:rPr>
                        <a:t>96</a:t>
                      </a:r>
                      <a:r>
                        <a:rPr kumimoji="1" lang="ja-JP" altLang="en-US" sz="1100" kern="1200" dirty="0" smtClean="0">
                          <a:solidFill>
                            <a:schemeClr val="bg1"/>
                          </a:solidFill>
                          <a:latin typeface="+mj-lt"/>
                          <a:ea typeface="+mn-ea"/>
                          <a:cs typeface="+mn-cs"/>
                        </a:rPr>
                        <a:t>条第２項の規定による議会の議決すべき事件とする条例案」</a:t>
                      </a:r>
                      <a:r>
                        <a:rPr kumimoji="1" lang="ja-JP" altLang="en-US" sz="1100" kern="1200" baseline="0" dirty="0" smtClean="0">
                          <a:solidFill>
                            <a:schemeClr val="bg1"/>
                          </a:solidFill>
                          <a:latin typeface="+mj-lt"/>
                          <a:ea typeface="+mn-ea"/>
                          <a:cs typeface="+mn-cs"/>
                        </a:rPr>
                        <a:t> </a:t>
                      </a:r>
                      <a:r>
                        <a:rPr kumimoji="1" lang="ja-JP" altLang="en-US" sz="1100" kern="1200" dirty="0" smtClean="0">
                          <a:solidFill>
                            <a:schemeClr val="bg1"/>
                          </a:solidFill>
                          <a:latin typeface="+mj-ea"/>
                          <a:ea typeface="+mn-ea"/>
                          <a:cs typeface="+mn-cs"/>
                        </a:rPr>
                        <a:t>可決・施行</a:t>
                      </a:r>
                      <a:endParaRPr kumimoji="1" lang="ja-JP" altLang="en-US" sz="1100" dirty="0" smtClean="0">
                        <a:solidFill>
                          <a:schemeClr val="bg1"/>
                        </a:solidFill>
                      </a:endParaRP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r>
            </a:tbl>
          </a:graphicData>
        </a:graphic>
      </p:graphicFrame>
      <p:sp>
        <p:nvSpPr>
          <p:cNvPr id="7" name="スライド番号プレースホルダー 1"/>
          <p:cNvSpPr>
            <a:spLocks noGrp="1"/>
          </p:cNvSpPr>
          <p:nvPr>
            <p:ph type="sldNum" sz="quarter" idx="11"/>
          </p:nvPr>
        </p:nvSpPr>
        <p:spPr>
          <a:xfrm>
            <a:off x="7010400" y="6400800"/>
            <a:ext cx="2133600" cy="457200"/>
          </a:xfrm>
          <a:noFill/>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fld id="{EAAC96AB-1936-48F5-A4E6-9056725021F6}" type="slidenum">
              <a:rPr kumimoji="0" lang="en-US" altLang="ja-JP" smtClean="0">
                <a:solidFill>
                  <a:srgbClr val="000000"/>
                </a:solidFill>
                <a:latin typeface="Arial Black" pitchFamily="34" charset="0"/>
              </a:rPr>
              <a:pPr eaLnBrk="1" hangingPunct="1"/>
              <a:t>3</a:t>
            </a:fld>
            <a:endParaRPr kumimoji="0" lang="en-US" altLang="ja-JP" dirty="0" smtClean="0">
              <a:solidFill>
                <a:srgbClr val="000000"/>
              </a:solidFill>
              <a:latin typeface="Arial Black" pitchFamily="34" charset="0"/>
            </a:endParaRPr>
          </a:p>
        </p:txBody>
      </p:sp>
      <p:sp>
        <p:nvSpPr>
          <p:cNvPr id="8" name="Rectangle 2"/>
          <p:cNvSpPr txBox="1">
            <a:spLocks noChangeArrowheads="1"/>
          </p:cNvSpPr>
          <p:nvPr/>
        </p:nvSpPr>
        <p:spPr bwMode="auto">
          <a:xfrm>
            <a:off x="152400" y="457200"/>
            <a:ext cx="8763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kumimoji="1" sz="4400">
                <a:solidFill>
                  <a:schemeClr val="tx1"/>
                </a:solidFill>
                <a:latin typeface="+mj-lt"/>
                <a:ea typeface="+mj-ea"/>
                <a:cs typeface="+mj-cs"/>
              </a:defRPr>
            </a:lvl1pPr>
            <a:lvl2pPr algn="l" rtl="0" eaLnBrk="0" fontAlgn="base" hangingPunct="0">
              <a:spcBef>
                <a:spcPct val="0"/>
              </a:spcBef>
              <a:spcAft>
                <a:spcPct val="0"/>
              </a:spcAft>
              <a:defRPr kumimoji="1" sz="4400">
                <a:solidFill>
                  <a:schemeClr val="tx1"/>
                </a:solidFill>
                <a:latin typeface="Arial" charset="0"/>
                <a:ea typeface="ＭＳ Ｐゴシック" pitchFamily="50" charset="-128"/>
              </a:defRPr>
            </a:lvl2pPr>
            <a:lvl3pPr algn="l" rtl="0" eaLnBrk="0" fontAlgn="base" hangingPunct="0">
              <a:spcBef>
                <a:spcPct val="0"/>
              </a:spcBef>
              <a:spcAft>
                <a:spcPct val="0"/>
              </a:spcAft>
              <a:defRPr kumimoji="1" sz="4400">
                <a:solidFill>
                  <a:schemeClr val="tx1"/>
                </a:solidFill>
                <a:latin typeface="Arial" charset="0"/>
                <a:ea typeface="ＭＳ Ｐゴシック" pitchFamily="50" charset="-128"/>
              </a:defRPr>
            </a:lvl3pPr>
            <a:lvl4pPr algn="l" rtl="0" eaLnBrk="0" fontAlgn="base" hangingPunct="0">
              <a:spcBef>
                <a:spcPct val="0"/>
              </a:spcBef>
              <a:spcAft>
                <a:spcPct val="0"/>
              </a:spcAft>
              <a:defRPr kumimoji="1" sz="4400">
                <a:solidFill>
                  <a:schemeClr val="tx1"/>
                </a:solidFill>
                <a:latin typeface="Arial" charset="0"/>
                <a:ea typeface="ＭＳ Ｐゴシック" pitchFamily="50" charset="-128"/>
              </a:defRPr>
            </a:lvl4pPr>
            <a:lvl5pPr algn="l" rtl="0" eaLnBrk="0" fontAlgn="base" hangingPunct="0">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eaLnBrk="1" hangingPunct="1"/>
            <a:r>
              <a:rPr lang="ja-JP" altLang="en-US" sz="2800" dirty="0">
                <a:ea typeface="ＭＳ ゴシック" pitchFamily="49" charset="-128"/>
              </a:rPr>
              <a:t>２</a:t>
            </a:r>
            <a:r>
              <a:rPr lang="ja-JP" altLang="en-US" sz="2800" dirty="0" smtClean="0">
                <a:ea typeface="ＭＳ ゴシック" pitchFamily="49" charset="-128"/>
              </a:rPr>
              <a:t>．民営化議論の経過 </a:t>
            </a:r>
            <a:r>
              <a:rPr lang="ja-JP" altLang="en-US" sz="2000" dirty="0" smtClean="0">
                <a:latin typeface="+mn-ea"/>
                <a:ea typeface="+mn-ea"/>
              </a:rPr>
              <a:t>（平成</a:t>
            </a:r>
            <a:r>
              <a:rPr lang="en-US" altLang="ja-JP" sz="2000" dirty="0" smtClean="0">
                <a:latin typeface="+mn-ea"/>
                <a:ea typeface="+mn-ea"/>
              </a:rPr>
              <a:t>27</a:t>
            </a:r>
            <a:r>
              <a:rPr lang="ja-JP" altLang="en-US" sz="2000" dirty="0" smtClean="0">
                <a:latin typeface="+mn-ea"/>
                <a:ea typeface="+mn-ea"/>
              </a:rPr>
              <a:t>年度以降）</a:t>
            </a:r>
          </a:p>
        </p:txBody>
      </p:sp>
    </p:spTree>
    <p:extLst>
      <p:ext uri="{BB962C8B-B14F-4D97-AF65-F5344CB8AC3E}">
        <p14:creationId xmlns:p14="http://schemas.microsoft.com/office/powerpoint/2010/main" val="25357186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1"/>
          <p:cNvSpPr>
            <a:spLocks noGrp="1"/>
          </p:cNvSpPr>
          <p:nvPr>
            <p:ph type="sldNum" sz="quarter" idx="11"/>
          </p:nvPr>
        </p:nvSpPr>
        <p:spPr>
          <a:xfrm>
            <a:off x="7010400" y="6400800"/>
            <a:ext cx="2133600" cy="457200"/>
          </a:xfrm>
          <a:noFill/>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fld id="{EAAC96AB-1936-48F5-A4E6-9056725021F6}" type="slidenum">
              <a:rPr kumimoji="0" lang="en-US" altLang="ja-JP" smtClean="0">
                <a:solidFill>
                  <a:srgbClr val="000000"/>
                </a:solidFill>
                <a:latin typeface="Arial Black" pitchFamily="34" charset="0"/>
              </a:rPr>
              <a:pPr eaLnBrk="1" hangingPunct="1"/>
              <a:t>4</a:t>
            </a:fld>
            <a:endParaRPr kumimoji="0" lang="en-US" altLang="ja-JP" dirty="0" smtClean="0">
              <a:solidFill>
                <a:srgbClr val="000000"/>
              </a:solidFill>
              <a:latin typeface="Arial Black" pitchFamily="34" charset="0"/>
            </a:endParaRPr>
          </a:p>
        </p:txBody>
      </p:sp>
      <p:graphicFrame>
        <p:nvGraphicFramePr>
          <p:cNvPr id="15" name="表 14"/>
          <p:cNvGraphicFramePr>
            <a:graphicFrameLocks noGrp="1"/>
          </p:cNvGraphicFramePr>
          <p:nvPr>
            <p:extLst>
              <p:ext uri="{D42A27DB-BD31-4B8C-83A1-F6EECF244321}">
                <p14:modId xmlns:p14="http://schemas.microsoft.com/office/powerpoint/2010/main" val="2119934463"/>
              </p:ext>
            </p:extLst>
          </p:nvPr>
        </p:nvGraphicFramePr>
        <p:xfrm>
          <a:off x="452003" y="1051044"/>
          <a:ext cx="8395200" cy="3759480"/>
        </p:xfrm>
        <a:graphic>
          <a:graphicData uri="http://schemas.openxmlformats.org/drawingml/2006/table">
            <a:tbl>
              <a:tblPr firstRow="1" bandRow="1">
                <a:tableStyleId>{5940675A-B579-460E-94D1-54222C63F5DA}</a:tableStyleId>
              </a:tblPr>
              <a:tblGrid>
                <a:gridCol w="4197600"/>
                <a:gridCol w="4197600"/>
              </a:tblGrid>
              <a:tr h="468000">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smtClean="0">
                          <a:solidFill>
                            <a:schemeClr val="bg1"/>
                          </a:solidFill>
                          <a:latin typeface="+mj-ea"/>
                          <a:ea typeface="+mn-ea"/>
                          <a:cs typeface="+mn-cs"/>
                        </a:rPr>
                        <a:t>平成</a:t>
                      </a:r>
                      <a:r>
                        <a:rPr kumimoji="1" lang="en-US" altLang="ja-JP" sz="1100" kern="1200" dirty="0" smtClean="0">
                          <a:solidFill>
                            <a:schemeClr val="bg1"/>
                          </a:solidFill>
                          <a:latin typeface="+mj-ea"/>
                          <a:ea typeface="+mn-ea"/>
                          <a:cs typeface="+mn-cs"/>
                        </a:rPr>
                        <a:t>28</a:t>
                      </a:r>
                      <a:r>
                        <a:rPr kumimoji="1" lang="ja-JP" altLang="en-US" sz="1100" kern="1200" dirty="0" smtClean="0">
                          <a:solidFill>
                            <a:schemeClr val="bg1"/>
                          </a:solidFill>
                          <a:latin typeface="+mj-ea"/>
                          <a:ea typeface="+mn-ea"/>
                          <a:cs typeface="+mn-cs"/>
                        </a:rPr>
                        <a:t>年２月　　</a:t>
                      </a:r>
                      <a:r>
                        <a:rPr kumimoji="1" lang="ja-JP" altLang="en-US" sz="1100" kern="1200" dirty="0" smtClean="0">
                          <a:solidFill>
                            <a:schemeClr val="bg1"/>
                          </a:solidFill>
                          <a:latin typeface="+mn-lt"/>
                          <a:ea typeface="+mn-ea"/>
                          <a:cs typeface="+mn-cs"/>
                        </a:rPr>
                        <a:t>「大阪市高速鉄道事業及び中量軌道事業の引継ぎに関する基本方針の策定について」 及び</a:t>
                      </a:r>
                      <a:endParaRPr kumimoji="1" lang="en-US" altLang="ja-JP" sz="1100" kern="1200" dirty="0" smtClean="0">
                        <a:solidFill>
                          <a:schemeClr val="bg1"/>
                        </a:solidFill>
                        <a:latin typeface="+mn-lt"/>
                        <a:ea typeface="+mn-ea"/>
                        <a:cs typeface="+mn-cs"/>
                      </a:endParaRPr>
                    </a:p>
                    <a:p>
                      <a:pPr marL="0" marR="0" indent="0" algn="l" defTabSz="914400" rtl="0" eaLnBrk="1" fontAlgn="auto" latinLnBrk="0" hangingPunct="1">
                        <a:lnSpc>
                          <a:spcPts val="600"/>
                        </a:lnSpc>
                        <a:spcBef>
                          <a:spcPts val="0"/>
                        </a:spcBef>
                        <a:spcAft>
                          <a:spcPts val="0"/>
                        </a:spcAft>
                        <a:buClrTx/>
                        <a:buSzTx/>
                        <a:buFontTx/>
                        <a:buNone/>
                        <a:tabLst/>
                        <a:defRPr/>
                      </a:pPr>
                      <a:endParaRPr kumimoji="1" lang="ja-JP" altLang="en-US" sz="1100" kern="1200" dirty="0" smtClean="0">
                        <a:solidFill>
                          <a:schemeClr val="bg1"/>
                        </a:solidFill>
                        <a:latin typeface="+mn-lt"/>
                        <a:ea typeface="+mn-ea"/>
                        <a:cs typeface="+mn-cs"/>
                      </a:endParaRPr>
                    </a:p>
                    <a:p>
                      <a:pPr marL="974725"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smtClean="0">
                          <a:solidFill>
                            <a:schemeClr val="bg1"/>
                          </a:solidFill>
                          <a:latin typeface="+mn-lt"/>
                          <a:ea typeface="+mn-ea"/>
                          <a:cs typeface="+mn-cs"/>
                        </a:rPr>
                        <a:t>「大阪市自動車運送事業の引継ぎに関する基本方針の策定について」 上程</a:t>
                      </a: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hMerge="1">
                  <a:txBody>
                    <a:bodyPr/>
                    <a:lstStyle/>
                    <a:p>
                      <a:endParaRPr kumimoji="1" lang="ja-JP" altLang="en-US"/>
                    </a:p>
                  </a:txBody>
                  <a:tcPr/>
                </a:tc>
              </a:tr>
              <a:tr h="180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kern="1200" dirty="0" smtClean="0">
                          <a:solidFill>
                            <a:schemeClr val="tx1"/>
                          </a:solidFill>
                          <a:latin typeface="+mn-lt"/>
                          <a:ea typeface="+mn-ea"/>
                          <a:cs typeface="+mn-cs"/>
                        </a:rPr>
                        <a:t>（地下鉄基本方針案の骨子）</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kern="1200" dirty="0" smtClean="0">
                          <a:solidFill>
                            <a:schemeClr val="tx1"/>
                          </a:solidFill>
                          <a:latin typeface="+mn-lt"/>
                          <a:ea typeface="+mn-ea"/>
                          <a:cs typeface="+mn-cs"/>
                        </a:rPr>
                        <a:t>（バス基本方針案の骨子）</a:t>
                      </a:r>
                    </a:p>
                  </a:txBody>
                  <a:tcPr marT="0"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096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kern="1200" dirty="0" smtClean="0">
                        <a:solidFill>
                          <a:schemeClr val="bg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kern="1200" dirty="0" smtClean="0">
                        <a:solidFill>
                          <a:schemeClr val="bg1"/>
                        </a:solidFill>
                        <a:latin typeface="+mn-lt"/>
                        <a:ea typeface="+mn-ea"/>
                        <a:cs typeface="+mn-cs"/>
                      </a:endParaRP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kern="1200" dirty="0" smtClean="0">
                        <a:solidFill>
                          <a:schemeClr val="bg1"/>
                        </a:solidFill>
                        <a:latin typeface="+mn-lt"/>
                        <a:ea typeface="+mn-ea"/>
                        <a:cs typeface="+mn-cs"/>
                      </a:endParaRPr>
                    </a:p>
                  </a:txBody>
                  <a:tcPr marT="36000" marB="3600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grpSp>
        <p:nvGrpSpPr>
          <p:cNvPr id="3" name="グループ化 2"/>
          <p:cNvGrpSpPr/>
          <p:nvPr/>
        </p:nvGrpSpPr>
        <p:grpSpPr>
          <a:xfrm>
            <a:off x="504825" y="1714500"/>
            <a:ext cx="8319325" cy="3066554"/>
            <a:chOff x="504825" y="1880412"/>
            <a:chExt cx="8319325" cy="3066554"/>
          </a:xfrm>
        </p:grpSpPr>
        <p:sp>
          <p:nvSpPr>
            <p:cNvPr id="16" name="角丸四角形 15"/>
            <p:cNvSpPr/>
            <p:nvPr/>
          </p:nvSpPr>
          <p:spPr>
            <a:xfrm>
              <a:off x="504825" y="1880412"/>
              <a:ext cx="1080000" cy="28800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marL="130175"/>
              <a:r>
                <a:rPr lang="ja-JP" altLang="en-US" sz="800" dirty="0">
                  <a:solidFill>
                    <a:schemeClr val="tx1"/>
                  </a:solidFill>
                </a:rPr>
                <a:t>新設</a:t>
              </a:r>
              <a:r>
                <a:rPr kumimoji="1" lang="ja-JP" altLang="en-US" sz="800" dirty="0" smtClean="0">
                  <a:solidFill>
                    <a:schemeClr val="tx1"/>
                  </a:solidFill>
                </a:rPr>
                <a:t>会社に引き継ぐ</a:t>
              </a:r>
              <a:endParaRPr kumimoji="1" lang="en-US" altLang="ja-JP" sz="800" dirty="0" smtClean="0">
                <a:solidFill>
                  <a:schemeClr val="tx1"/>
                </a:solidFill>
              </a:endParaRPr>
            </a:p>
            <a:p>
              <a:pPr marL="130175"/>
              <a:r>
                <a:rPr kumimoji="1" lang="ja-JP" altLang="en-US" sz="800" dirty="0" smtClean="0">
                  <a:solidFill>
                    <a:schemeClr val="tx1"/>
                  </a:solidFill>
                </a:rPr>
                <a:t>事業の種類、範囲</a:t>
              </a:r>
              <a:endParaRPr kumimoji="1" lang="ja-JP" altLang="en-US" sz="800" dirty="0">
                <a:solidFill>
                  <a:schemeClr val="tx1"/>
                </a:solidFill>
              </a:endParaRPr>
            </a:p>
          </p:txBody>
        </p:sp>
        <p:sp>
          <p:nvSpPr>
            <p:cNvPr id="17" name="テキスト ボックス 16"/>
            <p:cNvSpPr txBox="1"/>
            <p:nvPr/>
          </p:nvSpPr>
          <p:spPr>
            <a:xfrm>
              <a:off x="1591829" y="1916690"/>
              <a:ext cx="3060000" cy="215444"/>
            </a:xfrm>
            <a:prstGeom prst="rect">
              <a:avLst/>
            </a:prstGeom>
            <a:noFill/>
          </p:spPr>
          <p:txBody>
            <a:bodyPr wrap="square" rtlCol="0">
              <a:spAutoFit/>
            </a:bodyPr>
            <a:lstStyle/>
            <a:p>
              <a:r>
                <a:rPr kumimoji="1" lang="ja-JP" altLang="en-US" sz="800" dirty="0" smtClean="0"/>
                <a:t>引継ぎ時に運行している路線（御堂筋線～今里筋線、ニュートラム）</a:t>
              </a:r>
              <a:endParaRPr kumimoji="1" lang="ja-JP" altLang="en-US" sz="800" dirty="0"/>
            </a:p>
          </p:txBody>
        </p:sp>
        <p:sp>
          <p:nvSpPr>
            <p:cNvPr id="20" name="角丸四角形 19"/>
            <p:cNvSpPr/>
            <p:nvPr/>
          </p:nvSpPr>
          <p:spPr>
            <a:xfrm>
              <a:off x="504825" y="2208501"/>
              <a:ext cx="1080000" cy="28800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800" dirty="0">
                  <a:solidFill>
                    <a:schemeClr val="tx1"/>
                  </a:solidFill>
                </a:rPr>
                <a:t>新設</a:t>
              </a:r>
              <a:r>
                <a:rPr lang="ja-JP" altLang="en-US" sz="800" dirty="0" smtClean="0">
                  <a:solidFill>
                    <a:schemeClr val="tx1"/>
                  </a:solidFill>
                </a:rPr>
                <a:t>会社の</a:t>
              </a:r>
              <a:endParaRPr lang="en-US" altLang="ja-JP" sz="800" dirty="0" smtClean="0">
                <a:solidFill>
                  <a:schemeClr val="tx1"/>
                </a:solidFill>
              </a:endParaRPr>
            </a:p>
            <a:p>
              <a:pPr algn="ctr"/>
              <a:r>
                <a:rPr lang="ja-JP" altLang="en-US" sz="800" dirty="0" smtClean="0">
                  <a:solidFill>
                    <a:schemeClr val="tx1"/>
                  </a:solidFill>
                </a:rPr>
                <a:t>株式の所有</a:t>
              </a:r>
              <a:endParaRPr kumimoji="1" lang="ja-JP" altLang="en-US" sz="800" dirty="0">
                <a:solidFill>
                  <a:schemeClr val="tx1"/>
                </a:solidFill>
              </a:endParaRPr>
            </a:p>
          </p:txBody>
        </p:sp>
        <p:sp>
          <p:nvSpPr>
            <p:cNvPr id="27" name="テキスト ボックス 26"/>
            <p:cNvSpPr txBox="1"/>
            <p:nvPr/>
          </p:nvSpPr>
          <p:spPr>
            <a:xfrm>
              <a:off x="1591829" y="2244779"/>
              <a:ext cx="3060000" cy="215444"/>
            </a:xfrm>
            <a:prstGeom prst="rect">
              <a:avLst/>
            </a:prstGeom>
            <a:noFill/>
          </p:spPr>
          <p:txBody>
            <a:bodyPr wrap="square" rtlCol="0">
              <a:spAutoFit/>
            </a:bodyPr>
            <a:lstStyle/>
            <a:p>
              <a:r>
                <a:rPr kumimoji="1" lang="ja-JP" altLang="en-US" sz="800" dirty="0" smtClean="0"/>
                <a:t>引継ぎ時においては、本市がその全部を所有</a:t>
              </a:r>
              <a:endParaRPr kumimoji="1" lang="ja-JP" altLang="en-US" sz="800" dirty="0"/>
            </a:p>
          </p:txBody>
        </p:sp>
        <p:sp>
          <p:nvSpPr>
            <p:cNvPr id="28" name="角丸四角形 27"/>
            <p:cNvSpPr/>
            <p:nvPr/>
          </p:nvSpPr>
          <p:spPr>
            <a:xfrm>
              <a:off x="504825" y="2528215"/>
              <a:ext cx="1080000" cy="991390"/>
            </a:xfrm>
            <a:prstGeom prst="roundRect">
              <a:avLst>
                <a:gd name="adj" fmla="val 11942"/>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149225"/>
              <a:r>
                <a:rPr lang="ja-JP" altLang="en-US" sz="750" dirty="0">
                  <a:solidFill>
                    <a:schemeClr val="tx1"/>
                  </a:solidFill>
                </a:rPr>
                <a:t>新設</a:t>
              </a:r>
              <a:r>
                <a:rPr lang="ja-JP" altLang="en-US" sz="750" dirty="0" smtClean="0">
                  <a:solidFill>
                    <a:schemeClr val="tx1"/>
                  </a:solidFill>
                </a:rPr>
                <a:t>会社に引き継ぐ</a:t>
              </a:r>
              <a:endParaRPr lang="en-US" altLang="ja-JP" sz="750" dirty="0" smtClean="0">
                <a:solidFill>
                  <a:schemeClr val="tx1"/>
                </a:solidFill>
              </a:endParaRPr>
            </a:p>
            <a:p>
              <a:pPr marL="149225"/>
              <a:r>
                <a:rPr lang="ja-JP" altLang="en-US" sz="750" dirty="0" smtClean="0">
                  <a:solidFill>
                    <a:schemeClr val="tx1"/>
                  </a:solidFill>
                </a:rPr>
                <a:t>資産、負債及び権利</a:t>
              </a:r>
              <a:endParaRPr kumimoji="1" lang="ja-JP" altLang="en-US" sz="750" dirty="0">
                <a:solidFill>
                  <a:schemeClr val="tx1"/>
                </a:solidFill>
              </a:endParaRPr>
            </a:p>
          </p:txBody>
        </p:sp>
        <p:sp>
          <p:nvSpPr>
            <p:cNvPr id="29" name="テキスト ボックス 28"/>
            <p:cNvSpPr txBox="1"/>
            <p:nvPr/>
          </p:nvSpPr>
          <p:spPr>
            <a:xfrm>
              <a:off x="1591829" y="2854633"/>
              <a:ext cx="3060000" cy="338554"/>
            </a:xfrm>
            <a:prstGeom prst="rect">
              <a:avLst/>
            </a:prstGeom>
            <a:noFill/>
          </p:spPr>
          <p:txBody>
            <a:bodyPr wrap="square" rtlCol="0" anchor="ctr" anchorCtr="0">
              <a:spAutoFit/>
            </a:bodyPr>
            <a:lstStyle/>
            <a:p>
              <a:r>
                <a:rPr kumimoji="1" lang="ja-JP" altLang="en-US" sz="800" dirty="0" smtClean="0"/>
                <a:t>地下鉄事業会計に属する資産</a:t>
              </a:r>
              <a:r>
                <a:rPr lang="ja-JP" altLang="en-US" sz="800" dirty="0" smtClean="0"/>
                <a:t>、負債並びにその他権利及び義務は、原則としてその全部を</a:t>
              </a:r>
              <a:r>
                <a:rPr lang="ja-JP" altLang="en-US" sz="800" dirty="0"/>
                <a:t>新設</a:t>
              </a:r>
              <a:r>
                <a:rPr lang="ja-JP" altLang="en-US" sz="800" dirty="0" smtClean="0"/>
                <a:t>会社に引き継ぐ</a:t>
              </a:r>
              <a:endParaRPr kumimoji="1" lang="en-US" altLang="ja-JP" sz="800" dirty="0" smtClean="0"/>
            </a:p>
          </p:txBody>
        </p:sp>
        <p:sp>
          <p:nvSpPr>
            <p:cNvPr id="30" name="角丸四角形 29"/>
            <p:cNvSpPr/>
            <p:nvPr/>
          </p:nvSpPr>
          <p:spPr>
            <a:xfrm>
              <a:off x="504825" y="3894832"/>
              <a:ext cx="1080000" cy="1017526"/>
            </a:xfrm>
            <a:prstGeom prst="roundRect">
              <a:avLst>
                <a:gd name="adj" fmla="val 11942"/>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6200"/>
              <a:r>
                <a:rPr kumimoji="1" lang="ja-JP" altLang="en-US" sz="800" dirty="0" smtClean="0">
                  <a:solidFill>
                    <a:schemeClr val="tx1"/>
                  </a:solidFill>
                </a:rPr>
                <a:t>引継ぎに際して</a:t>
              </a:r>
              <a:endParaRPr kumimoji="1" lang="en-US" altLang="ja-JP" sz="800" dirty="0" smtClean="0">
                <a:solidFill>
                  <a:schemeClr val="tx1"/>
                </a:solidFill>
              </a:endParaRPr>
            </a:p>
            <a:p>
              <a:pPr marL="76200"/>
              <a:r>
                <a:rPr lang="ja-JP" altLang="en-US" sz="800" dirty="0">
                  <a:solidFill>
                    <a:schemeClr val="tx1"/>
                  </a:solidFill>
                </a:rPr>
                <a:t>新設</a:t>
              </a:r>
              <a:r>
                <a:rPr kumimoji="1" lang="ja-JP" altLang="en-US" sz="800" dirty="0" smtClean="0">
                  <a:solidFill>
                    <a:schemeClr val="tx1"/>
                  </a:solidFill>
                </a:rPr>
                <a:t>会社に</a:t>
              </a:r>
              <a:endParaRPr kumimoji="1" lang="en-US" altLang="ja-JP" sz="800" dirty="0" smtClean="0">
                <a:solidFill>
                  <a:schemeClr val="tx1"/>
                </a:solidFill>
              </a:endParaRPr>
            </a:p>
            <a:p>
              <a:pPr marL="76200"/>
              <a:r>
                <a:rPr kumimoji="1" lang="ja-JP" altLang="en-US" sz="800" dirty="0" smtClean="0">
                  <a:solidFill>
                    <a:schemeClr val="tx1"/>
                  </a:solidFill>
                </a:rPr>
                <a:t>求める事項</a:t>
              </a:r>
              <a:endParaRPr kumimoji="1" lang="ja-JP" altLang="en-US" sz="800" dirty="0">
                <a:solidFill>
                  <a:schemeClr val="tx1"/>
                </a:solidFill>
              </a:endParaRPr>
            </a:p>
          </p:txBody>
        </p:sp>
        <p:sp>
          <p:nvSpPr>
            <p:cNvPr id="31" name="テキスト ボックス 30"/>
            <p:cNvSpPr txBox="1"/>
            <p:nvPr/>
          </p:nvSpPr>
          <p:spPr>
            <a:xfrm>
              <a:off x="1591829" y="3988097"/>
              <a:ext cx="3132571" cy="830997"/>
            </a:xfrm>
            <a:prstGeom prst="rect">
              <a:avLst/>
            </a:prstGeom>
            <a:noFill/>
          </p:spPr>
          <p:txBody>
            <a:bodyPr wrap="square" rtlCol="0" anchor="ctr" anchorCtr="0">
              <a:spAutoFit/>
            </a:bodyPr>
            <a:lstStyle/>
            <a:p>
              <a:pPr marL="85725" indent="-85725">
                <a:buFont typeface="Arial" pitchFamily="34" charset="0"/>
                <a:buChar char="•"/>
              </a:pPr>
              <a:r>
                <a:rPr kumimoji="1" lang="ja-JP" altLang="en-US" sz="800" dirty="0" smtClean="0"/>
                <a:t>輸送の安全の確保</a:t>
              </a:r>
              <a:endParaRPr kumimoji="1" lang="en-US" altLang="ja-JP" sz="800" dirty="0" smtClean="0"/>
            </a:p>
            <a:p>
              <a:pPr marL="85725" indent="-85725">
                <a:buFont typeface="Arial" pitchFamily="34" charset="0"/>
                <a:buChar char="•"/>
              </a:pPr>
              <a:r>
                <a:rPr kumimoji="1" lang="ja-JP" altLang="en-US" sz="800" dirty="0" smtClean="0"/>
                <a:t>「ひとにやさしい</a:t>
              </a:r>
              <a:r>
                <a:rPr lang="ja-JP" altLang="en-US" sz="800" dirty="0"/>
                <a:t>市営交通</a:t>
              </a:r>
              <a:r>
                <a:rPr kumimoji="1" lang="ja-JP" altLang="en-US" sz="800" dirty="0" smtClean="0"/>
                <a:t>」の精神の承継</a:t>
              </a:r>
              <a:endParaRPr kumimoji="1" lang="en-US" altLang="ja-JP" sz="800" dirty="0" smtClean="0"/>
            </a:p>
            <a:p>
              <a:pPr marL="85725" indent="-85725">
                <a:buFont typeface="Arial" pitchFamily="34" charset="0"/>
                <a:buChar char="•"/>
              </a:pPr>
              <a:r>
                <a:rPr lang="ja-JP" altLang="en-US" sz="800" dirty="0"/>
                <a:t>未着手の地下鉄条例路線</a:t>
              </a:r>
              <a:r>
                <a:rPr lang="ja-JP" altLang="en-US" sz="800" dirty="0" smtClean="0"/>
                <a:t>に</a:t>
              </a:r>
              <a:r>
                <a:rPr lang="ja-JP" altLang="en-US" sz="800" dirty="0"/>
                <a:t>関する</a:t>
              </a:r>
              <a:r>
                <a:rPr lang="ja-JP" altLang="en-US" sz="800" dirty="0" smtClean="0"/>
                <a:t>市</a:t>
              </a:r>
              <a:r>
                <a:rPr lang="ja-JP" altLang="en-US" sz="800" dirty="0"/>
                <a:t>の方針の</a:t>
              </a:r>
              <a:r>
                <a:rPr lang="ja-JP" altLang="en-US" sz="800" dirty="0" smtClean="0"/>
                <a:t>尊重</a:t>
              </a:r>
              <a:endParaRPr lang="en-US" altLang="ja-JP" sz="800" dirty="0" smtClean="0"/>
            </a:p>
            <a:p>
              <a:pPr marL="85725" indent="-85725">
                <a:buFont typeface="Arial" pitchFamily="34" charset="0"/>
                <a:buChar char="•"/>
              </a:pPr>
              <a:r>
                <a:rPr kumimoji="1" lang="ja-JP" altLang="en-US" sz="800" dirty="0"/>
                <a:t>多様</a:t>
              </a:r>
              <a:r>
                <a:rPr kumimoji="1" lang="ja-JP" altLang="en-US" sz="800" dirty="0" smtClean="0"/>
                <a:t>な事業展開に伴う沿線・地域の活性化への貢献</a:t>
              </a:r>
              <a:endParaRPr kumimoji="1" lang="en-US" altLang="ja-JP" sz="800" dirty="0" smtClean="0"/>
            </a:p>
            <a:p>
              <a:pPr marL="85725" indent="-85725">
                <a:buFont typeface="Arial" pitchFamily="34" charset="0"/>
                <a:buChar char="•"/>
              </a:pPr>
              <a:r>
                <a:rPr lang="ja-JP" altLang="en-US" sz="800" dirty="0" smtClean="0"/>
                <a:t>企業の社会的貢献</a:t>
              </a:r>
              <a:endParaRPr lang="en-US" altLang="ja-JP" sz="800" dirty="0"/>
            </a:p>
            <a:p>
              <a:pPr marL="85725" indent="-85725">
                <a:buFont typeface="Arial" pitchFamily="34" charset="0"/>
                <a:buChar char="•"/>
              </a:pPr>
              <a:r>
                <a:rPr lang="ja-JP" altLang="en-US" sz="800" dirty="0" smtClean="0"/>
                <a:t>新設会社と本市との間での会議体の設置</a:t>
              </a:r>
              <a:endParaRPr lang="en-US" altLang="ja-JP" sz="800" dirty="0" smtClean="0"/>
            </a:p>
          </p:txBody>
        </p:sp>
        <p:sp>
          <p:nvSpPr>
            <p:cNvPr id="32" name="角丸四角形 31"/>
            <p:cNvSpPr/>
            <p:nvPr/>
          </p:nvSpPr>
          <p:spPr>
            <a:xfrm>
              <a:off x="504825" y="3562788"/>
              <a:ext cx="1080000" cy="28800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marL="139700"/>
              <a:r>
                <a:rPr lang="ja-JP" altLang="en-US" sz="750" dirty="0">
                  <a:solidFill>
                    <a:schemeClr val="tx1"/>
                  </a:solidFill>
                </a:rPr>
                <a:t>新設</a:t>
              </a:r>
              <a:r>
                <a:rPr lang="ja-JP" altLang="en-US" sz="750" dirty="0" smtClean="0">
                  <a:solidFill>
                    <a:schemeClr val="tx1"/>
                  </a:solidFill>
                </a:rPr>
                <a:t>会社に引き継ぐ</a:t>
              </a:r>
              <a:endParaRPr lang="en-US" altLang="ja-JP" sz="750" dirty="0" smtClean="0">
                <a:solidFill>
                  <a:schemeClr val="tx1"/>
                </a:solidFill>
              </a:endParaRPr>
            </a:p>
            <a:p>
              <a:pPr marL="139700"/>
              <a:r>
                <a:rPr lang="ja-JP" altLang="en-US" sz="750" dirty="0" smtClean="0">
                  <a:solidFill>
                    <a:schemeClr val="tx1"/>
                  </a:solidFill>
                </a:rPr>
                <a:t>職員に関する取扱い</a:t>
              </a:r>
              <a:endParaRPr kumimoji="1" lang="ja-JP" altLang="en-US" sz="750" dirty="0">
                <a:solidFill>
                  <a:schemeClr val="tx1"/>
                </a:solidFill>
              </a:endParaRPr>
            </a:p>
          </p:txBody>
        </p:sp>
        <p:sp>
          <p:nvSpPr>
            <p:cNvPr id="33" name="テキスト ボックス 32"/>
            <p:cNvSpPr txBox="1"/>
            <p:nvPr/>
          </p:nvSpPr>
          <p:spPr>
            <a:xfrm>
              <a:off x="1591829" y="3537511"/>
              <a:ext cx="3060000" cy="338554"/>
            </a:xfrm>
            <a:prstGeom prst="rect">
              <a:avLst/>
            </a:prstGeom>
            <a:noFill/>
          </p:spPr>
          <p:txBody>
            <a:bodyPr wrap="square" rtlCol="0" anchor="ctr" anchorCtr="0">
              <a:spAutoFit/>
            </a:bodyPr>
            <a:lstStyle/>
            <a:p>
              <a:r>
                <a:rPr lang="ja-JP" altLang="en-US" sz="800" dirty="0"/>
                <a:t>業務が適切に行われるよう、新設</a:t>
              </a:r>
              <a:r>
                <a:rPr lang="ja-JP" altLang="en-US" sz="800" dirty="0" smtClean="0"/>
                <a:t>会社の方針に基づき必要な職員を引き継ぐ</a:t>
              </a:r>
              <a:endParaRPr kumimoji="1" lang="en-US" altLang="ja-JP" sz="800" dirty="0" smtClean="0"/>
            </a:p>
          </p:txBody>
        </p:sp>
        <p:sp>
          <p:nvSpPr>
            <p:cNvPr id="34" name="角丸四角形 33"/>
            <p:cNvSpPr/>
            <p:nvPr/>
          </p:nvSpPr>
          <p:spPr>
            <a:xfrm>
              <a:off x="4686300" y="1880412"/>
              <a:ext cx="1080000" cy="28800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marL="133350"/>
              <a:r>
                <a:rPr kumimoji="1" lang="ja-JP" altLang="en-US" sz="800" dirty="0" smtClean="0">
                  <a:solidFill>
                    <a:schemeClr val="tx1"/>
                  </a:solidFill>
                </a:rPr>
                <a:t>大阪シティバス㈱に</a:t>
              </a:r>
              <a:endParaRPr kumimoji="1" lang="en-US" altLang="ja-JP" sz="800" dirty="0" smtClean="0">
                <a:solidFill>
                  <a:schemeClr val="tx1"/>
                </a:solidFill>
              </a:endParaRPr>
            </a:p>
            <a:p>
              <a:pPr marL="133350"/>
              <a:r>
                <a:rPr lang="ja-JP" altLang="en-US" sz="800" dirty="0" smtClean="0">
                  <a:solidFill>
                    <a:schemeClr val="tx1"/>
                  </a:solidFill>
                </a:rPr>
                <a:t>引き継ぐ範囲</a:t>
              </a:r>
              <a:endParaRPr kumimoji="1" lang="ja-JP" altLang="en-US" sz="800" dirty="0">
                <a:solidFill>
                  <a:schemeClr val="tx1"/>
                </a:solidFill>
              </a:endParaRPr>
            </a:p>
          </p:txBody>
        </p:sp>
        <p:sp>
          <p:nvSpPr>
            <p:cNvPr id="35" name="角丸四角形 34"/>
            <p:cNvSpPr/>
            <p:nvPr/>
          </p:nvSpPr>
          <p:spPr>
            <a:xfrm>
              <a:off x="4686300" y="2208501"/>
              <a:ext cx="1080000" cy="28800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Ins="0" rtlCol="0" anchor="ctr"/>
            <a:lstStyle/>
            <a:p>
              <a:pPr marL="69850"/>
              <a:r>
                <a:rPr lang="ja-JP" altLang="en-US" sz="800" dirty="0" smtClean="0">
                  <a:solidFill>
                    <a:schemeClr val="tx1"/>
                  </a:solidFill>
                </a:rPr>
                <a:t>大阪シティバス㈱の</a:t>
              </a:r>
              <a:endParaRPr lang="en-US" altLang="ja-JP" sz="800" dirty="0" smtClean="0">
                <a:solidFill>
                  <a:schemeClr val="tx1"/>
                </a:solidFill>
              </a:endParaRPr>
            </a:p>
            <a:p>
              <a:pPr marL="69850"/>
              <a:r>
                <a:rPr lang="ja-JP" altLang="en-US" sz="800" dirty="0" smtClean="0">
                  <a:solidFill>
                    <a:schemeClr val="tx1"/>
                  </a:solidFill>
                </a:rPr>
                <a:t>株式の所有</a:t>
              </a:r>
              <a:endParaRPr kumimoji="1" lang="ja-JP" altLang="en-US" sz="800" dirty="0">
                <a:solidFill>
                  <a:schemeClr val="tx1"/>
                </a:solidFill>
              </a:endParaRPr>
            </a:p>
          </p:txBody>
        </p:sp>
        <p:sp>
          <p:nvSpPr>
            <p:cNvPr id="36" name="角丸四角形 35"/>
            <p:cNvSpPr/>
            <p:nvPr/>
          </p:nvSpPr>
          <p:spPr>
            <a:xfrm>
              <a:off x="4686300" y="2525058"/>
              <a:ext cx="1080000" cy="994548"/>
            </a:xfrm>
            <a:prstGeom prst="roundRect">
              <a:avLst>
                <a:gd name="adj" fmla="val 12887"/>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marL="115888"/>
              <a:r>
                <a:rPr lang="ja-JP" altLang="en-US" sz="800" dirty="0">
                  <a:solidFill>
                    <a:schemeClr val="tx1"/>
                  </a:solidFill>
                </a:rPr>
                <a:t>自動車運送事業</a:t>
              </a:r>
              <a:r>
                <a:rPr lang="ja-JP" altLang="en-US" sz="800" dirty="0" smtClean="0">
                  <a:solidFill>
                    <a:schemeClr val="tx1"/>
                  </a:solidFill>
                </a:rPr>
                <a:t>会計に属する資産及び負債の取扱い</a:t>
              </a:r>
              <a:endParaRPr kumimoji="1" lang="ja-JP" altLang="en-US" sz="800" dirty="0">
                <a:solidFill>
                  <a:schemeClr val="tx1"/>
                </a:solidFill>
              </a:endParaRPr>
            </a:p>
          </p:txBody>
        </p:sp>
        <p:sp>
          <p:nvSpPr>
            <p:cNvPr id="37" name="角丸四角形 36"/>
            <p:cNvSpPr/>
            <p:nvPr/>
          </p:nvSpPr>
          <p:spPr>
            <a:xfrm>
              <a:off x="4686300" y="3904356"/>
              <a:ext cx="1080000" cy="1008001"/>
            </a:xfrm>
            <a:prstGeom prst="roundRect">
              <a:avLst>
                <a:gd name="adj" fmla="val 910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4138"/>
              <a:r>
                <a:rPr kumimoji="1" lang="ja-JP" altLang="en-US" sz="800" dirty="0" smtClean="0">
                  <a:solidFill>
                    <a:schemeClr val="tx1"/>
                  </a:solidFill>
                </a:rPr>
                <a:t>引継ぎに際して</a:t>
              </a:r>
              <a:endParaRPr kumimoji="1" lang="en-US" altLang="ja-JP" sz="800" dirty="0" smtClean="0">
                <a:solidFill>
                  <a:schemeClr val="tx1"/>
                </a:solidFill>
              </a:endParaRPr>
            </a:p>
            <a:p>
              <a:pPr marL="84138"/>
              <a:r>
                <a:rPr kumimoji="1" lang="ja-JP" altLang="en-US" sz="800" dirty="0" smtClean="0">
                  <a:solidFill>
                    <a:schemeClr val="tx1"/>
                  </a:solidFill>
                </a:rPr>
                <a:t>大阪シティバスに求める事項</a:t>
              </a:r>
              <a:endParaRPr kumimoji="1" lang="ja-JP" altLang="en-US" sz="800" dirty="0">
                <a:solidFill>
                  <a:schemeClr val="tx1"/>
                </a:solidFill>
              </a:endParaRPr>
            </a:p>
          </p:txBody>
        </p:sp>
        <p:sp>
          <p:nvSpPr>
            <p:cNvPr id="38" name="角丸四角形 37"/>
            <p:cNvSpPr/>
            <p:nvPr/>
          </p:nvSpPr>
          <p:spPr>
            <a:xfrm>
              <a:off x="4686300" y="3562788"/>
              <a:ext cx="1224000" cy="28800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marL="131763"/>
              <a:r>
                <a:rPr lang="ja-JP" altLang="en-US" sz="750" dirty="0" smtClean="0">
                  <a:solidFill>
                    <a:schemeClr val="tx1"/>
                  </a:solidFill>
                </a:rPr>
                <a:t>大阪シティバス㈱に引き継ぐ職員に関する取扱い</a:t>
              </a:r>
              <a:endParaRPr kumimoji="1" lang="ja-JP" altLang="en-US" sz="750" dirty="0">
                <a:solidFill>
                  <a:schemeClr val="tx1"/>
                </a:solidFill>
              </a:endParaRPr>
            </a:p>
          </p:txBody>
        </p:sp>
        <p:sp>
          <p:nvSpPr>
            <p:cNvPr id="39" name="テキスト ボックス 38"/>
            <p:cNvSpPr txBox="1"/>
            <p:nvPr/>
          </p:nvSpPr>
          <p:spPr>
            <a:xfrm>
              <a:off x="5751450" y="1916690"/>
              <a:ext cx="3060000" cy="215444"/>
            </a:xfrm>
            <a:prstGeom prst="rect">
              <a:avLst/>
            </a:prstGeom>
            <a:noFill/>
          </p:spPr>
          <p:txBody>
            <a:bodyPr wrap="square" rtlCol="0">
              <a:spAutoFit/>
            </a:bodyPr>
            <a:lstStyle/>
            <a:p>
              <a:r>
                <a:rPr lang="ja-JP" altLang="en-US" sz="800" dirty="0"/>
                <a:t>引継ぎ時にバス事業が運行している</a:t>
              </a:r>
              <a:r>
                <a:rPr lang="ja-JP" altLang="en-US" sz="800" dirty="0" smtClean="0"/>
                <a:t>路線</a:t>
              </a:r>
              <a:endParaRPr kumimoji="1" lang="ja-JP" altLang="en-US" sz="800" dirty="0"/>
            </a:p>
          </p:txBody>
        </p:sp>
        <p:sp>
          <p:nvSpPr>
            <p:cNvPr id="40" name="テキスト ボックス 39"/>
            <p:cNvSpPr txBox="1"/>
            <p:nvPr/>
          </p:nvSpPr>
          <p:spPr>
            <a:xfrm>
              <a:off x="5751450" y="2183224"/>
              <a:ext cx="3060000" cy="338554"/>
            </a:xfrm>
            <a:prstGeom prst="rect">
              <a:avLst/>
            </a:prstGeom>
            <a:noFill/>
          </p:spPr>
          <p:txBody>
            <a:bodyPr wrap="square" rtlCol="0">
              <a:spAutoFit/>
            </a:bodyPr>
            <a:lstStyle/>
            <a:p>
              <a:r>
                <a:rPr lang="ja-JP" altLang="en-US" sz="800" dirty="0"/>
                <a:t>地下鉄事業等を引き継ぐために本市が出資を行い設立した株式会社（地下鉄新会社）に</a:t>
              </a:r>
              <a:r>
                <a:rPr lang="ja-JP" altLang="en-US" sz="800" dirty="0" smtClean="0"/>
                <a:t>引き継ぐ</a:t>
              </a:r>
              <a:endParaRPr kumimoji="1" lang="ja-JP" altLang="en-US" sz="800" dirty="0"/>
            </a:p>
          </p:txBody>
        </p:sp>
        <p:sp>
          <p:nvSpPr>
            <p:cNvPr id="41" name="テキスト ボックス 40"/>
            <p:cNvSpPr txBox="1"/>
            <p:nvPr/>
          </p:nvSpPr>
          <p:spPr>
            <a:xfrm>
              <a:off x="5764150" y="2476996"/>
              <a:ext cx="3060000" cy="1077218"/>
            </a:xfrm>
            <a:prstGeom prst="rect">
              <a:avLst/>
            </a:prstGeom>
            <a:noFill/>
          </p:spPr>
          <p:txBody>
            <a:bodyPr wrap="square" rtlCol="0" anchor="ctr" anchorCtr="0">
              <a:spAutoFit/>
            </a:bodyPr>
            <a:lstStyle/>
            <a:p>
              <a:pPr marL="85725" indent="-85725">
                <a:buFont typeface="Arial" panose="020B0604020202020204" pitchFamily="34" charset="0"/>
                <a:buChar char="•"/>
              </a:pPr>
              <a:r>
                <a:rPr lang="ja-JP" altLang="en-US" sz="800" dirty="0"/>
                <a:t>資産は大阪シティバス㈱へ譲渡するもの等を除き、高速鉄道事業会計に有償所管換えし、企業債等</a:t>
              </a:r>
              <a:r>
                <a:rPr lang="ja-JP" altLang="en-US" sz="800" dirty="0" smtClean="0"/>
                <a:t>の債務</a:t>
              </a:r>
              <a:r>
                <a:rPr lang="ja-JP" altLang="en-US" sz="800" dirty="0"/>
                <a:t>の返済資金等に充当する。なお、返済資金等が不足する場合は、高速鉄道事業会計が負担し、</a:t>
              </a:r>
              <a:r>
                <a:rPr lang="ja-JP" altLang="en-US" sz="800" dirty="0" smtClean="0"/>
                <a:t>大阪</a:t>
              </a:r>
              <a:r>
                <a:rPr lang="ja-JP" altLang="en-US" sz="800" dirty="0"/>
                <a:t>シティバス㈱には負債を</a:t>
              </a:r>
              <a:r>
                <a:rPr lang="ja-JP" altLang="en-US" sz="800" dirty="0" smtClean="0"/>
                <a:t>引き継がない</a:t>
              </a:r>
              <a:endParaRPr lang="en-US" altLang="ja-JP" sz="800" dirty="0" smtClean="0"/>
            </a:p>
            <a:p>
              <a:pPr marL="85725" indent="-85725">
                <a:buFont typeface="Arial" panose="020B0604020202020204" pitchFamily="34" charset="0"/>
                <a:buChar char="•"/>
              </a:pPr>
              <a:r>
                <a:rPr lang="ja-JP" altLang="en-US" sz="800" dirty="0" smtClean="0"/>
                <a:t>大阪</a:t>
              </a:r>
              <a:r>
                <a:rPr lang="ja-JP" altLang="en-US" sz="800" dirty="0"/>
                <a:t>シティバス㈱がバスの運行に必要な営業所、バス車両等の資産は、地下鉄新会社が同社へ</a:t>
              </a:r>
              <a:r>
                <a:rPr lang="ja-JP" altLang="en-US" sz="800" dirty="0" smtClean="0"/>
                <a:t>賃貸する</a:t>
              </a:r>
              <a:endParaRPr lang="ja-JP" altLang="en-US" sz="800" dirty="0"/>
            </a:p>
            <a:p>
              <a:pPr marL="85725" indent="-85725">
                <a:buFont typeface="Arial" panose="020B0604020202020204" pitchFamily="34" charset="0"/>
                <a:buChar char="•"/>
              </a:pPr>
              <a:r>
                <a:rPr lang="ja-JP" altLang="en-US" sz="800" dirty="0"/>
                <a:t>大阪シティバス㈱がバスの運行に必要な機器及び資産備品は有償、停留所施設等は無償により</a:t>
              </a:r>
              <a:r>
                <a:rPr lang="ja-JP" altLang="en-US" sz="800" dirty="0" smtClean="0"/>
                <a:t>同社へ譲渡する</a:t>
              </a:r>
              <a:endParaRPr kumimoji="1" lang="ja-JP" altLang="en-US" sz="800" dirty="0"/>
            </a:p>
          </p:txBody>
        </p:sp>
        <p:sp>
          <p:nvSpPr>
            <p:cNvPr id="42" name="テキスト ボックス 41"/>
            <p:cNvSpPr txBox="1"/>
            <p:nvPr/>
          </p:nvSpPr>
          <p:spPr>
            <a:xfrm>
              <a:off x="5895975" y="3537511"/>
              <a:ext cx="2888550" cy="338554"/>
            </a:xfrm>
            <a:prstGeom prst="rect">
              <a:avLst/>
            </a:prstGeom>
            <a:noFill/>
          </p:spPr>
          <p:txBody>
            <a:bodyPr wrap="square" rtlCol="0" anchor="ctr" anchorCtr="0">
              <a:spAutoFit/>
            </a:bodyPr>
            <a:lstStyle/>
            <a:p>
              <a:r>
                <a:rPr lang="ja-JP" altLang="en-US" sz="800" dirty="0"/>
                <a:t>業務が適切に行われるよう、大阪シティバス㈱の方針に基づき必要な職員を引き継ぐ</a:t>
              </a:r>
              <a:endParaRPr kumimoji="1" lang="en-US" altLang="ja-JP" sz="800" dirty="0" smtClean="0"/>
            </a:p>
          </p:txBody>
        </p:sp>
        <p:sp>
          <p:nvSpPr>
            <p:cNvPr id="43" name="テキスト ボックス 42"/>
            <p:cNvSpPr txBox="1"/>
            <p:nvPr/>
          </p:nvSpPr>
          <p:spPr>
            <a:xfrm>
              <a:off x="5764151" y="3869748"/>
              <a:ext cx="3059999" cy="1077218"/>
            </a:xfrm>
            <a:prstGeom prst="rect">
              <a:avLst/>
            </a:prstGeom>
            <a:noFill/>
          </p:spPr>
          <p:txBody>
            <a:bodyPr wrap="square" rtlCol="0" anchor="ctr" anchorCtr="0">
              <a:spAutoFit/>
            </a:bodyPr>
            <a:lstStyle/>
            <a:p>
              <a:pPr marL="85725" indent="-85725">
                <a:buFont typeface="Arial" pitchFamily="34" charset="0"/>
                <a:buChar char="•"/>
              </a:pPr>
              <a:r>
                <a:rPr lang="ja-JP" altLang="en-US" sz="800" dirty="0" smtClean="0"/>
                <a:t>輸送</a:t>
              </a:r>
              <a:r>
                <a:rPr lang="ja-JP" altLang="en-US" sz="800" dirty="0"/>
                <a:t>の安全の確保</a:t>
              </a:r>
            </a:p>
            <a:p>
              <a:pPr marL="85725" indent="-85725">
                <a:buFont typeface="Arial" pitchFamily="34" charset="0"/>
                <a:buChar char="•"/>
              </a:pPr>
              <a:r>
                <a:rPr lang="ja-JP" altLang="en-US" sz="800" dirty="0" smtClean="0"/>
                <a:t>「ひと</a:t>
              </a:r>
              <a:r>
                <a:rPr lang="ja-JP" altLang="en-US" sz="800" dirty="0"/>
                <a:t>にやさしい市営</a:t>
              </a:r>
              <a:r>
                <a:rPr lang="ja-JP" altLang="en-US" sz="800" dirty="0" smtClean="0"/>
                <a:t>交通」の</a:t>
              </a:r>
              <a:r>
                <a:rPr lang="ja-JP" altLang="en-US" sz="800" dirty="0"/>
                <a:t>精神の承継</a:t>
              </a:r>
            </a:p>
            <a:p>
              <a:pPr marL="85725" indent="-85725">
                <a:buFont typeface="Arial" pitchFamily="34" charset="0"/>
                <a:buChar char="•"/>
              </a:pPr>
              <a:r>
                <a:rPr lang="ja-JP" altLang="en-US" sz="800" dirty="0" smtClean="0"/>
                <a:t>自ら</a:t>
              </a:r>
              <a:r>
                <a:rPr lang="ja-JP" altLang="en-US" sz="800" dirty="0"/>
                <a:t>の経営責任による交通機能の確保・充実、鉄道との連携、地域の利便性の確保</a:t>
              </a:r>
            </a:p>
            <a:p>
              <a:pPr marL="85725" indent="-85725">
                <a:buFont typeface="Arial" pitchFamily="34" charset="0"/>
                <a:buChar char="•"/>
              </a:pPr>
              <a:r>
                <a:rPr lang="ja-JP" altLang="en-US" sz="800" dirty="0"/>
                <a:t>路線、運行回数、運賃などは原則として概ね５年程度は譲渡時の水準を維持するものとし、その後も</a:t>
              </a:r>
              <a:r>
                <a:rPr lang="ja-JP" altLang="en-US" sz="800" dirty="0" smtClean="0"/>
                <a:t>本市の交通政策部門が設置する「バス運行にかかる協議体」へ参画し、より良いサービスを提供</a:t>
              </a:r>
            </a:p>
            <a:p>
              <a:pPr marL="85725" indent="-85725">
                <a:buFont typeface="Arial" pitchFamily="34" charset="0"/>
                <a:buChar char="•"/>
              </a:pPr>
              <a:r>
                <a:rPr lang="ja-JP" altLang="en-US" sz="800" dirty="0" smtClean="0"/>
                <a:t>大阪</a:t>
              </a:r>
              <a:r>
                <a:rPr lang="ja-JP" altLang="en-US" sz="800" dirty="0"/>
                <a:t>シティバス㈱と本市との間での会議体の設置</a:t>
              </a:r>
              <a:endParaRPr lang="en-US" altLang="ja-JP" sz="800" dirty="0" smtClean="0"/>
            </a:p>
          </p:txBody>
        </p:sp>
      </p:grpSp>
      <p:graphicFrame>
        <p:nvGraphicFramePr>
          <p:cNvPr id="45" name="表 44"/>
          <p:cNvGraphicFramePr>
            <a:graphicFrameLocks noGrp="1"/>
          </p:cNvGraphicFramePr>
          <p:nvPr>
            <p:extLst>
              <p:ext uri="{D42A27DB-BD31-4B8C-83A1-F6EECF244321}">
                <p14:modId xmlns:p14="http://schemas.microsoft.com/office/powerpoint/2010/main" val="1450239858"/>
              </p:ext>
            </p:extLst>
          </p:nvPr>
        </p:nvGraphicFramePr>
        <p:xfrm>
          <a:off x="452003" y="4887420"/>
          <a:ext cx="8377061" cy="1852080"/>
        </p:xfrm>
        <a:graphic>
          <a:graphicData uri="http://schemas.openxmlformats.org/drawingml/2006/table">
            <a:tbl>
              <a:tblPr firstRow="1" bandRow="1">
                <a:tableStyleId>{5940675A-B579-460E-94D1-54222C63F5DA}</a:tableStyleId>
              </a:tblPr>
              <a:tblGrid>
                <a:gridCol w="864000"/>
                <a:gridCol w="7513061"/>
              </a:tblGrid>
              <a:tr h="306000">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smtClean="0">
                          <a:solidFill>
                            <a:schemeClr val="bg1"/>
                          </a:solidFill>
                          <a:latin typeface="+mj-ea"/>
                          <a:ea typeface="+mn-ea"/>
                          <a:cs typeface="+mn-cs"/>
                        </a:rPr>
                        <a:t>平成</a:t>
                      </a:r>
                      <a:r>
                        <a:rPr kumimoji="1" lang="en-US" altLang="ja-JP" sz="1100" kern="1200" dirty="0" smtClean="0">
                          <a:solidFill>
                            <a:schemeClr val="bg1"/>
                          </a:solidFill>
                          <a:latin typeface="+mj-ea"/>
                          <a:ea typeface="+mn-ea"/>
                          <a:cs typeface="+mn-cs"/>
                        </a:rPr>
                        <a:t>28</a:t>
                      </a:r>
                      <a:r>
                        <a:rPr kumimoji="1" lang="ja-JP" altLang="en-US" sz="1100" kern="1200" dirty="0" smtClean="0">
                          <a:solidFill>
                            <a:schemeClr val="bg1"/>
                          </a:solidFill>
                          <a:latin typeface="+mj-ea"/>
                          <a:ea typeface="+mn-ea"/>
                          <a:cs typeface="+mn-cs"/>
                        </a:rPr>
                        <a:t>年２月　　</a:t>
                      </a:r>
                      <a:r>
                        <a:rPr kumimoji="1" lang="ja-JP" altLang="en-US" sz="1100" kern="1200" dirty="0" smtClean="0">
                          <a:solidFill>
                            <a:schemeClr val="bg1"/>
                          </a:solidFill>
                          <a:latin typeface="+mj-lt"/>
                          <a:ea typeface="+mn-ea"/>
                          <a:cs typeface="+mn-cs"/>
                        </a:rPr>
                        <a:t>「経営健全化計画について（自動車運送事業）」</a:t>
                      </a:r>
                      <a:r>
                        <a:rPr kumimoji="1" lang="ja-JP" altLang="en-US" sz="1100" kern="1200" baseline="0" dirty="0" smtClean="0">
                          <a:solidFill>
                            <a:schemeClr val="bg1"/>
                          </a:solidFill>
                          <a:latin typeface="+mj-lt"/>
                          <a:ea typeface="+mn-ea"/>
                          <a:cs typeface="+mn-cs"/>
                        </a:rPr>
                        <a:t> </a:t>
                      </a:r>
                      <a:r>
                        <a:rPr kumimoji="1" lang="ja-JP" altLang="en-US" sz="1100" kern="1200" dirty="0" smtClean="0">
                          <a:solidFill>
                            <a:schemeClr val="bg1"/>
                          </a:solidFill>
                          <a:latin typeface="+mj-lt"/>
                          <a:ea typeface="+mn-ea"/>
                          <a:cs typeface="+mn-cs"/>
                        </a:rPr>
                        <a:t>上程</a:t>
                      </a: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hMerge="1">
                  <a:txBody>
                    <a:bodyPr/>
                    <a:lstStyle/>
                    <a:p>
                      <a:endParaRPr kumimoji="1" lang="ja-JP" altLang="en-US"/>
                    </a:p>
                  </a:txBody>
                  <a:tcPr/>
                </a:tc>
              </a:tr>
              <a:tr h="360000">
                <a:tc gridSpan="2">
                  <a:txBody>
                    <a:bodyPr/>
                    <a:lstStyle/>
                    <a:p>
                      <a:pPr marL="0" marR="0" indent="13970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smtClean="0">
                          <a:solidFill>
                            <a:schemeClr val="tx1"/>
                          </a:solidFill>
                          <a:latin typeface="+mj-lt"/>
                          <a:ea typeface="+mn-ea"/>
                          <a:cs typeface="+mn-cs"/>
                        </a:rPr>
                        <a:t>自動車運送事業会計は、平成</a:t>
                      </a:r>
                      <a:r>
                        <a:rPr kumimoji="1" lang="en-US" altLang="ja-JP" sz="1100" kern="1200" dirty="0" smtClean="0">
                          <a:solidFill>
                            <a:schemeClr val="tx1"/>
                          </a:solidFill>
                          <a:latin typeface="+mj-lt"/>
                          <a:ea typeface="+mn-ea"/>
                          <a:cs typeface="+mn-cs"/>
                        </a:rPr>
                        <a:t>26</a:t>
                      </a:r>
                      <a:r>
                        <a:rPr kumimoji="1" lang="ja-JP" altLang="en-US" sz="1100" kern="1200" dirty="0" smtClean="0">
                          <a:solidFill>
                            <a:schemeClr val="tx1"/>
                          </a:solidFill>
                          <a:latin typeface="+mj-lt"/>
                          <a:ea typeface="+mn-ea"/>
                          <a:cs typeface="+mn-cs"/>
                        </a:rPr>
                        <a:t>年度決算における資金不足比率が国の定める経営健全化基準である</a:t>
                      </a:r>
                      <a:r>
                        <a:rPr kumimoji="1" lang="en-US" altLang="ja-JP" sz="1100" kern="1200" dirty="0" smtClean="0">
                          <a:solidFill>
                            <a:schemeClr val="tx1"/>
                          </a:solidFill>
                          <a:latin typeface="+mj-lt"/>
                          <a:ea typeface="+mn-ea"/>
                          <a:cs typeface="+mn-cs"/>
                        </a:rPr>
                        <a:t>20</a:t>
                      </a:r>
                      <a:r>
                        <a:rPr kumimoji="1" lang="ja-JP" altLang="en-US" sz="1100" kern="1200" dirty="0" smtClean="0">
                          <a:solidFill>
                            <a:schemeClr val="tx1"/>
                          </a:solidFill>
                          <a:latin typeface="+mj-lt"/>
                          <a:ea typeface="+mn-ea"/>
                          <a:cs typeface="+mn-cs"/>
                        </a:rPr>
                        <a:t>％以上となったことから、「地方公共団体の財政の健全化に関する法律」第</a:t>
                      </a:r>
                      <a:r>
                        <a:rPr kumimoji="1" lang="en-US" altLang="ja-JP" sz="1100" kern="1200" dirty="0" smtClean="0">
                          <a:solidFill>
                            <a:schemeClr val="tx1"/>
                          </a:solidFill>
                          <a:latin typeface="+mj-lt"/>
                          <a:ea typeface="+mn-ea"/>
                          <a:cs typeface="+mn-cs"/>
                        </a:rPr>
                        <a:t>23</a:t>
                      </a:r>
                      <a:r>
                        <a:rPr kumimoji="1" lang="ja-JP" altLang="en-US" sz="1100" kern="1200" dirty="0" smtClean="0">
                          <a:solidFill>
                            <a:schemeClr val="tx1"/>
                          </a:solidFill>
                          <a:latin typeface="+mj-lt"/>
                          <a:ea typeface="+mn-ea"/>
                          <a:cs typeface="+mn-cs"/>
                        </a:rPr>
                        <a:t>条第１項に基づき、本計画を策定。</a:t>
                      </a:r>
                    </a:p>
                  </a:txBody>
                  <a:tcPr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r>
              <a:tr h="306000">
                <a:tc>
                  <a:txBody>
                    <a:bodyPr/>
                    <a:lstStyle/>
                    <a:p>
                      <a:pPr marL="85725" marR="0" indent="-8572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00" kern="1200" dirty="0" smtClean="0">
                          <a:solidFill>
                            <a:schemeClr val="tx1"/>
                          </a:solidFill>
                          <a:latin typeface="+mj-lt"/>
                          <a:ea typeface="+mn-ea"/>
                          <a:cs typeface="+mn-cs"/>
                        </a:rPr>
                        <a:t>計画期間</a:t>
                      </a:r>
                      <a:r>
                        <a:rPr kumimoji="1" lang="ja-JP" altLang="en-US" sz="1000" kern="1200" dirty="0" smtClean="0">
                          <a:solidFill>
                            <a:schemeClr val="tx1"/>
                          </a:solidFill>
                          <a:latin typeface="ＭＳ ゴシック" panose="020B0609070205080204" pitchFamily="49" charset="-128"/>
                          <a:ea typeface="ＭＳ ゴシック" panose="020B0609070205080204" pitchFamily="49" charset="-128"/>
                          <a:cs typeface="+mn-cs"/>
                        </a:rPr>
                        <a:t>：</a:t>
                      </a:r>
                      <a:endParaRPr kumimoji="1" lang="en-US" altLang="ja-JP" sz="1000" kern="1200" dirty="0" smtClean="0">
                        <a:solidFill>
                          <a:schemeClr val="tx1"/>
                        </a:solidFill>
                        <a:latin typeface="ＭＳ ゴシック" panose="020B0609070205080204" pitchFamily="49" charset="-128"/>
                        <a:ea typeface="ＭＳ ゴシック" panose="020B0609070205080204" pitchFamily="49" charset="-128"/>
                        <a:cs typeface="+mn-cs"/>
                      </a:endParaRPr>
                    </a:p>
                    <a:p>
                      <a:pPr marL="85725" marR="0" indent="-8572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1000" kern="1200" dirty="0" smtClean="0">
                        <a:solidFill>
                          <a:schemeClr val="tx1"/>
                        </a:solidFill>
                        <a:latin typeface="+mj-lt"/>
                        <a:ea typeface="+mn-ea"/>
                        <a:cs typeface="+mn-cs"/>
                      </a:endParaRPr>
                    </a:p>
                  </a:txBody>
                  <a:tcPr marL="72000" marR="0" marT="18000" marB="1800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ysDot"/>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kern="1200" dirty="0" smtClean="0">
                          <a:solidFill>
                            <a:schemeClr val="tx1"/>
                          </a:solidFill>
                          <a:latin typeface="+mj-lt"/>
                          <a:ea typeface="+mn-ea"/>
                          <a:cs typeface="+mn-cs"/>
                        </a:rPr>
                        <a:t>平成</a:t>
                      </a:r>
                      <a:r>
                        <a:rPr kumimoji="1" lang="en-US" altLang="ja-JP" sz="1000" kern="1200" dirty="0" smtClean="0">
                          <a:solidFill>
                            <a:schemeClr val="tx1"/>
                          </a:solidFill>
                          <a:latin typeface="+mj-lt"/>
                          <a:ea typeface="+mn-ea"/>
                          <a:cs typeface="+mn-cs"/>
                        </a:rPr>
                        <a:t>27</a:t>
                      </a:r>
                      <a:r>
                        <a:rPr kumimoji="1" lang="ja-JP" altLang="en-US" sz="1000" kern="1200" dirty="0" smtClean="0">
                          <a:solidFill>
                            <a:schemeClr val="tx1"/>
                          </a:solidFill>
                          <a:latin typeface="+mj-lt"/>
                          <a:ea typeface="+mn-ea"/>
                          <a:cs typeface="+mn-cs"/>
                        </a:rPr>
                        <a:t>年度から平成</a:t>
                      </a:r>
                      <a:r>
                        <a:rPr kumimoji="1" lang="en-US" altLang="ja-JP" sz="1000" kern="1200" dirty="0" smtClean="0">
                          <a:solidFill>
                            <a:schemeClr val="tx1"/>
                          </a:solidFill>
                          <a:latin typeface="+mj-lt"/>
                          <a:ea typeface="+mn-ea"/>
                          <a:cs typeface="+mn-cs"/>
                        </a:rPr>
                        <a:t>30</a:t>
                      </a:r>
                      <a:r>
                        <a:rPr kumimoji="1" lang="ja-JP" altLang="en-US" sz="1000" kern="1200" dirty="0" smtClean="0">
                          <a:solidFill>
                            <a:schemeClr val="tx1"/>
                          </a:solidFill>
                          <a:latin typeface="+mj-lt"/>
                          <a:ea typeface="+mn-ea"/>
                          <a:cs typeface="+mn-cs"/>
                        </a:rPr>
                        <a:t>年度までの４年間</a:t>
                      </a:r>
                      <a:endParaRPr kumimoji="1" lang="en-US" altLang="ja-JP" sz="1000" kern="1200" dirty="0" smtClean="0">
                        <a:solidFill>
                          <a:schemeClr val="tx1"/>
                        </a:solidFill>
                        <a:latin typeface="+mj-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kern="1200" dirty="0" smtClean="0">
                          <a:solidFill>
                            <a:schemeClr val="tx1"/>
                          </a:solidFill>
                          <a:latin typeface="+mj-lt"/>
                          <a:ea typeface="+mn-ea"/>
                          <a:cs typeface="+mn-cs"/>
                        </a:rPr>
                        <a:t>ただし、計画期間内の出来る限り早い時期に民営化を達成する</a:t>
                      </a:r>
                      <a:endParaRPr kumimoji="1" lang="en-US" altLang="ja-JP" sz="1000" kern="1200" dirty="0" smtClean="0">
                        <a:solidFill>
                          <a:schemeClr val="tx1"/>
                        </a:solidFill>
                        <a:latin typeface="+mj-lt"/>
                        <a:ea typeface="+mn-ea"/>
                        <a:cs typeface="+mn-cs"/>
                      </a:endParaRPr>
                    </a:p>
                  </a:txBody>
                  <a:tcPr marL="0" marR="108000" marT="18000" marB="1800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ysDot"/>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06000">
                <a:tc>
                  <a:txBody>
                    <a:bodyPr/>
                    <a:lstStyle/>
                    <a:p>
                      <a:pPr marL="85725" marR="0" indent="-8572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00" kern="1200" dirty="0" smtClean="0">
                          <a:solidFill>
                            <a:schemeClr val="tx1"/>
                          </a:solidFill>
                          <a:latin typeface="+mj-lt"/>
                          <a:ea typeface="+mn-ea"/>
                          <a:cs typeface="+mn-cs"/>
                        </a:rPr>
                        <a:t>基本方針</a:t>
                      </a:r>
                      <a:r>
                        <a:rPr kumimoji="1" lang="ja-JP" altLang="en-US" sz="1000" kern="1200" dirty="0" smtClean="0">
                          <a:solidFill>
                            <a:schemeClr val="tx1"/>
                          </a:solidFill>
                          <a:latin typeface="ＭＳ ゴシック" panose="020B0609070205080204" pitchFamily="49" charset="-128"/>
                          <a:ea typeface="ＭＳ ゴシック" panose="020B0609070205080204" pitchFamily="49" charset="-128"/>
                          <a:cs typeface="+mn-cs"/>
                        </a:rPr>
                        <a:t>：</a:t>
                      </a:r>
                      <a:endParaRPr kumimoji="1" lang="en-US" altLang="ja-JP" sz="1000" kern="1200" dirty="0" smtClean="0">
                        <a:solidFill>
                          <a:schemeClr val="tx1"/>
                        </a:solidFill>
                        <a:latin typeface="ＭＳ ゴシック" panose="020B0609070205080204" pitchFamily="49" charset="-128"/>
                        <a:ea typeface="ＭＳ ゴシック" panose="020B0609070205080204" pitchFamily="49" charset="-128"/>
                        <a:cs typeface="+mn-cs"/>
                      </a:endParaRPr>
                    </a:p>
                  </a:txBody>
                  <a:tcPr marL="72000" marR="0" marT="18000" marB="1800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ysDot"/>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kern="1200" dirty="0" smtClean="0">
                          <a:solidFill>
                            <a:schemeClr val="tx1"/>
                          </a:solidFill>
                          <a:latin typeface="+mj-lt"/>
                          <a:ea typeface="+mn-ea"/>
                          <a:cs typeface="+mn-cs"/>
                        </a:rPr>
                        <a:t>今以上の事業規模（路線）の見直しは市民生活に大きな影響を及ぼすこと 、厳しい本市の財政状況の中、一般会計からの繰入を増加することは困難であること 、仮に公営を継続した場合も資金不足比率が解消できる見込みがないこと、などといった状況を踏まえ、民営化により公営企業としてのバス事業を終結させることで、資金不足の処理を行うこととする</a:t>
                      </a:r>
                      <a:endParaRPr kumimoji="1" lang="en-US" altLang="ja-JP" sz="1000" kern="1200" dirty="0" smtClean="0">
                        <a:solidFill>
                          <a:schemeClr val="tx1"/>
                        </a:solidFill>
                        <a:latin typeface="+mj-lt"/>
                        <a:ea typeface="+mn-ea"/>
                        <a:cs typeface="+mn-cs"/>
                      </a:endParaRPr>
                    </a:p>
                  </a:txBody>
                  <a:tcPr marL="0" marR="108000" marT="18000" marB="1800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ysDot"/>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06000">
                <a:tc>
                  <a:txBody>
                    <a:bodyPr/>
                    <a:lstStyle/>
                    <a:p>
                      <a:pPr marL="85725" marR="0" indent="-8572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00" kern="1200" dirty="0" smtClean="0">
                          <a:solidFill>
                            <a:schemeClr val="tx1"/>
                          </a:solidFill>
                          <a:latin typeface="+mj-lt"/>
                          <a:ea typeface="+mn-ea"/>
                          <a:cs typeface="+mn-cs"/>
                        </a:rPr>
                        <a:t>会計精算</a:t>
                      </a:r>
                      <a:r>
                        <a:rPr kumimoji="1" lang="ja-JP" altLang="en-US" sz="1000" kern="1200" dirty="0" smtClean="0">
                          <a:solidFill>
                            <a:schemeClr val="tx1"/>
                          </a:solidFill>
                          <a:latin typeface="ＭＳ ゴシック" panose="020B0609070205080204" pitchFamily="49" charset="-128"/>
                          <a:ea typeface="ＭＳ ゴシック" panose="020B0609070205080204" pitchFamily="49" charset="-128"/>
                          <a:cs typeface="+mn-cs"/>
                        </a:rPr>
                        <a:t>：</a:t>
                      </a:r>
                      <a:endParaRPr kumimoji="1" lang="en-US" altLang="ja-JP" sz="1000" kern="1200" dirty="0" smtClean="0">
                        <a:solidFill>
                          <a:schemeClr val="tx1"/>
                        </a:solidFill>
                        <a:latin typeface="ＭＳ ゴシック" panose="020B0609070205080204" pitchFamily="49" charset="-128"/>
                        <a:ea typeface="ＭＳ ゴシック" panose="020B0609070205080204" pitchFamily="49" charset="-128"/>
                        <a:cs typeface="+mn-cs"/>
                      </a:endParaRPr>
                    </a:p>
                  </a:txBody>
                  <a:tcPr marL="72000" marR="0" marT="18000" marB="1800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kern="1200" dirty="0" smtClean="0">
                          <a:solidFill>
                            <a:schemeClr val="tx1"/>
                          </a:solidFill>
                          <a:latin typeface="+mj-lt"/>
                          <a:ea typeface="+mn-ea"/>
                          <a:cs typeface="+mn-cs"/>
                        </a:rPr>
                        <a:t>市内部の借入金は返済不能であり、出資に対し配当する残余財産も残されていないことから、一般会計や高速鉄道事業会計からの借入金については返済免除とする</a:t>
                      </a:r>
                      <a:endParaRPr kumimoji="1" lang="en-US" altLang="ja-JP" sz="1000" kern="1200" dirty="0" smtClean="0">
                        <a:solidFill>
                          <a:schemeClr val="tx1"/>
                        </a:solidFill>
                        <a:latin typeface="+mj-lt"/>
                        <a:ea typeface="+mn-ea"/>
                        <a:cs typeface="+mn-cs"/>
                      </a:endParaRPr>
                    </a:p>
                  </a:txBody>
                  <a:tcPr marL="0" marR="108000" marT="18000" marB="1800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49" name="Rectangle 2"/>
          <p:cNvSpPr txBox="1">
            <a:spLocks noChangeArrowheads="1"/>
          </p:cNvSpPr>
          <p:nvPr/>
        </p:nvSpPr>
        <p:spPr bwMode="auto">
          <a:xfrm>
            <a:off x="152400" y="457200"/>
            <a:ext cx="8763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kumimoji="1" sz="4400">
                <a:solidFill>
                  <a:schemeClr val="tx1"/>
                </a:solidFill>
                <a:latin typeface="+mj-lt"/>
                <a:ea typeface="+mj-ea"/>
                <a:cs typeface="+mj-cs"/>
              </a:defRPr>
            </a:lvl1pPr>
            <a:lvl2pPr algn="l" rtl="0" eaLnBrk="0" fontAlgn="base" hangingPunct="0">
              <a:spcBef>
                <a:spcPct val="0"/>
              </a:spcBef>
              <a:spcAft>
                <a:spcPct val="0"/>
              </a:spcAft>
              <a:defRPr kumimoji="1" sz="4400">
                <a:solidFill>
                  <a:schemeClr val="tx1"/>
                </a:solidFill>
                <a:latin typeface="Arial" charset="0"/>
                <a:ea typeface="ＭＳ Ｐゴシック" pitchFamily="50" charset="-128"/>
              </a:defRPr>
            </a:lvl2pPr>
            <a:lvl3pPr algn="l" rtl="0" eaLnBrk="0" fontAlgn="base" hangingPunct="0">
              <a:spcBef>
                <a:spcPct val="0"/>
              </a:spcBef>
              <a:spcAft>
                <a:spcPct val="0"/>
              </a:spcAft>
              <a:defRPr kumimoji="1" sz="4400">
                <a:solidFill>
                  <a:schemeClr val="tx1"/>
                </a:solidFill>
                <a:latin typeface="Arial" charset="0"/>
                <a:ea typeface="ＭＳ Ｐゴシック" pitchFamily="50" charset="-128"/>
              </a:defRPr>
            </a:lvl3pPr>
            <a:lvl4pPr algn="l" rtl="0" eaLnBrk="0" fontAlgn="base" hangingPunct="0">
              <a:spcBef>
                <a:spcPct val="0"/>
              </a:spcBef>
              <a:spcAft>
                <a:spcPct val="0"/>
              </a:spcAft>
              <a:defRPr kumimoji="1" sz="4400">
                <a:solidFill>
                  <a:schemeClr val="tx1"/>
                </a:solidFill>
                <a:latin typeface="Arial" charset="0"/>
                <a:ea typeface="ＭＳ Ｐゴシック" pitchFamily="50" charset="-128"/>
              </a:defRPr>
            </a:lvl4pPr>
            <a:lvl5pPr algn="l" rtl="0" eaLnBrk="0" fontAlgn="base" hangingPunct="0">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eaLnBrk="1" hangingPunct="1"/>
            <a:r>
              <a:rPr lang="ja-JP" altLang="en-US" sz="2800" dirty="0">
                <a:ea typeface="ＭＳ ゴシック" pitchFamily="49" charset="-128"/>
              </a:rPr>
              <a:t>２</a:t>
            </a:r>
            <a:r>
              <a:rPr lang="ja-JP" altLang="en-US" sz="2800" dirty="0" smtClean="0">
                <a:ea typeface="ＭＳ ゴシック" pitchFamily="49" charset="-128"/>
              </a:rPr>
              <a:t>．民営化議論の経過 </a:t>
            </a:r>
            <a:r>
              <a:rPr lang="ja-JP" altLang="en-US" sz="2000" dirty="0" smtClean="0">
                <a:latin typeface="+mn-ea"/>
                <a:ea typeface="+mn-ea"/>
              </a:rPr>
              <a:t>（平成</a:t>
            </a:r>
            <a:r>
              <a:rPr lang="en-US" altLang="ja-JP" sz="2000" dirty="0" smtClean="0">
                <a:latin typeface="+mn-ea"/>
                <a:ea typeface="+mn-ea"/>
              </a:rPr>
              <a:t>27</a:t>
            </a:r>
            <a:r>
              <a:rPr lang="ja-JP" altLang="en-US" sz="2000" dirty="0" smtClean="0">
                <a:latin typeface="+mn-ea"/>
                <a:ea typeface="+mn-ea"/>
              </a:rPr>
              <a:t>年度以降）</a:t>
            </a:r>
          </a:p>
        </p:txBody>
      </p:sp>
      <p:sp>
        <p:nvSpPr>
          <p:cNvPr id="5" name="テキスト ボックス 4"/>
          <p:cNvSpPr txBox="1"/>
          <p:nvPr/>
        </p:nvSpPr>
        <p:spPr>
          <a:xfrm>
            <a:off x="457200" y="1752600"/>
            <a:ext cx="287258" cy="215444"/>
          </a:xfrm>
          <a:prstGeom prst="rect">
            <a:avLst/>
          </a:prstGeom>
          <a:noFill/>
        </p:spPr>
        <p:txBody>
          <a:bodyPr wrap="none" rtlCol="0">
            <a:spAutoFit/>
          </a:bodyPr>
          <a:lstStyle/>
          <a:p>
            <a:r>
              <a:rPr kumimoji="1" lang="ja-JP" altLang="en-US" sz="800" dirty="0" smtClean="0"/>
              <a:t>①</a:t>
            </a:r>
            <a:endParaRPr kumimoji="1" lang="ja-JP" altLang="en-US" sz="800" dirty="0"/>
          </a:p>
        </p:txBody>
      </p:sp>
      <p:sp>
        <p:nvSpPr>
          <p:cNvPr id="48" name="テキスト ボックス 47"/>
          <p:cNvSpPr txBox="1"/>
          <p:nvPr/>
        </p:nvSpPr>
        <p:spPr>
          <a:xfrm>
            <a:off x="457200" y="2078867"/>
            <a:ext cx="287258" cy="215444"/>
          </a:xfrm>
          <a:prstGeom prst="rect">
            <a:avLst/>
          </a:prstGeom>
          <a:noFill/>
        </p:spPr>
        <p:txBody>
          <a:bodyPr wrap="none" rtlCol="0">
            <a:spAutoFit/>
          </a:bodyPr>
          <a:lstStyle/>
          <a:p>
            <a:r>
              <a:rPr kumimoji="1" lang="ja-JP" altLang="en-US" sz="800" dirty="0" smtClean="0"/>
              <a:t>②</a:t>
            </a:r>
            <a:endParaRPr kumimoji="1" lang="ja-JP" altLang="en-US" sz="800" dirty="0"/>
          </a:p>
        </p:txBody>
      </p:sp>
      <p:sp>
        <p:nvSpPr>
          <p:cNvPr id="50" name="テキスト ボックス 49"/>
          <p:cNvSpPr txBox="1"/>
          <p:nvPr/>
        </p:nvSpPr>
        <p:spPr>
          <a:xfrm>
            <a:off x="457200" y="2741971"/>
            <a:ext cx="287258" cy="215444"/>
          </a:xfrm>
          <a:prstGeom prst="rect">
            <a:avLst/>
          </a:prstGeom>
          <a:noFill/>
        </p:spPr>
        <p:txBody>
          <a:bodyPr wrap="none" rtlCol="0">
            <a:spAutoFit/>
          </a:bodyPr>
          <a:lstStyle/>
          <a:p>
            <a:r>
              <a:rPr kumimoji="1" lang="ja-JP" altLang="en-US" sz="800" dirty="0" smtClean="0"/>
              <a:t>③</a:t>
            </a:r>
            <a:endParaRPr kumimoji="1" lang="ja-JP" altLang="en-US" sz="800" dirty="0"/>
          </a:p>
        </p:txBody>
      </p:sp>
      <p:sp>
        <p:nvSpPr>
          <p:cNvPr id="51" name="テキスト ボックス 50"/>
          <p:cNvSpPr txBox="1"/>
          <p:nvPr/>
        </p:nvSpPr>
        <p:spPr>
          <a:xfrm>
            <a:off x="457200" y="3433154"/>
            <a:ext cx="287258" cy="215444"/>
          </a:xfrm>
          <a:prstGeom prst="rect">
            <a:avLst/>
          </a:prstGeom>
          <a:noFill/>
        </p:spPr>
        <p:txBody>
          <a:bodyPr wrap="none" rtlCol="0">
            <a:spAutoFit/>
          </a:bodyPr>
          <a:lstStyle/>
          <a:p>
            <a:r>
              <a:rPr kumimoji="1" lang="ja-JP" altLang="en-US" sz="800" dirty="0" smtClean="0"/>
              <a:t>④</a:t>
            </a:r>
            <a:endParaRPr kumimoji="1" lang="ja-JP" altLang="en-US" sz="800" dirty="0"/>
          </a:p>
        </p:txBody>
      </p:sp>
      <p:sp>
        <p:nvSpPr>
          <p:cNvPr id="52" name="テキスト ボックス 51"/>
          <p:cNvSpPr txBox="1"/>
          <p:nvPr/>
        </p:nvSpPr>
        <p:spPr>
          <a:xfrm>
            <a:off x="457200" y="4129961"/>
            <a:ext cx="287258" cy="215444"/>
          </a:xfrm>
          <a:prstGeom prst="rect">
            <a:avLst/>
          </a:prstGeom>
          <a:noFill/>
        </p:spPr>
        <p:txBody>
          <a:bodyPr wrap="none" rtlCol="0">
            <a:spAutoFit/>
          </a:bodyPr>
          <a:lstStyle/>
          <a:p>
            <a:r>
              <a:rPr kumimoji="1" lang="ja-JP" altLang="en-US" sz="800" dirty="0" smtClean="0"/>
              <a:t>⑤</a:t>
            </a:r>
            <a:endParaRPr kumimoji="1" lang="ja-JP" altLang="en-US" sz="800" dirty="0"/>
          </a:p>
        </p:txBody>
      </p:sp>
      <p:sp>
        <p:nvSpPr>
          <p:cNvPr id="58" name="テキスト ボックス 57"/>
          <p:cNvSpPr txBox="1"/>
          <p:nvPr/>
        </p:nvSpPr>
        <p:spPr>
          <a:xfrm>
            <a:off x="4636589" y="1750778"/>
            <a:ext cx="287258" cy="215444"/>
          </a:xfrm>
          <a:prstGeom prst="rect">
            <a:avLst/>
          </a:prstGeom>
          <a:noFill/>
        </p:spPr>
        <p:txBody>
          <a:bodyPr wrap="none" rtlCol="0">
            <a:spAutoFit/>
          </a:bodyPr>
          <a:lstStyle/>
          <a:p>
            <a:r>
              <a:rPr kumimoji="1" lang="ja-JP" altLang="en-US" sz="800" dirty="0" smtClean="0"/>
              <a:t>①</a:t>
            </a:r>
            <a:endParaRPr kumimoji="1" lang="ja-JP" altLang="en-US" sz="800" dirty="0"/>
          </a:p>
        </p:txBody>
      </p:sp>
      <p:sp>
        <p:nvSpPr>
          <p:cNvPr id="59" name="テキスト ボックス 58"/>
          <p:cNvSpPr txBox="1"/>
          <p:nvPr/>
        </p:nvSpPr>
        <p:spPr>
          <a:xfrm>
            <a:off x="4636589" y="2078867"/>
            <a:ext cx="287258" cy="215444"/>
          </a:xfrm>
          <a:prstGeom prst="rect">
            <a:avLst/>
          </a:prstGeom>
          <a:noFill/>
        </p:spPr>
        <p:txBody>
          <a:bodyPr wrap="none" rtlCol="0">
            <a:spAutoFit/>
          </a:bodyPr>
          <a:lstStyle/>
          <a:p>
            <a:r>
              <a:rPr kumimoji="1" lang="ja-JP" altLang="en-US" sz="800" dirty="0" smtClean="0"/>
              <a:t>②</a:t>
            </a:r>
            <a:endParaRPr kumimoji="1" lang="ja-JP" altLang="en-US" sz="800" dirty="0"/>
          </a:p>
        </p:txBody>
      </p:sp>
      <p:sp>
        <p:nvSpPr>
          <p:cNvPr id="60" name="テキスト ボックス 59"/>
          <p:cNvSpPr txBox="1"/>
          <p:nvPr/>
        </p:nvSpPr>
        <p:spPr>
          <a:xfrm>
            <a:off x="4636589" y="2741971"/>
            <a:ext cx="287258" cy="215444"/>
          </a:xfrm>
          <a:prstGeom prst="rect">
            <a:avLst/>
          </a:prstGeom>
          <a:noFill/>
        </p:spPr>
        <p:txBody>
          <a:bodyPr wrap="none" rtlCol="0">
            <a:spAutoFit/>
          </a:bodyPr>
          <a:lstStyle/>
          <a:p>
            <a:r>
              <a:rPr kumimoji="1" lang="ja-JP" altLang="en-US" sz="800" dirty="0" smtClean="0"/>
              <a:t>③</a:t>
            </a:r>
            <a:endParaRPr kumimoji="1" lang="ja-JP" altLang="en-US" sz="800" dirty="0"/>
          </a:p>
        </p:txBody>
      </p:sp>
      <p:sp>
        <p:nvSpPr>
          <p:cNvPr id="61" name="テキスト ボックス 60"/>
          <p:cNvSpPr txBox="1"/>
          <p:nvPr/>
        </p:nvSpPr>
        <p:spPr>
          <a:xfrm>
            <a:off x="4636589" y="3433154"/>
            <a:ext cx="287258" cy="215444"/>
          </a:xfrm>
          <a:prstGeom prst="rect">
            <a:avLst/>
          </a:prstGeom>
          <a:noFill/>
        </p:spPr>
        <p:txBody>
          <a:bodyPr wrap="none" rtlCol="0">
            <a:spAutoFit/>
          </a:bodyPr>
          <a:lstStyle/>
          <a:p>
            <a:r>
              <a:rPr kumimoji="1" lang="ja-JP" altLang="en-US" sz="800" dirty="0" smtClean="0"/>
              <a:t>④</a:t>
            </a:r>
            <a:endParaRPr kumimoji="1" lang="ja-JP" altLang="en-US" sz="800" dirty="0"/>
          </a:p>
        </p:txBody>
      </p:sp>
      <p:sp>
        <p:nvSpPr>
          <p:cNvPr id="62" name="テキスト ボックス 61"/>
          <p:cNvSpPr txBox="1"/>
          <p:nvPr/>
        </p:nvSpPr>
        <p:spPr>
          <a:xfrm>
            <a:off x="4636589" y="4129961"/>
            <a:ext cx="287258" cy="215444"/>
          </a:xfrm>
          <a:prstGeom prst="rect">
            <a:avLst/>
          </a:prstGeom>
          <a:noFill/>
        </p:spPr>
        <p:txBody>
          <a:bodyPr wrap="none" rtlCol="0">
            <a:spAutoFit/>
          </a:bodyPr>
          <a:lstStyle/>
          <a:p>
            <a:r>
              <a:rPr kumimoji="1" lang="ja-JP" altLang="en-US" sz="800" dirty="0" smtClean="0"/>
              <a:t>⑤</a:t>
            </a:r>
            <a:endParaRPr kumimoji="1" lang="ja-JP" altLang="en-US" sz="800" dirty="0"/>
          </a:p>
        </p:txBody>
      </p:sp>
    </p:spTree>
    <p:extLst>
      <p:ext uri="{BB962C8B-B14F-4D97-AF65-F5344CB8AC3E}">
        <p14:creationId xmlns:p14="http://schemas.microsoft.com/office/powerpoint/2010/main" val="40492177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1"/>
          <p:cNvSpPr>
            <a:spLocks noGrp="1"/>
          </p:cNvSpPr>
          <p:nvPr>
            <p:ph type="sldNum" sz="quarter" idx="11"/>
          </p:nvPr>
        </p:nvSpPr>
        <p:spPr>
          <a:xfrm>
            <a:off x="7010400" y="6400800"/>
            <a:ext cx="2133600" cy="457200"/>
          </a:xfrm>
          <a:noFill/>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fld id="{EAAC96AB-1936-48F5-A4E6-9056725021F6}" type="slidenum">
              <a:rPr kumimoji="0" lang="en-US" altLang="ja-JP" smtClean="0">
                <a:solidFill>
                  <a:srgbClr val="000000"/>
                </a:solidFill>
                <a:latin typeface="Arial Black" pitchFamily="34" charset="0"/>
              </a:rPr>
              <a:pPr eaLnBrk="1" hangingPunct="1"/>
              <a:t>5</a:t>
            </a:fld>
            <a:endParaRPr kumimoji="0" lang="en-US" altLang="ja-JP" dirty="0" smtClean="0">
              <a:solidFill>
                <a:srgbClr val="000000"/>
              </a:solidFill>
              <a:latin typeface="Arial Black" pitchFamily="34" charset="0"/>
            </a:endParaRPr>
          </a:p>
        </p:txBody>
      </p:sp>
      <p:graphicFrame>
        <p:nvGraphicFramePr>
          <p:cNvPr id="26" name="表 25"/>
          <p:cNvGraphicFramePr>
            <a:graphicFrameLocks noGrp="1"/>
          </p:cNvGraphicFramePr>
          <p:nvPr>
            <p:extLst>
              <p:ext uri="{D42A27DB-BD31-4B8C-83A1-F6EECF244321}">
                <p14:modId xmlns:p14="http://schemas.microsoft.com/office/powerpoint/2010/main" val="2839435278"/>
              </p:ext>
            </p:extLst>
          </p:nvPr>
        </p:nvGraphicFramePr>
        <p:xfrm>
          <a:off x="452003" y="5875600"/>
          <a:ext cx="8382000" cy="576000"/>
        </p:xfrm>
        <a:graphic>
          <a:graphicData uri="http://schemas.openxmlformats.org/drawingml/2006/table">
            <a:tbl>
              <a:tblPr firstRow="1" bandRow="1">
                <a:tableStyleId>{5940675A-B579-460E-94D1-54222C63F5DA}</a:tableStyleId>
              </a:tblPr>
              <a:tblGrid>
                <a:gridCol w="8382000"/>
              </a:tblGrid>
              <a:tr h="576000">
                <a:tc>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100" dirty="0" smtClean="0">
                          <a:solidFill>
                            <a:schemeClr val="bg1"/>
                          </a:solidFill>
                          <a:latin typeface="+mj-ea"/>
                          <a:ea typeface="+mj-ea"/>
                        </a:rPr>
                        <a:t>平成</a:t>
                      </a:r>
                      <a:r>
                        <a:rPr kumimoji="1" lang="en-US" altLang="ja-JP" sz="1100" dirty="0" smtClean="0">
                          <a:solidFill>
                            <a:schemeClr val="bg1"/>
                          </a:solidFill>
                          <a:latin typeface="+mj-ea"/>
                          <a:ea typeface="+mj-ea"/>
                        </a:rPr>
                        <a:t>28</a:t>
                      </a:r>
                      <a:r>
                        <a:rPr kumimoji="1" lang="ja-JP" altLang="en-US" sz="1100" dirty="0" smtClean="0">
                          <a:solidFill>
                            <a:schemeClr val="bg1"/>
                          </a:solidFill>
                          <a:latin typeface="+mj-ea"/>
                          <a:ea typeface="+mj-ea"/>
                        </a:rPr>
                        <a:t>年３月　　「大阪市高速鉄道事業及び中量軌道事業の引継ぎに関する基本方針の策定について」</a:t>
                      </a:r>
                      <a:r>
                        <a:rPr kumimoji="1" lang="ja-JP" altLang="en-US" sz="1100" baseline="0" dirty="0" smtClean="0">
                          <a:solidFill>
                            <a:schemeClr val="bg1"/>
                          </a:solidFill>
                          <a:latin typeface="+mj-ea"/>
                          <a:ea typeface="+mj-ea"/>
                        </a:rPr>
                        <a:t> </a:t>
                      </a:r>
                      <a:r>
                        <a:rPr kumimoji="1" lang="ja-JP" altLang="en-US" sz="1100" dirty="0" smtClean="0">
                          <a:solidFill>
                            <a:schemeClr val="bg1"/>
                          </a:solidFill>
                          <a:latin typeface="+mj-ea"/>
                          <a:ea typeface="+mj-ea"/>
                        </a:rPr>
                        <a:t>継続審査（１回目）</a:t>
                      </a:r>
                      <a:endParaRPr kumimoji="1" lang="en-US" altLang="ja-JP" sz="1100" dirty="0" smtClean="0">
                        <a:solidFill>
                          <a:schemeClr val="bg1"/>
                        </a:solidFill>
                        <a:latin typeface="+mj-ea"/>
                        <a:ea typeface="+mj-ea"/>
                      </a:endParaRPr>
                    </a:p>
                    <a:p>
                      <a:pPr marL="990600" marR="0" indent="0" algn="l" defTabSz="914400" rtl="0" eaLnBrk="1" fontAlgn="auto" latinLnBrk="0" hangingPunct="1">
                        <a:lnSpc>
                          <a:spcPts val="1500"/>
                        </a:lnSpc>
                        <a:spcBef>
                          <a:spcPts val="0"/>
                        </a:spcBef>
                        <a:spcAft>
                          <a:spcPts val="0"/>
                        </a:spcAft>
                        <a:buClrTx/>
                        <a:buSzTx/>
                        <a:buFontTx/>
                        <a:buNone/>
                        <a:tabLst/>
                        <a:defRPr/>
                      </a:pPr>
                      <a:r>
                        <a:rPr kumimoji="1" lang="ja-JP" altLang="en-US" sz="1100" b="0" dirty="0" smtClean="0">
                          <a:solidFill>
                            <a:schemeClr val="bg1"/>
                          </a:solidFill>
                          <a:latin typeface="+mj-ea"/>
                          <a:ea typeface="+mj-ea"/>
                        </a:rPr>
                        <a:t>「大阪市自動車運送事業の引継ぎに関する基本方針の策定について」 及び</a:t>
                      </a:r>
                      <a:endParaRPr kumimoji="1" lang="en-US" altLang="ja-JP" sz="1100" b="0" dirty="0" smtClean="0">
                        <a:solidFill>
                          <a:schemeClr val="bg1"/>
                        </a:solidFill>
                        <a:latin typeface="+mj-ea"/>
                        <a:ea typeface="+mj-ea"/>
                      </a:endParaRPr>
                    </a:p>
                    <a:p>
                      <a:pPr marL="990600" marR="0" indent="0" algn="l" defTabSz="914400" rtl="0" eaLnBrk="1" fontAlgn="auto" latinLnBrk="0" hangingPunct="1">
                        <a:lnSpc>
                          <a:spcPts val="1500"/>
                        </a:lnSpc>
                        <a:spcBef>
                          <a:spcPts val="0"/>
                        </a:spcBef>
                        <a:spcAft>
                          <a:spcPts val="0"/>
                        </a:spcAft>
                        <a:buClrTx/>
                        <a:buSzTx/>
                        <a:buFontTx/>
                        <a:buNone/>
                        <a:tabLst/>
                        <a:defRPr/>
                      </a:pPr>
                      <a:r>
                        <a:rPr kumimoji="1" lang="ja-JP" altLang="en-US" sz="1100" b="0" dirty="0" smtClean="0">
                          <a:solidFill>
                            <a:schemeClr val="bg1"/>
                          </a:solidFill>
                          <a:latin typeface="+mj-ea"/>
                          <a:ea typeface="+mj-ea"/>
                        </a:rPr>
                        <a:t>「経営健全化計画について（自動車運送事業）」 可決</a:t>
                      </a:r>
                      <a:endParaRPr kumimoji="1" lang="ja-JP" altLang="en-US" sz="1100" b="0" dirty="0" smtClean="0">
                        <a:solidFill>
                          <a:schemeClr val="bg1"/>
                        </a:solidFill>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r>
            </a:tbl>
          </a:graphicData>
        </a:graphic>
      </p:graphicFrame>
      <p:graphicFrame>
        <p:nvGraphicFramePr>
          <p:cNvPr id="44" name="表 43"/>
          <p:cNvGraphicFramePr>
            <a:graphicFrameLocks noGrp="1"/>
          </p:cNvGraphicFramePr>
          <p:nvPr>
            <p:extLst>
              <p:ext uri="{D42A27DB-BD31-4B8C-83A1-F6EECF244321}">
                <p14:modId xmlns:p14="http://schemas.microsoft.com/office/powerpoint/2010/main" val="982903664"/>
              </p:ext>
            </p:extLst>
          </p:nvPr>
        </p:nvGraphicFramePr>
        <p:xfrm>
          <a:off x="904874" y="3222625"/>
          <a:ext cx="7920000" cy="2490960"/>
        </p:xfrm>
        <a:graphic>
          <a:graphicData uri="http://schemas.openxmlformats.org/drawingml/2006/table">
            <a:tbl>
              <a:tblPr firstRow="1" bandRow="1">
                <a:tableStyleId>{5940675A-B579-460E-94D1-54222C63F5DA}</a:tableStyleId>
              </a:tblPr>
              <a:tblGrid>
                <a:gridCol w="7920000"/>
              </a:tblGrid>
              <a:tr h="3048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smtClean="0">
                          <a:latin typeface="+mj-ea"/>
                          <a:ea typeface="+mj-ea"/>
                        </a:rPr>
                        <a:t>平成</a:t>
                      </a:r>
                      <a:r>
                        <a:rPr kumimoji="1" lang="en-US" altLang="ja-JP" sz="1100" dirty="0" smtClean="0">
                          <a:solidFill>
                            <a:schemeClr val="tx1"/>
                          </a:solidFill>
                          <a:latin typeface="+mj-ea"/>
                          <a:ea typeface="+mj-ea"/>
                        </a:rPr>
                        <a:t>28</a:t>
                      </a:r>
                      <a:r>
                        <a:rPr kumimoji="1" lang="ja-JP" altLang="en-US" sz="1100" dirty="0" smtClean="0">
                          <a:solidFill>
                            <a:schemeClr val="tx1"/>
                          </a:solidFill>
                          <a:latin typeface="+mj-ea"/>
                          <a:ea typeface="+mj-ea"/>
                        </a:rPr>
                        <a:t>年３月　　「</a:t>
                      </a:r>
                      <a:r>
                        <a:rPr kumimoji="1" lang="ja-JP" altLang="en-US" sz="1100" dirty="0" smtClean="0">
                          <a:latin typeface="+mj-ea"/>
                          <a:ea typeface="+mj-ea"/>
                        </a:rPr>
                        <a:t>大阪市自動車運送事業の引継ぎに関する基本方針の策定についての一部修正の承諾を求めることについて」 及び</a:t>
                      </a:r>
                      <a:endParaRPr kumimoji="1" lang="en-US" altLang="ja-JP" sz="1100" dirty="0" smtClean="0">
                        <a:latin typeface="+mj-ea"/>
                        <a:ea typeface="+mj-ea"/>
                      </a:endParaRPr>
                    </a:p>
                    <a:p>
                      <a:pPr marL="97155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t>「経営健全化計画について（自動車運送事業）の一部修正の承諾を求めることについて」 提出</a:t>
                      </a:r>
                    </a:p>
                  </a:txBody>
                  <a:tcPr marR="36000" marT="36000" marB="3600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r>
              <a:tr h="3048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t>（主な修正点）</a:t>
                      </a:r>
                      <a:endParaRPr kumimoji="1" lang="en-US" altLang="ja-JP" sz="1100" b="0" dirty="0" smtClean="0"/>
                    </a:p>
                    <a:p>
                      <a:pPr marL="8890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t>基本方針案　「路線、運行回数、運賃などは原則として</a:t>
                      </a:r>
                      <a:r>
                        <a:rPr kumimoji="1" lang="ja-JP" altLang="en-US" sz="1100" b="0" u="sng" baseline="0" dirty="0" smtClean="0">
                          <a:uFillTx/>
                        </a:rPr>
                        <a:t>引継ぎ後</a:t>
                      </a:r>
                      <a:r>
                        <a:rPr kumimoji="1" lang="ja-JP" altLang="en-US" sz="1100" b="0" u="sng" dirty="0" smtClean="0"/>
                        <a:t>概ね５年程度</a:t>
                      </a:r>
                      <a:r>
                        <a:rPr kumimoji="1" lang="ja-JP" altLang="en-US" sz="1100" b="0" dirty="0" smtClean="0"/>
                        <a:t>は引継ぎ時の水準を維持する」</a:t>
                      </a:r>
                      <a:endParaRPr kumimoji="1" lang="en-US" altLang="ja-JP" sz="1100" b="0" dirty="0" smtClean="0"/>
                    </a:p>
                    <a:p>
                      <a:pPr marL="8890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t>　　　　　　　　　　　　　　　　　　　　　　　　　　　　　　　　　　　　　　　　</a:t>
                      </a:r>
                      <a:r>
                        <a:rPr kumimoji="1" lang="ja-JP" altLang="en-US" sz="1100" b="0" baseline="0" dirty="0" smtClean="0"/>
                        <a:t> </a:t>
                      </a:r>
                      <a:r>
                        <a:rPr kumimoji="1" lang="ja-JP" altLang="en-US" sz="1100" b="0" dirty="0" smtClean="0"/>
                        <a:t>↓</a:t>
                      </a:r>
                      <a:endParaRPr kumimoji="1" lang="en-US" altLang="ja-JP" sz="1100" b="0" dirty="0" smtClean="0"/>
                    </a:p>
                    <a:p>
                      <a:pPr marL="8890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t>　　　　　　　　　　　　　　　　　　　　　　　　　　　　　　　　　　　　　少なくとも</a:t>
                      </a:r>
                      <a:r>
                        <a:rPr kumimoji="1" lang="en-US" altLang="ja-JP" sz="1100" b="0" dirty="0" smtClean="0"/>
                        <a:t>10</a:t>
                      </a:r>
                      <a:r>
                        <a:rPr kumimoji="1" lang="ja-JP" altLang="en-US" sz="1100" b="0" dirty="0" smtClean="0"/>
                        <a:t>年</a:t>
                      </a:r>
                      <a:endParaRPr kumimoji="1" lang="en-US" altLang="ja-JP" sz="1100" b="0" dirty="0" smtClean="0"/>
                    </a:p>
                    <a:p>
                      <a:pPr marL="8890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dirty="0" smtClean="0"/>
                    </a:p>
                    <a:p>
                      <a:pPr marL="8890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t>健全化計画　「計画期間内</a:t>
                      </a:r>
                      <a:r>
                        <a:rPr kumimoji="1" lang="ja-JP" altLang="en-US" sz="1100" b="0" u="sng" dirty="0" smtClean="0"/>
                        <a:t>の出来る限り早い時期</a:t>
                      </a:r>
                      <a:r>
                        <a:rPr kumimoji="1" lang="ja-JP" altLang="en-US" sz="1100" b="0" dirty="0" smtClean="0"/>
                        <a:t>に民営化を達成する」</a:t>
                      </a:r>
                      <a:endParaRPr kumimoji="1" lang="en-US" altLang="ja-JP" sz="1100" b="0" dirty="0" smtClean="0"/>
                    </a:p>
                    <a:p>
                      <a:pPr marL="8890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t>　　　　　　　　　　　　　　　　　　　　　　　　↓</a:t>
                      </a:r>
                      <a:endParaRPr kumimoji="1" lang="en-US" altLang="ja-JP" sz="1100" b="0" dirty="0" smtClean="0"/>
                    </a:p>
                    <a:p>
                      <a:pPr marL="8890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t>　　　　　　　　　　　　　　　　　　　　　　　削除</a:t>
                      </a:r>
                      <a:endParaRPr kumimoji="1" lang="en-US" altLang="ja-JP" sz="1100" b="0" dirty="0" smtClean="0"/>
                    </a:p>
                    <a:p>
                      <a:pPr marL="8890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dirty="0" smtClean="0"/>
                    </a:p>
                    <a:p>
                      <a:pPr marL="8890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t>健全化計画　「一般会計からの借入金</a:t>
                      </a:r>
                      <a:r>
                        <a:rPr kumimoji="1" lang="en-US" altLang="ja-JP" sz="1100" b="0" dirty="0" smtClean="0"/>
                        <a:t>62</a:t>
                      </a:r>
                      <a:r>
                        <a:rPr kumimoji="1" lang="ja-JP" altLang="en-US" sz="1100" b="0" dirty="0" smtClean="0"/>
                        <a:t>億円は返済免除」</a:t>
                      </a:r>
                      <a:endParaRPr kumimoji="1" lang="en-US" altLang="ja-JP" sz="1100" b="0" dirty="0" smtClean="0"/>
                    </a:p>
                    <a:p>
                      <a:pPr marL="8890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t>　　　　　　　　　　　　　↓</a:t>
                      </a:r>
                      <a:endParaRPr kumimoji="1" lang="en-US" altLang="ja-JP" sz="1100" b="0" dirty="0" smtClean="0"/>
                    </a:p>
                    <a:p>
                      <a:pPr marL="86995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t>「一般会計からの借入金は高速鉄道事業会計から拠出して返済」</a:t>
                      </a:r>
                      <a:endParaRPr kumimoji="1" lang="en-US" altLang="ja-JP" sz="1100" b="0" dirty="0" smtClean="0"/>
                    </a:p>
                  </a:txBody>
                  <a:tcPr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45" name="ホームベース 44"/>
          <p:cNvSpPr/>
          <p:nvPr/>
        </p:nvSpPr>
        <p:spPr>
          <a:xfrm rot="5400000">
            <a:off x="-705000" y="4361400"/>
            <a:ext cx="2628000" cy="306000"/>
          </a:xfrm>
          <a:prstGeom prst="homePlate">
            <a:avLst>
              <a:gd name="adj" fmla="val 75000"/>
            </a:avLst>
          </a:prstGeom>
          <a:solidFill>
            <a:schemeClr val="accent2">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46" name="表 45"/>
          <p:cNvGraphicFramePr>
            <a:graphicFrameLocks noGrp="1"/>
          </p:cNvGraphicFramePr>
          <p:nvPr>
            <p:extLst>
              <p:ext uri="{D42A27DB-BD31-4B8C-83A1-F6EECF244321}">
                <p14:modId xmlns:p14="http://schemas.microsoft.com/office/powerpoint/2010/main" val="2879966788"/>
              </p:ext>
            </p:extLst>
          </p:nvPr>
        </p:nvGraphicFramePr>
        <p:xfrm>
          <a:off x="442478" y="6526600"/>
          <a:ext cx="8396722" cy="306000"/>
        </p:xfrm>
        <a:graphic>
          <a:graphicData uri="http://schemas.openxmlformats.org/drawingml/2006/table">
            <a:tbl>
              <a:tblPr firstRow="1" bandRow="1">
                <a:tableStyleId>{5940675A-B579-460E-94D1-54222C63F5DA}</a:tableStyleId>
              </a:tblPr>
              <a:tblGrid>
                <a:gridCol w="8396722"/>
              </a:tblGrid>
              <a:tr h="306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smtClean="0">
                          <a:solidFill>
                            <a:schemeClr val="bg1"/>
                          </a:solidFill>
                          <a:latin typeface="+mj-ea"/>
                          <a:ea typeface="+mn-ea"/>
                          <a:cs typeface="+mn-cs"/>
                        </a:rPr>
                        <a:t>平成</a:t>
                      </a:r>
                      <a:r>
                        <a:rPr kumimoji="1" lang="en-US" altLang="ja-JP" sz="1100" kern="1200" dirty="0" smtClean="0">
                          <a:solidFill>
                            <a:schemeClr val="bg1"/>
                          </a:solidFill>
                          <a:latin typeface="+mj-ea"/>
                          <a:ea typeface="+mn-ea"/>
                          <a:cs typeface="+mn-cs"/>
                        </a:rPr>
                        <a:t>28</a:t>
                      </a:r>
                      <a:r>
                        <a:rPr kumimoji="1" lang="ja-JP" altLang="en-US" sz="1100" kern="1200" dirty="0" smtClean="0">
                          <a:solidFill>
                            <a:schemeClr val="bg1"/>
                          </a:solidFill>
                          <a:latin typeface="+mj-ea"/>
                          <a:ea typeface="+mn-ea"/>
                          <a:cs typeface="+mn-cs"/>
                        </a:rPr>
                        <a:t>年５月　　</a:t>
                      </a:r>
                      <a:r>
                        <a:rPr lang="ja-JP" altLang="en-US" sz="1100" dirty="0" smtClean="0">
                          <a:solidFill>
                            <a:schemeClr val="bg1"/>
                          </a:solidFill>
                        </a:rPr>
                        <a:t>「大阪市高速鉄道事業及び中量軌道事業の引継ぎに関する基本方針の策定について」 継続審査（２回目）</a:t>
                      </a: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r>
            </a:tbl>
          </a:graphicData>
        </a:graphic>
      </p:graphicFrame>
      <p:graphicFrame>
        <p:nvGraphicFramePr>
          <p:cNvPr id="9" name="表 8"/>
          <p:cNvGraphicFramePr>
            <a:graphicFrameLocks noGrp="1"/>
          </p:cNvGraphicFramePr>
          <p:nvPr>
            <p:extLst>
              <p:ext uri="{D42A27DB-BD31-4B8C-83A1-F6EECF244321}">
                <p14:modId xmlns:p14="http://schemas.microsoft.com/office/powerpoint/2010/main" val="1605872097"/>
              </p:ext>
            </p:extLst>
          </p:nvPr>
        </p:nvGraphicFramePr>
        <p:xfrm>
          <a:off x="452003" y="1179286"/>
          <a:ext cx="8396722" cy="1961400"/>
        </p:xfrm>
        <a:graphic>
          <a:graphicData uri="http://schemas.openxmlformats.org/drawingml/2006/table">
            <a:tbl>
              <a:tblPr firstRow="1" bandRow="1">
                <a:tableStyleId>{5940675A-B579-460E-94D1-54222C63F5DA}</a:tableStyleId>
              </a:tblPr>
              <a:tblGrid>
                <a:gridCol w="4198361"/>
                <a:gridCol w="4198361"/>
              </a:tblGrid>
              <a:tr h="306000">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smtClean="0">
                          <a:solidFill>
                            <a:schemeClr val="tx1"/>
                          </a:solidFill>
                          <a:latin typeface="+mj-ea"/>
                          <a:ea typeface="+mn-ea"/>
                          <a:cs typeface="+mn-cs"/>
                        </a:rPr>
                        <a:t>平成</a:t>
                      </a:r>
                      <a:r>
                        <a:rPr kumimoji="1" lang="en-US" altLang="ja-JP" sz="1100" kern="1200" dirty="0" smtClean="0">
                          <a:solidFill>
                            <a:schemeClr val="tx1"/>
                          </a:solidFill>
                          <a:latin typeface="+mj-ea"/>
                          <a:ea typeface="+mn-ea"/>
                          <a:cs typeface="+mn-cs"/>
                        </a:rPr>
                        <a:t>28</a:t>
                      </a:r>
                      <a:r>
                        <a:rPr kumimoji="1" lang="ja-JP" altLang="en-US" sz="1100" kern="1200" dirty="0" smtClean="0">
                          <a:solidFill>
                            <a:schemeClr val="tx1"/>
                          </a:solidFill>
                          <a:latin typeface="+mj-ea"/>
                          <a:ea typeface="+mn-ea"/>
                          <a:cs typeface="+mn-cs"/>
                        </a:rPr>
                        <a:t>年３月　　</a:t>
                      </a:r>
                      <a:r>
                        <a:rPr kumimoji="1" lang="ja-JP" altLang="en-US" sz="1100" kern="1200" dirty="0" smtClean="0">
                          <a:solidFill>
                            <a:schemeClr val="tx1"/>
                          </a:solidFill>
                          <a:latin typeface="+mj-lt"/>
                          <a:ea typeface="+mn-ea"/>
                          <a:cs typeface="+mn-cs"/>
                        </a:rPr>
                        <a:t>「地下鉄事業民営化プラン（案）　　　　　　　　　　　　」 及び 「バス事業民営化プラン（案）　　　　　　　　　　　　」</a:t>
                      </a:r>
                      <a:r>
                        <a:rPr kumimoji="1" lang="ja-JP" altLang="en-US" sz="1100" kern="1200" baseline="0" dirty="0" smtClean="0">
                          <a:solidFill>
                            <a:schemeClr val="tx1"/>
                          </a:solidFill>
                          <a:latin typeface="+mj-lt"/>
                          <a:ea typeface="+mn-ea"/>
                          <a:cs typeface="+mn-cs"/>
                        </a:rPr>
                        <a:t> 策定</a:t>
                      </a:r>
                      <a:endParaRPr kumimoji="1" lang="ja-JP" altLang="en-US" sz="1100" kern="1200" dirty="0" smtClean="0">
                        <a:solidFill>
                          <a:schemeClr val="tx1"/>
                        </a:solidFill>
                        <a:latin typeface="+mj-lt"/>
                        <a:ea typeface="+mn-ea"/>
                        <a:cs typeface="+mn-cs"/>
                      </a:endParaRP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hMerge="1">
                  <a:txBody>
                    <a:bodyPr/>
                    <a:lstStyle/>
                    <a:p>
                      <a:endParaRPr kumimoji="1" lang="ja-JP" altLang="en-US"/>
                    </a:p>
                  </a:txBody>
                  <a:tcPr/>
                </a:tc>
              </a:tr>
              <a:tr h="306000">
                <a:tc gridSpan="2">
                  <a:txBody>
                    <a:bodyPr/>
                    <a:lstStyle/>
                    <a:p>
                      <a:pPr marL="0" marR="0" indent="13970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smtClean="0">
                          <a:solidFill>
                            <a:schemeClr val="tx1"/>
                          </a:solidFill>
                          <a:latin typeface="+mj-lt"/>
                          <a:ea typeface="+mn-ea"/>
                          <a:cs typeface="+mn-cs"/>
                        </a:rPr>
                        <a:t>「民営化基本プラン（案）」などこれまで策定してきた資料を踏まえ、さらに議会からいただいた民営化に対する課題などを盛り込んだ上で、基本方針案を補足するための資料として取りまとめた。</a:t>
                      </a: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r>
              <a:tr h="216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100" kern="1200" dirty="0" smtClean="0">
                          <a:solidFill>
                            <a:schemeClr val="tx1"/>
                          </a:solidFill>
                          <a:latin typeface="+mn-lt"/>
                          <a:ea typeface="+mn-ea"/>
                          <a:cs typeface="+mn-cs"/>
                        </a:rPr>
                        <a:t>【</a:t>
                      </a:r>
                      <a:r>
                        <a:rPr kumimoji="1" lang="ja-JP" altLang="en-US" sz="1100" kern="1200" dirty="0" smtClean="0">
                          <a:solidFill>
                            <a:schemeClr val="tx1"/>
                          </a:solidFill>
                          <a:latin typeface="+mn-lt"/>
                          <a:ea typeface="+mn-ea"/>
                          <a:cs typeface="+mn-cs"/>
                        </a:rPr>
                        <a:t> 「地下鉄事業民営化プラン（案）」のポイント </a:t>
                      </a:r>
                      <a:r>
                        <a:rPr kumimoji="1" lang="en-US" altLang="ja-JP" sz="1100" kern="1200" dirty="0" smtClean="0">
                          <a:solidFill>
                            <a:schemeClr val="tx1"/>
                          </a:solidFill>
                          <a:latin typeface="+mn-lt"/>
                          <a:ea typeface="+mn-ea"/>
                          <a:cs typeface="+mn-cs"/>
                        </a:rPr>
                        <a:t>】</a:t>
                      </a:r>
                    </a:p>
                  </a:txBody>
                  <a:tcPr marT="0"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100" kern="1200" baseline="0" dirty="0" smtClean="0">
                          <a:solidFill>
                            <a:schemeClr val="tx1"/>
                          </a:solidFill>
                          <a:latin typeface="+mn-lt"/>
                          <a:ea typeface="+mn-ea"/>
                          <a:cs typeface="+mn-cs"/>
                        </a:rPr>
                        <a:t>【</a:t>
                      </a:r>
                      <a:r>
                        <a:rPr kumimoji="1" lang="ja-JP" altLang="en-US" sz="1100" kern="1200" baseline="0" dirty="0" smtClean="0">
                          <a:solidFill>
                            <a:schemeClr val="tx1"/>
                          </a:solidFill>
                          <a:latin typeface="+mn-lt"/>
                          <a:ea typeface="+mn-ea"/>
                          <a:cs typeface="+mn-cs"/>
                        </a:rPr>
                        <a:t> </a:t>
                      </a:r>
                      <a:r>
                        <a:rPr kumimoji="1" lang="ja-JP" altLang="en-US" sz="1100" kern="1200" dirty="0" smtClean="0">
                          <a:solidFill>
                            <a:schemeClr val="tx1"/>
                          </a:solidFill>
                          <a:latin typeface="+mn-lt"/>
                          <a:ea typeface="+mn-ea"/>
                          <a:cs typeface="+mn-cs"/>
                        </a:rPr>
                        <a:t>「バス事業民営化プラン（案）」のポイント </a:t>
                      </a:r>
                      <a:r>
                        <a:rPr kumimoji="1" lang="en-US" altLang="ja-JP" sz="1100" kern="1200" baseline="0" dirty="0" smtClean="0">
                          <a:solidFill>
                            <a:schemeClr val="tx1"/>
                          </a:solidFill>
                          <a:latin typeface="+mn-lt"/>
                          <a:ea typeface="+mn-ea"/>
                          <a:cs typeface="+mn-cs"/>
                        </a:rPr>
                        <a:t>】</a:t>
                      </a:r>
                      <a:endParaRPr kumimoji="1" lang="en-US" altLang="ja-JP" sz="1100" kern="1200" dirty="0" smtClean="0">
                        <a:solidFill>
                          <a:schemeClr val="tx1"/>
                        </a:solidFill>
                        <a:latin typeface="+mn-lt"/>
                        <a:ea typeface="+mn-ea"/>
                        <a:cs typeface="+mn-cs"/>
                      </a:endParaRPr>
                    </a:p>
                  </a:txBody>
                  <a:tcPr marT="0"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r>
              <a:tr h="306000">
                <a:tc>
                  <a:txBody>
                    <a:bodyPr/>
                    <a:lstStyle/>
                    <a:p>
                      <a:pPr marL="87313" marR="0" indent="-873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50" kern="1200" dirty="0" smtClean="0">
                          <a:solidFill>
                            <a:schemeClr val="tx1"/>
                          </a:solidFill>
                          <a:latin typeface="+mn-ea"/>
                          <a:ea typeface="+mn-ea"/>
                          <a:cs typeface="+mn-cs"/>
                        </a:rPr>
                        <a:t>これまで納税</a:t>
                      </a:r>
                      <a:r>
                        <a:rPr kumimoji="1" lang="en-US" altLang="ja-JP" sz="1050" kern="1200" dirty="0" smtClean="0">
                          <a:solidFill>
                            <a:schemeClr val="tx1"/>
                          </a:solidFill>
                          <a:latin typeface="+mn-ea"/>
                          <a:ea typeface="+mn-ea"/>
                          <a:cs typeface="+mn-cs"/>
                        </a:rPr>
                        <a:t>50</a:t>
                      </a:r>
                      <a:r>
                        <a:rPr kumimoji="1" lang="ja-JP" altLang="en-US" sz="1050" kern="1200" dirty="0" smtClean="0">
                          <a:solidFill>
                            <a:schemeClr val="tx1"/>
                          </a:solidFill>
                          <a:latin typeface="+mn-ea"/>
                          <a:ea typeface="+mn-ea"/>
                          <a:cs typeface="+mn-cs"/>
                        </a:rPr>
                        <a:t>億円・配当</a:t>
                      </a:r>
                      <a:r>
                        <a:rPr kumimoji="1" lang="en-US" altLang="ja-JP" sz="1050" kern="1200" dirty="0" smtClean="0">
                          <a:solidFill>
                            <a:schemeClr val="tx1"/>
                          </a:solidFill>
                          <a:latin typeface="+mn-ea"/>
                          <a:ea typeface="+mn-ea"/>
                          <a:cs typeface="+mn-cs"/>
                        </a:rPr>
                        <a:t>25</a:t>
                      </a:r>
                      <a:r>
                        <a:rPr kumimoji="1" lang="ja-JP" altLang="en-US" sz="1050" kern="1200" dirty="0" smtClean="0">
                          <a:solidFill>
                            <a:schemeClr val="tx1"/>
                          </a:solidFill>
                          <a:latin typeface="+mn-ea"/>
                          <a:ea typeface="+mn-ea"/>
                          <a:cs typeface="+mn-cs"/>
                        </a:rPr>
                        <a:t>億円、計</a:t>
                      </a:r>
                      <a:r>
                        <a:rPr kumimoji="1" lang="en-US" altLang="ja-JP" sz="1050" kern="1200" dirty="0" smtClean="0">
                          <a:solidFill>
                            <a:schemeClr val="tx1"/>
                          </a:solidFill>
                          <a:latin typeface="+mn-ea"/>
                          <a:ea typeface="+mn-ea"/>
                          <a:cs typeface="+mn-cs"/>
                        </a:rPr>
                        <a:t>75</a:t>
                      </a:r>
                      <a:r>
                        <a:rPr kumimoji="1" lang="ja-JP" altLang="en-US" sz="1050" kern="1200" dirty="0" smtClean="0">
                          <a:solidFill>
                            <a:schemeClr val="tx1"/>
                          </a:solidFill>
                          <a:latin typeface="+mn-ea"/>
                          <a:ea typeface="+mn-ea"/>
                          <a:cs typeface="+mn-cs"/>
                        </a:rPr>
                        <a:t>億円としていた本市への財政貢献額を、納税</a:t>
                      </a:r>
                      <a:r>
                        <a:rPr kumimoji="1" lang="en-US" altLang="ja-JP" sz="1050" kern="1200" dirty="0" smtClean="0">
                          <a:solidFill>
                            <a:schemeClr val="tx1"/>
                          </a:solidFill>
                          <a:latin typeface="+mn-ea"/>
                          <a:ea typeface="+mn-ea"/>
                          <a:cs typeface="+mn-cs"/>
                        </a:rPr>
                        <a:t>52</a:t>
                      </a:r>
                      <a:r>
                        <a:rPr kumimoji="1" lang="ja-JP" altLang="en-US" sz="1050" kern="1200" dirty="0" smtClean="0">
                          <a:solidFill>
                            <a:schemeClr val="tx1"/>
                          </a:solidFill>
                          <a:latin typeface="+mn-ea"/>
                          <a:ea typeface="+mn-ea"/>
                          <a:cs typeface="+mn-cs"/>
                        </a:rPr>
                        <a:t>億円・配当</a:t>
                      </a:r>
                      <a:r>
                        <a:rPr kumimoji="1" lang="en-US" altLang="ja-JP" sz="1050" kern="1200" dirty="0" smtClean="0">
                          <a:solidFill>
                            <a:schemeClr val="tx1"/>
                          </a:solidFill>
                          <a:latin typeface="+mn-ea"/>
                          <a:ea typeface="+mn-ea"/>
                          <a:cs typeface="+mn-cs"/>
                        </a:rPr>
                        <a:t>38</a:t>
                      </a:r>
                      <a:r>
                        <a:rPr kumimoji="1" lang="ja-JP" altLang="en-US" sz="1050" kern="1200" dirty="0" smtClean="0">
                          <a:solidFill>
                            <a:schemeClr val="tx1"/>
                          </a:solidFill>
                          <a:latin typeface="+mn-ea"/>
                          <a:ea typeface="+mn-ea"/>
                          <a:cs typeface="+mn-cs"/>
                        </a:rPr>
                        <a:t>億円、計</a:t>
                      </a:r>
                      <a:r>
                        <a:rPr kumimoji="1" lang="en-US" altLang="ja-JP" sz="1050" kern="1200" dirty="0" smtClean="0">
                          <a:solidFill>
                            <a:schemeClr val="tx1"/>
                          </a:solidFill>
                          <a:latin typeface="+mn-ea"/>
                          <a:ea typeface="+mn-ea"/>
                          <a:cs typeface="+mn-cs"/>
                        </a:rPr>
                        <a:t>90</a:t>
                      </a:r>
                      <a:r>
                        <a:rPr kumimoji="1" lang="ja-JP" altLang="en-US" sz="1050" kern="1200" dirty="0" smtClean="0">
                          <a:solidFill>
                            <a:schemeClr val="tx1"/>
                          </a:solidFill>
                          <a:latin typeface="+mn-ea"/>
                          <a:ea typeface="+mn-ea"/>
                          <a:cs typeface="+mn-cs"/>
                        </a:rPr>
                        <a:t>億円へと増額修正したこと</a:t>
                      </a:r>
                      <a:endParaRPr kumimoji="1" lang="en-US" altLang="ja-JP" sz="1050" kern="1200" dirty="0" smtClean="0">
                        <a:solidFill>
                          <a:schemeClr val="tx1"/>
                        </a:solidFill>
                        <a:latin typeface="+mn-ea"/>
                        <a:ea typeface="+mn-ea"/>
                        <a:cs typeface="+mn-cs"/>
                      </a:endParaRPr>
                    </a:p>
                    <a:p>
                      <a:pPr marL="87313" marR="0" indent="-873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50" kern="1200" dirty="0" smtClean="0">
                          <a:solidFill>
                            <a:schemeClr val="tx1"/>
                          </a:solidFill>
                          <a:latin typeface="+mj-lt"/>
                          <a:ea typeface="+mn-ea"/>
                          <a:cs typeface="+mn-cs"/>
                        </a:rPr>
                        <a:t>市と新会社との間で会議体を設置すること</a:t>
                      </a:r>
                      <a:endParaRPr kumimoji="1" lang="en-US" altLang="ja-JP" sz="1050" kern="1200" dirty="0" smtClean="0">
                        <a:solidFill>
                          <a:schemeClr val="tx1"/>
                        </a:solidFill>
                        <a:latin typeface="+mj-lt"/>
                        <a:ea typeface="+mn-ea"/>
                        <a:cs typeface="+mn-cs"/>
                      </a:endParaRPr>
                    </a:p>
                    <a:p>
                      <a:pPr marL="87313" marR="0" indent="-873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50" kern="1200" dirty="0" smtClean="0">
                          <a:solidFill>
                            <a:schemeClr val="tx1"/>
                          </a:solidFill>
                          <a:latin typeface="+mj-lt"/>
                          <a:ea typeface="+mn-ea"/>
                          <a:cs typeface="+mn-cs"/>
                        </a:rPr>
                        <a:t>地下鉄事業会計に属する資産について、どの資産を新会社に引き継ぎ、どの資産を現物出資対象財産から除外するかという整理方針案を取りまとめたこと</a:t>
                      </a:r>
                    </a:p>
                  </a:txBody>
                  <a:tcPr marT="36000" marB="36000">
                    <a:lnL w="12700" cap="flat" cmpd="sng" algn="ctr">
                      <a:solidFill>
                        <a:schemeClr val="tx1"/>
                      </a:solidFill>
                      <a:prstDash val="solid"/>
                      <a:round/>
                      <a:headEnd type="none" w="med" len="med"/>
                      <a:tailEnd type="none" w="med" len="med"/>
                    </a:lnL>
                    <a:lnR w="12700" cap="flat" cmpd="sng" algn="ctr">
                      <a:noFill/>
                      <a:prstDash val="sysDot"/>
                      <a:round/>
                      <a:headEnd type="none" w="med" len="med"/>
                      <a:tailEnd type="none" w="med" len="med"/>
                    </a:lnR>
                    <a:lnT w="12700" cap="flat" cmpd="sng" algn="ctr">
                      <a:no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50" kern="1200" dirty="0" smtClean="0">
                          <a:solidFill>
                            <a:schemeClr val="tx1"/>
                          </a:solidFill>
                          <a:latin typeface="+mj-lt"/>
                          <a:ea typeface="+mn-ea"/>
                          <a:cs typeface="+mn-cs"/>
                        </a:rPr>
                        <a:t>大阪シティバス㈱の経営方針や体制について取りまとめ</a:t>
                      </a:r>
                    </a:p>
                    <a:p>
                      <a:pPr marL="88900" marR="0" indent="-88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50" kern="1200" dirty="0" smtClean="0">
                          <a:solidFill>
                            <a:schemeClr val="tx1"/>
                          </a:solidFill>
                          <a:latin typeface="+mj-lt"/>
                          <a:ea typeface="+mn-ea"/>
                          <a:cs typeface="+mn-cs"/>
                        </a:rPr>
                        <a:t>民営化後の具体的な組織設計</a:t>
                      </a:r>
                    </a:p>
                    <a:p>
                      <a:pPr marL="88900" marR="0" indent="-88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50" kern="1200" dirty="0" smtClean="0">
                          <a:solidFill>
                            <a:schemeClr val="tx1"/>
                          </a:solidFill>
                          <a:latin typeface="+mj-lt"/>
                          <a:ea typeface="+mn-ea"/>
                          <a:cs typeface="+mn-cs"/>
                        </a:rPr>
                        <a:t>お客さまサービスの向上としての取組みを検討している様々な重点実施施策</a:t>
                      </a:r>
                    </a:p>
                    <a:p>
                      <a:pPr marL="88900" marR="0" indent="-88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50" kern="1200" dirty="0" smtClean="0">
                          <a:solidFill>
                            <a:schemeClr val="tx1"/>
                          </a:solidFill>
                          <a:latin typeface="+mj-lt"/>
                          <a:ea typeface="+mn-ea"/>
                          <a:cs typeface="+mn-cs"/>
                        </a:rPr>
                        <a:t>地下鉄新会社とのグループ会社としての具体的な経営戦略など</a:t>
                      </a:r>
                    </a:p>
                    <a:p>
                      <a:pPr marL="88900" marR="0" indent="-88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50" kern="1200" dirty="0" smtClean="0">
                          <a:solidFill>
                            <a:schemeClr val="tx1"/>
                          </a:solidFill>
                          <a:latin typeface="+mj-lt"/>
                          <a:ea typeface="+mn-ea"/>
                          <a:cs typeface="+mn-cs"/>
                        </a:rPr>
                        <a:t>民営化後の中長期的な収支計画</a:t>
                      </a:r>
                    </a:p>
                  </a:txBody>
                  <a:tcPr marR="108000" marT="36000" marB="36000">
                    <a:lnL w="12700" cap="flat" cmpd="sng" algn="ctr">
                      <a:no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10" name="角丸四角形 9"/>
          <p:cNvSpPr/>
          <p:nvPr/>
        </p:nvSpPr>
        <p:spPr>
          <a:xfrm>
            <a:off x="3386200" y="1242666"/>
            <a:ext cx="1008000" cy="1800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smtClean="0">
                <a:solidFill>
                  <a:schemeClr val="tx1"/>
                </a:solidFill>
              </a:rPr>
              <a:t>参考資料１</a:t>
            </a:r>
            <a:endParaRPr kumimoji="1" lang="ja-JP" altLang="en-US" sz="1100" dirty="0">
              <a:solidFill>
                <a:schemeClr val="tx1"/>
              </a:solidFill>
            </a:endParaRPr>
          </a:p>
        </p:txBody>
      </p:sp>
      <p:sp>
        <p:nvSpPr>
          <p:cNvPr id="11" name="角丸四角形 10"/>
          <p:cNvSpPr/>
          <p:nvPr/>
        </p:nvSpPr>
        <p:spPr>
          <a:xfrm>
            <a:off x="6565900" y="1242666"/>
            <a:ext cx="1008000" cy="1800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smtClean="0">
                <a:solidFill>
                  <a:schemeClr val="tx1"/>
                </a:solidFill>
              </a:rPr>
              <a:t>参考資料２</a:t>
            </a:r>
            <a:endParaRPr kumimoji="1" lang="ja-JP" altLang="en-US" sz="1100" dirty="0">
              <a:solidFill>
                <a:schemeClr val="tx1"/>
              </a:solidFill>
            </a:endParaRPr>
          </a:p>
        </p:txBody>
      </p:sp>
      <p:sp>
        <p:nvSpPr>
          <p:cNvPr id="14" name="Rectangle 2"/>
          <p:cNvSpPr txBox="1">
            <a:spLocks noChangeArrowheads="1"/>
          </p:cNvSpPr>
          <p:nvPr/>
        </p:nvSpPr>
        <p:spPr bwMode="auto">
          <a:xfrm>
            <a:off x="152400" y="457200"/>
            <a:ext cx="8763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kumimoji="1" sz="4400">
                <a:solidFill>
                  <a:schemeClr val="tx1"/>
                </a:solidFill>
                <a:latin typeface="+mj-lt"/>
                <a:ea typeface="+mj-ea"/>
                <a:cs typeface="+mj-cs"/>
              </a:defRPr>
            </a:lvl1pPr>
            <a:lvl2pPr algn="l" rtl="0" eaLnBrk="0" fontAlgn="base" hangingPunct="0">
              <a:spcBef>
                <a:spcPct val="0"/>
              </a:spcBef>
              <a:spcAft>
                <a:spcPct val="0"/>
              </a:spcAft>
              <a:defRPr kumimoji="1" sz="4400">
                <a:solidFill>
                  <a:schemeClr val="tx1"/>
                </a:solidFill>
                <a:latin typeface="Arial" charset="0"/>
                <a:ea typeface="ＭＳ Ｐゴシック" pitchFamily="50" charset="-128"/>
              </a:defRPr>
            </a:lvl2pPr>
            <a:lvl3pPr algn="l" rtl="0" eaLnBrk="0" fontAlgn="base" hangingPunct="0">
              <a:spcBef>
                <a:spcPct val="0"/>
              </a:spcBef>
              <a:spcAft>
                <a:spcPct val="0"/>
              </a:spcAft>
              <a:defRPr kumimoji="1" sz="4400">
                <a:solidFill>
                  <a:schemeClr val="tx1"/>
                </a:solidFill>
                <a:latin typeface="Arial" charset="0"/>
                <a:ea typeface="ＭＳ Ｐゴシック" pitchFamily="50" charset="-128"/>
              </a:defRPr>
            </a:lvl3pPr>
            <a:lvl4pPr algn="l" rtl="0" eaLnBrk="0" fontAlgn="base" hangingPunct="0">
              <a:spcBef>
                <a:spcPct val="0"/>
              </a:spcBef>
              <a:spcAft>
                <a:spcPct val="0"/>
              </a:spcAft>
              <a:defRPr kumimoji="1" sz="4400">
                <a:solidFill>
                  <a:schemeClr val="tx1"/>
                </a:solidFill>
                <a:latin typeface="Arial" charset="0"/>
                <a:ea typeface="ＭＳ Ｐゴシック" pitchFamily="50" charset="-128"/>
              </a:defRPr>
            </a:lvl4pPr>
            <a:lvl5pPr algn="l" rtl="0" eaLnBrk="0" fontAlgn="base" hangingPunct="0">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eaLnBrk="1" hangingPunct="1"/>
            <a:r>
              <a:rPr lang="ja-JP" altLang="en-US" sz="2800" dirty="0">
                <a:ea typeface="ＭＳ ゴシック" pitchFamily="49" charset="-128"/>
              </a:rPr>
              <a:t>２</a:t>
            </a:r>
            <a:r>
              <a:rPr lang="ja-JP" altLang="en-US" sz="2800" dirty="0" smtClean="0">
                <a:ea typeface="ＭＳ ゴシック" pitchFamily="49" charset="-128"/>
              </a:rPr>
              <a:t>．民営化議論の経過 </a:t>
            </a:r>
            <a:r>
              <a:rPr lang="ja-JP" altLang="en-US" sz="2000" dirty="0" smtClean="0">
                <a:latin typeface="+mn-ea"/>
                <a:ea typeface="+mn-ea"/>
              </a:rPr>
              <a:t>（平成</a:t>
            </a:r>
            <a:r>
              <a:rPr lang="en-US" altLang="ja-JP" sz="2000" dirty="0" smtClean="0">
                <a:latin typeface="+mn-ea"/>
                <a:ea typeface="+mn-ea"/>
              </a:rPr>
              <a:t>27</a:t>
            </a:r>
            <a:r>
              <a:rPr lang="ja-JP" altLang="en-US" sz="2000" dirty="0" smtClean="0">
                <a:latin typeface="+mn-ea"/>
                <a:ea typeface="+mn-ea"/>
              </a:rPr>
              <a:t>年度以降）</a:t>
            </a:r>
          </a:p>
        </p:txBody>
      </p:sp>
    </p:spTree>
    <p:extLst>
      <p:ext uri="{BB962C8B-B14F-4D97-AF65-F5344CB8AC3E}">
        <p14:creationId xmlns:p14="http://schemas.microsoft.com/office/powerpoint/2010/main" val="218660052"/>
      </p:ext>
    </p:extLst>
  </p:cSld>
  <p:clrMapOvr>
    <a:masterClrMapping/>
  </p:clrMapOvr>
</p:sld>
</file>

<file path=ppt/theme/theme1.xml><?xml version="1.0" encoding="utf-8"?>
<a:theme xmlns:a="http://schemas.openxmlformats.org/drawingml/2006/main" name="Pixel">
  <a:themeElements>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Pixel</Template>
  <TotalTime>11293</TotalTime>
  <Words>1863</Words>
  <Application>Microsoft Office PowerPoint</Application>
  <PresentationFormat>画面に合わせる (4:3)</PresentationFormat>
  <Paragraphs>202</Paragraphs>
  <Slides>6</Slides>
  <Notes>0</Notes>
  <HiddenSlides>0</HiddenSlides>
  <MMClips>0</MMClips>
  <ScaleCrop>false</ScaleCrop>
  <HeadingPairs>
    <vt:vector size="4" baseType="variant">
      <vt:variant>
        <vt:lpstr>テーマ</vt:lpstr>
      </vt:variant>
      <vt:variant>
        <vt:i4>2</vt:i4>
      </vt:variant>
      <vt:variant>
        <vt:lpstr>スライド タイトル</vt:lpstr>
      </vt:variant>
      <vt:variant>
        <vt:i4>6</vt:i4>
      </vt:variant>
    </vt:vector>
  </HeadingPairs>
  <TitlesOfParts>
    <vt:vector size="8" baseType="lpstr">
      <vt:lpstr>Pixel</vt:lpstr>
      <vt:lpstr>デザインの設定</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廣瀬　光史</dc:creator>
  <cp:lastModifiedBy>Batchadmin</cp:lastModifiedBy>
  <cp:revision>831</cp:revision>
  <cp:lastPrinted>2016-05-26T06:44:15Z</cp:lastPrinted>
  <dcterms:created xsi:type="dcterms:W3CDTF">1601-01-01T00:00:00Z</dcterms:created>
  <dcterms:modified xsi:type="dcterms:W3CDTF">2016-11-01T01:37:17Z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